
<file path=[Content_Types].xml><?xml version="1.0" encoding="utf-8"?>
<Types xmlns="http://schemas.openxmlformats.org/package/2006/content-types">
  <Default ContentType="application/vnd.openxmlformats-officedocument.spreadsheetml.sheet" Extension="xlsx"/>
  <Default ContentType="application/vnd.ms-excel.sheet.macroEnabled.12" Extension="xlsm"/>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GoogleSlidesCustomDataVersion2">
      <go:slidesCustomData xmlns:go="http://customooxmlschemas.google.com/" r:id="rId8" roundtripDataSignature="AMtx7mhuI+6sUg0csiKpsGIJn11aoPhU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EDCA83-A554-4EEA-A718-4E301B014AB6}">
  <a:tblStyle styleId="{4DEDCA83-A554-4EEA-A718-4E301B014AB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970" b="1" i="0" u="none" strike="noStrike" kern="1200" spc="0" baseline="0">
                <a:solidFill>
                  <a:schemeClr val="tx1"/>
                </a:solidFill>
                <a:latin typeface="Arial" charset="0"/>
                <a:ea typeface="Arial" charset="0"/>
                <a:cs typeface="Arial" charset="0"/>
              </a:defRPr>
            </a:pPr>
            <a:r>
              <a:rPr lang="en-US" sz="3600" b="1" dirty="0">
                <a:solidFill>
                  <a:schemeClr val="tx1"/>
                </a:solidFill>
                <a:latin typeface="Arial" charset="0"/>
                <a:ea typeface="Arial" charset="0"/>
                <a:cs typeface="Arial" charset="0"/>
              </a:rPr>
              <a:t>Chart</a:t>
            </a:r>
            <a:r>
              <a:rPr lang="en-US" sz="3600" b="1" baseline="0" dirty="0">
                <a:solidFill>
                  <a:schemeClr val="tx1"/>
                </a:solidFill>
                <a:latin typeface="Arial" charset="0"/>
                <a:ea typeface="Arial" charset="0"/>
                <a:cs typeface="Arial" charset="0"/>
              </a:rPr>
              <a:t> Title</a:t>
            </a:r>
            <a:endParaRPr lang="en-US" sz="3600" b="1" dirty="0">
              <a:solidFill>
                <a:schemeClr val="tx1"/>
              </a:solidFill>
              <a:latin typeface="Arial" charset="0"/>
              <a:ea typeface="Arial" charset="0"/>
              <a:cs typeface="Arial" charset="0"/>
            </a:endParaRPr>
          </a:p>
        </c:rich>
      </c:tx>
      <c:layout>
        <c:manualLayout>
          <c:xMode val="edge"/>
          <c:yMode val="edge"/>
          <c:x val="0.38284917498069099"/>
          <c:y val="2.46956303721842E-2"/>
        </c:manualLayout>
      </c:layout>
      <c:overlay val="0"/>
      <c:spPr>
        <a:noFill/>
        <a:ln w="37084">
          <a:noFill/>
        </a:ln>
      </c:spPr>
    </c:title>
    <c:autoTitleDeleted val="0"/>
    <c:plotArea>
      <c:layout>
        <c:manualLayout>
          <c:layoutTarget val="inner"/>
          <c:xMode val="edge"/>
          <c:yMode val="edge"/>
          <c:x val="7.1945587198555094E-2"/>
          <c:y val="0.18243447742298799"/>
          <c:w val="0.89237340955380096"/>
          <c:h val="0.57293203472888399"/>
        </c:manualLayout>
      </c:layout>
      <c:barChart>
        <c:barDir val="col"/>
        <c:grouping val="clustered"/>
        <c:varyColors val="0"/>
        <c:ser>
          <c:idx val="0"/>
          <c:order val="0"/>
          <c:tx>
            <c:strRef>
              <c:f>Sheet1!$B$1</c:f>
              <c:strCache>
                <c:ptCount val="1"/>
                <c:pt idx="0">
                  <c:v>Series 1</c:v>
                </c:pt>
              </c:strCache>
            </c:strRef>
          </c:tx>
          <c:spPr>
            <a:solidFill>
              <a:srgbClr val="005BBB"/>
            </a:solidFill>
            <a:ln w="37084">
              <a:noFill/>
            </a:ln>
          </c:spPr>
          <c:invertIfNegative val="0"/>
          <c:cat>
            <c:strRef>
              <c:f>Sheet1!$A$2:$A$5</c:f>
              <c:strCache>
                <c:ptCount val="4"/>
                <c:pt idx="0">
                  <c:v>category </c:v>
                </c:pt>
                <c:pt idx="1">
                  <c:v>category </c:v>
                </c:pt>
                <c:pt idx="2">
                  <c:v>category </c:v>
                </c:pt>
                <c:pt idx="3">
                  <c:v>category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3E1-9B42-A172-38853338F357}"/>
            </c:ext>
          </c:extLst>
        </c:ser>
        <c:ser>
          <c:idx val="1"/>
          <c:order val="1"/>
          <c:tx>
            <c:strRef>
              <c:f>Sheet1!$C$1</c:f>
              <c:strCache>
                <c:ptCount val="1"/>
                <c:pt idx="0">
                  <c:v>Series 2</c:v>
                </c:pt>
              </c:strCache>
            </c:strRef>
          </c:tx>
          <c:spPr>
            <a:solidFill>
              <a:srgbClr val="41B6E6"/>
            </a:solidFill>
            <a:ln w="37084">
              <a:noFill/>
            </a:ln>
          </c:spPr>
          <c:invertIfNegative val="0"/>
          <c:cat>
            <c:strRef>
              <c:f>Sheet1!$A$2:$A$5</c:f>
              <c:strCache>
                <c:ptCount val="4"/>
                <c:pt idx="0">
                  <c:v>category </c:v>
                </c:pt>
                <c:pt idx="1">
                  <c:v>category </c:v>
                </c:pt>
                <c:pt idx="2">
                  <c:v>category </c:v>
                </c:pt>
                <c:pt idx="3">
                  <c:v>category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3E1-9B42-A172-38853338F357}"/>
            </c:ext>
          </c:extLst>
        </c:ser>
        <c:ser>
          <c:idx val="2"/>
          <c:order val="2"/>
          <c:tx>
            <c:strRef>
              <c:f>Sheet1!$D$1</c:f>
              <c:strCache>
                <c:ptCount val="1"/>
                <c:pt idx="0">
                  <c:v>Series 3</c:v>
                </c:pt>
              </c:strCache>
            </c:strRef>
          </c:tx>
          <c:spPr>
            <a:solidFill>
              <a:srgbClr val="E56D54"/>
            </a:solidFill>
            <a:ln w="37084">
              <a:noFill/>
            </a:ln>
          </c:spPr>
          <c:invertIfNegative val="0"/>
          <c:cat>
            <c:strRef>
              <c:f>Sheet1!$A$2:$A$5</c:f>
              <c:strCache>
                <c:ptCount val="4"/>
                <c:pt idx="0">
                  <c:v>category </c:v>
                </c:pt>
                <c:pt idx="1">
                  <c:v>category </c:v>
                </c:pt>
                <c:pt idx="2">
                  <c:v>category </c:v>
                </c:pt>
                <c:pt idx="3">
                  <c:v>category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3E1-9B42-A172-38853338F357}"/>
            </c:ext>
          </c:extLst>
        </c:ser>
        <c:dLbls>
          <c:showLegendKey val="0"/>
          <c:showVal val="0"/>
          <c:showCatName val="0"/>
          <c:showSerName val="0"/>
          <c:showPercent val="0"/>
          <c:showBubbleSize val="0"/>
        </c:dLbls>
        <c:gapWidth val="219"/>
        <c:overlap val="-27"/>
        <c:axId val="2072176200"/>
        <c:axId val="2078075352"/>
      </c:barChart>
      <c:catAx>
        <c:axId val="2072176200"/>
        <c:scaling>
          <c:orientation val="minMax"/>
        </c:scaling>
        <c:delete val="0"/>
        <c:axPos val="b"/>
        <c:numFmt formatCode="General" sourceLinked="1"/>
        <c:majorTickMark val="none"/>
        <c:minorTickMark val="none"/>
        <c:tickLblPos val="nextTo"/>
        <c:spPr>
          <a:noFill/>
          <a:ln w="87983" cap="flat" cmpd="sng" algn="ctr">
            <a:solidFill>
              <a:schemeClr val="bg2">
                <a:lumMod val="50000"/>
              </a:schemeClr>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Arial" charset="0"/>
                <a:ea typeface="Arial" charset="0"/>
                <a:cs typeface="Arial" charset="0"/>
              </a:defRPr>
            </a:pPr>
            <a:endParaRPr lang="en-US"/>
          </a:p>
        </c:txPr>
        <c:crossAx val="2078075352"/>
        <c:crosses val="autoZero"/>
        <c:auto val="1"/>
        <c:lblAlgn val="ctr"/>
        <c:lblOffset val="100"/>
        <c:noMultiLvlLbl val="0"/>
      </c:catAx>
      <c:valAx>
        <c:axId val="2078075352"/>
        <c:scaling>
          <c:orientation val="minMax"/>
        </c:scaling>
        <c:delete val="0"/>
        <c:axPos val="l"/>
        <c:majorGridlines>
          <c:spPr>
            <a:ln w="20304" cap="flat" cmpd="sng" algn="ctr">
              <a:solidFill>
                <a:schemeClr val="tx1">
                  <a:lumMod val="60000"/>
                  <a:lumOff val="40000"/>
                </a:schemeClr>
              </a:solidFill>
              <a:prstDash val="dash"/>
              <a:round/>
            </a:ln>
            <a:effectLst/>
          </c:spPr>
        </c:majorGridlines>
        <c:numFmt formatCode="General" sourceLinked="1"/>
        <c:majorTickMark val="none"/>
        <c:minorTickMark val="none"/>
        <c:tickLblPos val="nextTo"/>
        <c:spPr>
          <a:ln w="9271">
            <a:noFill/>
          </a:ln>
        </c:spPr>
        <c:txPr>
          <a:bodyPr rot="-60000000" spcFirstLastPara="1" vertOverflow="ellipsis" vert="horz" wrap="square" anchor="ctr" anchorCtr="1"/>
          <a:lstStyle/>
          <a:p>
            <a:pPr>
              <a:defRPr sz="2552" b="0" i="0" u="none" strike="noStrike" kern="1200" baseline="0">
                <a:solidFill>
                  <a:schemeClr val="tx1"/>
                </a:solidFill>
                <a:latin typeface="Arial" charset="0"/>
                <a:ea typeface="Arial" charset="0"/>
                <a:cs typeface="Arial" charset="0"/>
              </a:defRPr>
            </a:pPr>
            <a:endParaRPr lang="en-US"/>
          </a:p>
        </c:txPr>
        <c:crossAx val="2072176200"/>
        <c:crosses val="autoZero"/>
        <c:crossBetween val="between"/>
      </c:valAx>
      <c:spPr>
        <a:noFill/>
        <a:ln w="37084">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Entry>
      <c:layout>
        <c:manualLayout>
          <c:xMode val="edge"/>
          <c:yMode val="edge"/>
          <c:x val="0.18812787853590801"/>
          <c:y val="0.91175179819735896"/>
          <c:w val="0.68548392999304697"/>
          <c:h val="6.0968015008725798E-2"/>
        </c:manualLayout>
      </c:layout>
      <c:overlay val="0"/>
      <c:spPr>
        <a:noFill/>
        <a:ln w="37084">
          <a:noFill/>
        </a:ln>
      </c:spPr>
      <c:txPr>
        <a:bodyPr rot="0" spcFirstLastPara="1" vertOverflow="ellipsis" vert="horz" wrap="square" anchor="ctr" anchorCtr="1"/>
        <a:lstStyle/>
        <a:p>
          <a:pPr>
            <a:defRPr sz="2400" b="0" i="0" u="none" strike="noStrike" kern="1200" baseline="0">
              <a:solidFill>
                <a:schemeClr val="tx1"/>
              </a:solidFill>
              <a:latin typeface="Arial" charset="0"/>
              <a:ea typeface="Arial" charset="0"/>
              <a:cs typeface="Arial" charset="0"/>
            </a:defRPr>
          </a:pPr>
          <a:endParaRPr lang="en-US"/>
        </a:p>
      </c:txPr>
    </c:legend>
    <c:plotVisOnly val="1"/>
    <c:dispBlanksAs val="gap"/>
    <c:showDLblsOverMax val="0"/>
  </c:chart>
  <c:spPr>
    <a:solidFill>
      <a:schemeClr val="bg1">
        <a:alpha val="62000"/>
      </a:schemeClr>
    </a:solid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US" sz="3200" b="1" dirty="0">
                <a:solidFill>
                  <a:schemeClr val="tx1"/>
                </a:solidFill>
              </a:rPr>
              <a:t>Chart</a:t>
            </a:r>
            <a:r>
              <a:rPr lang="en-US" sz="3200" b="1" baseline="0" dirty="0">
                <a:solidFill>
                  <a:schemeClr val="tx1"/>
                </a:solidFill>
              </a:rPr>
              <a:t> Title</a:t>
            </a:r>
            <a:endParaRPr lang="en-US" sz="3200" b="1" dirty="0">
              <a:solidFill>
                <a:schemeClr val="tx1"/>
              </a:solidFill>
            </a:endParaRPr>
          </a:p>
        </c:rich>
      </c:tx>
      <c:layout>
        <c:manualLayout>
          <c:xMode val="edge"/>
          <c:yMode val="edge"/>
          <c:x val="0.28801728777489699"/>
          <c:y val="4.9237205471233801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46FA-2F45-885E-8316E7B30EE4}"/>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46FA-2F45-885E-8316E7B30EE4}"/>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46FA-2F45-885E-8316E7B30EE4}"/>
              </c:ext>
            </c:extLst>
          </c:dPt>
          <c:cat>
            <c:strRef>
              <c:f>Sheet1!$A$2:$A$4</c:f>
              <c:strCache>
                <c:ptCount val="3"/>
                <c:pt idx="0">
                  <c:v>Series 1</c:v>
                </c:pt>
                <c:pt idx="1">
                  <c:v>Series 2</c:v>
                </c:pt>
                <c:pt idx="2">
                  <c:v>Series 3</c:v>
                </c:pt>
              </c:strCache>
            </c:strRef>
          </c:cat>
          <c:val>
            <c:numRef>
              <c:f>Sheet1!$B$2:$B$4</c:f>
              <c:numCache>
                <c:formatCode>General</c:formatCode>
                <c:ptCount val="3"/>
                <c:pt idx="0">
                  <c:v>8.2000000000000011</c:v>
                </c:pt>
                <c:pt idx="1">
                  <c:v>3.2</c:v>
                </c:pt>
                <c:pt idx="2">
                  <c:v>1.4</c:v>
                </c:pt>
              </c:numCache>
            </c:numRef>
          </c:val>
          <c:extLst>
            <c:ext xmlns:c16="http://schemas.microsoft.com/office/drawing/2014/chart" uri="{C3380CC4-5D6E-409C-BE32-E72D297353CC}">
              <c16:uniqueId val="{00000006-46FA-2F45-885E-8316E7B30EE4}"/>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ayout>
        <c:manualLayout>
          <c:xMode val="edge"/>
          <c:yMode val="edge"/>
          <c:x val="4.5612439395706701E-2"/>
          <c:y val="0.89354195260385805"/>
          <c:w val="0.93038430396361005"/>
          <c:h val="7.3836395450568498E-2"/>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7157165791239501"/>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5EFE-2841-9468-BC6223B4566A}"/>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5EFE-2841-9468-BC6223B4566A}"/>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5EFE-2841-9468-BC6223B4566A}"/>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1.4</c:v>
                </c:pt>
              </c:numCache>
            </c:numRef>
          </c:val>
          <c:extLst>
            <c:ext xmlns:c16="http://schemas.microsoft.com/office/drawing/2014/chart" uri="{C3380CC4-5D6E-409C-BE32-E72D297353CC}">
              <c16:uniqueId val="{00000006-5EFE-2841-9468-BC6223B4566A}"/>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7312962875691101"/>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spc="0" baseline="0">
                <a:solidFill>
                  <a:schemeClr val="tx1"/>
                </a:solidFill>
                <a:latin typeface="+mn-lt"/>
                <a:ea typeface="+mn-ea"/>
                <a:cs typeface="+mn-cs"/>
              </a:defRPr>
            </a:pPr>
            <a:r>
              <a:rPr lang="en-US" sz="3200" b="1" dirty="0">
                <a:solidFill>
                  <a:schemeClr val="tx1"/>
                </a:solidFill>
              </a:rPr>
              <a:t>Chart Title</a:t>
            </a:r>
          </a:p>
        </c:rich>
      </c:tx>
      <c:layout>
        <c:manualLayout>
          <c:xMode val="edge"/>
          <c:yMode val="edge"/>
          <c:x val="0.26578031806312102"/>
          <c:y val="8.8675100073389898E-2"/>
        </c:manualLayout>
      </c:layout>
      <c:overlay val="0"/>
      <c:spPr>
        <a:noFill/>
        <a:ln w="22320">
          <a:noFill/>
        </a:ln>
      </c:spPr>
    </c:title>
    <c:autoTitleDeleted val="0"/>
    <c:plotArea>
      <c:layout>
        <c:manualLayout>
          <c:layoutTarget val="inner"/>
          <c:xMode val="edge"/>
          <c:yMode val="edge"/>
          <c:x val="0.22653482108432799"/>
          <c:y val="0.18120462338795801"/>
          <c:w val="0.51592749296523299"/>
          <c:h val="0.63988916312787303"/>
        </c:manualLayout>
      </c:layout>
      <c:doughnutChart>
        <c:varyColors val="1"/>
        <c:ser>
          <c:idx val="0"/>
          <c:order val="0"/>
          <c:tx>
            <c:strRef>
              <c:f>Sheet1!$B$1</c:f>
              <c:strCache>
                <c:ptCount val="1"/>
                <c:pt idx="0">
                  <c:v>Category</c:v>
                </c:pt>
              </c:strCache>
            </c:strRef>
          </c:tx>
          <c:dPt>
            <c:idx val="0"/>
            <c:bubble3D val="0"/>
            <c:spPr>
              <a:solidFill>
                <a:srgbClr val="005BBB"/>
              </a:solidFill>
              <a:ln w="11160">
                <a:solidFill>
                  <a:srgbClr val="FFFFFF"/>
                </a:solidFill>
                <a:prstDash val="solid"/>
              </a:ln>
            </c:spPr>
            <c:extLst>
              <c:ext xmlns:c16="http://schemas.microsoft.com/office/drawing/2014/chart" uri="{C3380CC4-5D6E-409C-BE32-E72D297353CC}">
                <c16:uniqueId val="{00000001-CC39-BA4C-9272-6710DC73D80C}"/>
              </c:ext>
            </c:extLst>
          </c:dPt>
          <c:dPt>
            <c:idx val="1"/>
            <c:bubble3D val="0"/>
            <c:spPr>
              <a:solidFill>
                <a:srgbClr val="41B6E6"/>
              </a:solidFill>
              <a:ln w="11160">
                <a:solidFill>
                  <a:srgbClr val="FFFFFF"/>
                </a:solidFill>
                <a:prstDash val="solid"/>
              </a:ln>
            </c:spPr>
            <c:extLst>
              <c:ext xmlns:c16="http://schemas.microsoft.com/office/drawing/2014/chart" uri="{C3380CC4-5D6E-409C-BE32-E72D297353CC}">
                <c16:uniqueId val="{00000003-CC39-BA4C-9272-6710DC73D80C}"/>
              </c:ext>
            </c:extLst>
          </c:dPt>
          <c:dPt>
            <c:idx val="2"/>
            <c:bubble3D val="0"/>
            <c:spPr>
              <a:solidFill>
                <a:srgbClr val="E56D54"/>
              </a:solidFill>
              <a:ln w="11160">
                <a:solidFill>
                  <a:srgbClr val="FFFFFF"/>
                </a:solidFill>
                <a:prstDash val="solid"/>
              </a:ln>
            </c:spPr>
            <c:extLst>
              <c:ext xmlns:c16="http://schemas.microsoft.com/office/drawing/2014/chart" uri="{C3380CC4-5D6E-409C-BE32-E72D297353CC}">
                <c16:uniqueId val="{00000005-CC39-BA4C-9272-6710DC73D80C}"/>
              </c:ext>
            </c:extLst>
          </c:dPt>
          <c:cat>
            <c:strRef>
              <c:f>Sheet1!$A$2:$A$4</c:f>
              <c:strCache>
                <c:ptCount val="3"/>
                <c:pt idx="0">
                  <c:v>Series 1</c:v>
                </c:pt>
                <c:pt idx="1">
                  <c:v>Series 2</c:v>
                </c:pt>
                <c:pt idx="2">
                  <c:v>Series 3</c:v>
                </c:pt>
              </c:strCache>
            </c:strRef>
          </c:cat>
          <c:val>
            <c:numRef>
              <c:f>Sheet1!$B$2:$B$4</c:f>
              <c:numCache>
                <c:formatCode>General</c:formatCode>
                <c:ptCount val="3"/>
                <c:pt idx="0">
                  <c:v>3</c:v>
                </c:pt>
                <c:pt idx="1">
                  <c:v>3.2</c:v>
                </c:pt>
                <c:pt idx="2">
                  <c:v>6.4</c:v>
                </c:pt>
              </c:numCache>
            </c:numRef>
          </c:val>
          <c:extLst>
            <c:ext xmlns:c16="http://schemas.microsoft.com/office/drawing/2014/chart" uri="{C3380CC4-5D6E-409C-BE32-E72D297353CC}">
              <c16:uniqueId val="{00000006-CC39-BA4C-9272-6710DC73D80C}"/>
            </c:ext>
          </c:extLst>
        </c:ser>
        <c:dLbls>
          <c:showLegendKey val="0"/>
          <c:showVal val="0"/>
          <c:showCatName val="0"/>
          <c:showSerName val="0"/>
          <c:showPercent val="0"/>
          <c:showBubbleSize val="0"/>
          <c:showLeaderLines val="1"/>
        </c:dLbls>
        <c:firstSliceAng val="0"/>
        <c:holeSize val="50"/>
      </c:doughnutChart>
      <c:spPr>
        <a:noFill/>
        <a:ln w="22320">
          <a:noFill/>
        </a:ln>
      </c:spPr>
    </c:plotArea>
    <c:legend>
      <c:legendPos val="b"/>
      <c:legendEntry>
        <c:idx val="0"/>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Entry>
      <c:layout>
        <c:manualLayout>
          <c:xMode val="edge"/>
          <c:yMode val="edge"/>
          <c:x val="2.4733848212852901E-2"/>
          <c:y val="0.80265924102539998"/>
          <c:w val="0.96966312131297205"/>
          <c:h val="0.197340722688188"/>
        </c:manualLayout>
      </c:layout>
      <c:overlay val="0"/>
      <c:spPr>
        <a:noFill/>
        <a:ln w="22320">
          <a:noFill/>
        </a:ln>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Relationship Id="rId4" Type="http://schemas.openxmlformats.org/officeDocument/2006/relationships/chart" Target="../charts/chart2.xml"/><Relationship Id="rId11" Type="http://schemas.openxmlformats.org/officeDocument/2006/relationships/image" Target="../media/image8.png"/><Relationship Id="rId10" Type="http://schemas.openxmlformats.org/officeDocument/2006/relationships/image" Target="../media/image7.png"/><Relationship Id="rId12" Type="http://schemas.openxmlformats.org/officeDocument/2006/relationships/image" Target="../media/image6.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chart" Target="../charts/chart3.xml"/><Relationship Id="rId7" Type="http://schemas.openxmlformats.org/officeDocument/2006/relationships/chart" Target="../charts/chart4.xml"/><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p:nvPr/>
        </p:nvSpPr>
        <p:spPr>
          <a:xfrm>
            <a:off x="1688825" y="1207050"/>
            <a:ext cx="40679649" cy="3423704"/>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Multi-Axis Cobot for Factory Automation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Ethan Woods, Adrian Guzman, Emily Hamsa, Jaishil Shah</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Dr. Prasad Enjeti</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graphicFrame>
        <p:nvGraphicFramePr>
          <p:cNvPr id="35" name="Google Shape;35;p1"/>
          <p:cNvGraphicFramePr/>
          <p:nvPr/>
        </p:nvGraphicFramePr>
        <p:xfrm>
          <a:off x="22411792" y="7037620"/>
          <a:ext cx="9757247" cy="6525980"/>
        </p:xfrm>
        <a:graphic>
          <a:graphicData uri="http://schemas.openxmlformats.org/drawingml/2006/chart">
            <c:chart r:id="rId3"/>
          </a:graphicData>
        </a:graphic>
      </p:graphicFrame>
      <p:graphicFrame>
        <p:nvGraphicFramePr>
          <p:cNvPr id="36" name="Google Shape;36;p1"/>
          <p:cNvGraphicFramePr/>
          <p:nvPr/>
        </p:nvGraphicFramePr>
        <p:xfrm>
          <a:off x="11371356" y="13889326"/>
          <a:ext cx="6554233" cy="4513863"/>
        </p:xfrm>
        <a:graphic>
          <a:graphicData uri="http://schemas.openxmlformats.org/drawingml/2006/chart">
            <c:chart r:id="rId4"/>
          </a:graphicData>
        </a:graphic>
      </p:graphicFrame>
      <p:sp>
        <p:nvSpPr>
          <p:cNvPr id="37" name="Google Shape;37;p1"/>
          <p:cNvSpPr/>
          <p:nvPr/>
        </p:nvSpPr>
        <p:spPr>
          <a:xfrm>
            <a:off x="17486640" y="15519766"/>
            <a:ext cx="2962276" cy="138310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38" name="Google Shape;38;p1"/>
          <p:cNvSpPr/>
          <p:nvPr/>
        </p:nvSpPr>
        <p:spPr>
          <a:xfrm>
            <a:off x="17658090" y="15705536"/>
            <a:ext cx="249237" cy="980380"/>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39" name="Google Shape;39;p1"/>
          <p:cNvSpPr/>
          <p:nvPr/>
        </p:nvSpPr>
        <p:spPr>
          <a:xfrm rot="10800000">
            <a:off x="19982190" y="15720452"/>
            <a:ext cx="249237" cy="980381"/>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40" name="Google Shape;40;p1"/>
          <p:cNvSpPr txBox="1"/>
          <p:nvPr/>
        </p:nvSpPr>
        <p:spPr>
          <a:xfrm>
            <a:off x="17913678" y="15782826"/>
            <a:ext cx="2619375" cy="56566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38"/>
              <a:buFont typeface="Arial"/>
              <a:buNone/>
            </a:pPr>
            <a:r>
              <a:rPr b="0" i="0" lang="en-US" sz="1538" u="none" cap="none" strike="noStrike">
                <a:solidFill>
                  <a:schemeClr val="lt1"/>
                </a:solidFill>
                <a:latin typeface="Arial"/>
                <a:ea typeface="Arial"/>
                <a:cs typeface="Arial"/>
                <a:sym typeface="Arial"/>
              </a:rPr>
              <a:t>neque dignissim, and in aliquet nisl et umis.</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rot="-5400000">
            <a:off x="16029025" y="14746003"/>
            <a:ext cx="1842789" cy="2136775"/>
          </a:xfrm>
          <a:prstGeom prst="arc">
            <a:avLst>
              <a:gd fmla="val 16200000" name="adj1"/>
              <a:gd fmla="val 3291054" name="adj2"/>
            </a:avLst>
          </a:prstGeom>
          <a:noFill/>
          <a:ln cap="flat" cmpd="sng" w="38100">
            <a:solidFill>
              <a:schemeClr val="accent3"/>
            </a:solidFill>
            <a:prstDash val="solid"/>
            <a:miter lim="800000"/>
            <a:headEnd len="med" w="med" type="stealth"/>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dk1"/>
              </a:solidFill>
              <a:latin typeface="Arial"/>
              <a:ea typeface="Arial"/>
              <a:cs typeface="Arial"/>
              <a:sym typeface="Arial"/>
            </a:endParaRPr>
          </a:p>
        </p:txBody>
      </p:sp>
      <p:graphicFrame>
        <p:nvGraphicFramePr>
          <p:cNvPr id="42" name="Google Shape;42;p1"/>
          <p:cNvGraphicFramePr/>
          <p:nvPr/>
        </p:nvGraphicFramePr>
        <p:xfrm>
          <a:off x="11769612" y="25784238"/>
          <a:ext cx="3000000" cy="3000000"/>
        </p:xfrm>
        <a:graphic>
          <a:graphicData uri="http://schemas.openxmlformats.org/drawingml/2006/table">
            <a:tbl>
              <a:tblPr bandRow="1" firstRow="1">
                <a:noFill/>
                <a:tableStyleId>{4DEDCA83-A554-4EEA-A718-4E301B014AB6}</a:tableStyleId>
              </a:tblPr>
              <a:tblGrid>
                <a:gridCol w="2240700"/>
                <a:gridCol w="2505325"/>
                <a:gridCol w="2223050"/>
                <a:gridCol w="2628850"/>
              </a:tblGrid>
              <a:tr h="654050">
                <a:tc gridSpan="4">
                  <a:txBody>
                    <a:bodyPr/>
                    <a:lstStyle/>
                    <a:p>
                      <a:pPr indent="0" lvl="0" marL="0" marR="0" rtl="0" algn="ctr">
                        <a:lnSpc>
                          <a:spcPct val="100000"/>
                        </a:lnSpc>
                        <a:spcBef>
                          <a:spcPts val="0"/>
                        </a:spcBef>
                        <a:spcAft>
                          <a:spcPts val="0"/>
                        </a:spcAft>
                        <a:buClr>
                          <a:srgbClr val="000000"/>
                        </a:buClr>
                        <a:buSzPts val="2700"/>
                        <a:buFont typeface="Arial"/>
                        <a:buNone/>
                      </a:pPr>
                      <a:r>
                        <a:rPr lang="en-US" sz="2700" u="none" cap="none" strike="noStrike"/>
                        <a:t>Chart Title</a:t>
                      </a:r>
                      <a:endParaRPr b="1" sz="2700" u="none" cap="none" strike="noStrike">
                        <a:solidFill>
                          <a:schemeClr val="dk1"/>
                        </a:solidFil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tcPr>
                </a:tc>
                <a:tc hMerge="1"/>
                <a:tc hMerge="1"/>
                <a:tc hMerge="1"/>
              </a:tr>
              <a:tr h="513750">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8.01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7.99</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5.77</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6.44</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400">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4.50</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3.11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9.55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1.12</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075">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6.15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8.00</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6.18</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5.65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750">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8.21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2.16</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3.11*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7.17</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750">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3.00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9.70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10.50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4.45</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pSp>
        <p:nvGrpSpPr>
          <p:cNvPr id="43" name="Google Shape;43;p1"/>
          <p:cNvGrpSpPr/>
          <p:nvPr/>
        </p:nvGrpSpPr>
        <p:grpSpPr>
          <a:xfrm>
            <a:off x="22762200" y="19839002"/>
            <a:ext cx="6976171" cy="4531864"/>
            <a:chOff x="0" y="0"/>
            <a:chExt cx="6976171" cy="4531864"/>
          </a:xfrm>
        </p:grpSpPr>
        <p:sp>
          <p:nvSpPr>
            <p:cNvPr id="44" name="Google Shape;44;p1"/>
            <p:cNvSpPr/>
            <p:nvPr/>
          </p:nvSpPr>
          <p:spPr>
            <a:xfrm>
              <a:off x="2166105" y="0"/>
              <a:ext cx="2643961" cy="1717571"/>
            </a:xfrm>
            <a:prstGeom prst="trapezoid">
              <a:avLst>
                <a:gd fmla="val 76968" name="adj"/>
              </a:avLst>
            </a:prstGeom>
            <a:solidFill>
              <a:schemeClr val="accent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2166105" y="0"/>
              <a:ext cx="2643961" cy="1717571"/>
            </a:xfrm>
            <a:prstGeom prst="rect">
              <a:avLst/>
            </a:prstGeom>
            <a:noFill/>
            <a:ln>
              <a:noFill/>
            </a:ln>
          </p:spPr>
          <p:txBody>
            <a:bodyPr anchorCtr="0" anchor="b"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Series 1</a:t>
              </a:r>
              <a:br>
                <a:rPr b="0" i="0" lang="en-US" sz="2800" u="none" cap="none" strike="noStrike">
                  <a:solidFill>
                    <a:schemeClr val="lt1"/>
                  </a:solidFill>
                  <a:latin typeface="Arial"/>
                  <a:ea typeface="Arial"/>
                  <a:cs typeface="Arial"/>
                  <a:sym typeface="Arial"/>
                </a:rPr>
              </a:br>
              <a:endParaRPr b="0" i="0" sz="1400" u="none" cap="none" strike="noStrike">
                <a:solidFill>
                  <a:schemeClr val="lt1"/>
                </a:solidFill>
                <a:latin typeface="Arial"/>
                <a:ea typeface="Arial"/>
                <a:cs typeface="Arial"/>
                <a:sym typeface="Arial"/>
              </a:endParaRPr>
            </a:p>
          </p:txBody>
        </p:sp>
        <p:sp>
          <p:nvSpPr>
            <p:cNvPr id="46" name="Google Shape;46;p1"/>
            <p:cNvSpPr/>
            <p:nvPr/>
          </p:nvSpPr>
          <p:spPr>
            <a:xfrm>
              <a:off x="1321980" y="1717571"/>
              <a:ext cx="4332210" cy="1096721"/>
            </a:xfrm>
            <a:prstGeom prst="trapezoid">
              <a:avLst>
                <a:gd fmla="val 76968" name="adj"/>
              </a:avLst>
            </a:prstGeom>
            <a:solidFill>
              <a:schemeClr val="accent2"/>
            </a:solidFill>
            <a:ln cap="flat" cmpd="sng" w="635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2080117" y="1717571"/>
              <a:ext cx="2815936" cy="1096721"/>
            </a:xfrm>
            <a:prstGeom prst="rect">
              <a:avLst/>
            </a:prstGeom>
            <a:noFill/>
            <a:ln>
              <a:noFill/>
            </a:ln>
          </p:spPr>
          <p:txBody>
            <a:bodyPr anchorCtr="0" anchor="b" bIns="35550" lIns="35550" spcFirstLastPara="1" rIns="35550" wrap="square" tIns="35550">
              <a:noAutofit/>
            </a:bodyPr>
            <a:lstStyle/>
            <a:p>
              <a:pPr indent="0" lvl="0" marL="0" marR="0" rtl="0" algn="ctr">
                <a:lnSpc>
                  <a:spcPct val="10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Series 2</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98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1"/>
            <p:cNvSpPr/>
            <p:nvPr/>
          </p:nvSpPr>
          <p:spPr>
            <a:xfrm>
              <a:off x="0" y="2814293"/>
              <a:ext cx="6976171" cy="1717571"/>
            </a:xfrm>
            <a:prstGeom prst="trapezoid">
              <a:avLst>
                <a:gd fmla="val 76968" name="adj"/>
              </a:avLst>
            </a:prstGeom>
            <a:solidFill>
              <a:schemeClr val="accent1"/>
            </a:solidFill>
            <a:ln cap="flat" cmpd="sng" w="635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1220830" y="2814293"/>
              <a:ext cx="4534511" cy="1717571"/>
            </a:xfrm>
            <a:prstGeom prst="rect">
              <a:avLst/>
            </a:prstGeom>
            <a:noFill/>
            <a:ln>
              <a:noFill/>
            </a:ln>
          </p:spPr>
          <p:txBody>
            <a:bodyPr anchorCtr="0" anchor="b" bIns="35550" lIns="35550" spcFirstLastPara="1" rIns="35550" wrap="square" tIns="35550">
              <a:noAutofit/>
            </a:bodyPr>
            <a:lstStyle/>
            <a:p>
              <a:pPr indent="0" lvl="0" marL="0" marR="0" rtl="0" algn="ctr">
                <a:lnSpc>
                  <a:spcPct val="90000"/>
                </a:lnSpc>
                <a:spcBef>
                  <a:spcPts val="0"/>
                </a:spcBef>
                <a:spcAft>
                  <a:spcPts val="0"/>
                </a:spcAft>
                <a:buClr>
                  <a:schemeClr val="lt1"/>
                </a:buClr>
                <a:buSzPts val="2800"/>
                <a:buFont typeface="Arial"/>
                <a:buNone/>
              </a:pPr>
              <a:r>
                <a:rPr b="0" i="0" lang="en-US" sz="2800" u="none" cap="none" strike="noStrike">
                  <a:solidFill>
                    <a:schemeClr val="lt1"/>
                  </a:solidFill>
                  <a:latin typeface="Arial"/>
                  <a:ea typeface="Arial"/>
                  <a:cs typeface="Arial"/>
                  <a:sym typeface="Arial"/>
                </a:rPr>
                <a:t>Series 3</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980"/>
                </a:spcBef>
                <a:spcAft>
                  <a:spcPts val="0"/>
                </a:spcAft>
                <a:buClr>
                  <a:schemeClr val="dk1"/>
                </a:buClr>
                <a:buSzPts val="1400"/>
                <a:buFont typeface="Arial"/>
                <a:buNone/>
              </a:pPr>
              <a:r>
                <a:t/>
              </a:r>
              <a:endParaRPr b="0" i="0" sz="1400" u="none" cap="none" strike="noStrike">
                <a:solidFill>
                  <a:schemeClr val="lt1"/>
                </a:solidFill>
                <a:latin typeface="Arial"/>
                <a:ea typeface="Arial"/>
                <a:cs typeface="Arial"/>
                <a:sym typeface="Arial"/>
              </a:endParaRPr>
            </a:p>
          </p:txBody>
        </p:sp>
      </p:grpSp>
      <p:pic>
        <p:nvPicPr>
          <p:cNvPr id="50" name="Google Shape;50;p1"/>
          <p:cNvPicPr preferRelativeResize="0"/>
          <p:nvPr/>
        </p:nvPicPr>
        <p:blipFill rotWithShape="1">
          <a:blip r:embed="rId5">
            <a:alphaModFix/>
          </a:blip>
          <a:srcRect b="0" l="0" r="0" t="0"/>
          <a:stretch/>
        </p:blipFill>
        <p:spPr>
          <a:xfrm>
            <a:off x="11766382" y="14122621"/>
            <a:ext cx="707508" cy="604330"/>
          </a:xfrm>
          <a:prstGeom prst="rect">
            <a:avLst/>
          </a:prstGeom>
          <a:noFill/>
          <a:ln>
            <a:noFill/>
          </a:ln>
        </p:spPr>
      </p:pic>
      <p:graphicFrame>
        <p:nvGraphicFramePr>
          <p:cNvPr id="51" name="Google Shape;51;p1"/>
          <p:cNvGraphicFramePr/>
          <p:nvPr/>
        </p:nvGraphicFramePr>
        <p:xfrm>
          <a:off x="16717456" y="19552848"/>
          <a:ext cx="5134664" cy="4222651"/>
        </p:xfrm>
        <a:graphic>
          <a:graphicData uri="http://schemas.openxmlformats.org/drawingml/2006/chart">
            <c:chart r:id="rId6"/>
          </a:graphicData>
        </a:graphic>
      </p:graphicFrame>
      <p:graphicFrame>
        <p:nvGraphicFramePr>
          <p:cNvPr id="52" name="Google Shape;52;p1"/>
          <p:cNvGraphicFramePr/>
          <p:nvPr/>
        </p:nvGraphicFramePr>
        <p:xfrm>
          <a:off x="11359277" y="19552848"/>
          <a:ext cx="5134664" cy="4222651"/>
        </p:xfrm>
        <a:graphic>
          <a:graphicData uri="http://schemas.openxmlformats.org/drawingml/2006/chart">
            <c:chart r:id="rId7"/>
          </a:graphicData>
        </a:graphic>
      </p:graphicFrame>
      <p:pic>
        <p:nvPicPr>
          <p:cNvPr id="53" name="Google Shape;53;p1"/>
          <p:cNvPicPr preferRelativeResize="0"/>
          <p:nvPr/>
        </p:nvPicPr>
        <p:blipFill rotWithShape="1">
          <a:blip r:embed="rId8">
            <a:alphaModFix/>
          </a:blip>
          <a:srcRect b="0" l="0" r="0" t="0"/>
          <a:stretch/>
        </p:blipFill>
        <p:spPr>
          <a:xfrm>
            <a:off x="11721777" y="19894574"/>
            <a:ext cx="707508" cy="604330"/>
          </a:xfrm>
          <a:prstGeom prst="rect">
            <a:avLst/>
          </a:prstGeom>
          <a:noFill/>
          <a:ln>
            <a:noFill/>
          </a:ln>
        </p:spPr>
      </p:pic>
      <p:pic>
        <p:nvPicPr>
          <p:cNvPr id="54" name="Google Shape;54;p1"/>
          <p:cNvPicPr preferRelativeResize="0"/>
          <p:nvPr/>
        </p:nvPicPr>
        <p:blipFill rotWithShape="1">
          <a:blip r:embed="rId9">
            <a:alphaModFix/>
          </a:blip>
          <a:srcRect b="0" l="0" r="0" t="0"/>
          <a:stretch/>
        </p:blipFill>
        <p:spPr>
          <a:xfrm>
            <a:off x="16936346" y="19924339"/>
            <a:ext cx="707508" cy="604330"/>
          </a:xfrm>
          <a:prstGeom prst="rect">
            <a:avLst/>
          </a:prstGeom>
          <a:noFill/>
          <a:ln>
            <a:noFill/>
          </a:ln>
        </p:spPr>
      </p:pic>
      <p:cxnSp>
        <p:nvCxnSpPr>
          <p:cNvPr id="55" name="Google Shape;55;p1"/>
          <p:cNvCxnSpPr/>
          <p:nvPr/>
        </p:nvCxnSpPr>
        <p:spPr>
          <a:xfrm>
            <a:off x="946151" y="12692857"/>
            <a:ext cx="9784080" cy="0"/>
          </a:xfrm>
          <a:prstGeom prst="straightConnector1">
            <a:avLst/>
          </a:prstGeom>
          <a:noFill/>
          <a:ln cap="flat" cmpd="sng" w="25400">
            <a:solidFill>
              <a:schemeClr val="dk1"/>
            </a:solidFill>
            <a:prstDash val="dash"/>
            <a:round/>
            <a:headEnd len="sm" w="sm" type="none"/>
            <a:tailEnd len="sm" w="sm" type="none"/>
          </a:ln>
        </p:spPr>
      </p:cxnSp>
      <p:cxnSp>
        <p:nvCxnSpPr>
          <p:cNvPr id="56" name="Google Shape;56;p1"/>
          <p:cNvCxnSpPr/>
          <p:nvPr/>
        </p:nvCxnSpPr>
        <p:spPr>
          <a:xfrm>
            <a:off x="11658601" y="19044450"/>
            <a:ext cx="9784080" cy="0"/>
          </a:xfrm>
          <a:prstGeom prst="straightConnector1">
            <a:avLst/>
          </a:prstGeom>
          <a:noFill/>
          <a:ln cap="flat" cmpd="sng" w="25400">
            <a:solidFill>
              <a:schemeClr val="dk1"/>
            </a:solidFill>
            <a:prstDash val="dash"/>
            <a:round/>
            <a:headEnd len="sm" w="sm" type="none"/>
            <a:tailEnd len="sm" w="sm" type="none"/>
          </a:ln>
        </p:spPr>
      </p:cxnSp>
      <p:cxnSp>
        <p:nvCxnSpPr>
          <p:cNvPr id="57" name="Google Shape;57;p1"/>
          <p:cNvCxnSpPr/>
          <p:nvPr/>
        </p:nvCxnSpPr>
        <p:spPr>
          <a:xfrm>
            <a:off x="11658599" y="24355019"/>
            <a:ext cx="9829801" cy="0"/>
          </a:xfrm>
          <a:prstGeom prst="straightConnector1">
            <a:avLst/>
          </a:prstGeom>
          <a:noFill/>
          <a:ln cap="flat" cmpd="sng" w="25400">
            <a:solidFill>
              <a:schemeClr val="dk1"/>
            </a:solidFill>
            <a:prstDash val="dash"/>
            <a:round/>
            <a:headEnd len="sm" w="sm" type="none"/>
            <a:tailEnd len="sm" w="sm" type="none"/>
          </a:ln>
        </p:spPr>
      </p:cxnSp>
      <p:cxnSp>
        <p:nvCxnSpPr>
          <p:cNvPr id="58" name="Google Shape;58;p1"/>
          <p:cNvCxnSpPr/>
          <p:nvPr/>
        </p:nvCxnSpPr>
        <p:spPr>
          <a:xfrm>
            <a:off x="22442212" y="13808417"/>
            <a:ext cx="9673301" cy="0"/>
          </a:xfrm>
          <a:prstGeom prst="straightConnector1">
            <a:avLst/>
          </a:prstGeom>
          <a:noFill/>
          <a:ln cap="flat" cmpd="sng" w="25400">
            <a:solidFill>
              <a:schemeClr val="dk1"/>
            </a:solidFill>
            <a:prstDash val="dash"/>
            <a:round/>
            <a:headEnd len="sm" w="sm" type="none"/>
            <a:tailEnd len="sm" w="sm" type="none"/>
          </a:ln>
        </p:spPr>
      </p:cxnSp>
      <p:sp>
        <p:nvSpPr>
          <p:cNvPr id="59" name="Google Shape;59;p1"/>
          <p:cNvSpPr txBox="1"/>
          <p:nvPr/>
        </p:nvSpPr>
        <p:spPr>
          <a:xfrm>
            <a:off x="22427674" y="25196720"/>
            <a:ext cx="9388093" cy="360526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b="1" i="0" lang="en-US" sz="2800" u="none" cap="none" strike="noStrike">
                <a:solidFill>
                  <a:schemeClr val="dk2"/>
                </a:solidFill>
                <a:latin typeface="Arial"/>
                <a:ea typeface="Arial"/>
                <a:cs typeface="Arial"/>
                <a:sym typeface="Arial"/>
              </a:rPr>
              <a:t>MAURIS ORCI MI VARIUS ID DIAM</a:t>
            </a:r>
            <a:br>
              <a:rPr b="0" i="0" lang="en-US" sz="2800" u="none" cap="none" strike="noStrike">
                <a:solidFill>
                  <a:srgbClr val="7F7F7F"/>
                </a:solidFill>
                <a:latin typeface="Arial"/>
                <a:ea typeface="Arial"/>
                <a:cs typeface="Arial"/>
                <a:sym typeface="Arial"/>
              </a:rPr>
            </a:br>
            <a:r>
              <a:rPr b="0" i="0" lang="en-US" sz="2800" u="none" cap="none" strike="noStrike">
                <a:solidFill>
                  <a:schemeClr val="dk1"/>
                </a:solidFill>
                <a:latin typeface="Arial"/>
                <a:ea typeface="Arial"/>
                <a:cs typeface="Arial"/>
                <a:sym typeface="Arial"/>
              </a:rPr>
              <a:t>Egestas auctor enim. Praesent ut massa nibh. Duis purus neque, facilisis cursus ultrices vel, ullamcorper ac augue. Donec semper lorem. Mauris orci mi, varius id diam id, egestas auctor enim. Praesent ut massa nibh. Duis purus neque, facilisis tristique quis augue scelerisque. </a:t>
            </a:r>
            <a:endParaRPr b="0" i="0" sz="1400" u="none" cap="none" strike="noStrike">
              <a:solidFill>
                <a:srgbClr val="000000"/>
              </a:solidFill>
              <a:latin typeface="Arial"/>
              <a:ea typeface="Arial"/>
              <a:cs typeface="Arial"/>
              <a:sym typeface="Arial"/>
            </a:endParaRPr>
          </a:p>
        </p:txBody>
      </p:sp>
      <p:cxnSp>
        <p:nvCxnSpPr>
          <p:cNvPr id="60" name="Google Shape;60;p1"/>
          <p:cNvCxnSpPr/>
          <p:nvPr/>
        </p:nvCxnSpPr>
        <p:spPr>
          <a:xfrm>
            <a:off x="33028817" y="25028700"/>
            <a:ext cx="9482518" cy="0"/>
          </a:xfrm>
          <a:prstGeom prst="straightConnector1">
            <a:avLst/>
          </a:prstGeom>
          <a:noFill/>
          <a:ln cap="flat" cmpd="sng" w="25400">
            <a:solidFill>
              <a:schemeClr val="dk1"/>
            </a:solidFill>
            <a:prstDash val="dash"/>
            <a:round/>
            <a:headEnd len="sm" w="sm" type="none"/>
            <a:tailEnd len="sm" w="sm" type="none"/>
          </a:ln>
        </p:spPr>
      </p:cxnSp>
      <p:sp>
        <p:nvSpPr>
          <p:cNvPr id="61" name="Google Shape;61;p1"/>
          <p:cNvSpPr/>
          <p:nvPr/>
        </p:nvSpPr>
        <p:spPr>
          <a:xfrm>
            <a:off x="28743182" y="21556778"/>
            <a:ext cx="247650" cy="980381"/>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62" name="Google Shape;62;p1"/>
          <p:cNvSpPr/>
          <p:nvPr/>
        </p:nvSpPr>
        <p:spPr>
          <a:xfrm rot="10800000">
            <a:off x="31201095" y="21556777"/>
            <a:ext cx="249237" cy="981736"/>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accent3"/>
          </a:solid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63" name="Google Shape;63;p1"/>
          <p:cNvSpPr txBox="1"/>
          <p:nvPr/>
        </p:nvSpPr>
        <p:spPr>
          <a:xfrm>
            <a:off x="29006939" y="21648437"/>
            <a:ext cx="2194155" cy="8023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538"/>
              <a:buFont typeface="Arial"/>
              <a:buNone/>
            </a:pPr>
            <a:r>
              <a:rPr b="1" i="0" lang="en-US" sz="1538" u="none" cap="none" strike="noStrike">
                <a:solidFill>
                  <a:schemeClr val="accent3"/>
                </a:solidFill>
                <a:latin typeface="Arial"/>
                <a:ea typeface="Arial"/>
                <a:cs typeface="Arial"/>
                <a:sym typeface="Arial"/>
              </a:rPr>
              <a:t>Series: </a:t>
            </a:r>
            <a:r>
              <a:rPr b="0" i="0" lang="en-US" sz="1538" u="none" cap="none" strike="noStrike">
                <a:solidFill>
                  <a:schemeClr val="accent3"/>
                </a:solidFill>
                <a:latin typeface="Arial"/>
                <a:ea typeface="Arial"/>
                <a:cs typeface="Arial"/>
                <a:sym typeface="Arial"/>
              </a:rPr>
              <a:t>in et neque dignissim, and in aliquet nisl et umis.</a:t>
            </a:r>
            <a:endParaRPr b="0" i="0" sz="1400" u="none" cap="none" strike="noStrike">
              <a:solidFill>
                <a:srgbClr val="000000"/>
              </a:solidFill>
              <a:latin typeface="Arial"/>
              <a:ea typeface="Arial"/>
              <a:cs typeface="Arial"/>
              <a:sym typeface="Arial"/>
            </a:endParaRPr>
          </a:p>
        </p:txBody>
      </p:sp>
      <p:sp>
        <p:nvSpPr>
          <p:cNvPr id="64" name="Google Shape;64;p1"/>
          <p:cNvSpPr txBox="1"/>
          <p:nvPr/>
        </p:nvSpPr>
        <p:spPr>
          <a:xfrm>
            <a:off x="684206" y="28928150"/>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a:t>
            </a:r>
            <a:r>
              <a:rPr i="1" lang="en-US" sz="2800">
                <a:solidFill>
                  <a:schemeClr val="dk1"/>
                </a:solidFill>
              </a:rPr>
              <a:t>System Block Diagram</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rot="-5400000">
            <a:off x="27424365" y="20887076"/>
            <a:ext cx="1681427" cy="2132807"/>
          </a:xfrm>
          <a:prstGeom prst="arc">
            <a:avLst>
              <a:gd fmla="val 16200000" name="adj1"/>
              <a:gd fmla="val 2592668" name="adj2"/>
            </a:avLst>
          </a:prstGeom>
          <a:noFill/>
          <a:ln cap="flat" cmpd="sng" w="38100">
            <a:solidFill>
              <a:schemeClr val="accent3"/>
            </a:solidFill>
            <a:prstDash val="dash"/>
            <a:miter lim="800000"/>
            <a:headEnd len="med" w="med" type="stealth"/>
            <a:tailEnd len="med" w="med" type="ova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dk1"/>
              </a:solidFill>
              <a:latin typeface="Arial"/>
              <a:ea typeface="Arial"/>
              <a:cs typeface="Arial"/>
              <a:sym typeface="Arial"/>
            </a:endParaRPr>
          </a:p>
        </p:txBody>
      </p:sp>
      <p:sp>
        <p:nvSpPr>
          <p:cNvPr id="66" name="Google Shape;66;p1"/>
          <p:cNvSpPr txBox="1"/>
          <p:nvPr/>
        </p:nvSpPr>
        <p:spPr>
          <a:xfrm>
            <a:off x="11668740" y="29007094"/>
            <a:ext cx="9829801" cy="407804"/>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50"/>
              <a:buFont typeface="Arial"/>
              <a:buNone/>
            </a:pPr>
            <a:r>
              <a:rPr b="0" i="1" lang="en-US" sz="2050" u="none" cap="none" strike="noStrike">
                <a:solidFill>
                  <a:schemeClr val="dk1"/>
                </a:solidFill>
                <a:latin typeface="Arial"/>
                <a:ea typeface="Arial"/>
                <a:cs typeface="Arial"/>
                <a:sym typeface="Arial"/>
              </a:rPr>
              <a:t>*Unamcorper efficitur sed in nulla. </a:t>
            </a:r>
            <a:endParaRPr b="0" i="0" sz="1400" u="none" cap="none" strike="noStrike">
              <a:solidFill>
                <a:srgbClr val="000000"/>
              </a:solidFill>
              <a:latin typeface="Arial"/>
              <a:ea typeface="Arial"/>
              <a:cs typeface="Arial"/>
              <a:sym typeface="Arial"/>
            </a:endParaRPr>
          </a:p>
        </p:txBody>
      </p:sp>
      <p:cxnSp>
        <p:nvCxnSpPr>
          <p:cNvPr id="67" name="Google Shape;67;p1"/>
          <p:cNvCxnSpPr/>
          <p:nvPr/>
        </p:nvCxnSpPr>
        <p:spPr>
          <a:xfrm>
            <a:off x="16597970" y="19887278"/>
            <a:ext cx="0" cy="3814924"/>
          </a:xfrm>
          <a:prstGeom prst="straightConnector1">
            <a:avLst/>
          </a:prstGeom>
          <a:noFill/>
          <a:ln cap="flat" cmpd="sng" w="25400">
            <a:solidFill>
              <a:schemeClr val="dk1"/>
            </a:solidFill>
            <a:prstDash val="dash"/>
            <a:round/>
            <a:headEnd len="sm" w="sm" type="none"/>
            <a:tailEnd len="sm" w="sm" type="none"/>
          </a:ln>
        </p:spPr>
      </p:cxnSp>
      <p:sp>
        <p:nvSpPr>
          <p:cNvPr id="68" name="Google Shape;68;p1"/>
          <p:cNvSpPr txBox="1"/>
          <p:nvPr/>
        </p:nvSpPr>
        <p:spPr>
          <a:xfrm>
            <a:off x="1107700" y="6932975"/>
            <a:ext cx="9667800" cy="52641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3800"/>
              <a:buFont typeface="Arial"/>
              <a:buNone/>
            </a:pPr>
            <a:r>
              <a:rPr lang="en-US" sz="2800">
                <a:solidFill>
                  <a:schemeClr val="dk1"/>
                </a:solidFill>
              </a:rPr>
              <a:t>In factories, there are settings and </a:t>
            </a:r>
            <a:r>
              <a:rPr lang="en-US" sz="2800">
                <a:solidFill>
                  <a:schemeClr val="dk1"/>
                </a:solidFill>
              </a:rPr>
              <a:t>environments</a:t>
            </a:r>
            <a:r>
              <a:rPr lang="en-US" sz="2800">
                <a:solidFill>
                  <a:schemeClr val="dk1"/>
                </a:solidFill>
              </a:rPr>
              <a:t> that may be dangerous for employees. Employees may also be tasked </a:t>
            </a:r>
            <a:r>
              <a:rPr lang="en-US" sz="2800">
                <a:solidFill>
                  <a:schemeClr val="dk1"/>
                </a:solidFill>
              </a:rPr>
              <a:t>with repetitive jobs that lead to burnout or injury. To remedy these issues, we designed a proof-of-concept wirelessly controlled, battery powered multi-axis cobot that will be able to take the place of these employees and improve working conditions.</a:t>
            </a:r>
            <a:endParaRPr b="0" i="0" sz="2800" u="none" cap="none" strike="noStrike">
              <a:solidFill>
                <a:srgbClr val="000000"/>
              </a:solidFill>
              <a:latin typeface="Arial"/>
              <a:ea typeface="Arial"/>
              <a:cs typeface="Arial"/>
              <a:sym typeface="Arial"/>
            </a:endParaRPr>
          </a:p>
        </p:txBody>
      </p:sp>
      <p:sp>
        <p:nvSpPr>
          <p:cNvPr id="69" name="Google Shape;69;p1"/>
          <p:cNvSpPr txBox="1"/>
          <p:nvPr/>
        </p:nvSpPr>
        <p:spPr>
          <a:xfrm>
            <a:off x="1107689" y="13272003"/>
            <a:ext cx="9256800" cy="7537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None/>
            </a:pPr>
            <a:r>
              <a:rPr lang="en-US" sz="2800">
                <a:solidFill>
                  <a:schemeClr val="dk1"/>
                </a:solidFill>
              </a:rPr>
              <a:t>The project was broken down into four different subsystems, Motor Driver, MCU/Processing, Power, and Wireless Application. In doing so, we are able to create our individual systems and integrate once operational.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2"/>
                </a:solidFill>
              </a:rPr>
              <a:t>Hardware Implementation:</a:t>
            </a:r>
            <a:endParaRPr b="1" sz="2800">
              <a:solidFill>
                <a:schemeClr val="dk2"/>
              </a:solidFil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1"/>
                </a:solidFill>
              </a:rPr>
              <a:t>Motor Driver</a:t>
            </a:r>
            <a:r>
              <a:rPr b="1" lang="en-US" sz="2800">
                <a:solidFill>
                  <a:schemeClr val="dk1"/>
                </a:solidFill>
              </a:rPr>
              <a:t>:</a:t>
            </a:r>
            <a:br>
              <a:rPr b="1" lang="en-US" sz="2800">
                <a:solidFill>
                  <a:schemeClr val="dk1"/>
                </a:solidFill>
              </a:rPr>
            </a:br>
            <a:r>
              <a:rPr b="1" lang="en-US" sz="2800">
                <a:solidFill>
                  <a:schemeClr val="dk1"/>
                </a:solidFill>
              </a:rPr>
              <a:t>MCU/Processing:</a:t>
            </a:r>
            <a:endParaRPr b="1" sz="2800">
              <a:solidFill>
                <a:schemeClr val="dk1"/>
              </a:solidFil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1"/>
                </a:solidFill>
              </a:rPr>
              <a:t>Power:</a:t>
            </a:r>
            <a:endParaRPr b="1" sz="2800">
              <a:solidFill>
                <a:schemeClr val="dk1"/>
              </a:solidFill>
            </a:endParaRPr>
          </a:p>
          <a:p>
            <a:pPr indent="0" lvl="0" marL="0" marR="0" rtl="0" algn="l">
              <a:lnSpc>
                <a:spcPct val="100000"/>
              </a:lnSpc>
              <a:spcBef>
                <a:spcPts val="2200"/>
              </a:spcBef>
              <a:spcAft>
                <a:spcPts val="0"/>
              </a:spcAft>
              <a:buClr>
                <a:srgbClr val="000000"/>
              </a:buClr>
              <a:buSzPts val="2800"/>
              <a:buFont typeface="Arial"/>
              <a:buNone/>
            </a:pPr>
            <a:r>
              <a:rPr b="1" lang="en-US" sz="2800">
                <a:solidFill>
                  <a:schemeClr val="dk1"/>
                </a:solidFill>
              </a:rPr>
              <a:t>Mobile Application:</a:t>
            </a:r>
            <a:endParaRPr b="1" sz="2800">
              <a:solidFill>
                <a:schemeClr val="dk1"/>
              </a:solidFill>
            </a:endParaRPr>
          </a:p>
          <a:p>
            <a:pPr indent="0" lvl="0" marL="0" rtl="0" algn="l">
              <a:lnSpc>
                <a:spcPct val="100000"/>
              </a:lnSpc>
              <a:spcBef>
                <a:spcPts val="2200"/>
              </a:spcBef>
              <a:spcAft>
                <a:spcPts val="0"/>
              </a:spcAft>
              <a:buNone/>
            </a:pPr>
            <a:r>
              <a:rPr b="1" lang="en-US" sz="2800">
                <a:solidFill>
                  <a:schemeClr val="dk2"/>
                </a:solidFill>
              </a:rPr>
              <a:t>Control Logic &amp; Signal Flow:</a:t>
            </a:r>
            <a:endParaRPr sz="2800">
              <a:solidFill>
                <a:schemeClr val="dk1"/>
              </a:solidFill>
            </a:endParaRPr>
          </a:p>
        </p:txBody>
      </p:sp>
      <p:sp>
        <p:nvSpPr>
          <p:cNvPr id="70" name="Google Shape;70;p1"/>
          <p:cNvSpPr txBox="1"/>
          <p:nvPr/>
        </p:nvSpPr>
        <p:spPr>
          <a:xfrm>
            <a:off x="11667346" y="6932976"/>
            <a:ext cx="9499696" cy="5990528"/>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Mauris orci mi, varius id diam id, egestas auctor enim. Praesent ut massa nibh. Duis purus neque, facilisis cursus ultrices vel, ullamcorper ac augue </a:t>
            </a:r>
            <a:r>
              <a:rPr b="0" i="0" lang="en-US" sz="2800" u="none" cap="none" strike="noStrike">
                <a:solidFill>
                  <a:schemeClr val="dk2"/>
                </a:solidFill>
                <a:latin typeface="Arial"/>
                <a:ea typeface="Arial"/>
                <a:cs typeface="Arial"/>
                <a:sym typeface="Arial"/>
              </a:rPr>
              <a:t>[See Figure A]</a:t>
            </a:r>
            <a:r>
              <a:rPr b="0" i="0" lang="en-US" sz="2800" u="none" cap="none" strike="noStrike">
                <a:solidFill>
                  <a:schemeClr val="dk1"/>
                </a:solidFill>
                <a:latin typeface="Arial"/>
                <a:ea typeface="Arial"/>
                <a:cs typeface="Arial"/>
                <a:sym typeface="Arial"/>
              </a:rPr>
              <a:t>. Done:</a:t>
            </a:r>
            <a:endParaRPr b="0" i="0" sz="1400" u="none" cap="none" strike="noStrike">
              <a:solidFill>
                <a:srgbClr val="000000"/>
              </a:solidFill>
              <a:latin typeface="Arial"/>
              <a:ea typeface="Arial"/>
              <a:cs typeface="Arial"/>
              <a:sym typeface="Arial"/>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0" lang="en-US" sz="2800" u="none" cap="none" strike="noStrike">
                <a:solidFill>
                  <a:schemeClr val="dk1"/>
                </a:solidFill>
                <a:latin typeface="Arial"/>
                <a:ea typeface="Arial"/>
                <a:cs typeface="Arial"/>
                <a:sym typeface="Arial"/>
              </a:rPr>
              <a:t>Sed in risus nibh. In nisl quam, aliquet sed nibh sitamet, faucibus placerat dui.</a:t>
            </a:r>
            <a:endParaRPr b="0" i="0" sz="1400" u="none" cap="none" strike="noStrike">
              <a:solidFill>
                <a:srgbClr val="000000"/>
              </a:solidFill>
              <a:latin typeface="Arial"/>
              <a:ea typeface="Arial"/>
              <a:cs typeface="Arial"/>
              <a:sym typeface="Arial"/>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0" lang="en-US" sz="2800" u="none" cap="none" strike="noStrike">
                <a:solidFill>
                  <a:schemeClr val="dk1"/>
                </a:solidFill>
                <a:latin typeface="Arial"/>
                <a:ea typeface="Arial"/>
                <a:cs typeface="Arial"/>
                <a:sym typeface="Arial"/>
              </a:rPr>
              <a:t>Fusce quis augue scelerisque, luctus rum sed, ut dolor. pulvinar urna in eros posuere. </a:t>
            </a:r>
            <a:endParaRPr b="0" i="0" sz="1400" u="none" cap="none" strike="noStrike">
              <a:solidFill>
                <a:srgbClr val="000000"/>
              </a:solidFill>
              <a:latin typeface="Arial"/>
              <a:ea typeface="Arial"/>
              <a:cs typeface="Arial"/>
              <a:sym typeface="Arial"/>
            </a:endParaRPr>
          </a:p>
          <a:p>
            <a:pPr indent="-514350" lvl="1" marL="971550" marR="0" rtl="0" algn="l">
              <a:lnSpc>
                <a:spcPct val="164285"/>
              </a:lnSpc>
              <a:spcBef>
                <a:spcPts val="1200"/>
              </a:spcBef>
              <a:spcAft>
                <a:spcPts val="0"/>
              </a:spcAft>
              <a:buClr>
                <a:schemeClr val="dk2"/>
              </a:buClr>
              <a:buSzPts val="2800"/>
              <a:buFont typeface="Arial"/>
              <a:buAutoNum type="alphaUcPeriod"/>
            </a:pPr>
            <a:r>
              <a:rPr b="0" i="0" lang="en-US" sz="2800" u="none" cap="none" strike="noStrike">
                <a:solidFill>
                  <a:schemeClr val="dk1"/>
                </a:solidFill>
                <a:latin typeface="Arial"/>
                <a:ea typeface="Arial"/>
                <a:cs typeface="Arial"/>
                <a:sym typeface="Arial"/>
              </a:rPr>
              <a:t>in elementum orci dignissim. Proin semper</a:t>
            </a:r>
            <a:endParaRPr b="0" i="0" sz="1400" u="none" cap="none" strike="noStrike">
              <a:solidFill>
                <a:srgbClr val="000000"/>
              </a:solidFill>
              <a:latin typeface="Arial"/>
              <a:ea typeface="Arial"/>
              <a:cs typeface="Arial"/>
              <a:sym typeface="Arial"/>
            </a:endParaRPr>
          </a:p>
        </p:txBody>
      </p:sp>
      <p:sp>
        <p:nvSpPr>
          <p:cNvPr id="71" name="Google Shape;71;p1"/>
          <p:cNvSpPr txBox="1"/>
          <p:nvPr/>
        </p:nvSpPr>
        <p:spPr>
          <a:xfrm>
            <a:off x="22427675" y="14478900"/>
            <a:ext cx="9421200" cy="51963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Outcomes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Mauris</a:t>
            </a:r>
            <a:r>
              <a:rPr b="0" i="0" lang="en-US" sz="2800" u="none" cap="none" strike="noStrike">
                <a:solidFill>
                  <a:schemeClr val="dk1"/>
                </a:solidFill>
                <a:latin typeface="Arial"/>
                <a:ea typeface="Arial"/>
                <a:cs typeface="Arial"/>
                <a:sym typeface="Arial"/>
              </a:rPr>
              <a:t> </a:t>
            </a:r>
            <a:r>
              <a:rPr b="0" i="0" lang="en-US" sz="2800" u="none" cap="none" strike="noStrike">
                <a:solidFill>
                  <a:schemeClr val="dk1"/>
                </a:solidFill>
                <a:latin typeface="Arial"/>
                <a:ea typeface="Arial"/>
                <a:cs typeface="Arial"/>
                <a:sym typeface="Arial"/>
              </a:rPr>
              <a:t>orci mi, varius id diam id, egestas auctor enim. Praesent ut massa nibh. Duis purus neque, facilisis cursus ultrices vel, ullamcorper ac augue. Donec semper lorem vitae urna pulvinar,.</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80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Sed in risus nibh. In nisl quam, aliquet sed nibh sit amet, faucibus placerat dui. Fusce quis augue scelerisque, luctus rum sed, porta ut dolor. In</a:t>
            </a:r>
            <a:endParaRPr b="0" i="0" sz="1400" u="none" cap="none" strike="noStrike">
              <a:solidFill>
                <a:srgbClr val="000000"/>
              </a:solidFill>
              <a:latin typeface="Arial"/>
              <a:ea typeface="Arial"/>
              <a:cs typeface="Arial"/>
              <a:sym typeface="Arial"/>
            </a:endParaRPr>
          </a:p>
        </p:txBody>
      </p:sp>
      <p:sp>
        <p:nvSpPr>
          <p:cNvPr id="72" name="Google Shape;72;p1"/>
          <p:cNvSpPr txBox="1"/>
          <p:nvPr/>
        </p:nvSpPr>
        <p:spPr>
          <a:xfrm>
            <a:off x="33028817" y="14510867"/>
            <a:ext cx="9562316" cy="7170339"/>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Impact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Mauris orci mi, varius id diam id, egestas auctor enim. Praesent ut massa nibh. Duis purus neque, facilisis cursus ultrices vel, ullamcorper ac augue. Donec semper lorem:</a:t>
            </a:r>
            <a:endParaRPr b="0" i="0" sz="1400" u="none" cap="none" strike="noStrike">
              <a:solidFill>
                <a:srgbClr val="000000"/>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1" i="0" lang="en-US" sz="2800" u="none" cap="none" strike="noStrike">
                <a:solidFill>
                  <a:schemeClr val="dk1"/>
                </a:solidFill>
                <a:latin typeface="Arial"/>
                <a:ea typeface="Arial"/>
                <a:cs typeface="Arial"/>
                <a:sym typeface="Arial"/>
              </a:rPr>
              <a:t>Sed Risus Nibh: </a:t>
            </a:r>
            <a:r>
              <a:rPr b="0" i="0" lang="en-US" sz="2800" u="none" cap="none" strike="noStrike">
                <a:solidFill>
                  <a:schemeClr val="dk1"/>
                </a:solidFill>
                <a:latin typeface="Arial"/>
                <a:ea typeface="Arial"/>
                <a:cs typeface="Arial"/>
                <a:sym typeface="Arial"/>
              </a:rPr>
              <a:t>CiIn nisl quam, aliquet sed nibh sitamet, faucibus placerat dui augue scelerisque. </a:t>
            </a:r>
            <a:endParaRPr b="0" i="0" sz="1400" u="none" cap="none" strike="noStrike">
              <a:solidFill>
                <a:srgbClr val="000000"/>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1" i="0" lang="en-US" sz="2800" u="none" cap="none" strike="noStrike">
                <a:solidFill>
                  <a:schemeClr val="dk1"/>
                </a:solidFill>
                <a:latin typeface="Arial"/>
                <a:ea typeface="Arial"/>
                <a:cs typeface="Arial"/>
                <a:sym typeface="Arial"/>
              </a:rPr>
              <a:t>Curabitur Accumsan Nulla: </a:t>
            </a:r>
            <a:r>
              <a:rPr b="0" i="0" lang="en-US" sz="2800" u="none" cap="none" strike="noStrike">
                <a:solidFill>
                  <a:schemeClr val="dk1"/>
                </a:solidFill>
                <a:latin typeface="Arial"/>
                <a:ea typeface="Arial"/>
                <a:cs typeface="Arial"/>
                <a:sym typeface="Arial"/>
              </a:rPr>
              <a:t>Fusce quis augue urna scelerisque, luctus rum sed, ut dolor in pulvinar in eros.</a:t>
            </a:r>
            <a:endParaRPr b="0" i="0" sz="1400" u="none" cap="none" strike="noStrike">
              <a:solidFill>
                <a:srgbClr val="000000"/>
              </a:solidFill>
              <a:latin typeface="Arial"/>
              <a:ea typeface="Arial"/>
              <a:cs typeface="Arial"/>
              <a:sym typeface="Arial"/>
            </a:endParaRPr>
          </a:p>
          <a:p>
            <a:pPr indent="-457200" lvl="1" marL="914400" marR="0" rtl="0" algn="l">
              <a:lnSpc>
                <a:spcPct val="164285"/>
              </a:lnSpc>
              <a:spcBef>
                <a:spcPts val="1200"/>
              </a:spcBef>
              <a:spcAft>
                <a:spcPts val="0"/>
              </a:spcAft>
              <a:buClr>
                <a:schemeClr val="dk2"/>
              </a:buClr>
              <a:buSzPts val="3500"/>
              <a:buFont typeface="Arial"/>
              <a:buChar char="•"/>
            </a:pPr>
            <a:r>
              <a:rPr b="0" i="0" lang="en-US" sz="2800" u="none" cap="none" strike="noStrike">
                <a:solidFill>
                  <a:schemeClr val="dk1"/>
                </a:solidFill>
                <a:latin typeface="Arial"/>
                <a:ea typeface="Arial"/>
                <a:cs typeface="Arial"/>
                <a:sym typeface="Arial"/>
              </a:rPr>
              <a:t> </a:t>
            </a:r>
            <a:r>
              <a:rPr b="1" i="0" lang="en-US" sz="2800" u="none" cap="none" strike="noStrike">
                <a:solidFill>
                  <a:schemeClr val="dk1"/>
                </a:solidFill>
                <a:latin typeface="Arial"/>
                <a:ea typeface="Arial"/>
                <a:cs typeface="Arial"/>
                <a:sym typeface="Arial"/>
              </a:rPr>
              <a:t>Elementum Orci Dignissim:</a:t>
            </a:r>
            <a:r>
              <a:rPr b="0" i="0" lang="en-US" sz="2800" u="none" cap="none" strike="noStrike">
                <a:solidFill>
                  <a:schemeClr val="dk1"/>
                </a:solidFill>
                <a:latin typeface="Arial"/>
                <a:ea typeface="Arial"/>
                <a:cs typeface="Arial"/>
                <a:sym typeface="Arial"/>
              </a:rPr>
              <a:t> Proin semper ipsum finibus quam tempor, vitae.</a:t>
            </a:r>
            <a:endParaRPr b="0" i="0" sz="1400" u="none" cap="none" strike="noStrike">
              <a:solidFill>
                <a:srgbClr val="000000"/>
              </a:solidFill>
              <a:latin typeface="Arial"/>
              <a:ea typeface="Arial"/>
              <a:cs typeface="Arial"/>
              <a:sym typeface="Arial"/>
            </a:endParaRPr>
          </a:p>
        </p:txBody>
      </p:sp>
      <p:sp>
        <p:nvSpPr>
          <p:cNvPr id="73" name="Google Shape;73;p1"/>
          <p:cNvSpPr txBox="1"/>
          <p:nvPr/>
        </p:nvSpPr>
        <p:spPr>
          <a:xfrm>
            <a:off x="32974233" y="25431362"/>
            <a:ext cx="9917135" cy="4144724"/>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Phasellus nec lectus bibendum, posuere nibh id, lacinia</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Mauris orci mi, varius id diam id, egestas auctor enim</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Duis vitae tincidunt tortor, vitae sollicitudin magna</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Aenean et est sem. Phasellus nec lectus bibendum</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Lacinia magna. Mauris orci mi, varius id diam id, egestas </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Mauris orci mi, varius id diam id, egestas auctor enim</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Duis vitae tincidunt tortor, vitae sollicitudin magna</a:t>
            </a:r>
            <a:endParaRPr b="0" i="0" sz="1400" u="none" cap="none" strike="noStrike">
              <a:solidFill>
                <a:srgbClr val="000000"/>
              </a:solidFill>
              <a:latin typeface="Arial"/>
              <a:ea typeface="Arial"/>
              <a:cs typeface="Arial"/>
              <a:sym typeface="Arial"/>
            </a:endParaRPr>
          </a:p>
        </p:txBody>
      </p:sp>
      <p:sp>
        <p:nvSpPr>
          <p:cNvPr id="74" name="Google Shape;74;p1"/>
          <p:cNvSpPr txBox="1"/>
          <p:nvPr/>
        </p:nvSpPr>
        <p:spPr>
          <a:xfrm>
            <a:off x="11683070" y="18405610"/>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2. Caption in, 28 points, italicized.  </a:t>
            </a:r>
            <a:endParaRPr b="0" i="0" sz="1400" u="none" cap="none" strike="noStrike">
              <a:solidFill>
                <a:srgbClr val="000000"/>
              </a:solidFill>
              <a:latin typeface="Arial"/>
              <a:ea typeface="Arial"/>
              <a:cs typeface="Arial"/>
              <a:sym typeface="Arial"/>
            </a:endParaRPr>
          </a:p>
        </p:txBody>
      </p:sp>
      <p:sp>
        <p:nvSpPr>
          <p:cNvPr id="75" name="Google Shape;75;p1"/>
          <p:cNvSpPr txBox="1"/>
          <p:nvPr/>
        </p:nvSpPr>
        <p:spPr>
          <a:xfrm>
            <a:off x="11683070" y="23794528"/>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3. Caption in, 28 points, italicized.  </a:t>
            </a:r>
            <a:endParaRPr b="0" i="0" sz="1400" u="none" cap="none" strike="noStrike">
              <a:solidFill>
                <a:srgbClr val="000000"/>
              </a:solidFill>
              <a:latin typeface="Arial"/>
              <a:ea typeface="Arial"/>
              <a:cs typeface="Arial"/>
              <a:sym typeface="Arial"/>
            </a:endParaRPr>
          </a:p>
        </p:txBody>
      </p:sp>
      <p:sp>
        <p:nvSpPr>
          <p:cNvPr id="76" name="Google Shape;76;p1"/>
          <p:cNvSpPr txBox="1"/>
          <p:nvPr/>
        </p:nvSpPr>
        <p:spPr>
          <a:xfrm>
            <a:off x="11668740" y="25137302"/>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Table 1. Caption in, 28 points, italicized.  </a:t>
            </a:r>
            <a:endParaRPr b="0" i="0" sz="1400" u="none" cap="none" strike="noStrike">
              <a:solidFill>
                <a:srgbClr val="000000"/>
              </a:solidFill>
              <a:latin typeface="Arial"/>
              <a:ea typeface="Arial"/>
              <a:cs typeface="Arial"/>
              <a:sym typeface="Arial"/>
            </a:endParaRPr>
          </a:p>
        </p:txBody>
      </p:sp>
      <p:sp>
        <p:nvSpPr>
          <p:cNvPr id="77" name="Google Shape;77;p1"/>
          <p:cNvSpPr txBox="1"/>
          <p:nvPr/>
        </p:nvSpPr>
        <p:spPr>
          <a:xfrm>
            <a:off x="22442211" y="24505480"/>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4. Caption in, 28 points, italicized.  </a:t>
            </a:r>
            <a:endParaRPr b="0" i="0" sz="1400" u="none" cap="none" strike="noStrike">
              <a:solidFill>
                <a:srgbClr val="000000"/>
              </a:solidFill>
              <a:latin typeface="Arial"/>
              <a:ea typeface="Arial"/>
              <a:cs typeface="Arial"/>
              <a:sym typeface="Arial"/>
            </a:endParaRPr>
          </a:p>
        </p:txBody>
      </p:sp>
      <p:sp>
        <p:nvSpPr>
          <p:cNvPr id="78" name="Google Shape;78;p1"/>
          <p:cNvSpPr txBox="1"/>
          <p:nvPr/>
        </p:nvSpPr>
        <p:spPr>
          <a:xfrm>
            <a:off x="32974233" y="29845696"/>
            <a:ext cx="10705806" cy="1201183"/>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Acknowledgments in Arial, 24 points, try to keep to one or two lines,</a:t>
            </a:r>
            <a:endParaRPr b="0" i="0" sz="1400" u="none" cap="none" strike="noStrike">
              <a:solidFill>
                <a:srgbClr val="000000"/>
              </a:solidFill>
              <a:latin typeface="Arial"/>
              <a:ea typeface="Arial"/>
              <a:cs typeface="Arial"/>
              <a:sym typeface="Arial"/>
            </a:endParaRPr>
          </a:p>
        </p:txBody>
      </p:sp>
      <p:graphicFrame>
        <p:nvGraphicFramePr>
          <p:cNvPr id="79" name="Google Shape;79;p1"/>
          <p:cNvGraphicFramePr/>
          <p:nvPr/>
        </p:nvGraphicFramePr>
        <p:xfrm>
          <a:off x="33075105" y="7674597"/>
          <a:ext cx="3000000" cy="3000000"/>
        </p:xfrm>
        <a:graphic>
          <a:graphicData uri="http://schemas.openxmlformats.org/drawingml/2006/table">
            <a:tbl>
              <a:tblPr bandRow="1" firstRow="1">
                <a:noFill/>
                <a:tableStyleId>{4DEDCA83-A554-4EEA-A718-4E301B014AB6}</a:tableStyleId>
              </a:tblPr>
              <a:tblGrid>
                <a:gridCol w="2240700"/>
                <a:gridCol w="2505325"/>
                <a:gridCol w="2223050"/>
                <a:gridCol w="2628850"/>
              </a:tblGrid>
              <a:tr h="654050">
                <a:tc gridSpan="4">
                  <a:txBody>
                    <a:bodyPr/>
                    <a:lstStyle/>
                    <a:p>
                      <a:pPr indent="0" lvl="0" marL="0" marR="0" rtl="0" algn="ctr">
                        <a:lnSpc>
                          <a:spcPct val="100000"/>
                        </a:lnSpc>
                        <a:spcBef>
                          <a:spcPts val="0"/>
                        </a:spcBef>
                        <a:spcAft>
                          <a:spcPts val="0"/>
                        </a:spcAft>
                        <a:buClr>
                          <a:srgbClr val="000000"/>
                        </a:buClr>
                        <a:buSzPts val="2700"/>
                        <a:buFont typeface="Arial"/>
                        <a:buNone/>
                      </a:pPr>
                      <a:r>
                        <a:rPr lang="en-US" sz="2700" u="none" cap="none" strike="noStrike"/>
                        <a:t>Chart Title</a:t>
                      </a:r>
                      <a:endParaRPr b="1" sz="2700" u="none" cap="none" strike="noStrike">
                        <a:solidFill>
                          <a:schemeClr val="dk1"/>
                        </a:solidFill>
                      </a:endParaRPr>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76200">
                      <a:solidFill>
                        <a:schemeClr val="lt1"/>
                      </a:solidFill>
                      <a:prstDash val="solid"/>
                      <a:round/>
                      <a:headEnd len="sm" w="sm" type="none"/>
                      <a:tailEnd len="sm" w="sm" type="none"/>
                    </a:lnB>
                  </a:tcPr>
                </a:tc>
                <a:tc hMerge="1"/>
                <a:tc hMerge="1"/>
                <a:tc hMerge="1"/>
              </a:tr>
              <a:tr h="100000">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8.01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100"/>
                        <a:buFont typeface="Arial"/>
                        <a:buNone/>
                      </a:pPr>
                      <a:r>
                        <a:rPr lang="en-US" sz="2100" u="none" cap="none" strike="noStrike"/>
                        <a:t>7.99</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5.77</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6.44</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762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20400">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4.50</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3.11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9.55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1.12</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17075">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6.15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8.00</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6.18</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5.65</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750">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8.21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2.16</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3.11*</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lang="en-US" sz="2100" u="none" cap="none" strike="noStrike"/>
                        <a:t>7.17</a:t>
                      </a:r>
                      <a:endParaRPr b="0" sz="2100" u="none" cap="none" strike="noStrike">
                        <a:solidFill>
                          <a:schemeClr val="dk1"/>
                        </a:solidFill>
                      </a:endParaRPr>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96750">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3.00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9.70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10.50</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100"/>
                        <a:buFont typeface="Arial"/>
                        <a:buNone/>
                      </a:pPr>
                      <a:r>
                        <a:rPr b="0" lang="en-US" sz="2100" u="none" cap="none" strike="noStrike">
                          <a:solidFill>
                            <a:schemeClr val="dk1"/>
                          </a:solidFill>
                        </a:rPr>
                        <a:t>4.45</a:t>
                      </a:r>
                      <a:endParaRPr sz="1400" u="none" cap="none" strike="noStrike"/>
                    </a:p>
                  </a:txBody>
                  <a:tcPr marT="39050" marB="39050"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80" name="Google Shape;80;p1"/>
          <p:cNvSpPr txBox="1"/>
          <p:nvPr/>
        </p:nvSpPr>
        <p:spPr>
          <a:xfrm>
            <a:off x="32974233" y="7027661"/>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Table 1. Caption in, 28 points, italicized.  </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33028817" y="11382967"/>
            <a:ext cx="9421181" cy="242545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b="0" i="0" lang="en-US" sz="2800" u="none" cap="none" strike="noStrike">
                <a:solidFill>
                  <a:schemeClr val="dk1"/>
                </a:solidFill>
                <a:latin typeface="Arial"/>
                <a:ea typeface="Arial"/>
                <a:cs typeface="Arial"/>
                <a:sym typeface="Arial"/>
              </a:rPr>
              <a:t>Mauris orci mi, varius id diam id, egestas auctor enim. Praesent ut massa nibh. Duis purus neque, facilisis cursus ultrices vel, ullamcorper ac augue. Donec semper lorem vitae urna pulvinar,.</a:t>
            </a:r>
            <a:endParaRPr b="0" i="0" sz="1400" u="none" cap="none" strike="noStrike">
              <a:solidFill>
                <a:srgbClr val="000000"/>
              </a:solidFill>
              <a:latin typeface="Arial"/>
              <a:ea typeface="Arial"/>
              <a:cs typeface="Arial"/>
              <a:sym typeface="Arial"/>
            </a:endParaRPr>
          </a:p>
        </p:txBody>
      </p:sp>
      <p:sp>
        <p:nvSpPr>
          <p:cNvPr id="82" name="Google Shape;82;p1"/>
          <p:cNvSpPr txBox="1"/>
          <p:nvPr/>
        </p:nvSpPr>
        <p:spPr>
          <a:xfrm>
            <a:off x="37444680" y="320040"/>
            <a:ext cx="6234478" cy="353943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Booth Number: XXX </a:t>
            </a:r>
            <a:endParaRPr/>
          </a:p>
          <a:p>
            <a:pPr indent="0" lvl="0" marL="0" marR="0" rtl="0" algn="l">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Will be provided by Showcase Team by April 11, 2025</a:t>
            </a:r>
            <a:endParaRPr/>
          </a:p>
        </p:txBody>
      </p:sp>
      <p:grpSp>
        <p:nvGrpSpPr>
          <p:cNvPr id="83" name="Google Shape;83;p1"/>
          <p:cNvGrpSpPr/>
          <p:nvPr/>
        </p:nvGrpSpPr>
        <p:grpSpPr>
          <a:xfrm>
            <a:off x="303200" y="3237650"/>
            <a:ext cx="6019800" cy="2139300"/>
            <a:chOff x="6210300" y="3333750"/>
            <a:chExt cx="6019800" cy="2139300"/>
          </a:xfrm>
        </p:grpSpPr>
        <p:sp>
          <p:nvSpPr>
            <p:cNvPr id="84" name="Google Shape;84;p1"/>
            <p:cNvSpPr/>
            <p:nvPr/>
          </p:nvSpPr>
          <p:spPr>
            <a:xfrm>
              <a:off x="6210300" y="3333750"/>
              <a:ext cx="6019800" cy="213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5" name="Google Shape;85;p1"/>
            <p:cNvPicPr preferRelativeResize="0"/>
            <p:nvPr/>
          </p:nvPicPr>
          <p:blipFill>
            <a:blip r:embed="rId10">
              <a:alphaModFix/>
            </a:blip>
            <a:stretch>
              <a:fillRect/>
            </a:stretch>
          </p:blipFill>
          <p:spPr>
            <a:xfrm>
              <a:off x="6326400" y="3333786"/>
              <a:ext cx="5787600" cy="2139226"/>
            </a:xfrm>
            <a:prstGeom prst="rect">
              <a:avLst/>
            </a:prstGeom>
            <a:noFill/>
            <a:ln>
              <a:noFill/>
            </a:ln>
          </p:spPr>
        </p:pic>
      </p:grpSp>
      <p:grpSp>
        <p:nvGrpSpPr>
          <p:cNvPr id="86" name="Google Shape;86;p1"/>
          <p:cNvGrpSpPr/>
          <p:nvPr/>
        </p:nvGrpSpPr>
        <p:grpSpPr>
          <a:xfrm>
            <a:off x="33115388" y="3464450"/>
            <a:ext cx="10423500" cy="1912500"/>
            <a:chOff x="33467750" y="3859475"/>
            <a:chExt cx="10423500" cy="1912500"/>
          </a:xfrm>
        </p:grpSpPr>
        <p:sp>
          <p:nvSpPr>
            <p:cNvPr id="87" name="Google Shape;87;p1"/>
            <p:cNvSpPr/>
            <p:nvPr/>
          </p:nvSpPr>
          <p:spPr>
            <a:xfrm>
              <a:off x="33467750" y="3859475"/>
              <a:ext cx="10423500" cy="1912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8" name="Google Shape;88;p1"/>
            <p:cNvPicPr preferRelativeResize="0"/>
            <p:nvPr/>
          </p:nvPicPr>
          <p:blipFill>
            <a:blip r:embed="rId11">
              <a:alphaModFix/>
            </a:blip>
            <a:stretch>
              <a:fillRect/>
            </a:stretch>
          </p:blipFill>
          <p:spPr>
            <a:xfrm>
              <a:off x="33555038" y="4072775"/>
              <a:ext cx="10248900" cy="1485900"/>
            </a:xfrm>
            <a:prstGeom prst="rect">
              <a:avLst/>
            </a:prstGeom>
            <a:noFill/>
            <a:ln>
              <a:noFill/>
            </a:ln>
          </p:spPr>
        </p:pic>
      </p:grpSp>
      <p:pic>
        <p:nvPicPr>
          <p:cNvPr descr="A diagram of a factory automation system&#10;&#10;Description automatically generated" id="89" name="Google Shape;89;p1"/>
          <p:cNvPicPr preferRelativeResize="0"/>
          <p:nvPr/>
        </p:nvPicPr>
        <p:blipFill rotWithShape="1">
          <a:blip r:embed="rId12">
            <a:alphaModFix/>
          </a:blip>
          <a:srcRect b="0" l="0" r="0" t="0"/>
          <a:stretch/>
        </p:blipFill>
        <p:spPr>
          <a:xfrm>
            <a:off x="1107695" y="23441402"/>
            <a:ext cx="9256800" cy="5352748"/>
          </a:xfrm>
          <a:prstGeom prst="rect">
            <a:avLst/>
          </a:prstGeom>
          <a:noFill/>
          <a:ln>
            <a:noFill/>
          </a:ln>
          <a:effectLst>
            <a:outerShdw blurRad="292100" rotWithShape="0" algn="tl" dir="2700000" dist="139700">
              <a:srgbClr val="333333">
                <a:alpha val="64709"/>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