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326" r:id="rId3"/>
    <p:sldId id="322" r:id="rId4"/>
    <p:sldId id="302" r:id="rId5"/>
    <p:sldId id="327" r:id="rId6"/>
    <p:sldId id="324" r:id="rId7"/>
    <p:sldId id="317" r:id="rId8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7" d="100"/>
          <a:sy n="157" d="100"/>
        </p:scale>
        <p:origin x="-15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43" d="100"/>
          <a:sy n="43" d="100"/>
        </p:scale>
        <p:origin x="-2026" y="-79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1448C-E773-4542-8F53-CF1B6EC1C902}" type="datetimeFigureOut">
              <a:rPr lang="de-DE" smtClean="0"/>
              <a:t>25/11/14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3C595-D4B2-4D68-AFEC-E678C2D7B4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126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 userDrawn="1"/>
        </p:nvSpPr>
        <p:spPr>
          <a:xfrm>
            <a:off x="0" y="0"/>
            <a:ext cx="9143999" cy="6858000"/>
          </a:xfrm>
          <a:prstGeom prst="roundRect">
            <a:avLst>
              <a:gd name="adj" fmla="val 1613"/>
            </a:avLst>
          </a:prstGeom>
          <a:solidFill>
            <a:schemeClr val="tx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596285"/>
            <a:ext cx="7772400" cy="1470025"/>
          </a:xfrm>
        </p:spPr>
        <p:txBody>
          <a:bodyPr/>
          <a:lstStyle>
            <a:lvl1pPr>
              <a:defRPr cap="all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352060"/>
            <a:ext cx="6400800" cy="1752600"/>
          </a:xfrm>
        </p:spPr>
        <p:txBody>
          <a:bodyPr/>
          <a:lstStyle>
            <a:lvl1pPr marL="0" indent="0" algn="ctr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8615-4FB8-5046-9A04-F7FA71D771F9}" type="datetimeFigureOut">
              <a:rPr lang="de-DE" smtClean="0"/>
              <a:t>25/11/14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677159" cy="365125"/>
          </a:xfrm>
          <a:prstGeom prst="rect">
            <a:avLst/>
          </a:prstGeom>
        </p:spPr>
        <p:txBody>
          <a:bodyPr/>
          <a:lstStyle/>
          <a:p>
            <a:fld id="{9FCE22C5-8C93-DF42-8EC9-66A39296DD14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583" y="4561416"/>
            <a:ext cx="9168350" cy="230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6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677159" cy="365125"/>
          </a:xfrm>
          <a:prstGeom prst="rect">
            <a:avLst/>
          </a:prstGeom>
        </p:spPr>
        <p:txBody>
          <a:bodyPr/>
          <a:lstStyle/>
          <a:p>
            <a:fld id="{9FCE22C5-8C93-DF42-8EC9-66A39296DD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03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96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 userDrawn="1"/>
        </p:nvSpPr>
        <p:spPr>
          <a:xfrm>
            <a:off x="0" y="0"/>
            <a:ext cx="9143999" cy="6858000"/>
          </a:xfrm>
          <a:prstGeom prst="roundRect">
            <a:avLst>
              <a:gd name="adj" fmla="val 1613"/>
            </a:avLst>
          </a:prstGeom>
          <a:solidFill>
            <a:schemeClr val="tx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142488" y="123900"/>
            <a:ext cx="8871414" cy="6585182"/>
          </a:xfrm>
          <a:prstGeom prst="roundRect">
            <a:avLst>
              <a:gd name="adj" fmla="val 1613"/>
            </a:avLst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tIns="0" bIns="0" anchor="t" anchorCtr="0">
            <a:normAutofit/>
          </a:bodyPr>
          <a:lstStyle>
            <a:lvl1pPr algn="l">
              <a:defRPr sz="4000" b="1" i="0" cap="all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err="1" smtClean="0"/>
              <a:t>Mastertextformat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709082"/>
            <a:ext cx="2895600" cy="152053"/>
          </a:xfrm>
        </p:spPr>
        <p:txBody>
          <a:bodyPr tIns="0" bIns="36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 rotWithShape="1">
          <a:blip r:embed="rId2"/>
          <a:srcRect l="19328" t="28583" r="18687" b="29512"/>
          <a:stretch/>
        </p:blipFill>
        <p:spPr>
          <a:xfrm>
            <a:off x="8084634" y="6221955"/>
            <a:ext cx="842536" cy="415074"/>
          </a:xfrm>
          <a:prstGeom prst="rect">
            <a:avLst/>
          </a:prstGeom>
        </p:spPr>
      </p:pic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0693" y="6221956"/>
            <a:ext cx="677159" cy="499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CE22C5-8C93-DF42-8EC9-66A39296DD14}" type="slidenum">
              <a:rPr lang="en-US" sz="2000" b="1" smtClean="0"/>
              <a:pPr/>
              <a:t>‹Nr.›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8889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0693" y="6221956"/>
            <a:ext cx="677159" cy="499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CE22C5-8C93-DF42-8EC9-66A39296DD14}" type="slidenum">
              <a:rPr lang="en-US" sz="2000" b="1" smtClean="0"/>
              <a:pPr/>
              <a:t>‹Nr.›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22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0693" y="6221956"/>
            <a:ext cx="677159" cy="499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CE22C5-8C93-DF42-8EC9-66A39296DD14}" type="slidenum">
              <a:rPr lang="en-US" sz="2000" b="1" smtClean="0"/>
              <a:pPr/>
              <a:t>‹Nr.›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2269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0693" y="6221956"/>
            <a:ext cx="677159" cy="499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CE22C5-8C93-DF42-8EC9-66A39296DD14}" type="slidenum">
              <a:rPr lang="en-US" sz="2000" b="1" smtClean="0"/>
              <a:pPr/>
              <a:t>‹Nr.›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6032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0693" y="6221956"/>
            <a:ext cx="677159" cy="499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CE22C5-8C93-DF42-8EC9-66A39296DD14}" type="slidenum">
              <a:rPr lang="en-US" sz="2000" b="1" smtClean="0"/>
              <a:pPr/>
              <a:t>‹Nr.›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7215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0693" y="6221956"/>
            <a:ext cx="677159" cy="499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CE22C5-8C93-DF42-8EC9-66A39296DD14}" type="slidenum">
              <a:rPr lang="en-US" sz="2000" b="1" smtClean="0"/>
              <a:pPr/>
              <a:t>‹Nr.›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8060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0693" y="6221956"/>
            <a:ext cx="677159" cy="499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CE22C5-8C93-DF42-8EC9-66A39296DD14}" type="slidenum">
              <a:rPr lang="en-US" sz="2000" b="1" smtClean="0"/>
              <a:pPr/>
              <a:t>‹Nr.›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5270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0693" y="6221956"/>
            <a:ext cx="677159" cy="499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CE22C5-8C93-DF42-8EC9-66A39296DD14}" type="slidenum">
              <a:rPr lang="en-US" sz="2000" b="1" smtClean="0"/>
              <a:pPr/>
              <a:t>‹Nr.›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1909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Mastertitelformat bearbeiten</a:t>
            </a:r>
            <a:endParaRPr lang="en-US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Mastertextformat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725104" y="6356350"/>
            <a:ext cx="1291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B8615-4FB8-5046-9A04-F7FA71D771F9}" type="datetimeFigureOut">
              <a:rPr lang="en-US" noProof="0" smtClean="0"/>
              <a:t>25/11/14</a:t>
            </a:fld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0693" y="6221956"/>
            <a:ext cx="677159" cy="4995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CE22C5-8C93-DF42-8EC9-66A39296DD14}" type="slidenum">
              <a:rPr lang="en-US" sz="2000" b="1" smtClean="0"/>
              <a:pPr/>
              <a:t>‹Nr.›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9170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://www.echonet.gr.jp/english/spec/pdf_spec_app_e_e/SpecAppendixE_e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chonet.gr.jp/english/spec/pdf_spec_app_e_e/SpecAppendixE_e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Mapping rules for </a:t>
            </a:r>
            <a:r>
              <a:rPr lang="en-US" dirty="0" err="1" smtClean="0"/>
              <a:t>Echonet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2352060"/>
            <a:ext cx="9143999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Andreas </a:t>
            </a:r>
            <a:r>
              <a:rPr lang="en-US" dirty="0" err="1" smtClean="0"/>
              <a:t>Sayegh</a:t>
            </a:r>
            <a:r>
              <a:rPr lang="en-US" dirty="0" smtClean="0"/>
              <a:t>, Deutsche Telekom</a:t>
            </a:r>
          </a:p>
          <a:p>
            <a:r>
              <a:rPr lang="en-US" dirty="0" smtClean="0"/>
              <a:t>HGI Q4/2014, Paris</a:t>
            </a:r>
          </a:p>
          <a:p>
            <a:r>
              <a:rPr lang="en-US" dirty="0" smtClean="0"/>
              <a:t>Intended for: SHTF</a:t>
            </a:r>
          </a:p>
          <a:p>
            <a:r>
              <a:rPr lang="en-US" dirty="0" smtClean="0"/>
              <a:t>Document No. </a:t>
            </a:r>
            <a:r>
              <a:rPr lang="en-US" dirty="0" err="1" smtClean="0"/>
              <a:t>HGIxxxx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0680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en-US" sz="3600" dirty="0" smtClean="0"/>
              <a:t>Purpose of this contribution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196975"/>
            <a:ext cx="8362950" cy="5006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Propose </a:t>
            </a:r>
            <a:r>
              <a:rPr lang="en-US" dirty="0" smtClean="0"/>
              <a:t>rules to map </a:t>
            </a:r>
            <a:r>
              <a:rPr lang="en-US" dirty="0" err="1" smtClean="0"/>
              <a:t>Echonet</a:t>
            </a:r>
            <a:r>
              <a:rPr lang="en-US" dirty="0" smtClean="0"/>
              <a:t> models into the SDT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06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Screen Shot 2014-11-25 at 10.09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77775"/>
            <a:ext cx="8229600" cy="3819805"/>
          </a:xfrm>
          <a:prstGeom prst="rect">
            <a:avLst/>
          </a:prstGeom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Examples from </a:t>
            </a:r>
            <a:r>
              <a:rPr lang="en-US" altLang="en-US" dirty="0" err="1"/>
              <a:t>Echonet</a:t>
            </a:r>
            <a:r>
              <a:rPr lang="en-US" altLang="en-US" dirty="0"/>
              <a:t> </a:t>
            </a:r>
            <a:r>
              <a:rPr lang="en-US" altLang="en-US" dirty="0" smtClean="0"/>
              <a:t>(2/</a:t>
            </a:r>
            <a:r>
              <a:rPr lang="en-US" altLang="en-US" dirty="0"/>
              <a:t>3)</a:t>
            </a:r>
            <a:br>
              <a:rPr lang="en-US" altLang="en-US" dirty="0"/>
            </a:br>
            <a:r>
              <a:rPr lang="en-US" altLang="en-US" dirty="0" smtClean="0"/>
              <a:t>Invasion Sensor</a:t>
            </a:r>
            <a:endParaRPr lang="en-CA" alt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17638"/>
            <a:ext cx="8229600" cy="4690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Source: </a:t>
            </a:r>
            <a:r>
              <a:rPr lang="en-US" sz="1800" dirty="0">
                <a:hlinkClick r:id="rId3"/>
              </a:rPr>
              <a:t>http://www.echonet.gr.jp/english/spec/pdf_spec_app_e_e/</a:t>
            </a:r>
            <a:r>
              <a:rPr lang="en-US" sz="1800" dirty="0" smtClean="0">
                <a:hlinkClick r:id="rId3"/>
              </a:rPr>
              <a:t>SpecAppendixE_e.pdf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006008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Using current SDT entities to model data points</a:t>
            </a:r>
            <a:endParaRPr lang="en-CA" alt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17637"/>
            <a:ext cx="8229600" cy="47111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 smtClean="0"/>
              <a:t>Source for all models is </a:t>
            </a:r>
            <a:r>
              <a:rPr lang="en-US" sz="1800" dirty="0">
                <a:hlinkClick r:id="rId2"/>
              </a:rPr>
              <a:t>http://www.echonet.gr.jp/english/spec/pdf_spec_app_e_e/SpecAppendixE_e.pdf</a:t>
            </a:r>
            <a:endParaRPr lang="en-US" sz="1800" dirty="0"/>
          </a:p>
          <a:p>
            <a:r>
              <a:rPr lang="en-US" sz="1800" dirty="0" smtClean="0"/>
              <a:t>Property names are mapped as follows</a:t>
            </a:r>
          </a:p>
          <a:p>
            <a:pPr lvl="1"/>
            <a:r>
              <a:rPr lang="en-US" sz="1400" dirty="0" smtClean="0"/>
              <a:t>Always starts with a small letter</a:t>
            </a:r>
          </a:p>
          <a:p>
            <a:pPr lvl="1"/>
            <a:r>
              <a:rPr lang="en-US" sz="1400" dirty="0" smtClean="0"/>
              <a:t>Blanks and dashed are removed, and next word is concatenated with a capital letter</a:t>
            </a:r>
          </a:p>
          <a:p>
            <a:pPr lvl="1"/>
            <a:r>
              <a:rPr lang="en-US" sz="1400" dirty="0" smtClean="0"/>
              <a:t>All words of aforementioned source are used</a:t>
            </a:r>
          </a:p>
          <a:p>
            <a:r>
              <a:rPr lang="en-US" sz="1800" dirty="0" smtClean="0"/>
              <a:t>EPC is not used in SDT models</a:t>
            </a:r>
          </a:p>
          <a:p>
            <a:r>
              <a:rPr lang="en-US" sz="1800" dirty="0" smtClean="0"/>
              <a:t>Contents: See following slide</a:t>
            </a:r>
          </a:p>
          <a:p>
            <a:r>
              <a:rPr lang="en-US" sz="1800" dirty="0" smtClean="0"/>
              <a:t>Data types</a:t>
            </a:r>
          </a:p>
          <a:p>
            <a:pPr lvl="1"/>
            <a:r>
              <a:rPr lang="en-US" sz="1400" dirty="0" smtClean="0"/>
              <a:t>Default mapping is integer for all values, however, the content semantics are main indicator to typing</a:t>
            </a:r>
          </a:p>
          <a:p>
            <a:r>
              <a:rPr lang="en-US" sz="1800" dirty="0" smtClean="0"/>
              <a:t>Data size: ignored</a:t>
            </a:r>
          </a:p>
          <a:p>
            <a:r>
              <a:rPr lang="en-US" sz="1800" dirty="0" smtClean="0"/>
              <a:t>Unit: if there is a “unit” specified, the &lt;</a:t>
            </a:r>
            <a:r>
              <a:rPr lang="en-US" sz="1800" dirty="0" err="1" smtClean="0"/>
              <a:t>DataPoint</a:t>
            </a:r>
            <a:r>
              <a:rPr lang="en-US" sz="1800" dirty="0" smtClean="0"/>
              <a:t>&gt; must contain an attribute “unit” set the according abbreviation from “</a:t>
            </a:r>
            <a:r>
              <a:rPr lang="pt-BR" sz="1800" dirty="0"/>
              <a:t>ISO 80000-1:</a:t>
            </a:r>
            <a:r>
              <a:rPr lang="pt-BR" sz="1800" dirty="0" smtClean="0"/>
              <a:t>2009” </a:t>
            </a:r>
          </a:p>
          <a:p>
            <a:r>
              <a:rPr lang="pt-BR" sz="1800" dirty="0" smtClean="0"/>
              <a:t>Access </a:t>
            </a:r>
            <a:r>
              <a:rPr lang="pt-BR" sz="1800" dirty="0" err="1" smtClean="0"/>
              <a:t>rule</a:t>
            </a:r>
            <a:r>
              <a:rPr lang="pt-BR" sz="1800" dirty="0" smtClean="0"/>
              <a:t>, </a:t>
            </a:r>
            <a:r>
              <a:rPr lang="pt-BR" sz="1800" dirty="0" err="1" smtClean="0"/>
              <a:t>mandatory</a:t>
            </a:r>
            <a:r>
              <a:rPr lang="pt-BR" sz="1800" dirty="0" smtClean="0"/>
              <a:t>: </a:t>
            </a:r>
            <a:r>
              <a:rPr lang="pt-BR" sz="1800" dirty="0" err="1" smtClean="0"/>
              <a:t>see</a:t>
            </a:r>
            <a:r>
              <a:rPr lang="pt-BR" sz="1800" dirty="0" smtClean="0"/>
              <a:t> </a:t>
            </a:r>
            <a:r>
              <a:rPr lang="pt-BR" sz="1800" dirty="0" err="1" smtClean="0"/>
              <a:t>following</a:t>
            </a:r>
            <a:r>
              <a:rPr lang="pt-BR" sz="1800" dirty="0" smtClean="0"/>
              <a:t> slide</a:t>
            </a:r>
          </a:p>
          <a:p>
            <a:r>
              <a:rPr lang="pt-BR" sz="1800" dirty="0" err="1" smtClean="0"/>
              <a:t>Annoucement</a:t>
            </a:r>
            <a:r>
              <a:rPr lang="pt-BR" sz="1800" dirty="0" smtClean="0"/>
              <a:t> </a:t>
            </a:r>
            <a:r>
              <a:rPr lang="pt-BR" sz="1800" dirty="0" err="1" smtClean="0"/>
              <a:t>at</a:t>
            </a:r>
            <a:r>
              <a:rPr lang="pt-BR" sz="1800" dirty="0" smtClean="0"/>
              <a:t> status </a:t>
            </a:r>
            <a:r>
              <a:rPr lang="pt-BR" sz="1800" dirty="0" err="1" smtClean="0"/>
              <a:t>change</a:t>
            </a:r>
            <a:r>
              <a:rPr lang="pt-BR" sz="1800" dirty="0" smtClean="0"/>
              <a:t>: </a:t>
            </a:r>
            <a:r>
              <a:rPr lang="pt-BR" sz="1800" dirty="0" err="1" smtClean="0"/>
              <a:t>Should</a:t>
            </a:r>
            <a:r>
              <a:rPr lang="pt-BR" sz="1800" dirty="0" smtClean="0"/>
              <a:t> </a:t>
            </a:r>
            <a:r>
              <a:rPr lang="pt-BR" sz="1800" dirty="0" err="1" smtClean="0"/>
              <a:t>be</a:t>
            </a:r>
            <a:r>
              <a:rPr lang="pt-BR" sz="1800" dirty="0" smtClean="0"/>
              <a:t> </a:t>
            </a:r>
            <a:r>
              <a:rPr lang="pt-BR" sz="1800" dirty="0" err="1" smtClean="0"/>
              <a:t>mapped</a:t>
            </a:r>
            <a:r>
              <a:rPr lang="pt-BR" sz="1800" dirty="0" smtClean="0"/>
              <a:t> </a:t>
            </a:r>
            <a:r>
              <a:rPr lang="pt-BR" sz="1800" dirty="0" err="1" smtClean="0"/>
              <a:t>to</a:t>
            </a:r>
            <a:r>
              <a:rPr lang="pt-BR" sz="1800" dirty="0" smtClean="0"/>
              <a:t> </a:t>
            </a:r>
            <a:r>
              <a:rPr lang="pt-BR" sz="1800" dirty="0" err="1" smtClean="0"/>
              <a:t>an</a:t>
            </a:r>
            <a:r>
              <a:rPr lang="pt-BR" sz="1800" dirty="0" smtClean="0"/>
              <a:t> </a:t>
            </a:r>
            <a:r>
              <a:rPr lang="pt-BR" sz="1800" dirty="0" err="1" smtClean="0"/>
              <a:t>event</a:t>
            </a:r>
            <a:r>
              <a:rPr lang="pt-BR" sz="1800" dirty="0" smtClean="0"/>
              <a:t> </a:t>
            </a:r>
            <a:r>
              <a:rPr lang="pt-BR" sz="1800" dirty="0" err="1" smtClean="0"/>
              <a:t>definition</a:t>
            </a:r>
            <a:r>
              <a:rPr lang="pt-BR" sz="1800" dirty="0" smtClean="0"/>
              <a:t>, </a:t>
            </a:r>
            <a:r>
              <a:rPr lang="pt-BR" sz="1800" dirty="0" err="1" smtClean="0"/>
              <a:t>details</a:t>
            </a:r>
            <a:r>
              <a:rPr lang="pt-BR" sz="1800" dirty="0" smtClean="0"/>
              <a:t> </a:t>
            </a:r>
            <a:r>
              <a:rPr lang="pt-BR" sz="1800" dirty="0" err="1" smtClean="0"/>
              <a:t>tbd</a:t>
            </a:r>
            <a:r>
              <a:rPr lang="pt-BR" sz="1800" dirty="0" smtClean="0"/>
              <a:t>.</a:t>
            </a:r>
          </a:p>
          <a:p>
            <a:endParaRPr lang="pt-BR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52312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Using current SDT entities to model data points</a:t>
            </a:r>
            <a:endParaRPr lang="en-CA" alt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17637"/>
            <a:ext cx="8229600" cy="47111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Contents are mapped follows:</a:t>
            </a:r>
          </a:p>
          <a:p>
            <a:pPr lvl="1"/>
            <a:r>
              <a:rPr lang="en-US" sz="1800" dirty="0" smtClean="0"/>
              <a:t>2 state values with the value 0x30 and 0x31 are represented as </a:t>
            </a:r>
            <a:r>
              <a:rPr lang="en-US" sz="1800" dirty="0" err="1" smtClean="0"/>
              <a:t>boolean</a:t>
            </a:r>
            <a:endParaRPr lang="en-US" sz="1800" dirty="0" smtClean="0"/>
          </a:p>
          <a:p>
            <a:pPr lvl="1"/>
            <a:r>
              <a:rPr lang="en-US" sz="1800" dirty="0" smtClean="0"/>
              <a:t>Numeric values are represented as integer (even if they’re typed as “char” in the source)</a:t>
            </a:r>
          </a:p>
          <a:p>
            <a:pPr lvl="1"/>
            <a:r>
              <a:rPr lang="en-US" sz="1800" dirty="0" smtClean="0"/>
              <a:t>Numeric values that represent different named states should be represented as &lt;</a:t>
            </a:r>
            <a:r>
              <a:rPr lang="en-US" sz="1800" dirty="0" err="1" smtClean="0"/>
              <a:t>xs:enumeration</a:t>
            </a:r>
            <a:r>
              <a:rPr lang="en-US" sz="1800" dirty="0" smtClean="0"/>
              <a:t>&gt;</a:t>
            </a:r>
          </a:p>
          <a:p>
            <a:pPr lvl="1"/>
            <a:r>
              <a:rPr lang="en-US" sz="1800" dirty="0" smtClean="0"/>
              <a:t>Properties that are “Get” access rule only must not be represented without “writable” attribute</a:t>
            </a:r>
          </a:p>
          <a:p>
            <a:pPr lvl="1"/>
            <a:r>
              <a:rPr lang="en-US" sz="1800" dirty="0" smtClean="0"/>
              <a:t>Properties that a “Get” access rule and an optional or mandatory “Set” access rule must be represented with a “writable” attribute set to “true”</a:t>
            </a:r>
          </a:p>
          <a:p>
            <a:pPr lvl="1"/>
            <a:r>
              <a:rPr lang="en-US" sz="1800" dirty="0" smtClean="0"/>
              <a:t>Properties that are “Set” only, and do only have 1 possible value, are represented as actions, with an adapted name according to its function</a:t>
            </a:r>
          </a:p>
          <a:p>
            <a:pPr lvl="1"/>
            <a:r>
              <a:rPr lang="en-US" sz="1800" dirty="0" smtClean="0"/>
              <a:t>Properties containing more than 1 value have to split to multiple data points</a:t>
            </a:r>
          </a:p>
          <a:p>
            <a:pPr lvl="1"/>
            <a:endParaRPr lang="en-US" sz="18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0440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en-US" sz="3600" dirty="0" smtClean="0"/>
              <a:t>Requested action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196975"/>
            <a:ext cx="8362950" cy="5006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Approve mapping of </a:t>
            </a:r>
            <a:r>
              <a:rPr lang="en-US" dirty="0" err="1" smtClean="0"/>
              <a:t>Echonet</a:t>
            </a:r>
            <a:r>
              <a:rPr lang="en-US" dirty="0" smtClean="0"/>
              <a:t> models</a:t>
            </a:r>
          </a:p>
          <a:p>
            <a:r>
              <a:rPr lang="en-US" dirty="0" smtClean="0"/>
              <a:t>Call for contribution to work on </a:t>
            </a:r>
            <a:r>
              <a:rPr lang="en-US" dirty="0" err="1" smtClean="0"/>
              <a:t>Echonet</a:t>
            </a:r>
            <a:r>
              <a:rPr lang="en-US" dirty="0" smtClean="0"/>
              <a:t> mappings to SDT</a:t>
            </a:r>
          </a:p>
          <a:p>
            <a:pPr lvl="1"/>
            <a:r>
              <a:rPr lang="en-US" dirty="0" smtClean="0"/>
              <a:t>Either through collaboration with </a:t>
            </a:r>
            <a:r>
              <a:rPr lang="en-US" dirty="0" err="1" smtClean="0"/>
              <a:t>Echonet</a:t>
            </a:r>
            <a:r>
              <a:rPr lang="en-US" dirty="0" smtClean="0"/>
              <a:t> consortium</a:t>
            </a:r>
          </a:p>
          <a:p>
            <a:pPr lvl="1"/>
            <a:r>
              <a:rPr lang="en-US" dirty="0" smtClean="0"/>
              <a:t>Or by members volunteering to provide a 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814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501650" y="250348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en-US" sz="6000" dirty="0" smtClean="0"/>
              <a:t>Thank You!</a:t>
            </a:r>
            <a:br>
              <a:rPr lang="en-US" altLang="en-US" sz="6000" dirty="0" smtClean="0"/>
            </a:br>
            <a:r>
              <a:rPr lang="en-US" altLang="en-US" sz="2400" dirty="0" err="1" smtClean="0"/>
              <a:t>Andreas.sayegh@telekom.de</a:t>
            </a:r>
            <a:endParaRPr lang="en-CA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154611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HGI">
      <a:dk1>
        <a:sysClr val="windowText" lastClr="000000"/>
      </a:dk1>
      <a:lt1>
        <a:sysClr val="window" lastClr="FFFFFF"/>
      </a:lt1>
      <a:dk2>
        <a:srgbClr val="197FA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Microsoft Macintosh PowerPoint</Application>
  <PresentationFormat>Bildschirmpräsentation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Office-Design</vt:lpstr>
      <vt:lpstr>Mapping rules for Echonet</vt:lpstr>
      <vt:lpstr>Purpose of this contribution</vt:lpstr>
      <vt:lpstr>Examples from Echonet (2/3) Invasion Sensor</vt:lpstr>
      <vt:lpstr>Using current SDT entities to model data points</vt:lpstr>
      <vt:lpstr>Using current SDT entities to model data points</vt:lpstr>
      <vt:lpstr>Requested action</vt:lpstr>
      <vt:lpstr>Thank You! Andreas.sayegh@telekom.de</vt:lpstr>
    </vt:vector>
  </TitlesOfParts>
  <Manager/>
  <Company>Deutsche Telekom AG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Platform 2.0</dc:title>
  <dc:subject/>
  <dc:creator>Andreas Sayegh</dc:creator>
  <cp:keywords/>
  <dc:description/>
  <cp:lastModifiedBy>Ando</cp:lastModifiedBy>
  <cp:revision>404</cp:revision>
  <cp:lastPrinted>2014-01-14T13:29:23Z</cp:lastPrinted>
  <dcterms:created xsi:type="dcterms:W3CDTF">2014-01-14T10:17:15Z</dcterms:created>
  <dcterms:modified xsi:type="dcterms:W3CDTF">2014-11-25T10:40:56Z</dcterms:modified>
  <cp:category/>
</cp:coreProperties>
</file>