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02" r:id="rId4"/>
    <p:sldId id="320" r:id="rId5"/>
    <p:sldId id="321" r:id="rId6"/>
    <p:sldId id="322" r:id="rId7"/>
    <p:sldId id="323" r:id="rId8"/>
    <p:sldId id="325" r:id="rId9"/>
    <p:sldId id="314" r:id="rId10"/>
    <p:sldId id="324" r:id="rId11"/>
    <p:sldId id="317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43" d="100"/>
          <a:sy n="43" d="100"/>
        </p:scale>
        <p:origin x="-2026" y="-7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448C-E773-4542-8F53-CF1B6EC1C902}" type="datetimeFigureOut">
              <a:rPr lang="de-DE" smtClean="0"/>
              <a:t>25/11/14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C595-D4B2-4D68-AFEC-E678C2D7B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96285"/>
            <a:ext cx="7772400" cy="1470025"/>
          </a:xfrm>
        </p:spPr>
        <p:txBody>
          <a:bodyPr/>
          <a:lstStyle>
            <a:lvl1pPr>
              <a:defRPr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352060"/>
            <a:ext cx="6400800" cy="1752600"/>
          </a:xfrm>
        </p:spPr>
        <p:txBody>
          <a:bodyPr/>
          <a:lstStyle>
            <a:lvl1pPr marL="0" indent="0" algn="ctr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8615-4FB8-5046-9A04-F7FA71D771F9}" type="datetimeFigureOut">
              <a:rPr lang="de-DE" smtClean="0"/>
              <a:t>25/11/14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83" y="4561416"/>
            <a:ext cx="9168350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142488" y="123900"/>
            <a:ext cx="8871414" cy="6585182"/>
          </a:xfrm>
          <a:prstGeom prst="roundRect">
            <a:avLst>
              <a:gd name="adj" fmla="val 1613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 bIns="0" anchor="t" anchorCtr="0">
            <a:normAutofit/>
          </a:bodyPr>
          <a:lstStyle>
            <a:lvl1pPr algn="l">
              <a:defRPr sz="4000" b="1" i="0" cap="all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709082"/>
            <a:ext cx="2895600" cy="152053"/>
          </a:xfrm>
        </p:spPr>
        <p:txBody>
          <a:bodyPr tIns="0" bIns="36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/>
          <a:srcRect l="19328" t="28583" r="18687" b="29512"/>
          <a:stretch/>
        </p:blipFill>
        <p:spPr>
          <a:xfrm>
            <a:off x="8084634" y="6221955"/>
            <a:ext cx="842536" cy="415074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88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2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26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32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1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06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27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90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25104" y="6356350"/>
            <a:ext cx="1291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8615-4FB8-5046-9A04-F7FA71D771F9}" type="datetimeFigureOut">
              <a:rPr lang="en-US" noProof="0" smtClean="0"/>
              <a:t>25/11/14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17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honet.gr.jp/english/spec/pdf_spec_app_e_e/SpecAppendixE_e.pdf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echonet.gr.jp/english/spec/pdf_spec_app_e_e/SpecAppendixE_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echonet.gr.jp/english/spec/pdf_spec_app_e_e/SpecAppendixE_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 mapping to </a:t>
            </a:r>
            <a:r>
              <a:rPr lang="en-US" dirty="0" smtClean="0"/>
              <a:t>SDT</a:t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 err="1" smtClean="0"/>
              <a:t>Echonet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352060"/>
            <a:ext cx="9143999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Sayegh</a:t>
            </a:r>
            <a:r>
              <a:rPr lang="en-US" dirty="0" smtClean="0"/>
              <a:t>, Deutsche Telekom</a:t>
            </a:r>
          </a:p>
          <a:p>
            <a:r>
              <a:rPr lang="en-US" dirty="0" smtClean="0"/>
              <a:t>HGI Q4/2014, Paris</a:t>
            </a:r>
          </a:p>
          <a:p>
            <a:r>
              <a:rPr lang="en-US" dirty="0" smtClean="0"/>
              <a:t>Intended for: SHTF</a:t>
            </a:r>
          </a:p>
          <a:p>
            <a:r>
              <a:rPr lang="en-US" dirty="0" smtClean="0"/>
              <a:t>Document No. </a:t>
            </a:r>
            <a:r>
              <a:rPr lang="en-US" dirty="0" err="1" smtClean="0"/>
              <a:t>HGIxxxx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6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Requested 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Approve data model option as part of the SDT</a:t>
            </a:r>
          </a:p>
          <a:p>
            <a:r>
              <a:rPr lang="en-US" dirty="0" smtClean="0"/>
              <a:t>Call for contribution on how to express data models in the SDT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1650" y="25034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 smtClean="0"/>
              <a:t>Thank You!</a:t>
            </a:r>
            <a:br>
              <a:rPr lang="en-US" altLang="en-US" sz="6000" dirty="0" smtClean="0"/>
            </a:br>
            <a:r>
              <a:rPr lang="en-US" altLang="en-US" sz="2400" dirty="0" err="1" smtClean="0"/>
              <a:t>Andreas.sayegh@telekom.de</a:t>
            </a:r>
            <a:endParaRPr lang="en-CA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461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Purpose of this contribution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 the concept of data points to the SDT</a:t>
            </a:r>
          </a:p>
          <a:p>
            <a:r>
              <a:rPr lang="en-US" dirty="0" smtClean="0"/>
              <a:t>Show some </a:t>
            </a:r>
            <a:r>
              <a:rPr lang="en-US" dirty="0" err="1" smtClean="0"/>
              <a:t>Echonet</a:t>
            </a:r>
            <a:r>
              <a:rPr lang="en-US" dirty="0" smtClean="0"/>
              <a:t> examples that could make use of the data point concepts</a:t>
            </a:r>
          </a:p>
          <a:p>
            <a:r>
              <a:rPr lang="en-US" dirty="0" smtClean="0"/>
              <a:t>Show how a generic sensor model in </a:t>
            </a:r>
            <a:r>
              <a:rPr lang="en-US" dirty="0" err="1" smtClean="0"/>
              <a:t>Echonet</a:t>
            </a:r>
            <a:r>
              <a:rPr lang="en-US" dirty="0" smtClean="0"/>
              <a:t> could look like using SDT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current SDT entities to model data points</a:t>
            </a:r>
            <a:endParaRPr lang="en-CA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7"/>
            <a:ext cx="6751391" cy="471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Actions</a:t>
            </a:r>
          </a:p>
          <a:p>
            <a:pPr lvl="1"/>
            <a:r>
              <a:rPr lang="en-US" altLang="en-US" sz="1800" dirty="0" smtClean="0"/>
              <a:t>Named operation</a:t>
            </a:r>
          </a:p>
          <a:p>
            <a:pPr lvl="1"/>
            <a:r>
              <a:rPr lang="en-US" altLang="en-US" sz="1800" dirty="0" smtClean="0"/>
              <a:t>Parameter(s)</a:t>
            </a:r>
          </a:p>
          <a:p>
            <a:pPr lvl="1"/>
            <a:r>
              <a:rPr lang="en-US" altLang="en-US" sz="1800" dirty="0" smtClean="0"/>
              <a:t>Return value(s)</a:t>
            </a:r>
          </a:p>
          <a:p>
            <a:r>
              <a:rPr lang="en-US" sz="2000" dirty="0" smtClean="0"/>
              <a:t>Events</a:t>
            </a:r>
          </a:p>
          <a:p>
            <a:pPr lvl="1"/>
            <a:r>
              <a:rPr lang="en-US" sz="1800" dirty="0" smtClean="0"/>
              <a:t>Named notification</a:t>
            </a:r>
          </a:p>
          <a:p>
            <a:pPr lvl="1"/>
            <a:r>
              <a:rPr lang="en-US" sz="1800" dirty="0" smtClean="0"/>
              <a:t>Payload</a:t>
            </a:r>
          </a:p>
          <a:p>
            <a:r>
              <a:rPr lang="en-US" altLang="en-US" sz="2000" dirty="0"/>
              <a:t>It’s possible to model a data model using actions</a:t>
            </a:r>
            <a:r>
              <a:rPr lang="en-US" altLang="en-US" sz="2000" dirty="0" smtClean="0"/>
              <a:t>…</a:t>
            </a:r>
          </a:p>
          <a:p>
            <a:pPr lvl="1"/>
            <a:r>
              <a:rPr lang="en-US" sz="1800" dirty="0" smtClean="0"/>
              <a:t>Get</a:t>
            </a:r>
            <a:r>
              <a:rPr lang="en-US" sz="1800" dirty="0"/>
              <a:t>/set </a:t>
            </a:r>
            <a:r>
              <a:rPr lang="en-US" sz="1800" dirty="0" smtClean="0"/>
              <a:t>actions pattern </a:t>
            </a:r>
            <a:r>
              <a:rPr lang="en-US" sz="1800" dirty="0"/>
              <a:t>for each data </a:t>
            </a:r>
            <a:r>
              <a:rPr lang="en-US" sz="1800" dirty="0" smtClean="0"/>
              <a:t>point (see example)</a:t>
            </a:r>
          </a:p>
          <a:p>
            <a:r>
              <a:rPr lang="en-US" sz="2000" dirty="0" smtClean="0"/>
              <a:t>However, for appliances with numerous data points this method could easily result in rather </a:t>
            </a:r>
            <a:r>
              <a:rPr lang="en-US" sz="2000" b="1" dirty="0" smtClean="0"/>
              <a:t>bloated XML documents</a:t>
            </a:r>
          </a:p>
          <a:p>
            <a:r>
              <a:rPr lang="en-US" sz="2000" dirty="0" smtClean="0"/>
              <a:t>Moreover, it makes it hard for transformation engines (e.g. for TR-069) to reengineer data points if needed by target technology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473411" y="1174415"/>
            <a:ext cx="4213389" cy="2228813"/>
            <a:chOff x="1273011" y="1510157"/>
            <a:chExt cx="4213389" cy="2228993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273011" y="1800001"/>
              <a:ext cx="4213389" cy="1939149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name="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BooleanState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Actions&gt;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&lt;Action name="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getStatus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type="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/>
              </a:r>
              <a:b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&lt;/Action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&lt;Action name="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setStatus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Arg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name="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value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 type="</a:t>
              </a:r>
              <a:r>
                <a:rPr lang="en-US" sz="1200" b="1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"&gt;</a:t>
              </a:r>
              <a:b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Arg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&lt;/Action&gt;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&lt;/Actions&gt;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</p:txBody>
        </p:sp>
        <p:sp>
          <p:nvSpPr>
            <p:cNvPr id="9" name="Round Same Side Corner Rectangle 8"/>
            <p:cNvSpPr/>
            <p:nvPr/>
          </p:nvSpPr>
          <p:spPr bwMode="auto">
            <a:xfrm>
              <a:off x="1273011" y="1510157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90" y="3735667"/>
            <a:ext cx="1719809" cy="23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 &lt;</a:t>
            </a:r>
            <a:r>
              <a:rPr lang="en-US" altLang="en-US" dirty="0" err="1" smtClean="0"/>
              <a:t>DataPoint</a:t>
            </a:r>
            <a:r>
              <a:rPr lang="en-US" altLang="en-US" dirty="0" smtClean="0"/>
              <a:t>&gt; tag could slim down modeling</a:t>
            </a:r>
            <a:endParaRPr lang="en-CA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3886781" cy="469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Easy modeling of data model based technologies (e.g. </a:t>
            </a:r>
            <a:r>
              <a:rPr lang="en-US" sz="2000" dirty="0" err="1" smtClean="0"/>
              <a:t>Echonet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sz="2000" dirty="0" smtClean="0"/>
              <a:t>Only 1 entry per data point</a:t>
            </a:r>
          </a:p>
          <a:p>
            <a:r>
              <a:rPr lang="en-US" sz="2000" dirty="0" smtClean="0"/>
              <a:t>Transformations to APIs can still use object oriented approach</a:t>
            </a:r>
          </a:p>
          <a:p>
            <a:r>
              <a:rPr lang="en-US" sz="2000" dirty="0" smtClean="0"/>
              <a:t>No reverse engineering of data points for data model driven target systems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Con: Different options to model data points needs  more work in clearing process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473411" y="1174415"/>
            <a:ext cx="4213389" cy="1674815"/>
            <a:chOff x="1273011" y="1510157"/>
            <a:chExt cx="4213389" cy="167495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273011" y="1800001"/>
              <a:ext cx="4213389" cy="1385107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name="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BooleanState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&lt;Data&gt;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&lt;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type=“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     writable=“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&lt;/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&lt;/Data&gt;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</p:txBody>
        </p:sp>
        <p:sp>
          <p:nvSpPr>
            <p:cNvPr id="7" name="Round Same Side Corner Rectangle 8"/>
            <p:cNvSpPr/>
            <p:nvPr/>
          </p:nvSpPr>
          <p:spPr bwMode="auto">
            <a:xfrm>
              <a:off x="1273011" y="1510157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5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Examples from </a:t>
            </a:r>
            <a:r>
              <a:rPr lang="en-US" altLang="en-US" dirty="0" err="1" smtClean="0"/>
              <a:t>Echonet</a:t>
            </a:r>
            <a:r>
              <a:rPr lang="en-US" altLang="en-US" dirty="0" smtClean="0"/>
              <a:t> (1/3)</a:t>
            </a:r>
            <a:br>
              <a:rPr lang="en-US" altLang="en-US" dirty="0" smtClean="0"/>
            </a:br>
            <a:r>
              <a:rPr lang="en-US" altLang="en-US" dirty="0" smtClean="0"/>
              <a:t>Gas Leak Sensor</a:t>
            </a:r>
            <a:endParaRPr lang="en-CA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69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Source: </a:t>
            </a:r>
            <a:r>
              <a:rPr lang="en-US" sz="1800" dirty="0">
                <a:hlinkClick r:id="rId2"/>
              </a:rPr>
              <a:t>http://www.echonet.gr.jp/english/spec/pdf_spec_app_e_e/</a:t>
            </a:r>
            <a:r>
              <a:rPr lang="en-US" sz="1800" dirty="0" smtClean="0">
                <a:hlinkClick r:id="rId2"/>
              </a:rPr>
              <a:t>SpecAppendixE_e.pdf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2" name="Bild 1" descr="Screen Shot 2014-11-25 at 10.07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775"/>
            <a:ext cx="8229600" cy="38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creen Shot 2014-11-25 at 10.0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775"/>
            <a:ext cx="8229600" cy="3819805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from </a:t>
            </a:r>
            <a:r>
              <a:rPr lang="en-US" altLang="en-US" dirty="0" err="1"/>
              <a:t>Echonet</a:t>
            </a:r>
            <a:r>
              <a:rPr lang="en-US" altLang="en-US" dirty="0"/>
              <a:t> </a:t>
            </a:r>
            <a:r>
              <a:rPr lang="en-US" altLang="en-US" dirty="0" smtClean="0"/>
              <a:t>(2/</a:t>
            </a:r>
            <a:r>
              <a:rPr lang="en-US" altLang="en-US" dirty="0"/>
              <a:t>3)</a:t>
            </a:r>
            <a:br>
              <a:rPr lang="en-US" altLang="en-US" dirty="0"/>
            </a:br>
            <a:r>
              <a:rPr lang="en-US" altLang="en-US" dirty="0" smtClean="0"/>
              <a:t>Invasion Sensor</a:t>
            </a:r>
            <a:endParaRPr lang="en-CA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69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Source: </a:t>
            </a:r>
            <a:r>
              <a:rPr lang="en-US" sz="1800" dirty="0">
                <a:hlinkClick r:id="rId3"/>
              </a:rPr>
              <a:t>http://www.echonet.gr.jp/english/spec/pdf_spec_app_e_e/</a:t>
            </a:r>
            <a:r>
              <a:rPr lang="en-US" sz="1800" dirty="0" smtClean="0">
                <a:hlinkClick r:id="rId3"/>
              </a:rPr>
              <a:t>SpecAppendixE_e.pdf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600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creen Shot 2014-11-25 at 10.1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8785"/>
            <a:ext cx="8229600" cy="4020337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from </a:t>
            </a:r>
            <a:r>
              <a:rPr lang="en-US" altLang="en-US" dirty="0" err="1"/>
              <a:t>Echonet</a:t>
            </a:r>
            <a:r>
              <a:rPr lang="en-US" altLang="en-US" dirty="0"/>
              <a:t> </a:t>
            </a:r>
            <a:r>
              <a:rPr lang="en-US" altLang="en-US" dirty="0" smtClean="0"/>
              <a:t>(3/</a:t>
            </a:r>
            <a:r>
              <a:rPr lang="en-US" altLang="en-US" dirty="0"/>
              <a:t>3)</a:t>
            </a:r>
            <a:br>
              <a:rPr lang="en-US" altLang="en-US" dirty="0"/>
            </a:br>
            <a:r>
              <a:rPr lang="en-US" altLang="en-US" dirty="0" smtClean="0"/>
              <a:t>First Aid Sensor</a:t>
            </a:r>
            <a:endParaRPr lang="en-CA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69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Source: </a:t>
            </a:r>
            <a:r>
              <a:rPr lang="en-US" sz="1800" dirty="0">
                <a:hlinkClick r:id="rId3"/>
              </a:rPr>
              <a:t>http://www.echonet.gr.jp/english/spec/pdf_spec_app_e_e/</a:t>
            </a:r>
            <a:r>
              <a:rPr lang="en-US" sz="1800" dirty="0" smtClean="0">
                <a:hlinkClick r:id="rId3"/>
              </a:rPr>
              <a:t>SpecAppendixE_e.pdf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745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err="1" smtClean="0"/>
              <a:t>Echonet</a:t>
            </a:r>
            <a:r>
              <a:rPr lang="en-CA" altLang="en-US" sz="3600" dirty="0" smtClean="0"/>
              <a:t> examples - conclusions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Echonet</a:t>
            </a:r>
            <a:r>
              <a:rPr lang="en-US" dirty="0" smtClean="0"/>
              <a:t> is plain data model driven, interfaces only allow for reading/writing values</a:t>
            </a:r>
          </a:p>
          <a:p>
            <a:r>
              <a:rPr lang="en-US" dirty="0" smtClean="0"/>
              <a:t>All shown sensors have the exactly same interface</a:t>
            </a:r>
          </a:p>
          <a:p>
            <a:r>
              <a:rPr lang="en-US" dirty="0" smtClean="0"/>
              <a:t>Only difference is the meaning of the sensor values (“semantics”)</a:t>
            </a:r>
          </a:p>
          <a:p>
            <a:r>
              <a:rPr lang="en-US" dirty="0" smtClean="0"/>
              <a:t>Hence, it’s probably a good idea to generalize the functions into a SDT </a:t>
            </a:r>
            <a:r>
              <a:rPr lang="en-US" dirty="0" err="1" smtClean="0"/>
              <a:t>ModuleClass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88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How could these examples look like in SDT?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57201" y="3535596"/>
            <a:ext cx="8229600" cy="2582961"/>
            <a:chOff x="-2743199" y="1525342"/>
            <a:chExt cx="8229600" cy="258317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-2743199" y="1800001"/>
              <a:ext cx="8229600" cy="2308512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&lt;Domain name=“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jp.gr.echonet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=”Sensor"&gt;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operationStatus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detectionThresholdLevel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integer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type=“</a:t>
              </a:r>
              <a:r>
                <a:rPr lang="en-US" sz="1200" b="1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/Data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&lt;Actions&gt;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Action name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=”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reset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/&gt;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/>
              </a:r>
              <a:b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&lt;/Actions&gt;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&lt;/Domain&gt;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7" name="Round Same Side Corner Rectangle 8"/>
            <p:cNvSpPr/>
            <p:nvPr/>
          </p:nvSpPr>
          <p:spPr bwMode="auto">
            <a:xfrm>
              <a:off x="-2743199" y="1525342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88216"/>
            <a:ext cx="8362950" cy="186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Definition of a </a:t>
            </a:r>
            <a:r>
              <a:rPr lang="en-US" sz="1600" dirty="0" err="1" smtClean="0"/>
              <a:t>ModuleClass</a:t>
            </a:r>
            <a:r>
              <a:rPr lang="en-US" sz="1600" dirty="0" smtClean="0"/>
              <a:t> “Sensor” in the domain of </a:t>
            </a:r>
            <a:r>
              <a:rPr lang="en-US" sz="1600" dirty="0" err="1" smtClean="0"/>
              <a:t>Echonet</a:t>
            </a:r>
            <a:endParaRPr lang="en-US" sz="1600" dirty="0" smtClean="0"/>
          </a:p>
          <a:p>
            <a:r>
              <a:rPr lang="en-US" sz="1600" dirty="0" smtClean="0"/>
              <a:t>The description shows 3 data points and 1 action (reset)</a:t>
            </a:r>
          </a:p>
          <a:p>
            <a:r>
              <a:rPr lang="en-US" sz="1600" dirty="0" smtClean="0"/>
              <a:t>The “reset” action also shows the flaw of a plain data driven modeling: it requires to send a useless parameter</a:t>
            </a:r>
          </a:p>
          <a:p>
            <a:r>
              <a:rPr lang="en-US" sz="1600" dirty="0" smtClean="0"/>
              <a:t>Since these are sensors, the status itself is not modifiable by the application</a:t>
            </a:r>
          </a:p>
          <a:p>
            <a:r>
              <a:rPr lang="en-US" sz="1600" dirty="0" smtClean="0"/>
              <a:t>Concrete sensors can be specified by SDT Modules using this extending this </a:t>
            </a:r>
            <a:r>
              <a:rPr lang="en-US" sz="1600" dirty="0" err="1" smtClean="0"/>
              <a:t>ModuleClass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71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HGI">
      <a:dk1>
        <a:sysClr val="windowText" lastClr="000000"/>
      </a:dk1>
      <a:lt1>
        <a:sysClr val="window" lastClr="FFFFFF"/>
      </a:lt1>
      <a:dk2>
        <a:srgbClr val="197FA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Macintosh PowerPoint</Application>
  <PresentationFormat>Bildschirmpräsentation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Data Model mapping to SDT Example Echonet</vt:lpstr>
      <vt:lpstr>Purpose of this contribution</vt:lpstr>
      <vt:lpstr>Using current SDT entities to model data points</vt:lpstr>
      <vt:lpstr>A &lt;DataPoint&gt; tag could slim down modeling</vt:lpstr>
      <vt:lpstr>Examples from Echonet (1/3) Gas Leak Sensor</vt:lpstr>
      <vt:lpstr>Examples from Echonet (2/3) Invasion Sensor</vt:lpstr>
      <vt:lpstr>Examples from Echonet (3/3) First Aid Sensor</vt:lpstr>
      <vt:lpstr>Echonet examples - conclusions</vt:lpstr>
      <vt:lpstr>How could these examples look like in SDT?</vt:lpstr>
      <vt:lpstr>Requested action</vt:lpstr>
      <vt:lpstr>Thank You! Andreas.sayegh@telekom.de</vt:lpstr>
    </vt:vector>
  </TitlesOfParts>
  <Manager/>
  <Company>Deutsche Telekom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Platform 2.0</dc:title>
  <dc:subject/>
  <dc:creator>Andreas Sayegh</dc:creator>
  <cp:keywords/>
  <dc:description/>
  <cp:lastModifiedBy>Ando</cp:lastModifiedBy>
  <cp:revision>388</cp:revision>
  <cp:lastPrinted>2014-01-14T13:29:23Z</cp:lastPrinted>
  <dcterms:created xsi:type="dcterms:W3CDTF">2014-01-14T10:17:15Z</dcterms:created>
  <dcterms:modified xsi:type="dcterms:W3CDTF">2014-11-25T09:55:43Z</dcterms:modified>
  <cp:category/>
</cp:coreProperties>
</file>