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sldIdLst>
    <p:sldId id="273" r:id="rId2"/>
    <p:sldId id="288" r:id="rId3"/>
    <p:sldId id="290" r:id="rId4"/>
    <p:sldId id="291" r:id="rId5"/>
    <p:sldId id="292" r:id="rId6"/>
    <p:sldId id="296" r:id="rId7"/>
    <p:sldId id="297" r:id="rId8"/>
    <p:sldId id="293" r:id="rId9"/>
    <p:sldId id="294" r:id="rId10"/>
    <p:sldId id="302" r:id="rId11"/>
    <p:sldId id="295" r:id="rId12"/>
    <p:sldId id="298" r:id="rId13"/>
    <p:sldId id="300" r:id="rId14"/>
    <p:sldId id="301" r:id="rId15"/>
    <p:sldId id="306" r:id="rId16"/>
    <p:sldId id="303" r:id="rId17"/>
    <p:sldId id="304" r:id="rId18"/>
    <p:sldId id="305" r:id="rId19"/>
  </p:sldIdLst>
  <p:sldSz cx="9144000" cy="6858000" type="screen4x3"/>
  <p:notesSz cx="6883400" cy="10018713"/>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1600" kern="12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1600" kern="12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1600" kern="12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1600" kern="12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1600" kern="12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1600" kern="12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1600" kern="12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1600" kern="12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1600" kern="12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4617B"/>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71" autoAdjust="0"/>
  </p:normalViewPr>
  <p:slideViewPr>
    <p:cSldViewPr>
      <p:cViewPr varScale="1">
        <p:scale>
          <a:sx n="116" d="100"/>
          <a:sy n="116" d="100"/>
        </p:scale>
        <p:origin x="1470" y="138"/>
      </p:cViewPr>
      <p:guideLst>
        <p:guide orient="horz" pos="2160"/>
        <p:guide pos="2880"/>
      </p:guideLst>
    </p:cSldViewPr>
  </p:slideViewPr>
  <p:outlineViewPr>
    <p:cViewPr varScale="1">
      <p:scale>
        <a:sx n="170" d="200"/>
        <a:sy n="170" d="200"/>
      </p:scale>
      <p:origin x="115"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731"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AutoShape 1"/>
          <p:cNvSpPr>
            <a:spLocks noChangeArrowheads="1"/>
          </p:cNvSpPr>
          <p:nvPr/>
        </p:nvSpPr>
        <p:spPr bwMode="auto">
          <a:xfrm>
            <a:off x="0" y="0"/>
            <a:ext cx="6883400" cy="100187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endParaRPr lang="en-CA" altLang="en-US">
              <a:cs typeface="Arial" panose="020B0604020202020204" pitchFamily="34" charset="0"/>
            </a:endParaRPr>
          </a:p>
        </p:txBody>
      </p:sp>
      <p:sp>
        <p:nvSpPr>
          <p:cNvPr id="13315" name="AutoShape 2"/>
          <p:cNvSpPr>
            <a:spLocks noChangeArrowheads="1"/>
          </p:cNvSpPr>
          <p:nvPr/>
        </p:nvSpPr>
        <p:spPr bwMode="auto">
          <a:xfrm>
            <a:off x="0" y="0"/>
            <a:ext cx="6883400" cy="100187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A" altLang="en-US">
              <a:cs typeface="Arial" panose="020B0604020202020204" pitchFamily="34" charset="0"/>
            </a:endParaRPr>
          </a:p>
        </p:txBody>
      </p:sp>
      <p:sp>
        <p:nvSpPr>
          <p:cNvPr id="13316" name="AutoShape 3"/>
          <p:cNvSpPr>
            <a:spLocks noChangeArrowheads="1"/>
          </p:cNvSpPr>
          <p:nvPr/>
        </p:nvSpPr>
        <p:spPr bwMode="auto">
          <a:xfrm>
            <a:off x="0" y="0"/>
            <a:ext cx="6883400" cy="100187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A" altLang="en-US">
              <a:cs typeface="Arial" panose="020B0604020202020204" pitchFamily="34" charset="0"/>
            </a:endParaRPr>
          </a:p>
        </p:txBody>
      </p:sp>
      <p:sp>
        <p:nvSpPr>
          <p:cNvPr id="10244" name="Rectangle 4"/>
          <p:cNvSpPr>
            <a:spLocks noGrp="1" noChangeArrowheads="1"/>
          </p:cNvSpPr>
          <p:nvPr>
            <p:ph type="body"/>
          </p:nvPr>
        </p:nvSpPr>
        <p:spPr bwMode="auto">
          <a:xfrm>
            <a:off x="917575" y="4759325"/>
            <a:ext cx="5040313" cy="45037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13318" name="Rectangle 5"/>
          <p:cNvSpPr>
            <a:spLocks noGrp="1" noRot="1" noChangeAspect="1" noChangeArrowheads="1"/>
          </p:cNvSpPr>
          <p:nvPr>
            <p:ph type="sldImg"/>
          </p:nvPr>
        </p:nvSpPr>
        <p:spPr bwMode="auto">
          <a:xfrm>
            <a:off x="944563" y="758825"/>
            <a:ext cx="4987925"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25916132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46150" y="758825"/>
            <a:ext cx="4984750" cy="3738563"/>
          </a:xfrm>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altLang="en-US" smtClean="0"/>
          </a:p>
        </p:txBody>
      </p:sp>
    </p:spTree>
    <p:extLst>
      <p:ext uri="{BB962C8B-B14F-4D97-AF65-F5344CB8AC3E}">
        <p14:creationId xmlns:p14="http://schemas.microsoft.com/office/powerpoint/2010/main" val="22023187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4" name="Picture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279900"/>
            <a:ext cx="91440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5">
            <a:extLst>
              <a:ext uri="{28A0092B-C50C-407E-A947-70E740481C1C}">
                <a14:useLocalDpi xmlns:a14="http://schemas.microsoft.com/office/drawing/2010/main" val="0"/>
              </a:ext>
            </a:extLst>
          </a:blip>
          <a:srcRect t="-2" r="20715" b="-9085"/>
          <a:stretch>
            <a:fillRect/>
          </a:stretch>
        </p:blipFill>
        <p:spPr bwMode="auto">
          <a:xfrm>
            <a:off x="107950" y="6308725"/>
            <a:ext cx="8874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67544" y="188640"/>
            <a:ext cx="7772400" cy="749945"/>
          </a:xfrm>
        </p:spPr>
        <p:txBody>
          <a:bodyPr/>
          <a:lstStyle>
            <a:lvl1pPr>
              <a:defRPr>
                <a:solidFill>
                  <a:schemeClr val="tx1">
                    <a:lumMod val="95000"/>
                  </a:schemeClr>
                </a:solidFill>
              </a:defRPr>
            </a:lvl1pPr>
          </a:lstStyle>
          <a:p>
            <a:r>
              <a:rPr lang="en-US" smtClean="0"/>
              <a:t>Click to edit Master title style</a:t>
            </a:r>
            <a:endParaRPr lang="en-CA"/>
          </a:p>
        </p:txBody>
      </p:sp>
      <p:sp>
        <p:nvSpPr>
          <p:cNvPr id="3" name="Subtitle 2"/>
          <p:cNvSpPr>
            <a:spLocks noGrp="1"/>
          </p:cNvSpPr>
          <p:nvPr>
            <p:ph type="subTitle" idx="1"/>
          </p:nvPr>
        </p:nvSpPr>
        <p:spPr>
          <a:xfrm>
            <a:off x="467544" y="908720"/>
            <a:ext cx="8128992" cy="3672408"/>
          </a:xfrm>
          <a:noFill/>
        </p:spPr>
        <p:txBody>
          <a:bodyPr wrap="none"/>
          <a:lstStyle>
            <a:lvl1pPr marL="0" marR="0" indent="0" algn="l" defTabSz="449263" rtl="0" eaLnBrk="0" fontAlgn="base" latinLnBrk="0" hangingPunct="0">
              <a:lnSpc>
                <a:spcPct val="98000"/>
              </a:lnSpc>
              <a:spcBef>
                <a:spcPts val="650"/>
              </a:spcBef>
              <a:spcAft>
                <a:spcPct val="0"/>
              </a:spcAft>
              <a:buClr>
                <a:srgbClr val="000000"/>
              </a:buClr>
              <a:buSzPct val="100000"/>
              <a:buFont typeface="Arial" charset="0"/>
              <a:buNone/>
              <a:tabLst/>
              <a:defRPr lang="en-CA" sz="3200" smtClean="0">
                <a:solidFill>
                  <a:schemeClr val="tx1">
                    <a:lumMod val="95000"/>
                  </a:schemeClr>
                </a:solidFill>
                <a:latin typeface="+mn-lt"/>
                <a:ea typeface="+mn-ea"/>
                <a:cs typeface="+mn-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6" name="Rectangle 14"/>
          <p:cNvSpPr>
            <a:spLocks noGrp="1" noChangeArrowheads="1"/>
          </p:cNvSpPr>
          <p:nvPr>
            <p:ph type="sldNum" idx="10"/>
          </p:nvPr>
        </p:nvSpPr>
        <p:spPr/>
        <p:txBody>
          <a:bodyPr/>
          <a:lstStyle>
            <a:lvl1pPr>
              <a:defRPr/>
            </a:lvl1pPr>
          </a:lstStyle>
          <a:p>
            <a:fld id="{2BB3DF9D-043E-4A1A-B3E9-DE4D9AE9DD2A}" type="slidenum">
              <a:rPr lang="en-CA" altLang="en-US"/>
              <a:pPr/>
              <a:t>‹#›</a:t>
            </a:fld>
            <a:r>
              <a:rPr lang="en-CA" altLang="en-US"/>
              <a:t> </a:t>
            </a:r>
          </a:p>
        </p:txBody>
      </p:sp>
    </p:spTree>
    <p:extLst>
      <p:ext uri="{BB962C8B-B14F-4D97-AF65-F5344CB8AC3E}">
        <p14:creationId xmlns:p14="http://schemas.microsoft.com/office/powerpoint/2010/main" val="3585000119"/>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vl1p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Rectangle 14"/>
          <p:cNvSpPr>
            <a:spLocks noGrp="1" noChangeArrowheads="1"/>
          </p:cNvSpPr>
          <p:nvPr>
            <p:ph type="sldNum" idx="10"/>
          </p:nvPr>
        </p:nvSpPr>
        <p:spPr/>
        <p:txBody>
          <a:bodyPr/>
          <a:lstStyle>
            <a:lvl1pPr>
              <a:defRPr/>
            </a:lvl1pPr>
          </a:lstStyle>
          <a:p>
            <a:fld id="{EA7E89D7-E26F-497B-B95B-450B6307B962}" type="slidenum">
              <a:rPr lang="en-CA" altLang="en-US"/>
              <a:pPr/>
              <a:t>‹#›</a:t>
            </a:fld>
            <a:r>
              <a:rPr lang="en-CA" altLang="en-US"/>
              <a:t>  </a:t>
            </a:r>
          </a:p>
        </p:txBody>
      </p:sp>
    </p:spTree>
    <p:extLst>
      <p:ext uri="{BB962C8B-B14F-4D97-AF65-F5344CB8AC3E}">
        <p14:creationId xmlns:p14="http://schemas.microsoft.com/office/powerpoint/2010/main" val="215725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sldNum" idx="10"/>
          </p:nvPr>
        </p:nvSpPr>
        <p:spPr/>
        <p:txBody>
          <a:bodyPr/>
          <a:lstStyle>
            <a:lvl1pPr>
              <a:defRPr/>
            </a:lvl1pPr>
          </a:lstStyle>
          <a:p>
            <a:fld id="{FDA03FD8-FF4D-42A1-8639-419A0D0A071D}" type="slidenum">
              <a:rPr lang="en-CA" altLang="en-US"/>
              <a:pPr/>
              <a:t>‹#›</a:t>
            </a:fld>
            <a:endParaRPr lang="en-CA" altLang="en-US"/>
          </a:p>
        </p:txBody>
      </p:sp>
    </p:spTree>
    <p:extLst>
      <p:ext uri="{BB962C8B-B14F-4D97-AF65-F5344CB8AC3E}">
        <p14:creationId xmlns:p14="http://schemas.microsoft.com/office/powerpoint/2010/main" val="46760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6225"/>
            <a:ext cx="8435280" cy="866775"/>
          </a:xfrm>
        </p:spPr>
        <p:txBody>
          <a:bodyPr/>
          <a:lstStyle>
            <a:lvl1pPr algn="l" defTabSz="449263" rtl="0" eaLnBrk="0" fontAlgn="base" hangingPunct="0">
              <a:lnSpc>
                <a:spcPct val="98000"/>
              </a:lnSpc>
              <a:spcBef>
                <a:spcPct val="0"/>
              </a:spcBef>
              <a:spcAft>
                <a:spcPct val="0"/>
              </a:spcAft>
              <a:buClr>
                <a:srgbClr val="000000"/>
              </a:buClr>
              <a:buSzPct val="100000"/>
              <a:buFont typeface="Times New Roman" pitchFamily="18" charset="0"/>
              <a:defRPr lang="en-CA" sz="4000" b="1">
                <a:solidFill>
                  <a:srgbClr val="04617B"/>
                </a:solidFill>
                <a:latin typeface="+mj-lt"/>
                <a:ea typeface="+mj-ea"/>
                <a:cs typeface="+mj-cs"/>
              </a:defRPr>
            </a:lvl1p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542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5025" y="1600200"/>
            <a:ext cx="4037013"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4"/>
          <p:cNvSpPr>
            <a:spLocks noGrp="1" noChangeArrowheads="1"/>
          </p:cNvSpPr>
          <p:nvPr>
            <p:ph type="sldNum" idx="10"/>
          </p:nvPr>
        </p:nvSpPr>
        <p:spPr/>
        <p:txBody>
          <a:bodyPr/>
          <a:lstStyle>
            <a:lvl1pPr>
              <a:defRPr/>
            </a:lvl1pPr>
          </a:lstStyle>
          <a:p>
            <a:fld id="{43B307D4-F2A5-4671-8FEC-EB40BEB8041F}" type="slidenum">
              <a:rPr lang="en-CA" altLang="en-US"/>
              <a:pPr/>
              <a:t>‹#›</a:t>
            </a:fld>
            <a:endParaRPr lang="en-CA" altLang="en-US"/>
          </a:p>
        </p:txBody>
      </p:sp>
    </p:spTree>
    <p:extLst>
      <p:ext uri="{BB962C8B-B14F-4D97-AF65-F5344CB8AC3E}">
        <p14:creationId xmlns:p14="http://schemas.microsoft.com/office/powerpoint/2010/main" val="162985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6225"/>
            <a:ext cx="8579296" cy="866775"/>
          </a:xfrm>
        </p:spPr>
        <p:txBody>
          <a:bodyPr/>
          <a:lstStyle>
            <a:lvl1pPr algn="l" defTabSz="449263" rtl="0" eaLnBrk="0" fontAlgn="base" hangingPunct="0">
              <a:lnSpc>
                <a:spcPct val="98000"/>
              </a:lnSpc>
              <a:spcBef>
                <a:spcPct val="0"/>
              </a:spcBef>
              <a:spcAft>
                <a:spcPct val="0"/>
              </a:spcAft>
              <a:buClr>
                <a:srgbClr val="000000"/>
              </a:buClr>
              <a:buSzPct val="100000"/>
              <a:buFont typeface="Times New Roman" pitchFamily="18" charset="0"/>
              <a:defRPr lang="en-CA" sz="4000" b="1">
                <a:solidFill>
                  <a:srgbClr val="04617B"/>
                </a:solidFill>
                <a:latin typeface="+mj-lt"/>
                <a:ea typeface="+mj-ea"/>
                <a:cs typeface="+mj-cs"/>
              </a:defRPr>
            </a:lvl1pPr>
          </a:lstStyle>
          <a:p>
            <a:r>
              <a:rPr lang="en-US" smtClean="0"/>
              <a:t>Click to edit Master title style</a:t>
            </a:r>
            <a:endParaRPr lang="en-CA"/>
          </a:p>
        </p:txBody>
      </p:sp>
      <p:sp>
        <p:nvSpPr>
          <p:cNvPr id="3" name="Rectangle 14"/>
          <p:cNvSpPr>
            <a:spLocks noGrp="1" noChangeArrowheads="1"/>
          </p:cNvSpPr>
          <p:nvPr>
            <p:ph type="sldNum" idx="10"/>
          </p:nvPr>
        </p:nvSpPr>
        <p:spPr/>
        <p:txBody>
          <a:bodyPr/>
          <a:lstStyle>
            <a:lvl1pPr>
              <a:defRPr/>
            </a:lvl1pPr>
          </a:lstStyle>
          <a:p>
            <a:fld id="{2A0B80B3-D349-4934-9C5A-778AC5B6FF1A}" type="slidenum">
              <a:rPr lang="en-CA" altLang="en-US"/>
              <a:pPr/>
              <a:t>‹#›</a:t>
            </a:fld>
            <a:endParaRPr lang="en-CA" altLang="en-US"/>
          </a:p>
        </p:txBody>
      </p:sp>
    </p:spTree>
    <p:extLst>
      <p:ext uri="{BB962C8B-B14F-4D97-AF65-F5344CB8AC3E}">
        <p14:creationId xmlns:p14="http://schemas.microsoft.com/office/powerpoint/2010/main" val="199023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idx="10"/>
          </p:nvPr>
        </p:nvSpPr>
        <p:spPr/>
        <p:txBody>
          <a:bodyPr/>
          <a:lstStyle>
            <a:lvl1pPr>
              <a:defRPr/>
            </a:lvl1pPr>
          </a:lstStyle>
          <a:p>
            <a:fld id="{A7415C98-48EE-4718-A9A6-72787A510A3D}" type="slidenum">
              <a:rPr lang="en-CA" altLang="en-US"/>
              <a:pPr/>
              <a:t>‹#›</a:t>
            </a:fld>
            <a:endParaRPr lang="en-CA" altLang="en-US"/>
          </a:p>
        </p:txBody>
      </p:sp>
    </p:spTree>
    <p:extLst>
      <p:ext uri="{BB962C8B-B14F-4D97-AF65-F5344CB8AC3E}">
        <p14:creationId xmlns:p14="http://schemas.microsoft.com/office/powerpoint/2010/main" val="259584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lleen klein beeld">
    <p:spTree>
      <p:nvGrpSpPr>
        <p:cNvPr id="1" name=""/>
        <p:cNvGrpSpPr/>
        <p:nvPr/>
      </p:nvGrpSpPr>
      <p:grpSpPr>
        <a:xfrm>
          <a:off x="0" y="0"/>
          <a:ext cx="0" cy="0"/>
          <a:chOff x="0" y="0"/>
          <a:chExt cx="0" cy="0"/>
        </a:xfrm>
      </p:grpSpPr>
      <p:sp>
        <p:nvSpPr>
          <p:cNvPr id="2" name="Titel 1"/>
          <p:cNvSpPr>
            <a:spLocks noGrp="1"/>
          </p:cNvSpPr>
          <p:nvPr>
            <p:ph type="ctrTitle"/>
          </p:nvPr>
        </p:nvSpPr>
        <p:spPr>
          <a:xfrm>
            <a:off x="1403350" y="1303200"/>
            <a:ext cx="7272338" cy="900000"/>
          </a:xfrm>
        </p:spPr>
        <p:txBody>
          <a:bodyPr/>
          <a:lstStyle>
            <a:lvl1pPr>
              <a:lnSpc>
                <a:spcPts val="3200"/>
              </a:lnSpc>
              <a:defRPr sz="2800"/>
            </a:lvl1pPr>
          </a:lstStyle>
          <a:p>
            <a:r>
              <a:rPr lang="en-US" smtClean="0"/>
              <a:t>Click to edit Master title style</a:t>
            </a:r>
            <a:endParaRPr lang="nl-NL" dirty="0"/>
          </a:p>
        </p:txBody>
      </p:sp>
      <p:sp>
        <p:nvSpPr>
          <p:cNvPr id="3" name="Ondertitel 2"/>
          <p:cNvSpPr>
            <a:spLocks noGrp="1"/>
          </p:cNvSpPr>
          <p:nvPr>
            <p:ph type="subTitle" idx="1"/>
          </p:nvPr>
        </p:nvSpPr>
        <p:spPr>
          <a:xfrm>
            <a:off x="1403350" y="2350800"/>
            <a:ext cx="7272338" cy="360000"/>
          </a:xfrm>
        </p:spPr>
        <p:txBody>
          <a:bodyPr/>
          <a:lstStyle>
            <a:lvl1pPr marL="0" indent="0" algn="l">
              <a:lnSpc>
                <a:spcPts val="1600"/>
              </a:lnSpc>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a:xfrm>
            <a:off x="4816800" y="262800"/>
            <a:ext cx="1800000" cy="106680"/>
          </a:xfrm>
          <a:prstGeom prst="rect">
            <a:avLst/>
          </a:prstGeom>
        </p:spPr>
        <p:txBody>
          <a:bodyPr/>
          <a:lstStyle/>
          <a:p>
            <a:fld id="{B7EF776F-7A93-4E76-A4B6-54B2EFA44982}" type="datetimeFigureOut">
              <a:rPr lang="en-GB" smtClean="0"/>
              <a:t>25/11/2014</a:t>
            </a:fld>
            <a:endParaRPr lang="en-GB"/>
          </a:p>
        </p:txBody>
      </p:sp>
      <p:sp>
        <p:nvSpPr>
          <p:cNvPr id="5" name="Tijdelijke aanduiding voor voettekst 4"/>
          <p:cNvSpPr>
            <a:spLocks noGrp="1"/>
          </p:cNvSpPr>
          <p:nvPr>
            <p:ph type="ftr" sz="quarter" idx="11"/>
          </p:nvPr>
        </p:nvSpPr>
        <p:spPr>
          <a:xfrm>
            <a:off x="4816800" y="370800"/>
            <a:ext cx="1800000" cy="106680"/>
          </a:xfrm>
          <a:prstGeom prst="rect">
            <a:avLst/>
          </a:prstGeom>
        </p:spPr>
        <p:txBody>
          <a:bodyPr/>
          <a:lstStyle/>
          <a:p>
            <a:endParaRPr lang="en-GB"/>
          </a:p>
        </p:txBody>
      </p:sp>
      <p:sp>
        <p:nvSpPr>
          <p:cNvPr id="6" name="Tijdelijke aanduiding voor dianummer 5"/>
          <p:cNvSpPr>
            <a:spLocks noGrp="1"/>
          </p:cNvSpPr>
          <p:nvPr>
            <p:ph type="sldNum" sz="quarter" idx="12"/>
          </p:nvPr>
        </p:nvSpPr>
        <p:spPr/>
        <p:txBody>
          <a:bodyPr/>
          <a:lstStyle/>
          <a:p>
            <a:fld id="{C705CDA6-47AE-4694-A9E7-5E3D60B1A4B5}" type="slidenum">
              <a:rPr lang="en-GB" smtClean="0"/>
              <a:t>‹#›</a:t>
            </a:fld>
            <a:endParaRPr lang="en-GB"/>
          </a:p>
        </p:txBody>
      </p:sp>
      <p:sp>
        <p:nvSpPr>
          <p:cNvPr id="7" name="Rechthoek 6"/>
          <p:cNvSpPr/>
          <p:nvPr/>
        </p:nvSpPr>
        <p:spPr bwMode="white">
          <a:xfrm>
            <a:off x="4678658" y="0"/>
            <a:ext cx="72000" cy="7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ijdelijke aanduiding voor inhoud 2"/>
          <p:cNvSpPr>
            <a:spLocks noGrp="1"/>
          </p:cNvSpPr>
          <p:nvPr>
            <p:ph idx="13" hasCustomPrompt="1"/>
          </p:nvPr>
        </p:nvSpPr>
        <p:spPr>
          <a:xfrm>
            <a:off x="1403350" y="4293096"/>
            <a:ext cx="3024188" cy="2088654"/>
          </a:xfrm>
          <a:effectLst>
            <a:outerShdw blurRad="127000" dist="25400" dir="2700000" algn="ctr" rotWithShape="0">
              <a:schemeClr val="tx1">
                <a:alpha val="55000"/>
              </a:schemeClr>
            </a:outerShdw>
          </a:effectLst>
        </p:spPr>
        <p:txBody>
          <a:bodyPr/>
          <a:lstStyle>
            <a:lvl1pPr marL="0" indent="0">
              <a:buFontTx/>
              <a:buNone/>
              <a:defRPr baseline="0"/>
            </a:lvl1pPr>
            <a:lvl2pPr marL="357188" indent="-171450">
              <a:buFontTx/>
              <a:buBlip>
                <a:blip r:embed="rId2"/>
              </a:buBlip>
              <a:defRPr/>
            </a:lvl2pPr>
            <a:lvl3pPr marL="542925" indent="-187325">
              <a:buFontTx/>
              <a:buBlip>
                <a:blip r:embed="rId2"/>
              </a:buBlip>
              <a:defRPr/>
            </a:lvl3pPr>
            <a:lvl4pPr marL="715963" indent="-173038">
              <a:buFontTx/>
              <a:buBlip>
                <a:blip r:embed="rId2"/>
              </a:buBlip>
              <a:defRPr/>
            </a:lvl4pPr>
            <a:lvl5pPr marL="901700" indent="-187325">
              <a:buFontTx/>
              <a:buBlip>
                <a:blip r:embed="rId2"/>
              </a:buBlip>
              <a:defRPr/>
            </a:lvl5pPr>
          </a:lstStyle>
          <a:p>
            <a:pPr lvl="0"/>
            <a:r>
              <a:rPr lang="nl-NL" dirty="0" smtClean="0"/>
              <a:t>Voeg hier een afbeelding toe en plaats deze linksonder</a:t>
            </a:r>
            <a:endParaRPr lang="nl-NL" dirty="0"/>
          </a:p>
        </p:txBody>
      </p:sp>
      <p:cxnSp>
        <p:nvCxnSpPr>
          <p:cNvPr id="9" name="Rechte verbindingslijn 8"/>
          <p:cNvCxnSpPr/>
          <p:nvPr/>
        </p:nvCxnSpPr>
        <p:spPr>
          <a:xfrm flipV="1">
            <a:off x="1220400" y="831600"/>
            <a:ext cx="0" cy="5550150"/>
          </a:xfrm>
          <a:prstGeom prst="line">
            <a:avLst/>
          </a:prstGeom>
          <a:ln w="127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7822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026" name="AutoShape 1"/>
          <p:cNvSpPr>
            <a:spLocks noChangeArrowheads="1"/>
          </p:cNvSpPr>
          <p:nvPr/>
        </p:nvSpPr>
        <p:spPr bwMode="auto">
          <a:xfrm>
            <a:off x="-9525" y="-7938"/>
            <a:ext cx="9163050" cy="1041401"/>
          </a:xfrm>
          <a:custGeom>
            <a:avLst/>
            <a:gdLst>
              <a:gd name="T0" fmla="*/ 2147483647 w 5772"/>
              <a:gd name="T1" fmla="*/ 2147483647 h 656"/>
              <a:gd name="T2" fmla="*/ 2147483647 w 5772"/>
              <a:gd name="T3" fmla="*/ 0 h 656"/>
              <a:gd name="T4" fmla="*/ 2147483647 w 5772"/>
              <a:gd name="T5" fmla="*/ 2147483647 h 656"/>
              <a:gd name="T6" fmla="*/ 2147483647 w 5772"/>
              <a:gd name="T7" fmla="*/ 2147483647 h 656"/>
              <a:gd name="T8" fmla="*/ 2147483647 w 5772"/>
              <a:gd name="T9" fmla="*/ 2147483647 h 656"/>
              <a:gd name="T10" fmla="*/ 2147483647 w 5772"/>
              <a:gd name="T11" fmla="*/ 2147483647 h 656"/>
              <a:gd name="T12" fmla="*/ 2147483647 w 5772"/>
              <a:gd name="T13" fmla="*/ 2147483647 h 656"/>
              <a:gd name="T14" fmla="*/ 0 w 5772"/>
              <a:gd name="T15" fmla="*/ 2147483647 h 656"/>
              <a:gd name="T16" fmla="*/ 2147483647 w 5772"/>
              <a:gd name="T17" fmla="*/ 2147483647 h 6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72"/>
              <a:gd name="T28" fmla="*/ 0 h 656"/>
              <a:gd name="T29" fmla="*/ 5772 w 5772"/>
              <a:gd name="T30" fmla="*/ 656 h 6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9AF"/>
              </a:gs>
              <a:gs pos="100000">
                <a:srgbClr val="00EBF8">
                  <a:alpha val="45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27" name="AutoShape 2"/>
          <p:cNvSpPr>
            <a:spLocks noChangeArrowheads="1"/>
          </p:cNvSpPr>
          <p:nvPr/>
        </p:nvSpPr>
        <p:spPr bwMode="auto">
          <a:xfrm>
            <a:off x="4381500" y="0"/>
            <a:ext cx="4762500" cy="638175"/>
          </a:xfrm>
          <a:custGeom>
            <a:avLst/>
            <a:gdLst>
              <a:gd name="T0" fmla="*/ 0 w 3000"/>
              <a:gd name="T1" fmla="*/ 0 h 595"/>
              <a:gd name="T2" fmla="*/ 2147483647 w 3000"/>
              <a:gd name="T3" fmla="*/ 2147483647 h 595"/>
              <a:gd name="T4" fmla="*/ 2147483647 w 3000"/>
              <a:gd name="T5" fmla="*/ 2147483647 h 595"/>
              <a:gd name="T6" fmla="*/ 2147483647 w 3000"/>
              <a:gd name="T7" fmla="*/ 2147483647 h 595"/>
              <a:gd name="T8" fmla="*/ 0 w 3000"/>
              <a:gd name="T9" fmla="*/ 0 h 595"/>
              <a:gd name="T10" fmla="*/ 0 60000 65536"/>
              <a:gd name="T11" fmla="*/ 0 60000 65536"/>
              <a:gd name="T12" fmla="*/ 0 60000 65536"/>
              <a:gd name="T13" fmla="*/ 0 60000 65536"/>
              <a:gd name="T14" fmla="*/ 0 60000 65536"/>
              <a:gd name="T15" fmla="*/ 0 w 3000"/>
              <a:gd name="T16" fmla="*/ 0 h 595"/>
              <a:gd name="T17" fmla="*/ 3000 w 3000"/>
              <a:gd name="T18" fmla="*/ 595 h 595"/>
            </a:gdLst>
            <a:ahLst/>
            <a:cxnLst>
              <a:cxn ang="T10">
                <a:pos x="T0" y="T1"/>
              </a:cxn>
              <a:cxn ang="T11">
                <a:pos x="T2" y="T3"/>
              </a:cxn>
              <a:cxn ang="T12">
                <a:pos x="T4" y="T5"/>
              </a:cxn>
              <a:cxn ang="T13">
                <a:pos x="T6" y="T7"/>
              </a:cxn>
              <a:cxn ang="T14">
                <a:pos x="T8" y="T9"/>
              </a:cxn>
            </a:cxnLst>
            <a:rect l="T15" t="T16" r="T17" b="T18"/>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DB6"/>
              </a:gs>
              <a:gs pos="100000">
                <a:srgbClr val="009BE5">
                  <a:alpha val="45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28" name="Rectangle 3"/>
          <p:cNvSpPr>
            <a:spLocks noGrp="1" noChangeArrowheads="1"/>
          </p:cNvSpPr>
          <p:nvPr>
            <p:ph type="title"/>
          </p:nvPr>
        </p:nvSpPr>
        <p:spPr bwMode="auto">
          <a:xfrm>
            <a:off x="457200" y="276225"/>
            <a:ext cx="83629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en-US" smtClean="0"/>
              <a:t>Click to edit the title text</a:t>
            </a:r>
          </a:p>
        </p:txBody>
      </p:sp>
      <p:sp>
        <p:nvSpPr>
          <p:cNvPr id="1029" name="Rectangle 4"/>
          <p:cNvSpPr>
            <a:spLocks noGrp="1" noChangeArrowheads="1"/>
          </p:cNvSpPr>
          <p:nvPr>
            <p:ph type="body" idx="1"/>
          </p:nvPr>
        </p:nvSpPr>
        <p:spPr bwMode="auto">
          <a:xfrm>
            <a:off x="457200" y="1196975"/>
            <a:ext cx="836295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53352"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38" name="Rectangle 14"/>
          <p:cNvSpPr>
            <a:spLocks noGrp="1" noChangeArrowheads="1"/>
          </p:cNvSpPr>
          <p:nvPr>
            <p:ph type="sldNum"/>
          </p:nvPr>
        </p:nvSpPr>
        <p:spPr bwMode="auto">
          <a:xfrm>
            <a:off x="7885113" y="6416675"/>
            <a:ext cx="796925" cy="36036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04617B"/>
                </a:solidFill>
                <a:cs typeface="Arial" panose="020B0604020202020204" pitchFamily="34" charset="0"/>
              </a:defRPr>
            </a:lvl1pPr>
          </a:lstStyle>
          <a:p>
            <a:fld id="{04C8E14A-916C-4E5A-97DA-1E4FBA1CA088}" type="slidenum">
              <a:rPr lang="en-CA" altLang="en-US"/>
              <a:pPr/>
              <a:t>‹#›</a:t>
            </a:fld>
            <a:r>
              <a:rPr lang="en-CA" altLang="en-US"/>
              <a:t> </a:t>
            </a:r>
          </a:p>
        </p:txBody>
      </p:sp>
      <p:sp>
        <p:nvSpPr>
          <p:cNvPr id="1031" name="Text Box 15"/>
          <p:cNvSpPr txBox="1">
            <a:spLocks noChangeArrowheads="1"/>
          </p:cNvSpPr>
          <p:nvPr/>
        </p:nvSpPr>
        <p:spPr bwMode="auto">
          <a:xfrm>
            <a:off x="5562600" y="36576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A" altLang="en-US">
              <a:cs typeface="Arial" panose="020B0604020202020204" pitchFamily="34" charset="0"/>
            </a:endParaRPr>
          </a:p>
        </p:txBody>
      </p:sp>
      <p:sp>
        <p:nvSpPr>
          <p:cNvPr id="1032" name="AutoShape 11" descr="http://www.homegatewayinitiative.org/img/logo.jpg"/>
          <p:cNvSpPr>
            <a:spLocks noChangeAspect="1" noChangeArrowheads="1"/>
          </p:cNvSpPr>
          <p:nvPr userDrawn="1"/>
        </p:nvSpPr>
        <p:spPr bwMode="auto">
          <a:xfrm>
            <a:off x="14922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pic>
        <p:nvPicPr>
          <p:cNvPr id="1033" name="Picture 2"/>
          <p:cNvPicPr>
            <a:picLocks noChangeAspect="1"/>
          </p:cNvPicPr>
          <p:nvPr userDrawn="1"/>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6424613"/>
            <a:ext cx="11112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Lst>
  <p:timing>
    <p:tnLst>
      <p:par>
        <p:cTn id="1" dur="indefinite" restart="never" nodeType="tmRoot"/>
      </p:par>
    </p:tnLst>
  </p:timing>
  <p:hf hdr="0"/>
  <p:txStyles>
    <p:titleStyle>
      <a:lvl1pPr algn="l" defTabSz="449263" rtl="0" eaLnBrk="0" fontAlgn="base" hangingPunct="0">
        <a:lnSpc>
          <a:spcPct val="98000"/>
        </a:lnSpc>
        <a:spcBef>
          <a:spcPct val="0"/>
        </a:spcBef>
        <a:spcAft>
          <a:spcPct val="0"/>
        </a:spcAft>
        <a:buClr>
          <a:srgbClr val="000000"/>
        </a:buClr>
        <a:buSzPct val="100000"/>
        <a:buFont typeface="Times New Roman" pitchFamily="18" charset="0"/>
        <a:defRPr sz="4000" b="1">
          <a:solidFill>
            <a:srgbClr val="04617B"/>
          </a:solidFill>
          <a:latin typeface="+mj-lt"/>
          <a:ea typeface="+mj-ea"/>
          <a:cs typeface="+mj-cs"/>
        </a:defRPr>
      </a:lvl1pPr>
      <a:lvl2pPr algn="l" defTabSz="449263" rtl="0" eaLnBrk="0" fontAlgn="base" hangingPunct="0">
        <a:lnSpc>
          <a:spcPct val="98000"/>
        </a:lnSpc>
        <a:spcBef>
          <a:spcPct val="0"/>
        </a:spcBef>
        <a:spcAft>
          <a:spcPct val="0"/>
        </a:spcAft>
        <a:buClr>
          <a:srgbClr val="000000"/>
        </a:buClr>
        <a:buSzPct val="100000"/>
        <a:buFont typeface="Times New Roman" pitchFamily="18" charset="0"/>
        <a:defRPr sz="4000" b="1">
          <a:solidFill>
            <a:srgbClr val="04617B"/>
          </a:solidFill>
          <a:latin typeface="Calibri" pitchFamily="34" charset="0"/>
          <a:ea typeface="Lucida Sans Unicode" charset="0"/>
          <a:cs typeface="Lucida Sans Unicode" charset="0"/>
        </a:defRPr>
      </a:lvl2pPr>
      <a:lvl3pPr algn="l" defTabSz="449263" rtl="0" eaLnBrk="0" fontAlgn="base" hangingPunct="0">
        <a:lnSpc>
          <a:spcPct val="98000"/>
        </a:lnSpc>
        <a:spcBef>
          <a:spcPct val="0"/>
        </a:spcBef>
        <a:spcAft>
          <a:spcPct val="0"/>
        </a:spcAft>
        <a:buClr>
          <a:srgbClr val="000000"/>
        </a:buClr>
        <a:buSzPct val="100000"/>
        <a:buFont typeface="Times New Roman" pitchFamily="18" charset="0"/>
        <a:defRPr sz="4000" b="1">
          <a:solidFill>
            <a:srgbClr val="04617B"/>
          </a:solidFill>
          <a:latin typeface="Calibri" pitchFamily="34" charset="0"/>
          <a:ea typeface="Lucida Sans Unicode" charset="0"/>
          <a:cs typeface="Lucida Sans Unicode" charset="0"/>
        </a:defRPr>
      </a:lvl3pPr>
      <a:lvl4pPr algn="l" defTabSz="449263" rtl="0" eaLnBrk="0" fontAlgn="base" hangingPunct="0">
        <a:lnSpc>
          <a:spcPct val="98000"/>
        </a:lnSpc>
        <a:spcBef>
          <a:spcPct val="0"/>
        </a:spcBef>
        <a:spcAft>
          <a:spcPct val="0"/>
        </a:spcAft>
        <a:buClr>
          <a:srgbClr val="000000"/>
        </a:buClr>
        <a:buSzPct val="100000"/>
        <a:buFont typeface="Times New Roman" pitchFamily="18" charset="0"/>
        <a:defRPr sz="4000" b="1">
          <a:solidFill>
            <a:srgbClr val="04617B"/>
          </a:solidFill>
          <a:latin typeface="Calibri" pitchFamily="34" charset="0"/>
          <a:ea typeface="Lucida Sans Unicode" charset="0"/>
          <a:cs typeface="Lucida Sans Unicode" charset="0"/>
        </a:defRPr>
      </a:lvl4pPr>
      <a:lvl5pPr algn="l" defTabSz="449263" rtl="0" eaLnBrk="0" fontAlgn="base" hangingPunct="0">
        <a:lnSpc>
          <a:spcPct val="98000"/>
        </a:lnSpc>
        <a:spcBef>
          <a:spcPct val="0"/>
        </a:spcBef>
        <a:spcAft>
          <a:spcPct val="0"/>
        </a:spcAft>
        <a:buClr>
          <a:srgbClr val="000000"/>
        </a:buClr>
        <a:buSzPct val="100000"/>
        <a:buFont typeface="Times New Roman" pitchFamily="18" charset="0"/>
        <a:defRPr sz="4000" b="1">
          <a:solidFill>
            <a:srgbClr val="04617B"/>
          </a:solidFill>
          <a:latin typeface="Calibri" pitchFamily="34" charset="0"/>
          <a:ea typeface="Lucida Sans Unicode" charset="0"/>
          <a:cs typeface="Lucida Sans Unicode" charset="0"/>
        </a:defRPr>
      </a:lvl5pPr>
      <a:lvl6pPr marL="2514600" indent="-228600" algn="l" defTabSz="449263" rtl="0" eaLnBrk="0" fontAlgn="base" hangingPunct="0">
        <a:lnSpc>
          <a:spcPct val="98000"/>
        </a:lnSpc>
        <a:spcBef>
          <a:spcPct val="0"/>
        </a:spcBef>
        <a:spcAft>
          <a:spcPct val="0"/>
        </a:spcAft>
        <a:buClr>
          <a:srgbClr val="000000"/>
        </a:buClr>
        <a:buSzPct val="100000"/>
        <a:buFont typeface="Times New Roman" pitchFamily="18" charset="0"/>
        <a:defRPr sz="5000">
          <a:solidFill>
            <a:srgbClr val="04617B"/>
          </a:solidFill>
          <a:latin typeface="Calibri" pitchFamily="34" charset="0"/>
          <a:ea typeface="Lucida Sans Unicode" charset="0"/>
          <a:cs typeface="Lucida Sans Unicode" charset="0"/>
        </a:defRPr>
      </a:lvl6pPr>
      <a:lvl7pPr marL="2971800" indent="-228600" algn="l" defTabSz="449263" rtl="0" eaLnBrk="0" fontAlgn="base" hangingPunct="0">
        <a:lnSpc>
          <a:spcPct val="98000"/>
        </a:lnSpc>
        <a:spcBef>
          <a:spcPct val="0"/>
        </a:spcBef>
        <a:spcAft>
          <a:spcPct val="0"/>
        </a:spcAft>
        <a:buClr>
          <a:srgbClr val="000000"/>
        </a:buClr>
        <a:buSzPct val="100000"/>
        <a:buFont typeface="Times New Roman" pitchFamily="18" charset="0"/>
        <a:defRPr sz="5000">
          <a:solidFill>
            <a:srgbClr val="04617B"/>
          </a:solidFill>
          <a:latin typeface="Calibri" pitchFamily="34" charset="0"/>
          <a:ea typeface="Lucida Sans Unicode" charset="0"/>
          <a:cs typeface="Lucida Sans Unicode" charset="0"/>
        </a:defRPr>
      </a:lvl7pPr>
      <a:lvl8pPr marL="3429000" indent="-228600" algn="l" defTabSz="449263" rtl="0" eaLnBrk="0" fontAlgn="base" hangingPunct="0">
        <a:lnSpc>
          <a:spcPct val="98000"/>
        </a:lnSpc>
        <a:spcBef>
          <a:spcPct val="0"/>
        </a:spcBef>
        <a:spcAft>
          <a:spcPct val="0"/>
        </a:spcAft>
        <a:buClr>
          <a:srgbClr val="000000"/>
        </a:buClr>
        <a:buSzPct val="100000"/>
        <a:buFont typeface="Times New Roman" pitchFamily="18" charset="0"/>
        <a:defRPr sz="5000">
          <a:solidFill>
            <a:srgbClr val="04617B"/>
          </a:solidFill>
          <a:latin typeface="Calibri" pitchFamily="34" charset="0"/>
          <a:ea typeface="Lucida Sans Unicode" charset="0"/>
          <a:cs typeface="Lucida Sans Unicode" charset="0"/>
        </a:defRPr>
      </a:lvl8pPr>
      <a:lvl9pPr marL="3886200" indent="-228600" algn="l" defTabSz="449263" rtl="0" eaLnBrk="0" fontAlgn="base" hangingPunct="0">
        <a:lnSpc>
          <a:spcPct val="98000"/>
        </a:lnSpc>
        <a:spcBef>
          <a:spcPct val="0"/>
        </a:spcBef>
        <a:spcAft>
          <a:spcPct val="0"/>
        </a:spcAft>
        <a:buClr>
          <a:srgbClr val="000000"/>
        </a:buClr>
        <a:buSzPct val="100000"/>
        <a:buFont typeface="Times New Roman" pitchFamily="18" charset="0"/>
        <a:defRPr sz="5000">
          <a:solidFill>
            <a:srgbClr val="04617B"/>
          </a:solidFill>
          <a:latin typeface="Calibri" pitchFamily="34" charset="0"/>
          <a:ea typeface="Lucida Sans Unicode" charset="0"/>
          <a:cs typeface="Lucida Sans Unicode" charset="0"/>
        </a:defRPr>
      </a:lvl9pPr>
    </p:titleStyle>
    <p:bodyStyle>
      <a:lvl1pPr marL="342900" indent="-342900" algn="l" defTabSz="449263" rtl="0" eaLnBrk="0" fontAlgn="base" hangingPunct="0">
        <a:lnSpc>
          <a:spcPct val="98000"/>
        </a:lnSpc>
        <a:spcBef>
          <a:spcPts val="650"/>
        </a:spcBef>
        <a:spcAft>
          <a:spcPct val="0"/>
        </a:spcAft>
        <a:buClr>
          <a:srgbClr val="000000"/>
        </a:buClr>
        <a:buSzPct val="100000"/>
        <a:buFont typeface="Arial" pitchFamily="34" charset="0"/>
        <a:buChar char="•"/>
        <a:defRPr sz="3200">
          <a:solidFill>
            <a:srgbClr val="04617B"/>
          </a:solidFill>
          <a:latin typeface="+mn-lt"/>
          <a:ea typeface="+mn-ea"/>
          <a:cs typeface="+mn-cs"/>
        </a:defRPr>
      </a:lvl1pPr>
      <a:lvl2pPr marL="742950" indent="-285750" algn="l" defTabSz="449263" rtl="0" eaLnBrk="0" fontAlgn="base" hangingPunct="0">
        <a:lnSpc>
          <a:spcPct val="98000"/>
        </a:lnSpc>
        <a:spcBef>
          <a:spcPts val="600"/>
        </a:spcBef>
        <a:spcAft>
          <a:spcPct val="0"/>
        </a:spcAft>
        <a:buClr>
          <a:srgbClr val="000000"/>
        </a:buClr>
        <a:buSzPct val="100000"/>
        <a:buFont typeface="Arial" pitchFamily="34" charset="0"/>
        <a:buChar char="•"/>
        <a:defRPr sz="2800">
          <a:solidFill>
            <a:srgbClr val="04617B"/>
          </a:solidFill>
          <a:latin typeface="+mn-lt"/>
          <a:ea typeface="+mn-ea"/>
          <a:cs typeface="+mn-cs"/>
        </a:defRPr>
      </a:lvl2pPr>
      <a:lvl3pPr marL="1143000" indent="-228600" algn="l" defTabSz="449263" rtl="0" eaLnBrk="0" fontAlgn="base" hangingPunct="0">
        <a:lnSpc>
          <a:spcPct val="98000"/>
        </a:lnSpc>
        <a:spcBef>
          <a:spcPts val="525"/>
        </a:spcBef>
        <a:spcAft>
          <a:spcPct val="0"/>
        </a:spcAft>
        <a:buClr>
          <a:srgbClr val="000000"/>
        </a:buClr>
        <a:buSzPct val="100000"/>
        <a:buFont typeface="Arial" pitchFamily="34" charset="0"/>
        <a:buChar char="•"/>
        <a:defRPr sz="2400">
          <a:solidFill>
            <a:srgbClr val="04617B"/>
          </a:solidFill>
          <a:latin typeface="+mn-lt"/>
          <a:ea typeface="+mn-ea"/>
          <a:cs typeface="+mn-cs"/>
        </a:defRPr>
      </a:lvl3pPr>
      <a:lvl4pPr marL="1600200" indent="-228600" algn="l" defTabSz="449263" rtl="0" eaLnBrk="0" fontAlgn="base" hangingPunct="0">
        <a:lnSpc>
          <a:spcPct val="98000"/>
        </a:lnSpc>
        <a:spcBef>
          <a:spcPts val="500"/>
        </a:spcBef>
        <a:spcAft>
          <a:spcPct val="0"/>
        </a:spcAft>
        <a:buClr>
          <a:srgbClr val="000000"/>
        </a:buClr>
        <a:buSzPct val="100000"/>
        <a:buFont typeface="Arial" pitchFamily="34" charset="0"/>
        <a:buChar char="•"/>
        <a:defRPr sz="2400">
          <a:solidFill>
            <a:srgbClr val="04617B"/>
          </a:solidFill>
          <a:latin typeface="+mn-lt"/>
          <a:ea typeface="+mn-ea"/>
          <a:cs typeface="+mn-cs"/>
        </a:defRPr>
      </a:lvl4pPr>
      <a:lvl5pPr marL="2057400" indent="-228600" algn="l" defTabSz="449263" rtl="0" eaLnBrk="0" fontAlgn="base" hangingPunct="0">
        <a:lnSpc>
          <a:spcPct val="98000"/>
        </a:lnSpc>
        <a:spcBef>
          <a:spcPts val="500"/>
        </a:spcBef>
        <a:spcAft>
          <a:spcPct val="0"/>
        </a:spcAft>
        <a:buClr>
          <a:srgbClr val="000000"/>
        </a:buClr>
        <a:buSzPct val="100000"/>
        <a:buFont typeface="Arial" pitchFamily="34" charset="0"/>
        <a:buChar char="•"/>
        <a:defRPr sz="2000">
          <a:solidFill>
            <a:srgbClr val="04617B"/>
          </a:solidFill>
          <a:latin typeface="+mn-lt"/>
          <a:ea typeface="+mn-ea"/>
          <a:cs typeface="+mn-cs"/>
        </a:defRPr>
      </a:lvl5pPr>
      <a:lvl6pPr marL="2514600" indent="-228600" algn="l" defTabSz="449263" rtl="0" eaLnBrk="0" fontAlgn="base" hangingPunct="0">
        <a:lnSpc>
          <a:spcPct val="98000"/>
        </a:lnSpc>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49263" rtl="0" eaLnBrk="0" fontAlgn="base" hangingPunct="0">
        <a:lnSpc>
          <a:spcPct val="98000"/>
        </a:lnSpc>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49263" rtl="0" eaLnBrk="0" fontAlgn="base" hangingPunct="0">
        <a:lnSpc>
          <a:spcPct val="98000"/>
        </a:lnSpc>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49263" rtl="0" eaLnBrk="0" fontAlgn="base" hangingPunct="0">
        <a:lnSpc>
          <a:spcPct val="98000"/>
        </a:lnSpc>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68313" y="703100"/>
            <a:ext cx="7772400" cy="749300"/>
          </a:xfrm>
        </p:spPr>
        <p:txBody>
          <a:bodyPr/>
          <a:lstStyle/>
          <a:p>
            <a:pPr>
              <a:defRPr/>
            </a:pPr>
            <a:r>
              <a:rPr lang="en-CA" dirty="0" smtClean="0"/>
              <a:t>EC Smart Appliances Ontology project: status update </a:t>
            </a:r>
          </a:p>
        </p:txBody>
      </p:sp>
      <p:sp>
        <p:nvSpPr>
          <p:cNvPr id="9219" name="Content Placeholder 3"/>
          <p:cNvSpPr>
            <a:spLocks noGrp="1"/>
          </p:cNvSpPr>
          <p:nvPr>
            <p:ph type="subTitle" idx="1"/>
          </p:nvPr>
        </p:nvSpPr>
        <p:spPr>
          <a:xfrm>
            <a:off x="468313" y="1483717"/>
            <a:ext cx="8128000" cy="3673475"/>
          </a:xfrm>
        </p:spPr>
        <p:txBody>
          <a:bodyPr/>
          <a:lstStyle/>
          <a:p>
            <a:pPr>
              <a:defRPr/>
            </a:pPr>
            <a:r>
              <a:rPr dirty="0"/>
              <a:t>Date: </a:t>
            </a:r>
            <a:r>
              <a:rPr dirty="0" smtClean="0"/>
              <a:t>1 October 2014</a:t>
            </a:r>
            <a:r>
              <a:rPr dirty="0"/>
              <a:t/>
            </a:r>
            <a:br>
              <a:rPr dirty="0"/>
            </a:br>
            <a:r>
              <a:rPr dirty="0"/>
              <a:t>DMS#: </a:t>
            </a:r>
            <a:r>
              <a:rPr dirty="0" smtClean="0"/>
              <a:t>N/A</a:t>
            </a:r>
            <a:r>
              <a:rPr dirty="0"/>
              <a:t/>
            </a:r>
            <a:br>
              <a:rPr dirty="0"/>
            </a:br>
            <a:r>
              <a:rPr dirty="0"/>
              <a:t>Author: </a:t>
            </a:r>
            <a:r>
              <a:rPr dirty="0" smtClean="0"/>
              <a:t>Frank den Hartog, Laura Daniele, </a:t>
            </a:r>
          </a:p>
          <a:p>
            <a:pPr>
              <a:defRPr/>
            </a:pPr>
            <a:r>
              <a:rPr lang="en-CA" dirty="0"/>
              <a:t>	</a:t>
            </a:r>
            <a:r>
              <a:rPr lang="en-CA" dirty="0" smtClean="0"/>
              <a:t>		</a:t>
            </a:r>
            <a:r>
              <a:rPr dirty="0" smtClean="0"/>
              <a:t>Jasper Roes</a:t>
            </a:r>
            <a:r>
              <a:rPr dirty="0"/>
              <a:t/>
            </a:r>
            <a:br>
              <a:rPr dirty="0"/>
            </a:br>
            <a:r>
              <a:rPr dirty="0"/>
              <a:t>Company: </a:t>
            </a:r>
            <a:r>
              <a:rPr dirty="0" smtClean="0"/>
              <a:t>TNO</a:t>
            </a:r>
            <a:r>
              <a:rPr dirty="0"/>
              <a:t/>
            </a:r>
            <a:br>
              <a:rPr dirty="0"/>
            </a:br>
            <a:r>
              <a:rPr dirty="0"/>
              <a:t>For working group: </a:t>
            </a:r>
            <a:r>
              <a:rPr dirty="0" smtClean="0"/>
              <a:t>SH TF</a:t>
            </a:r>
            <a:r>
              <a:rPr dirty="0"/>
              <a:t/>
            </a:r>
            <a:br>
              <a:rPr dirty="0"/>
            </a:br>
            <a:r>
              <a:rPr dirty="0"/>
              <a:t>For document: </a:t>
            </a:r>
            <a:r>
              <a:rPr dirty="0" smtClean="0"/>
              <a:t>GWD050</a:t>
            </a:r>
            <a:endParaRPr lang="en-US" dirty="0"/>
          </a:p>
        </p:txBody>
      </p:sp>
      <p:sp>
        <p:nvSpPr>
          <p:cNvPr id="8196"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9pPr>
          </a:lstStyle>
          <a:p>
            <a:fld id="{69514CA9-753D-4E1C-987E-9567B7C64DFF}" type="slidenum">
              <a:rPr lang="zh-CN" altLang="en-US">
                <a:ea typeface="SimSun" panose="02010600030101010101" pitchFamily="2" charset="-122"/>
              </a:rPr>
              <a:pPr/>
              <a:t>1</a:t>
            </a:fld>
            <a:endParaRPr lang="en-US" altLang="zh-CN">
              <a:ea typeface="SimSun"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362950" cy="866775"/>
          </a:xfrm>
        </p:spPr>
        <p:txBody>
          <a:bodyPr/>
          <a:lstStyle/>
          <a:p>
            <a:r>
              <a:rPr lang="en-US" dirty="0" smtClean="0"/>
              <a:t>Why a reference ontology?</a:t>
            </a:r>
            <a:endParaRPr lang="en-US" dirty="0"/>
          </a:p>
        </p:txBody>
      </p:sp>
      <p:sp>
        <p:nvSpPr>
          <p:cNvPr id="3" name="Content Placeholder 2"/>
          <p:cNvSpPr>
            <a:spLocks noGrp="1"/>
          </p:cNvSpPr>
          <p:nvPr>
            <p:ph idx="1"/>
          </p:nvPr>
        </p:nvSpPr>
        <p:spPr>
          <a:xfrm>
            <a:off x="457200" y="965374"/>
            <a:ext cx="8362950" cy="5111750"/>
          </a:xfrm>
        </p:spPr>
        <p:txBody>
          <a:bodyPr/>
          <a:lstStyle/>
          <a:p>
            <a:r>
              <a:rPr lang="en-US" dirty="0" smtClean="0"/>
              <a:t>Explicitly </a:t>
            </a:r>
            <a:r>
              <a:rPr lang="en-US" dirty="0"/>
              <a:t>specify </a:t>
            </a:r>
            <a:endParaRPr lang="en-US" dirty="0" smtClean="0"/>
          </a:p>
          <a:p>
            <a:pPr lvl="1"/>
            <a:r>
              <a:rPr lang="en-US" dirty="0" smtClean="0"/>
              <a:t>recurring </a:t>
            </a:r>
            <a:r>
              <a:rPr lang="en-US" dirty="0"/>
              <a:t>core concepts in the smart appliances </a:t>
            </a:r>
            <a:r>
              <a:rPr lang="en-US" dirty="0" smtClean="0"/>
              <a:t>domain</a:t>
            </a:r>
          </a:p>
          <a:p>
            <a:pPr lvl="1"/>
            <a:r>
              <a:rPr lang="en-US" dirty="0" smtClean="0"/>
              <a:t>the </a:t>
            </a:r>
            <a:r>
              <a:rPr lang="en-US" dirty="0"/>
              <a:t>relationships between these </a:t>
            </a:r>
            <a:r>
              <a:rPr lang="en-US" dirty="0" smtClean="0"/>
              <a:t>concepts</a:t>
            </a:r>
          </a:p>
          <a:p>
            <a:pPr lvl="1"/>
            <a:r>
              <a:rPr lang="en-US" dirty="0" smtClean="0"/>
              <a:t>mappings </a:t>
            </a:r>
            <a:r>
              <a:rPr lang="en-US" dirty="0"/>
              <a:t>to other concepts used by different assets/standards/models. </a:t>
            </a:r>
            <a:endParaRPr lang="en-US" dirty="0" smtClean="0"/>
          </a:p>
          <a:p>
            <a:r>
              <a:rPr lang="en-US" dirty="0" smtClean="0"/>
              <a:t>The </a:t>
            </a:r>
            <a:r>
              <a:rPr lang="en-US" dirty="0"/>
              <a:t>mappings allow translation from the reference ontology to specific assets, reducing the need to create translations between all individual assets. </a:t>
            </a:r>
            <a:endParaRPr lang="en-US" dirty="0" smtClean="0"/>
          </a:p>
          <a:p>
            <a:pPr lvl="1"/>
            <a:r>
              <a:rPr lang="en-US" dirty="0" smtClean="0"/>
              <a:t>With 48 assets, </a:t>
            </a:r>
            <a:r>
              <a:rPr lang="en-US" dirty="0"/>
              <a:t>48x47=2256 translations are required without the reference ontology. </a:t>
            </a:r>
          </a:p>
          <a:p>
            <a:endParaRPr lang="en-US" dirty="0"/>
          </a:p>
        </p:txBody>
      </p:sp>
      <p:sp>
        <p:nvSpPr>
          <p:cNvPr id="4" name="Slide Number Placeholder 3"/>
          <p:cNvSpPr>
            <a:spLocks noGrp="1"/>
          </p:cNvSpPr>
          <p:nvPr>
            <p:ph type="sldNum" idx="10"/>
          </p:nvPr>
        </p:nvSpPr>
        <p:spPr/>
        <p:txBody>
          <a:bodyPr/>
          <a:lstStyle/>
          <a:p>
            <a:fld id="{EA7E89D7-E26F-497B-B95B-450B6307B962}" type="slidenum">
              <a:rPr lang="en-CA" altLang="en-US" smtClean="0"/>
              <a:pPr/>
              <a:t>10</a:t>
            </a:fld>
            <a:r>
              <a:rPr lang="en-CA" altLang="en-US" smtClean="0"/>
              <a:t>  </a:t>
            </a:r>
            <a:endParaRPr lang="en-CA" altLang="en-US"/>
          </a:p>
        </p:txBody>
      </p:sp>
    </p:spTree>
    <p:extLst>
      <p:ext uri="{BB962C8B-B14F-4D97-AF65-F5344CB8AC3E}">
        <p14:creationId xmlns:p14="http://schemas.microsoft.com/office/powerpoint/2010/main" val="84141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80" y="692696"/>
            <a:ext cx="8362950" cy="866775"/>
          </a:xfrm>
        </p:spPr>
        <p:txBody>
          <a:bodyPr/>
          <a:lstStyle/>
          <a:p>
            <a:r>
              <a:rPr lang="en-GB" dirty="0" smtClean="0"/>
              <a:t>Visual representation of terminology overlap in 43 of these assets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2216995" y="-409916"/>
            <a:ext cx="4706520" cy="9216000"/>
          </a:xfrm>
        </p:spPr>
      </p:pic>
    </p:spTree>
    <p:extLst>
      <p:ext uri="{BB962C8B-B14F-4D97-AF65-F5344CB8AC3E}">
        <p14:creationId xmlns:p14="http://schemas.microsoft.com/office/powerpoint/2010/main" val="3461079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17" y="116632"/>
            <a:ext cx="8362950" cy="866775"/>
          </a:xfrm>
        </p:spPr>
        <p:txBody>
          <a:bodyPr/>
          <a:lstStyle/>
          <a:p>
            <a:r>
              <a:rPr lang="en-US" sz="3200" dirty="0" smtClean="0"/>
              <a:t>Draft short list of assets from which reference ontology will be created </a:t>
            </a:r>
            <a:endParaRPr lang="en-US" sz="3200" dirty="0"/>
          </a:p>
        </p:txBody>
      </p:sp>
      <p:sp>
        <p:nvSpPr>
          <p:cNvPr id="3" name="Content Placeholder 2"/>
          <p:cNvSpPr>
            <a:spLocks noGrp="1"/>
          </p:cNvSpPr>
          <p:nvPr>
            <p:ph idx="1"/>
          </p:nvPr>
        </p:nvSpPr>
        <p:spPr>
          <a:xfrm>
            <a:off x="4716016" y="404664"/>
            <a:ext cx="4104134" cy="5400005"/>
          </a:xfrm>
        </p:spPr>
        <p:txBody>
          <a:bodyPr/>
          <a:lstStyle/>
          <a:p>
            <a:r>
              <a:rPr lang="en-US" sz="2000" dirty="0" smtClean="0"/>
              <a:t>Selected NOT on the basis of market relevance</a:t>
            </a:r>
            <a:endParaRPr lang="en-US" sz="2000" dirty="0"/>
          </a:p>
        </p:txBody>
      </p:sp>
      <p:sp>
        <p:nvSpPr>
          <p:cNvPr id="4" name="Slide Number Placeholder 3"/>
          <p:cNvSpPr>
            <a:spLocks noGrp="1"/>
          </p:cNvSpPr>
          <p:nvPr>
            <p:ph type="sldNum" idx="10"/>
          </p:nvPr>
        </p:nvSpPr>
        <p:spPr/>
        <p:txBody>
          <a:bodyPr/>
          <a:lstStyle/>
          <a:p>
            <a:fld id="{EA7E89D7-E26F-497B-B95B-450B6307B962}" type="slidenum">
              <a:rPr lang="en-CA" altLang="en-US" smtClean="0"/>
              <a:pPr/>
              <a:t>12</a:t>
            </a:fld>
            <a:r>
              <a:rPr lang="en-CA" altLang="en-US" smtClean="0"/>
              <a:t>  </a:t>
            </a:r>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2230726521"/>
              </p:ext>
            </p:extLst>
          </p:nvPr>
        </p:nvGraphicFramePr>
        <p:xfrm>
          <a:off x="251520" y="1036320"/>
          <a:ext cx="8784975" cy="5821680"/>
        </p:xfrm>
        <a:graphic>
          <a:graphicData uri="http://schemas.openxmlformats.org/drawingml/2006/table">
            <a:tbl>
              <a:tblPr firstRow="1" firstCol="1" bandRow="1">
                <a:tableStyleId>{5C22544A-7EE6-4342-B048-85BDC9FD1C3A}</a:tableStyleId>
              </a:tblPr>
              <a:tblGrid>
                <a:gridCol w="1405946"/>
                <a:gridCol w="3929661"/>
                <a:gridCol w="3449368"/>
              </a:tblGrid>
              <a:tr h="234885">
                <a:tc>
                  <a:txBody>
                    <a:bodyPr/>
                    <a:lstStyle/>
                    <a:p>
                      <a:pPr marL="0" marR="0" algn="ctr">
                        <a:spcBef>
                          <a:spcPts val="0"/>
                        </a:spcBef>
                        <a:spcAft>
                          <a:spcPts val="0"/>
                        </a:spcAft>
                      </a:pPr>
                      <a:r>
                        <a:rPr lang="en-US" sz="1600" dirty="0">
                          <a:effectLst/>
                        </a:rPr>
                        <a:t>Model Acronym</a:t>
                      </a:r>
                      <a:endParaRPr lang="en-US" sz="1800" dirty="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1600" dirty="0">
                          <a:effectLst/>
                        </a:rPr>
                        <a:t>Reference</a:t>
                      </a:r>
                      <a:endParaRPr lang="en-US" sz="1800" dirty="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1600" dirty="0">
                          <a:effectLst/>
                        </a:rPr>
                        <a:t>URL</a:t>
                      </a:r>
                      <a:endParaRPr lang="en-US" sz="1800" dirty="0">
                        <a:effectLst/>
                        <a:latin typeface="Times New Roman" panose="02020603050405020304" pitchFamily="18" charset="0"/>
                        <a:ea typeface="Times New Roman" panose="02020603050405020304" pitchFamily="18" charset="0"/>
                      </a:endParaRPr>
                    </a:p>
                  </a:txBody>
                  <a:tcPr marL="9466" marR="9466" marT="0" marB="0"/>
                </a:tc>
              </a:tr>
              <a:tr h="176164">
                <a:tc>
                  <a:txBody>
                    <a:bodyPr/>
                    <a:lstStyle/>
                    <a:p>
                      <a:pPr marL="0" marR="0" algn="ctr">
                        <a:spcBef>
                          <a:spcPts val="0"/>
                        </a:spcBef>
                        <a:spcAft>
                          <a:spcPts val="0"/>
                        </a:spcAft>
                      </a:pPr>
                      <a:r>
                        <a:rPr lang="en-US" sz="1200" dirty="0">
                          <a:effectLst/>
                        </a:rPr>
                        <a:t>DECT ULE HAN FUN</a:t>
                      </a:r>
                      <a:endParaRPr lang="en-US" sz="1400" dirty="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HF-Overview, HF-Protocol, HF-Service, HF-Interface, HF-Profile, V1.00, 2014-23-1</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dirty="0">
                          <a:effectLst/>
                        </a:rPr>
                        <a:t>http://www.ulealliance.org/registration.aspx?f=11 </a:t>
                      </a:r>
                      <a:endParaRPr lang="en-US" sz="1000" dirty="0">
                        <a:effectLst/>
                        <a:latin typeface="Times New Roman" panose="02020603050405020304" pitchFamily="18" charset="0"/>
                        <a:ea typeface="Times New Roman" panose="02020603050405020304" pitchFamily="18" charset="0"/>
                      </a:endParaRPr>
                    </a:p>
                  </a:txBody>
                  <a:tcPr marL="9466" marR="9466" marT="0" marB="0"/>
                </a:tc>
              </a:tr>
              <a:tr h="267683">
                <a:tc>
                  <a:txBody>
                    <a:bodyPr/>
                    <a:lstStyle/>
                    <a:p>
                      <a:pPr marL="0" marR="0" algn="ctr">
                        <a:spcBef>
                          <a:spcPts val="0"/>
                        </a:spcBef>
                        <a:spcAft>
                          <a:spcPts val="0"/>
                        </a:spcAft>
                      </a:pPr>
                      <a:r>
                        <a:rPr lang="en-US" sz="1200">
                          <a:effectLst/>
                        </a:rPr>
                        <a:t>ECHO NET </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dirty="0">
                          <a:effectLst/>
                        </a:rPr>
                        <a:t>ECHONET Specifications Appendix “Detailed Requirements for ECHONET Device Objects” Release C, 31 May 2013</a:t>
                      </a:r>
                      <a:endParaRPr lang="en-US" sz="1000" dirty="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http://www.echonet.gr.jp/english/spec/pdf_spec_app_c_e/SpecAppendixC_e.pdf</a:t>
                      </a:r>
                      <a:endParaRPr lang="en-US" sz="1000">
                        <a:effectLst/>
                        <a:latin typeface="Times New Roman" panose="02020603050405020304" pitchFamily="18" charset="0"/>
                        <a:ea typeface="Times New Roman" panose="02020603050405020304" pitchFamily="18" charset="0"/>
                      </a:endParaRPr>
                    </a:p>
                  </a:txBody>
                  <a:tcPr marL="9466" marR="9466" marT="0" marB="0"/>
                </a:tc>
              </a:tr>
              <a:tr h="401523">
                <a:tc>
                  <a:txBody>
                    <a:bodyPr/>
                    <a:lstStyle/>
                    <a:p>
                      <a:pPr marL="0" marR="0" algn="ctr">
                        <a:spcBef>
                          <a:spcPts val="0"/>
                        </a:spcBef>
                        <a:spcAft>
                          <a:spcPts val="0"/>
                        </a:spcAft>
                      </a:pPr>
                      <a:r>
                        <a:rPr lang="en-US" sz="1200">
                          <a:effectLst/>
                        </a:rPr>
                        <a:t>eDIANA</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D2.2-A “Ontology for Device Awareness”, 30 November 2009</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http://s15723044.onlinehome-server.info/artemise/documents/D22A_Ontology_for_Device_Awareness_m10_IMSML.pdf</a:t>
                      </a:r>
                      <a:endParaRPr lang="en-US" sz="1000">
                        <a:effectLst/>
                        <a:latin typeface="Times New Roman" panose="02020603050405020304" pitchFamily="18" charset="0"/>
                        <a:ea typeface="Times New Roman" panose="02020603050405020304" pitchFamily="18" charset="0"/>
                      </a:endParaRPr>
                    </a:p>
                  </a:txBody>
                  <a:tcPr marL="9466" marR="9466" marT="0" marB="0"/>
                </a:tc>
              </a:tr>
              <a:tr h="176164">
                <a:tc>
                  <a:txBody>
                    <a:bodyPr/>
                    <a:lstStyle/>
                    <a:p>
                      <a:pPr marL="0" marR="0" algn="ctr">
                        <a:spcBef>
                          <a:spcPts val="0"/>
                        </a:spcBef>
                        <a:spcAft>
                          <a:spcPts val="0"/>
                        </a:spcAft>
                      </a:pPr>
                      <a:r>
                        <a:rPr lang="en-US" sz="1200">
                          <a:effectLst/>
                        </a:rPr>
                        <a:t>EnOcean EP</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EnOcean Equipment Profiles (EEP), Version 2.6, 17 December 2013</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http://www.enocean-alliance.org/eep/</a:t>
                      </a:r>
                      <a:endParaRPr lang="en-US" sz="1000">
                        <a:effectLst/>
                        <a:latin typeface="Times New Roman" panose="02020603050405020304" pitchFamily="18" charset="0"/>
                        <a:ea typeface="Times New Roman" panose="02020603050405020304" pitchFamily="18" charset="0"/>
                      </a:endParaRPr>
                    </a:p>
                  </a:txBody>
                  <a:tcPr marL="9466" marR="9466" marT="0" marB="0"/>
                </a:tc>
              </a:tr>
              <a:tr h="267683">
                <a:tc>
                  <a:txBody>
                    <a:bodyPr/>
                    <a:lstStyle/>
                    <a:p>
                      <a:pPr marL="0" marR="0" algn="ctr">
                        <a:spcBef>
                          <a:spcPts val="0"/>
                        </a:spcBef>
                        <a:spcAft>
                          <a:spcPts val="0"/>
                        </a:spcAft>
                      </a:pPr>
                      <a:r>
                        <a:rPr lang="en-US" sz="1200">
                          <a:effectLst/>
                        </a:rPr>
                        <a:t>FAN FPAI </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HEGRID AD1305 Interface description: Interface report, Version 1.0 (final), 7th January, 2014</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http://www.flexiblepower.org/downloads/</a:t>
                      </a:r>
                      <a:endParaRPr lang="en-US" sz="1000">
                        <a:effectLst/>
                        <a:latin typeface="Times New Roman" panose="02020603050405020304" pitchFamily="18" charset="0"/>
                        <a:ea typeface="Times New Roman" panose="02020603050405020304" pitchFamily="18" charset="0"/>
                      </a:endParaRPr>
                    </a:p>
                  </a:txBody>
                  <a:tcPr marL="9466" marR="9466" marT="0" marB="0"/>
                </a:tc>
              </a:tr>
              <a:tr h="267683">
                <a:tc>
                  <a:txBody>
                    <a:bodyPr/>
                    <a:lstStyle/>
                    <a:p>
                      <a:pPr marL="0" marR="0" algn="ctr">
                        <a:spcBef>
                          <a:spcPts val="0"/>
                        </a:spcBef>
                        <a:spcAft>
                          <a:spcPts val="0"/>
                        </a:spcAft>
                      </a:pPr>
                      <a:r>
                        <a:rPr lang="en-US" sz="1200">
                          <a:effectLst/>
                        </a:rPr>
                        <a:t>FIEMSER</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D5 FIEMSER Data Model, February 2011</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http://www.fiemser.eu/wp-content/uploads/2011/12/D5_FIEMSER-data-model_m9_CSTmb_REVIEW.pdf</a:t>
                      </a:r>
                      <a:endParaRPr lang="en-US" sz="1000">
                        <a:effectLst/>
                        <a:latin typeface="Times New Roman" panose="02020603050405020304" pitchFamily="18" charset="0"/>
                        <a:ea typeface="Times New Roman" panose="02020603050405020304" pitchFamily="18" charset="0"/>
                      </a:endParaRPr>
                    </a:p>
                  </a:txBody>
                  <a:tcPr marL="9466" marR="9466" marT="0" marB="0"/>
                </a:tc>
              </a:tr>
              <a:tr h="267683">
                <a:tc>
                  <a:txBody>
                    <a:bodyPr/>
                    <a:lstStyle/>
                    <a:p>
                      <a:pPr marL="0" marR="0" algn="ctr">
                        <a:spcBef>
                          <a:spcPts val="0"/>
                        </a:spcBef>
                        <a:spcAft>
                          <a:spcPts val="0"/>
                        </a:spcAft>
                      </a:pPr>
                      <a:r>
                        <a:rPr lang="en-US" sz="1200">
                          <a:effectLst/>
                        </a:rPr>
                        <a:t>FIPA </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FIPA Device Ontology Specification, SC00091E, 3 December 2002</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dirty="0">
                          <a:effectLst/>
                        </a:rPr>
                        <a:t>http://www.fipa.org/specs/fipa00091/SI00091E.pdf or http://www.fipa.org/specs/fipa00091/SI00091E.html</a:t>
                      </a:r>
                      <a:endParaRPr lang="en-US" sz="1000" dirty="0">
                        <a:effectLst/>
                        <a:latin typeface="Times New Roman" panose="02020603050405020304" pitchFamily="18" charset="0"/>
                        <a:ea typeface="Times New Roman" panose="02020603050405020304" pitchFamily="18" charset="0"/>
                      </a:endParaRPr>
                    </a:p>
                  </a:txBody>
                  <a:tcPr marL="9466" marR="9466" marT="0" marB="0"/>
                </a:tc>
              </a:tr>
              <a:tr h="401523">
                <a:tc>
                  <a:txBody>
                    <a:bodyPr/>
                    <a:lstStyle/>
                    <a:p>
                      <a:pPr marL="0" marR="0" algn="ctr">
                        <a:spcBef>
                          <a:spcPts val="0"/>
                        </a:spcBef>
                        <a:spcAft>
                          <a:spcPts val="0"/>
                        </a:spcAft>
                      </a:pPr>
                      <a:r>
                        <a:rPr lang="en-US" sz="1200">
                          <a:effectLst/>
                        </a:rPr>
                        <a:t>KNX</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KNX System Specifications Interworking Datapoint Types, Version 1.07.00, 26 April 2012</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http://www.knx.org/media/docs/downloads/03%20-%20KNX%20Standard/KNX%20Standard%20Public%20Documents/03_07_02%20Datapoint%20Types%20v1.07.00%20AS.zip</a:t>
                      </a:r>
                      <a:endParaRPr lang="en-US" sz="1000">
                        <a:effectLst/>
                        <a:latin typeface="Times New Roman" panose="02020603050405020304" pitchFamily="18" charset="0"/>
                        <a:ea typeface="Times New Roman" panose="02020603050405020304" pitchFamily="18" charset="0"/>
                      </a:endParaRPr>
                    </a:p>
                  </a:txBody>
                  <a:tcPr marL="9466" marR="9466" marT="0" marB="0"/>
                </a:tc>
              </a:tr>
              <a:tr h="267683">
                <a:tc>
                  <a:txBody>
                    <a:bodyPr/>
                    <a:lstStyle/>
                    <a:p>
                      <a:pPr marL="0" marR="0" algn="ctr">
                        <a:spcBef>
                          <a:spcPts val="0"/>
                        </a:spcBef>
                        <a:spcAft>
                          <a:spcPts val="0"/>
                        </a:spcAft>
                      </a:pPr>
                      <a:r>
                        <a:rPr lang="en-US" sz="1200">
                          <a:effectLst/>
                        </a:rPr>
                        <a:t>MIRABEL</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D7.5 “MIRABEL-ONE: Initial draft of the MIRABEL Standard, version1.0”, 22 December 2011</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http://wwwdb.inf.tu-dresden.de/miracle/publications/D7.5.pdf</a:t>
                      </a:r>
                      <a:endParaRPr lang="en-US" sz="1000">
                        <a:effectLst/>
                        <a:latin typeface="Times New Roman" panose="02020603050405020304" pitchFamily="18" charset="0"/>
                        <a:ea typeface="Times New Roman" panose="02020603050405020304" pitchFamily="18" charset="0"/>
                      </a:endParaRPr>
                    </a:p>
                  </a:txBody>
                  <a:tcPr marL="9466" marR="9466" marT="0" marB="0"/>
                </a:tc>
              </a:tr>
              <a:tr h="401523">
                <a:tc>
                  <a:txBody>
                    <a:bodyPr/>
                    <a:lstStyle/>
                    <a:p>
                      <a:pPr marL="0" marR="0" algn="ctr">
                        <a:spcBef>
                          <a:spcPts val="0"/>
                        </a:spcBef>
                        <a:spcAft>
                          <a:spcPts val="0"/>
                        </a:spcAft>
                      </a:pPr>
                      <a:r>
                        <a:rPr lang="en-US" sz="1200">
                          <a:effectLst/>
                        </a:rPr>
                        <a:t>OMA Light weight M2M</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OMA Lightweight Machine-to-Machine Technical Specification Candidate version 1.0, 10 December 2013</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http://technical.openmobilealliance.org/Technical/release_program/docs/LightweightM2M/V1_0-20131210-C/OMA-TS-LightweightM2M-V1_0-20131210-C.pdf</a:t>
                      </a:r>
                      <a:endParaRPr lang="en-US" sz="1000">
                        <a:effectLst/>
                        <a:latin typeface="Times New Roman" panose="02020603050405020304" pitchFamily="18" charset="0"/>
                        <a:ea typeface="Times New Roman" panose="02020603050405020304" pitchFamily="18" charset="0"/>
                      </a:endParaRPr>
                    </a:p>
                  </a:txBody>
                  <a:tcPr marL="9466" marR="9466" marT="0" marB="0"/>
                </a:tc>
              </a:tr>
              <a:tr h="401523">
                <a:tc>
                  <a:txBody>
                    <a:bodyPr/>
                    <a:lstStyle/>
                    <a:p>
                      <a:pPr marL="0" marR="0" algn="ctr">
                        <a:spcBef>
                          <a:spcPts val="0"/>
                        </a:spcBef>
                        <a:spcAft>
                          <a:spcPts val="0"/>
                        </a:spcAft>
                      </a:pPr>
                      <a:r>
                        <a:rPr lang="en-US" sz="1200">
                          <a:effectLst/>
                        </a:rPr>
                        <a:t>OMS</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Open Metering System Specification Vol.2 – Primary Communication Issue 4.0.2, and OMS-Data Point List –RELEASE A, Annex B to Volume 2: Primary Communication Issue 4.0.2, 27 January 2014 </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http://oms-group.org/fileadmin/pdf/OMS-Spec_Vol2_Primary_v402.pdf ,  http://oms-group.org/fileadmin/pdf/OMS-Spec_Vol2_AnnexB_A031.pdf</a:t>
                      </a:r>
                      <a:endParaRPr lang="en-US" sz="1000">
                        <a:effectLst/>
                        <a:latin typeface="Times New Roman" panose="02020603050405020304" pitchFamily="18" charset="0"/>
                        <a:ea typeface="Times New Roman" panose="02020603050405020304" pitchFamily="18" charset="0"/>
                      </a:endParaRPr>
                    </a:p>
                  </a:txBody>
                  <a:tcPr marL="9466" marR="9466" marT="0" marB="0"/>
                </a:tc>
              </a:tr>
              <a:tr h="267683">
                <a:tc>
                  <a:txBody>
                    <a:bodyPr/>
                    <a:lstStyle/>
                    <a:p>
                      <a:pPr marL="0" marR="0" algn="ctr">
                        <a:spcBef>
                          <a:spcPts val="0"/>
                        </a:spcBef>
                        <a:spcAft>
                          <a:spcPts val="0"/>
                        </a:spcAft>
                      </a:pPr>
                      <a:r>
                        <a:rPr lang="en-US" sz="1200">
                          <a:effectLst/>
                        </a:rPr>
                        <a:t>OSGi DAL</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RFC-196 OSGi Alliance Device Abstraction Layer, Draft, February 2014</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https://github.com/osgi/design/blob/master/rfcs/rfc0196/rfc-0196-DeviceAbstractionLayer.pdf</a:t>
                      </a:r>
                      <a:endParaRPr lang="en-US" sz="1000">
                        <a:effectLst/>
                        <a:latin typeface="Times New Roman" panose="02020603050405020304" pitchFamily="18" charset="0"/>
                        <a:ea typeface="Times New Roman" panose="02020603050405020304" pitchFamily="18" charset="0"/>
                      </a:endParaRPr>
                    </a:p>
                  </a:txBody>
                  <a:tcPr marL="9466" marR="9466" marT="0" marB="0"/>
                </a:tc>
              </a:tr>
              <a:tr h="176164">
                <a:tc>
                  <a:txBody>
                    <a:bodyPr/>
                    <a:lstStyle/>
                    <a:p>
                      <a:pPr marL="0" marR="0" algn="ctr">
                        <a:spcBef>
                          <a:spcPts val="0"/>
                        </a:spcBef>
                        <a:spcAft>
                          <a:spcPts val="0"/>
                        </a:spcAft>
                      </a:pPr>
                      <a:r>
                        <a:rPr lang="en-US" sz="1200">
                          <a:effectLst/>
                        </a:rPr>
                        <a:t>SEEMPubs</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Deliverable D5.1 “Data Format Definition, version 1.0”, 30 September 2012 </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http://seempubs.polito.it/images/stories/documents/WP5/D.5.1.pdf</a:t>
                      </a:r>
                      <a:endParaRPr lang="en-US" sz="1000">
                        <a:effectLst/>
                        <a:latin typeface="Times New Roman" panose="02020603050405020304" pitchFamily="18" charset="0"/>
                        <a:ea typeface="Times New Roman" panose="02020603050405020304" pitchFamily="18" charset="0"/>
                      </a:endParaRPr>
                    </a:p>
                  </a:txBody>
                  <a:tcPr marL="9466" marR="9466" marT="0" marB="0"/>
                </a:tc>
              </a:tr>
              <a:tr h="401523">
                <a:tc>
                  <a:txBody>
                    <a:bodyPr/>
                    <a:lstStyle/>
                    <a:p>
                      <a:pPr marL="0" marR="0" algn="ctr">
                        <a:spcBef>
                          <a:spcPts val="0"/>
                        </a:spcBef>
                        <a:spcAft>
                          <a:spcPts val="0"/>
                        </a:spcAft>
                      </a:pPr>
                      <a:r>
                        <a:rPr lang="en-US" sz="1200">
                          <a:effectLst/>
                        </a:rPr>
                        <a:t>PowerOnt</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Dario Bonino, Fulvio Corno, Faisal Razzak “Enabling Machine Understandable Exchange of Energy Consumption Information in Smart Environments”, Energy and Buildings 43 (2011) 1392–1402 </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http://dx.doi.org/10.1016/j.enbuild.2011.01.013</a:t>
                      </a:r>
                      <a:endParaRPr lang="en-US" sz="1000">
                        <a:effectLst/>
                        <a:latin typeface="Times New Roman" panose="02020603050405020304" pitchFamily="18" charset="0"/>
                        <a:ea typeface="Times New Roman" panose="02020603050405020304" pitchFamily="18" charset="0"/>
                      </a:endParaRPr>
                    </a:p>
                  </a:txBody>
                  <a:tcPr marL="9466" marR="9466" marT="0" marB="0"/>
                </a:tc>
              </a:tr>
              <a:tr h="267683">
                <a:tc>
                  <a:txBody>
                    <a:bodyPr/>
                    <a:lstStyle/>
                    <a:p>
                      <a:pPr marL="0" marR="0" algn="ctr">
                        <a:spcBef>
                          <a:spcPts val="0"/>
                        </a:spcBef>
                        <a:spcAft>
                          <a:spcPts val="0"/>
                        </a:spcAft>
                      </a:pPr>
                      <a:r>
                        <a:rPr lang="en-US" sz="1200">
                          <a:effectLst/>
                        </a:rPr>
                        <a:t>SEP2</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Zigbee Alliance / HomePlug Alliance Smart Energy Profile 2 Application Protocol Standard, ZigBee Public Document 13-0200-00, April 2013</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http://www.zigbee.org/Standards/ZigBeeSmartEnergy/ZigBeeSmartEnergy20Standard.aspx </a:t>
                      </a:r>
                      <a:endParaRPr lang="en-US" sz="1000">
                        <a:effectLst/>
                        <a:latin typeface="Times New Roman" panose="02020603050405020304" pitchFamily="18" charset="0"/>
                        <a:ea typeface="Times New Roman" panose="02020603050405020304" pitchFamily="18" charset="0"/>
                      </a:endParaRPr>
                    </a:p>
                  </a:txBody>
                  <a:tcPr marL="9466" marR="9466" marT="0" marB="0"/>
                </a:tc>
              </a:tr>
              <a:tr h="176164">
                <a:tc>
                  <a:txBody>
                    <a:bodyPr/>
                    <a:lstStyle/>
                    <a:p>
                      <a:pPr marL="0" marR="0" algn="ctr">
                        <a:spcBef>
                          <a:spcPts val="0"/>
                        </a:spcBef>
                        <a:spcAft>
                          <a:spcPts val="0"/>
                        </a:spcAft>
                      </a:pPr>
                      <a:r>
                        <a:rPr lang="en-US" sz="1200">
                          <a:effectLst/>
                        </a:rPr>
                        <a:t>Smart CoDE</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Deliverable D1.1.2 “Model of local energy resource cluster”, 31 December 2012</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https://www.fp7-smartcode.eu/system/files/page/d-1.1.2.pdf </a:t>
                      </a:r>
                      <a:endParaRPr lang="en-US" sz="1000">
                        <a:effectLst/>
                        <a:latin typeface="Times New Roman" panose="02020603050405020304" pitchFamily="18" charset="0"/>
                        <a:ea typeface="Times New Roman" panose="02020603050405020304" pitchFamily="18" charset="0"/>
                      </a:endParaRPr>
                    </a:p>
                  </a:txBody>
                  <a:tcPr marL="9466" marR="9466" marT="0" marB="0"/>
                </a:tc>
              </a:tr>
              <a:tr h="401523">
                <a:tc>
                  <a:txBody>
                    <a:bodyPr/>
                    <a:lstStyle/>
                    <a:p>
                      <a:pPr marL="0" marR="0" algn="ctr">
                        <a:spcBef>
                          <a:spcPts val="0"/>
                        </a:spcBef>
                        <a:spcAft>
                          <a:spcPts val="0"/>
                        </a:spcAft>
                      </a:pPr>
                      <a:r>
                        <a:rPr lang="en-US" sz="1200">
                          <a:effectLst/>
                        </a:rPr>
                        <a:t>UPnP</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UPnP Device Architecture 1.1, SolarProtectionBlind:1, HVAC:1, Lighting Controls:1</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http://upnp.org/specs/arch/UPnP-arch-DeviceArchitecture-v1.1.pdf ,  http://upnp.org/specs/ha/solarprotectionblind1/  , http://upnp.org/specs/ha/hvac/ , http://upnp.org/specs/ha/lighting/ </a:t>
                      </a:r>
                      <a:endParaRPr lang="en-US" sz="1000">
                        <a:effectLst/>
                        <a:latin typeface="Times New Roman" panose="02020603050405020304" pitchFamily="18" charset="0"/>
                        <a:ea typeface="Times New Roman" panose="02020603050405020304" pitchFamily="18" charset="0"/>
                      </a:endParaRPr>
                    </a:p>
                  </a:txBody>
                  <a:tcPr marL="9466" marR="9466" marT="0" marB="0"/>
                </a:tc>
              </a:tr>
              <a:tr h="176164">
                <a:tc>
                  <a:txBody>
                    <a:bodyPr/>
                    <a:lstStyle/>
                    <a:p>
                      <a:pPr marL="0" marR="0" algn="ctr">
                        <a:spcBef>
                          <a:spcPts val="0"/>
                        </a:spcBef>
                        <a:spcAft>
                          <a:spcPts val="0"/>
                        </a:spcAft>
                      </a:pPr>
                      <a:r>
                        <a:rPr lang="en-US" sz="1200">
                          <a:effectLst/>
                        </a:rPr>
                        <a:t>W3C SSN</a:t>
                      </a:r>
                      <a:endParaRPr lang="en-US" sz="14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Semantic Sensor Network Ontology, </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http://www.w3.org/2005/Incubator/ssn/ssnx/ssn </a:t>
                      </a:r>
                      <a:endParaRPr lang="en-US" sz="1000">
                        <a:effectLst/>
                        <a:latin typeface="Times New Roman" panose="02020603050405020304" pitchFamily="18" charset="0"/>
                        <a:ea typeface="Times New Roman" panose="02020603050405020304" pitchFamily="18" charset="0"/>
                      </a:endParaRPr>
                    </a:p>
                  </a:txBody>
                  <a:tcPr marL="9466" marR="9466" marT="0" marB="0"/>
                </a:tc>
              </a:tr>
              <a:tr h="267683">
                <a:tc>
                  <a:txBody>
                    <a:bodyPr/>
                    <a:lstStyle/>
                    <a:p>
                      <a:pPr marL="0" marR="0" algn="ctr">
                        <a:spcBef>
                          <a:spcPts val="0"/>
                        </a:spcBef>
                        <a:spcAft>
                          <a:spcPts val="0"/>
                        </a:spcAft>
                      </a:pPr>
                      <a:r>
                        <a:rPr lang="en-US" sz="1200" dirty="0">
                          <a:effectLst/>
                        </a:rPr>
                        <a:t>Z-Wave</a:t>
                      </a:r>
                      <a:endParaRPr lang="en-US" sz="1400" dirty="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a:effectLst/>
                        </a:rPr>
                        <a:t>Z-Wave Technical Basics Chapter 4 “Application Layer”, 1 June 2011</a:t>
                      </a:r>
                      <a:endParaRPr lang="en-US" sz="1000">
                        <a:effectLst/>
                        <a:latin typeface="Times New Roman" panose="02020603050405020304" pitchFamily="18" charset="0"/>
                        <a:ea typeface="Times New Roman" panose="02020603050405020304" pitchFamily="18" charset="0"/>
                      </a:endParaRPr>
                    </a:p>
                  </a:txBody>
                  <a:tcPr marL="9466" marR="9466" marT="0" marB="0"/>
                </a:tc>
                <a:tc>
                  <a:txBody>
                    <a:bodyPr/>
                    <a:lstStyle/>
                    <a:p>
                      <a:pPr marL="0" marR="0" algn="ctr">
                        <a:spcBef>
                          <a:spcPts val="0"/>
                        </a:spcBef>
                        <a:spcAft>
                          <a:spcPts val="0"/>
                        </a:spcAft>
                      </a:pPr>
                      <a:r>
                        <a:rPr lang="en-US" sz="900" dirty="0">
                          <a:effectLst/>
                        </a:rPr>
                        <a:t>http://www.domotiga.nl/attachments/download/1075/Z-Wave%20Technical%20Basics-small.pdf </a:t>
                      </a:r>
                      <a:endParaRPr lang="en-US" sz="1000" dirty="0">
                        <a:effectLst/>
                        <a:latin typeface="Times New Roman" panose="02020603050405020304" pitchFamily="18" charset="0"/>
                        <a:ea typeface="Times New Roman" panose="02020603050405020304" pitchFamily="18" charset="0"/>
                      </a:endParaRPr>
                    </a:p>
                  </a:txBody>
                  <a:tcPr marL="9466" marR="9466" marT="0" marB="0"/>
                </a:tc>
              </a:tr>
            </a:tbl>
          </a:graphicData>
        </a:graphic>
      </p:graphicFrame>
    </p:spTree>
    <p:extLst>
      <p:ext uri="{BB962C8B-B14F-4D97-AF65-F5344CB8AC3E}">
        <p14:creationId xmlns:p14="http://schemas.microsoft.com/office/powerpoint/2010/main" val="3937048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Short listed assets are converted to OWL</a:t>
            </a:r>
            <a:endParaRPr lang="en-US" sz="3600" dirty="0"/>
          </a:p>
        </p:txBody>
      </p:sp>
      <p:sp>
        <p:nvSpPr>
          <p:cNvPr id="3" name="Content Placeholder 2"/>
          <p:cNvSpPr>
            <a:spLocks noGrp="1"/>
          </p:cNvSpPr>
          <p:nvPr>
            <p:ph idx="1"/>
          </p:nvPr>
        </p:nvSpPr>
        <p:spPr/>
        <p:txBody>
          <a:bodyPr/>
          <a:lstStyle/>
          <a:p>
            <a:r>
              <a:rPr lang="en-US" dirty="0" smtClean="0"/>
              <a:t>Work done by hand rather than automatically</a:t>
            </a:r>
          </a:p>
          <a:p>
            <a:pPr lvl="1"/>
            <a:r>
              <a:rPr lang="en-US" dirty="0" smtClean="0"/>
              <a:t>Only for the top classes</a:t>
            </a:r>
          </a:p>
          <a:p>
            <a:pPr lvl="1"/>
            <a:r>
              <a:rPr lang="en-US" dirty="0" smtClean="0"/>
              <a:t>Tools exist to convert XML to OWL and </a:t>
            </a:r>
            <a:r>
              <a:rPr lang="en-US" dirty="0" err="1" smtClean="0"/>
              <a:t>vv</a:t>
            </a:r>
            <a:r>
              <a:rPr lang="en-US" dirty="0" smtClean="0"/>
              <a:t>, but lots of details checking needs to be done afterwards</a:t>
            </a:r>
          </a:p>
          <a:p>
            <a:r>
              <a:rPr lang="en-US" dirty="0" smtClean="0"/>
              <a:t>Results can be found on https://sites.google.com/site/smartappliancesproject/ontologies </a:t>
            </a:r>
          </a:p>
          <a:p>
            <a:pPr lvl="1"/>
            <a:r>
              <a:rPr lang="en-US" dirty="0" smtClean="0"/>
              <a:t>Comments are still welcome</a:t>
            </a:r>
          </a:p>
          <a:p>
            <a:pPr lvl="1"/>
            <a:r>
              <a:rPr lang="en-US" dirty="0" smtClean="0"/>
              <a:t>Ontologies can be read with various tools, from simple web browsers, up to more advanced visualization tools such as Protégé (open source)</a:t>
            </a:r>
          </a:p>
        </p:txBody>
      </p:sp>
      <p:sp>
        <p:nvSpPr>
          <p:cNvPr id="4" name="Slide Number Placeholder 3"/>
          <p:cNvSpPr>
            <a:spLocks noGrp="1"/>
          </p:cNvSpPr>
          <p:nvPr>
            <p:ph type="sldNum" idx="10"/>
          </p:nvPr>
        </p:nvSpPr>
        <p:spPr/>
        <p:txBody>
          <a:bodyPr/>
          <a:lstStyle/>
          <a:p>
            <a:fld id="{EA7E89D7-E26F-497B-B95B-450B6307B962}" type="slidenum">
              <a:rPr lang="en-CA" altLang="en-US" smtClean="0"/>
              <a:pPr/>
              <a:t>13</a:t>
            </a:fld>
            <a:r>
              <a:rPr lang="en-CA" altLang="en-US" smtClean="0"/>
              <a:t>  </a:t>
            </a:r>
            <a:endParaRPr lang="en-CA" altLang="en-US"/>
          </a:p>
        </p:txBody>
      </p:sp>
    </p:spTree>
    <p:extLst>
      <p:ext uri="{BB962C8B-B14F-4D97-AF65-F5344CB8AC3E}">
        <p14:creationId xmlns:p14="http://schemas.microsoft.com/office/powerpoint/2010/main" val="134305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6256" y="276225"/>
            <a:ext cx="1943894" cy="4592935"/>
          </a:xfrm>
        </p:spPr>
        <p:txBody>
          <a:bodyPr/>
          <a:lstStyle/>
          <a:p>
            <a:r>
              <a:rPr lang="en-US" sz="3600" dirty="0" smtClean="0"/>
              <a:t>Example visualization (DECT ULE HAN FUN)</a:t>
            </a:r>
            <a:endParaRPr lang="en-US" sz="36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idx="10"/>
          </p:nvPr>
        </p:nvSpPr>
        <p:spPr/>
        <p:txBody>
          <a:bodyPr/>
          <a:lstStyle/>
          <a:p>
            <a:fld id="{EA7E89D7-E26F-497B-B95B-450B6307B962}" type="slidenum">
              <a:rPr lang="en-CA" altLang="en-US" smtClean="0"/>
              <a:pPr/>
              <a:t>14</a:t>
            </a:fld>
            <a:r>
              <a:rPr lang="en-CA" altLang="en-US" smtClean="0"/>
              <a:t>  </a:t>
            </a:r>
            <a:endParaRPr lang="en-CA" alt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0" y="1"/>
            <a:ext cx="6732240" cy="6858000"/>
          </a:xfrm>
          <a:prstGeom prst="rect">
            <a:avLst/>
          </a:prstGeom>
        </p:spPr>
      </p:pic>
    </p:spTree>
    <p:extLst>
      <p:ext uri="{BB962C8B-B14F-4D97-AF65-F5344CB8AC3E}">
        <p14:creationId xmlns:p14="http://schemas.microsoft.com/office/powerpoint/2010/main" val="2510526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362950" cy="866775"/>
          </a:xfrm>
        </p:spPr>
        <p:txBody>
          <a:bodyPr/>
          <a:lstStyle/>
          <a:p>
            <a:r>
              <a:rPr lang="en-US" dirty="0" smtClean="0"/>
              <a:t>First conclusions regarding semantic coverage</a:t>
            </a:r>
            <a:endParaRPr lang="en-US" dirty="0"/>
          </a:p>
        </p:txBody>
      </p:sp>
      <p:sp>
        <p:nvSpPr>
          <p:cNvPr id="3" name="Content Placeholder 2"/>
          <p:cNvSpPr>
            <a:spLocks noGrp="1"/>
          </p:cNvSpPr>
          <p:nvPr>
            <p:ph idx="1"/>
          </p:nvPr>
        </p:nvSpPr>
        <p:spPr>
          <a:xfrm>
            <a:off x="457200" y="1541438"/>
            <a:ext cx="8362950" cy="5111750"/>
          </a:xfrm>
        </p:spPr>
        <p:txBody>
          <a:bodyPr/>
          <a:lstStyle/>
          <a:p>
            <a:r>
              <a:rPr lang="en-US" dirty="0" smtClean="0"/>
              <a:t>3 main </a:t>
            </a:r>
            <a:r>
              <a:rPr lang="en-US" dirty="0"/>
              <a:t>types of models can be distinguished, which have a focus on either: </a:t>
            </a:r>
          </a:p>
          <a:p>
            <a:pPr lvl="1"/>
            <a:r>
              <a:rPr lang="en-US" dirty="0"/>
              <a:t>Devices, sensors and their specification in terms of services, functions and states </a:t>
            </a:r>
          </a:p>
          <a:p>
            <a:pPr lvl="1"/>
            <a:r>
              <a:rPr lang="en-US" dirty="0"/>
              <a:t>Energy consumption information and profiles to optimize energy efficiency </a:t>
            </a:r>
          </a:p>
          <a:p>
            <a:pPr lvl="1"/>
            <a:r>
              <a:rPr lang="en-US" dirty="0"/>
              <a:t>Building-related semantic models </a:t>
            </a:r>
          </a:p>
          <a:p>
            <a:r>
              <a:rPr lang="en-US" dirty="0"/>
              <a:t>Assets fall typically in one of these categories and do not show much (linguistic) overlap with assets from other categories. </a:t>
            </a:r>
          </a:p>
        </p:txBody>
      </p:sp>
      <p:sp>
        <p:nvSpPr>
          <p:cNvPr id="4" name="Slide Number Placeholder 3"/>
          <p:cNvSpPr>
            <a:spLocks noGrp="1"/>
          </p:cNvSpPr>
          <p:nvPr>
            <p:ph type="sldNum" idx="10"/>
          </p:nvPr>
        </p:nvSpPr>
        <p:spPr/>
        <p:txBody>
          <a:bodyPr/>
          <a:lstStyle/>
          <a:p>
            <a:fld id="{EA7E89D7-E26F-497B-B95B-450B6307B962}" type="slidenum">
              <a:rPr lang="en-CA" altLang="en-US" smtClean="0"/>
              <a:pPr/>
              <a:t>15</a:t>
            </a:fld>
            <a:r>
              <a:rPr lang="en-CA" altLang="en-US" smtClean="0"/>
              <a:t>  </a:t>
            </a:r>
            <a:endParaRPr lang="en-CA" altLang="en-US"/>
          </a:p>
        </p:txBody>
      </p:sp>
    </p:spTree>
    <p:extLst>
      <p:ext uri="{BB962C8B-B14F-4D97-AF65-F5344CB8AC3E}">
        <p14:creationId xmlns:p14="http://schemas.microsoft.com/office/powerpoint/2010/main" val="3155368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85" y="735012"/>
            <a:ext cx="8435280" cy="866775"/>
          </a:xfrm>
        </p:spPr>
        <p:txBody>
          <a:bodyPr/>
          <a:lstStyle/>
          <a:p>
            <a:r>
              <a:rPr lang="en-US" dirty="0" smtClean="0"/>
              <a:t>Draft proposal core concepts of the reference ontology</a:t>
            </a:r>
            <a:endParaRPr lang="en-US" dirty="0"/>
          </a:p>
        </p:txBody>
      </p:sp>
      <p:sp>
        <p:nvSpPr>
          <p:cNvPr id="5" name="Content Placeholder 4"/>
          <p:cNvSpPr>
            <a:spLocks noGrp="1"/>
          </p:cNvSpPr>
          <p:nvPr>
            <p:ph sz="half" idx="1"/>
          </p:nvPr>
        </p:nvSpPr>
        <p:spPr/>
        <p:txBody>
          <a:bodyPr/>
          <a:lstStyle/>
          <a:p>
            <a:r>
              <a:rPr lang="en-US" dirty="0" smtClean="0"/>
              <a:t>Device</a:t>
            </a:r>
          </a:p>
          <a:p>
            <a:r>
              <a:rPr lang="en-US" dirty="0" smtClean="0"/>
              <a:t>Device category</a:t>
            </a:r>
          </a:p>
          <a:p>
            <a:r>
              <a:rPr lang="en-US" dirty="0" smtClean="0"/>
              <a:t>Function</a:t>
            </a:r>
          </a:p>
          <a:p>
            <a:r>
              <a:rPr lang="en-US" dirty="0" smtClean="0"/>
              <a:t>Function category</a:t>
            </a:r>
          </a:p>
          <a:p>
            <a:r>
              <a:rPr lang="en-US" dirty="0" smtClean="0"/>
              <a:t>Service</a:t>
            </a:r>
          </a:p>
          <a:p>
            <a:r>
              <a:rPr lang="en-US" dirty="0" smtClean="0"/>
              <a:t>Command</a:t>
            </a:r>
          </a:p>
          <a:p>
            <a:r>
              <a:rPr lang="en-US" dirty="0" smtClean="0"/>
              <a:t>Parameter</a:t>
            </a:r>
            <a:endParaRPr lang="en-US" dirty="0"/>
          </a:p>
          <a:p>
            <a:r>
              <a:rPr lang="en-US" dirty="0" smtClean="0"/>
              <a:t>Mode/Status</a:t>
            </a:r>
          </a:p>
          <a:p>
            <a:r>
              <a:rPr lang="en-US" dirty="0" smtClean="0"/>
              <a:t>Energy profile</a:t>
            </a:r>
          </a:p>
          <a:p>
            <a:r>
              <a:rPr lang="en-US" dirty="0" smtClean="0"/>
              <a:t>Energy</a:t>
            </a:r>
            <a:endParaRPr lang="en-US" dirty="0"/>
          </a:p>
        </p:txBody>
      </p:sp>
      <p:sp>
        <p:nvSpPr>
          <p:cNvPr id="6" name="Content Placeholder 5"/>
          <p:cNvSpPr>
            <a:spLocks noGrp="1"/>
          </p:cNvSpPr>
          <p:nvPr>
            <p:ph sz="half" idx="2"/>
          </p:nvPr>
        </p:nvSpPr>
        <p:spPr/>
        <p:txBody>
          <a:bodyPr/>
          <a:lstStyle/>
          <a:p>
            <a:r>
              <a:rPr lang="en-US" dirty="0" smtClean="0"/>
              <a:t>Power</a:t>
            </a:r>
          </a:p>
          <a:p>
            <a:r>
              <a:rPr lang="en-US" dirty="0" smtClean="0"/>
              <a:t>Time/Duration</a:t>
            </a:r>
          </a:p>
          <a:p>
            <a:r>
              <a:rPr lang="en-US" dirty="0" smtClean="0"/>
              <a:t>Building</a:t>
            </a:r>
          </a:p>
          <a:p>
            <a:r>
              <a:rPr lang="en-US" dirty="0" smtClean="0"/>
              <a:t>Sensor</a:t>
            </a:r>
          </a:p>
          <a:p>
            <a:r>
              <a:rPr lang="en-US" dirty="0" smtClean="0"/>
              <a:t>Actuator</a:t>
            </a:r>
          </a:p>
          <a:p>
            <a:r>
              <a:rPr lang="en-US" dirty="0" smtClean="0"/>
              <a:t>Meter</a:t>
            </a:r>
          </a:p>
          <a:p>
            <a:r>
              <a:rPr lang="en-US" dirty="0" smtClean="0"/>
              <a:t>Load</a:t>
            </a:r>
          </a:p>
          <a:p>
            <a:r>
              <a:rPr lang="en-US" dirty="0" smtClean="0"/>
              <a:t>Storage</a:t>
            </a:r>
          </a:p>
          <a:p>
            <a:r>
              <a:rPr lang="en-US" dirty="0" smtClean="0"/>
              <a:t>Generator</a:t>
            </a:r>
          </a:p>
          <a:p>
            <a:r>
              <a:rPr lang="en-US" dirty="0" smtClean="0"/>
              <a:t>Unit </a:t>
            </a:r>
            <a:r>
              <a:rPr lang="en-US" dirty="0"/>
              <a:t>of </a:t>
            </a:r>
            <a:r>
              <a:rPr lang="en-US" dirty="0" smtClean="0"/>
              <a:t>Measure</a:t>
            </a:r>
            <a:endParaRPr lang="en-US" dirty="0"/>
          </a:p>
          <a:p>
            <a:endParaRPr lang="en-US" dirty="0"/>
          </a:p>
        </p:txBody>
      </p:sp>
      <p:sp>
        <p:nvSpPr>
          <p:cNvPr id="4" name="Slide Number Placeholder 3"/>
          <p:cNvSpPr>
            <a:spLocks noGrp="1"/>
          </p:cNvSpPr>
          <p:nvPr>
            <p:ph type="sldNum" idx="10"/>
          </p:nvPr>
        </p:nvSpPr>
        <p:spPr/>
        <p:txBody>
          <a:bodyPr/>
          <a:lstStyle/>
          <a:p>
            <a:fld id="{EA7E89D7-E26F-497B-B95B-450B6307B962}" type="slidenum">
              <a:rPr lang="en-CA" altLang="en-US" smtClean="0"/>
              <a:pPr/>
              <a:t>16</a:t>
            </a:fld>
            <a:r>
              <a:rPr lang="en-CA" altLang="en-US" smtClean="0"/>
              <a:t>  </a:t>
            </a:r>
            <a:endParaRPr lang="en-CA" altLang="en-US"/>
          </a:p>
        </p:txBody>
      </p:sp>
    </p:spTree>
    <p:extLst>
      <p:ext uri="{BB962C8B-B14F-4D97-AF65-F5344CB8AC3E}">
        <p14:creationId xmlns:p14="http://schemas.microsoft.com/office/powerpoint/2010/main" val="354641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a:latin typeface="+mn-lt"/>
              </a:rPr>
              <a:t>Initial mapping between the short-listed assets and the core concepts of a reference </a:t>
            </a:r>
            <a:r>
              <a:rPr lang="en-US" sz="3200" dirty="0" smtClean="0">
                <a:latin typeface="+mn-lt"/>
              </a:rPr>
              <a:t>ontology</a:t>
            </a:r>
            <a:endParaRPr lang="en-US" sz="3200" dirty="0">
              <a:latin typeface="+mn-lt"/>
            </a:endParaRP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704971928"/>
              </p:ext>
            </p:extLst>
          </p:nvPr>
        </p:nvGraphicFramePr>
        <p:xfrm>
          <a:off x="423784" y="1052736"/>
          <a:ext cx="8468691" cy="5785855"/>
        </p:xfrm>
        <a:graphic>
          <a:graphicData uri="http://schemas.openxmlformats.org/drawingml/2006/table">
            <a:tbl>
              <a:tblPr firstRow="1" firstCol="1" bandRow="1">
                <a:tableStyleId>{5C22544A-7EE6-4342-B048-85BDC9FD1C3A}</a:tableStyleId>
              </a:tblPr>
              <a:tblGrid>
                <a:gridCol w="1340175"/>
                <a:gridCol w="355247"/>
                <a:gridCol w="356931"/>
                <a:gridCol w="356931"/>
                <a:gridCol w="355247"/>
                <a:gridCol w="356931"/>
                <a:gridCol w="356931"/>
                <a:gridCol w="355247"/>
                <a:gridCol w="356931"/>
                <a:gridCol w="356931"/>
                <a:gridCol w="356931"/>
                <a:gridCol w="355247"/>
                <a:gridCol w="356931"/>
                <a:gridCol w="356931"/>
                <a:gridCol w="355247"/>
                <a:gridCol w="356931"/>
                <a:gridCol w="356931"/>
                <a:gridCol w="355247"/>
                <a:gridCol w="356931"/>
                <a:gridCol w="356931"/>
                <a:gridCol w="356931"/>
              </a:tblGrid>
              <a:tr h="1152895">
                <a:tc>
                  <a:txBody>
                    <a:bodyPr/>
                    <a:lstStyle/>
                    <a:p>
                      <a:endParaRPr lang="en-US" sz="1600" dirty="0">
                        <a:effectLst/>
                        <a:latin typeface="Calibri" panose="020F0502020204030204" pitchFamily="34" charset="0"/>
                      </a:endParaRPr>
                    </a:p>
                  </a:txBody>
                  <a:tcPr marL="0" marR="0" marT="0" marB="0" anchor="b"/>
                </a:tc>
                <a:tc>
                  <a:txBody>
                    <a:bodyPr/>
                    <a:lstStyle/>
                    <a:p>
                      <a:pPr marL="71755" marR="71755" algn="l">
                        <a:spcBef>
                          <a:spcPts val="0"/>
                        </a:spcBef>
                        <a:spcAft>
                          <a:spcPts val="0"/>
                        </a:spcAft>
                      </a:pPr>
                      <a:r>
                        <a:rPr lang="en-US" sz="1200">
                          <a:effectLst/>
                        </a:rPr>
                        <a:t>device</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en-US" sz="1200">
                          <a:effectLst/>
                        </a:rPr>
                        <a:t>service</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en-US" sz="1200">
                          <a:effectLst/>
                        </a:rPr>
                        <a:t>device cat.</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en-US" sz="1200">
                          <a:effectLst/>
                        </a:rPr>
                        <a:t>function cat.</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en-US" sz="1200">
                          <a:effectLst/>
                        </a:rPr>
                        <a:t>function</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en-US" sz="1200">
                          <a:effectLst/>
                        </a:rPr>
                        <a:t>command</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en-US" sz="1200">
                          <a:effectLst/>
                        </a:rPr>
                        <a:t>parameter</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en-US" sz="1200">
                          <a:effectLst/>
                        </a:rPr>
                        <a:t>mode/status</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en-US" sz="1200">
                          <a:effectLst/>
                        </a:rPr>
                        <a:t>energy profile</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en-US" sz="1200">
                          <a:effectLst/>
                        </a:rPr>
                        <a:t>energy</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en-US" sz="1200">
                          <a:effectLst/>
                        </a:rPr>
                        <a:t>p</a:t>
                      </a:r>
                      <a:r>
                        <a:rPr lang="nl-NL" sz="1200">
                          <a:effectLst/>
                        </a:rPr>
                        <a:t>ower</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nl-NL" sz="1200">
                          <a:effectLst/>
                        </a:rPr>
                        <a:t>time/duration</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nl-NL" sz="1200">
                          <a:effectLst/>
                        </a:rPr>
                        <a:t>building</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nl-NL" sz="1200">
                          <a:effectLst/>
                        </a:rPr>
                        <a:t>sensor</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nl-NL" sz="1200">
                          <a:effectLst/>
                        </a:rPr>
                        <a:t>actuator</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nl-NL" sz="1200">
                          <a:effectLst/>
                        </a:rPr>
                        <a:t>meter</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nl-NL" sz="1200">
                          <a:effectLst/>
                        </a:rPr>
                        <a:t>load</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nl-NL" sz="1200">
                          <a:effectLst/>
                        </a:rPr>
                        <a:t>storage</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nl-NL" sz="1200">
                          <a:effectLst/>
                        </a:rPr>
                        <a:t>generator</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c>
                  <a:txBody>
                    <a:bodyPr/>
                    <a:lstStyle/>
                    <a:p>
                      <a:pPr marL="71755" marR="71755" algn="l">
                        <a:spcBef>
                          <a:spcPts val="0"/>
                        </a:spcBef>
                        <a:spcAft>
                          <a:spcPts val="0"/>
                        </a:spcAft>
                      </a:pPr>
                      <a:r>
                        <a:rPr lang="nl-NL" sz="1200">
                          <a:effectLst/>
                        </a:rPr>
                        <a:t>unit of measure</a:t>
                      </a:r>
                      <a:endParaRPr lang="en-US" sz="1600">
                        <a:effectLst/>
                        <a:latin typeface="Times New Roman" panose="02020603050405020304" pitchFamily="18" charset="0"/>
                        <a:ea typeface="Times New Roman" panose="02020603050405020304" pitchFamily="18" charset="0"/>
                      </a:endParaRPr>
                    </a:p>
                  </a:txBody>
                  <a:tcPr marL="0" marR="0" marT="0" marB="0" vert="vert270" anchor="ctr"/>
                </a:tc>
              </a:tr>
              <a:tr h="219774">
                <a:tc>
                  <a:txBody>
                    <a:bodyPr/>
                    <a:lstStyle/>
                    <a:p>
                      <a:pPr marL="0" marR="0" algn="ctr">
                        <a:spcBef>
                          <a:spcPts val="0"/>
                        </a:spcBef>
                        <a:spcAft>
                          <a:spcPts val="0"/>
                        </a:spcAft>
                      </a:pPr>
                      <a:r>
                        <a:rPr lang="nl-NL" sz="1100">
                          <a:effectLst/>
                        </a:rPr>
                        <a:t>DECT ULE</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r>
              <a:tr h="219774">
                <a:tc>
                  <a:txBody>
                    <a:bodyPr/>
                    <a:lstStyle/>
                    <a:p>
                      <a:pPr marL="0" marR="0" algn="ctr">
                        <a:spcBef>
                          <a:spcPts val="0"/>
                        </a:spcBef>
                        <a:spcAft>
                          <a:spcPts val="0"/>
                        </a:spcAft>
                      </a:pPr>
                      <a:r>
                        <a:rPr lang="nl-NL" sz="1100">
                          <a:effectLst/>
                        </a:rPr>
                        <a:t>PowerOnt </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r>
              <a:tr h="219774">
                <a:tc>
                  <a:txBody>
                    <a:bodyPr/>
                    <a:lstStyle/>
                    <a:p>
                      <a:pPr marL="0" marR="0" algn="ctr">
                        <a:spcBef>
                          <a:spcPts val="0"/>
                        </a:spcBef>
                        <a:spcAft>
                          <a:spcPts val="0"/>
                        </a:spcAft>
                      </a:pPr>
                      <a:r>
                        <a:rPr lang="nl-NL" sz="1100">
                          <a:effectLst/>
                        </a:rPr>
                        <a:t>ECHONET</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r>
              <a:tr h="219774">
                <a:tc>
                  <a:txBody>
                    <a:bodyPr/>
                    <a:lstStyle/>
                    <a:p>
                      <a:pPr marL="0" marR="0" algn="ctr">
                        <a:spcBef>
                          <a:spcPts val="0"/>
                        </a:spcBef>
                        <a:spcAft>
                          <a:spcPts val="0"/>
                        </a:spcAft>
                      </a:pPr>
                      <a:r>
                        <a:rPr lang="nl-NL" sz="1100">
                          <a:effectLst/>
                        </a:rPr>
                        <a:t>eDIANA</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r>
              <a:tr h="219774">
                <a:tc>
                  <a:txBody>
                    <a:bodyPr/>
                    <a:lstStyle/>
                    <a:p>
                      <a:pPr marL="0" marR="0" algn="ctr">
                        <a:spcBef>
                          <a:spcPts val="0"/>
                        </a:spcBef>
                        <a:spcAft>
                          <a:spcPts val="0"/>
                        </a:spcAft>
                      </a:pPr>
                      <a:r>
                        <a:rPr lang="nl-NL" sz="1100">
                          <a:effectLst/>
                        </a:rPr>
                        <a:t>EnOcean</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r>
              <a:tr h="219774">
                <a:tc>
                  <a:txBody>
                    <a:bodyPr/>
                    <a:lstStyle/>
                    <a:p>
                      <a:pPr marL="0" marR="0" algn="ctr">
                        <a:spcBef>
                          <a:spcPts val="0"/>
                        </a:spcBef>
                        <a:spcAft>
                          <a:spcPts val="0"/>
                        </a:spcAft>
                      </a:pPr>
                      <a:r>
                        <a:rPr lang="nl-NL" sz="1100">
                          <a:effectLst/>
                        </a:rPr>
                        <a:t>FAN FPAI</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r>
              <a:tr h="219774">
                <a:tc>
                  <a:txBody>
                    <a:bodyPr/>
                    <a:lstStyle/>
                    <a:p>
                      <a:pPr marL="0" marR="0" algn="ctr">
                        <a:spcBef>
                          <a:spcPts val="0"/>
                        </a:spcBef>
                        <a:spcAft>
                          <a:spcPts val="0"/>
                        </a:spcAft>
                      </a:pPr>
                      <a:r>
                        <a:rPr lang="nl-NL" sz="1100">
                          <a:effectLst/>
                        </a:rPr>
                        <a:t>FIEMSER</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r>
              <a:tr h="219774">
                <a:tc>
                  <a:txBody>
                    <a:bodyPr/>
                    <a:lstStyle/>
                    <a:p>
                      <a:pPr marL="0" marR="0" algn="ctr">
                        <a:spcBef>
                          <a:spcPts val="0"/>
                        </a:spcBef>
                        <a:spcAft>
                          <a:spcPts val="0"/>
                        </a:spcAft>
                      </a:pPr>
                      <a:r>
                        <a:rPr lang="nl-NL" sz="1100">
                          <a:effectLst/>
                        </a:rPr>
                        <a:t>FIPA</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r>
              <a:tr h="219774">
                <a:tc>
                  <a:txBody>
                    <a:bodyPr/>
                    <a:lstStyle/>
                    <a:p>
                      <a:pPr marL="0" marR="0" algn="ctr">
                        <a:spcBef>
                          <a:spcPts val="0"/>
                        </a:spcBef>
                        <a:spcAft>
                          <a:spcPts val="0"/>
                        </a:spcAft>
                      </a:pPr>
                      <a:r>
                        <a:rPr lang="nl-NL" sz="1100">
                          <a:effectLst/>
                        </a:rPr>
                        <a:t>KNX</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r>
              <a:tr h="219774">
                <a:tc>
                  <a:txBody>
                    <a:bodyPr/>
                    <a:lstStyle/>
                    <a:p>
                      <a:pPr marL="0" marR="0" algn="ctr">
                        <a:spcBef>
                          <a:spcPts val="0"/>
                        </a:spcBef>
                        <a:spcAft>
                          <a:spcPts val="0"/>
                        </a:spcAft>
                      </a:pPr>
                      <a:r>
                        <a:rPr lang="nl-NL" sz="1100">
                          <a:effectLst/>
                        </a:rPr>
                        <a:t>MIRABEL</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r>
              <a:tr h="219774">
                <a:tc>
                  <a:txBody>
                    <a:bodyPr/>
                    <a:lstStyle/>
                    <a:p>
                      <a:pPr marL="0" marR="0" algn="ctr">
                        <a:spcBef>
                          <a:spcPts val="0"/>
                        </a:spcBef>
                        <a:spcAft>
                          <a:spcPts val="0"/>
                        </a:spcAft>
                      </a:pPr>
                      <a:r>
                        <a:rPr lang="nl-NL" sz="1100" dirty="0">
                          <a:effectLst/>
                        </a:rPr>
                        <a:t>OMA M2M</a:t>
                      </a:r>
                      <a:endParaRPr lang="en-US" sz="16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dirty="0">
                          <a:effectLst/>
                        </a:rPr>
                        <a:t>x</a:t>
                      </a:r>
                      <a:endParaRPr lang="en-US" sz="1600" dirty="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dirty="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r>
              <a:tr h="219774">
                <a:tc>
                  <a:txBody>
                    <a:bodyPr/>
                    <a:lstStyle/>
                    <a:p>
                      <a:pPr marL="0" marR="0" algn="ctr">
                        <a:spcBef>
                          <a:spcPts val="0"/>
                        </a:spcBef>
                        <a:spcAft>
                          <a:spcPts val="0"/>
                        </a:spcAft>
                      </a:pPr>
                      <a:r>
                        <a:rPr lang="nl-NL" sz="1100">
                          <a:effectLst/>
                        </a:rPr>
                        <a:t>OMS</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r>
              <a:tr h="219774">
                <a:tc>
                  <a:txBody>
                    <a:bodyPr/>
                    <a:lstStyle/>
                    <a:p>
                      <a:pPr marL="0" marR="0" algn="ctr">
                        <a:spcBef>
                          <a:spcPts val="0"/>
                        </a:spcBef>
                        <a:spcAft>
                          <a:spcPts val="0"/>
                        </a:spcAft>
                      </a:pPr>
                      <a:r>
                        <a:rPr lang="nl-NL" sz="1100">
                          <a:effectLst/>
                        </a:rPr>
                        <a:t>OSGi DAL</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r>
              <a:tr h="219774">
                <a:tc>
                  <a:txBody>
                    <a:bodyPr/>
                    <a:lstStyle/>
                    <a:p>
                      <a:pPr marL="0" marR="0" algn="ctr">
                        <a:spcBef>
                          <a:spcPts val="0"/>
                        </a:spcBef>
                        <a:spcAft>
                          <a:spcPts val="0"/>
                        </a:spcAft>
                      </a:pPr>
                      <a:r>
                        <a:rPr lang="nl-NL" sz="1100">
                          <a:effectLst/>
                        </a:rPr>
                        <a:t>SEEMpubs</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r>
              <a:tr h="219774">
                <a:tc>
                  <a:txBody>
                    <a:bodyPr/>
                    <a:lstStyle/>
                    <a:p>
                      <a:pPr marL="0" marR="0" algn="ctr">
                        <a:spcBef>
                          <a:spcPts val="0"/>
                        </a:spcBef>
                        <a:spcAft>
                          <a:spcPts val="0"/>
                        </a:spcAft>
                      </a:pPr>
                      <a:r>
                        <a:rPr lang="nl-NL" sz="1100">
                          <a:effectLst/>
                        </a:rPr>
                        <a:t>SEP2</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r>
              <a:tr h="219774">
                <a:tc>
                  <a:txBody>
                    <a:bodyPr/>
                    <a:lstStyle/>
                    <a:p>
                      <a:pPr marL="0" marR="0" algn="ctr">
                        <a:spcBef>
                          <a:spcPts val="0"/>
                        </a:spcBef>
                        <a:spcAft>
                          <a:spcPts val="0"/>
                        </a:spcAft>
                      </a:pPr>
                      <a:r>
                        <a:rPr lang="nl-NL" sz="1100" dirty="0" err="1">
                          <a:effectLst/>
                        </a:rPr>
                        <a:t>SmartCoDE</a:t>
                      </a:r>
                      <a:endParaRPr lang="en-US" sz="16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dirty="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r>
              <a:tr h="219774">
                <a:tc>
                  <a:txBody>
                    <a:bodyPr/>
                    <a:lstStyle/>
                    <a:p>
                      <a:pPr marL="0" marR="0" algn="ctr">
                        <a:spcBef>
                          <a:spcPts val="0"/>
                        </a:spcBef>
                        <a:spcAft>
                          <a:spcPts val="0"/>
                        </a:spcAft>
                      </a:pPr>
                      <a:r>
                        <a:rPr lang="nl-NL" sz="1100">
                          <a:effectLst/>
                        </a:rPr>
                        <a:t>UPnP</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r>
              <a:tr h="219774">
                <a:tc>
                  <a:txBody>
                    <a:bodyPr/>
                    <a:lstStyle/>
                    <a:p>
                      <a:pPr marL="0" marR="0" algn="ctr">
                        <a:spcBef>
                          <a:spcPts val="0"/>
                        </a:spcBef>
                        <a:spcAft>
                          <a:spcPts val="0"/>
                        </a:spcAft>
                      </a:pPr>
                      <a:r>
                        <a:rPr lang="nl-NL" sz="1100">
                          <a:effectLst/>
                        </a:rPr>
                        <a:t>W3C SSN</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dirty="0">
                          <a:effectLst/>
                        </a:rPr>
                        <a:t>x</a:t>
                      </a:r>
                      <a:endParaRPr lang="en-US" sz="1600" dirty="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r>
              <a:tr h="219774">
                <a:tc>
                  <a:txBody>
                    <a:bodyPr/>
                    <a:lstStyle/>
                    <a:p>
                      <a:pPr marL="0" marR="0" algn="ctr">
                        <a:spcBef>
                          <a:spcPts val="0"/>
                        </a:spcBef>
                        <a:spcAft>
                          <a:spcPts val="0"/>
                        </a:spcAft>
                      </a:pPr>
                      <a:r>
                        <a:rPr lang="nl-NL" sz="1100">
                          <a:effectLst/>
                        </a:rPr>
                        <a:t>Z-Wave</a:t>
                      </a:r>
                      <a:endParaRPr lang="en-US" sz="16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u="none" strike="noStrike">
                          <a:effectLst/>
                        </a:rPr>
                        <a:t> </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algn="ctr">
                        <a:spcBef>
                          <a:spcPts val="0"/>
                        </a:spcBef>
                        <a:spcAft>
                          <a:spcPts val="0"/>
                        </a:spcAft>
                      </a:pPr>
                      <a:r>
                        <a:rPr lang="nl-NL" sz="1400">
                          <a:effectLst/>
                        </a:rPr>
                        <a:t>x</a:t>
                      </a:r>
                      <a:endParaRPr lang="en-US" sz="1600">
                        <a:effectLst/>
                        <a:latin typeface="Times New Roman" panose="02020603050405020304" pitchFamily="18" charset="0"/>
                        <a:ea typeface="Times New Roman" panose="02020603050405020304" pitchFamily="18"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a:effectLst/>
                        <a:latin typeface="Calibri" panose="020F0502020204030204" pitchFamily="34" charset="0"/>
                      </a:endParaRPr>
                    </a:p>
                  </a:txBody>
                  <a:tcPr marL="0" marR="0" marT="0" marB="0"/>
                </a:tc>
                <a:tc>
                  <a:txBody>
                    <a:bodyPr/>
                    <a:lstStyle/>
                    <a:p>
                      <a:endParaRPr lang="en-US" sz="1600" dirty="0">
                        <a:effectLst/>
                        <a:latin typeface="Calibri" panose="020F0502020204030204" pitchFamily="34" charset="0"/>
                      </a:endParaRPr>
                    </a:p>
                  </a:txBody>
                  <a:tcPr marL="0" marR="0" marT="0" marB="0"/>
                </a:tc>
              </a:tr>
            </a:tbl>
          </a:graphicData>
        </a:graphic>
      </p:graphicFrame>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idx="10"/>
          </p:nvPr>
        </p:nvSpPr>
        <p:spPr/>
        <p:txBody>
          <a:bodyPr/>
          <a:lstStyle/>
          <a:p>
            <a:fld id="{43B307D4-F2A5-4671-8FEC-EB40BEB8041F}" type="slidenum">
              <a:rPr lang="en-CA" altLang="en-US" smtClean="0"/>
              <a:pPr/>
              <a:t>17</a:t>
            </a:fld>
            <a:endParaRPr lang="en-CA" altLang="en-US"/>
          </a:p>
        </p:txBody>
      </p:sp>
    </p:spTree>
    <p:extLst>
      <p:ext uri="{BB962C8B-B14F-4D97-AF65-F5344CB8AC3E}">
        <p14:creationId xmlns:p14="http://schemas.microsoft.com/office/powerpoint/2010/main" val="3576896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Future work</a:t>
            </a:r>
            <a:endParaRPr lang="en-US" dirty="0"/>
          </a:p>
        </p:txBody>
      </p:sp>
      <p:sp>
        <p:nvSpPr>
          <p:cNvPr id="7" name="Content Placeholder 6"/>
          <p:cNvSpPr>
            <a:spLocks noGrp="1"/>
          </p:cNvSpPr>
          <p:nvPr>
            <p:ph idx="1"/>
          </p:nvPr>
        </p:nvSpPr>
        <p:spPr/>
        <p:txBody>
          <a:bodyPr/>
          <a:lstStyle/>
          <a:p>
            <a:r>
              <a:rPr lang="en-US" dirty="0" smtClean="0"/>
              <a:t>Collect comments from industry and fine-tune long list, short list, core concepts, etc. as needed</a:t>
            </a:r>
          </a:p>
          <a:p>
            <a:r>
              <a:rPr lang="en-US" dirty="0" smtClean="0"/>
              <a:t>Create reference ontology</a:t>
            </a:r>
          </a:p>
          <a:p>
            <a:r>
              <a:rPr lang="en-US" dirty="0" smtClean="0"/>
              <a:t>Integrate it into the ETSI M2M Architecture</a:t>
            </a:r>
          </a:p>
          <a:p>
            <a:r>
              <a:rPr lang="en-US" dirty="0" smtClean="0"/>
              <a:t>After the official end of the project: Improve and maintain ontology within ETSI</a:t>
            </a:r>
            <a:endParaRPr lang="en-US" dirty="0"/>
          </a:p>
        </p:txBody>
      </p:sp>
      <p:sp>
        <p:nvSpPr>
          <p:cNvPr id="5" name="Slide Number Placeholder 4"/>
          <p:cNvSpPr>
            <a:spLocks noGrp="1"/>
          </p:cNvSpPr>
          <p:nvPr>
            <p:ph type="sldNum" idx="10"/>
          </p:nvPr>
        </p:nvSpPr>
        <p:spPr/>
        <p:txBody>
          <a:bodyPr/>
          <a:lstStyle/>
          <a:p>
            <a:fld id="{43B307D4-F2A5-4671-8FEC-EB40BEB8041F}" type="slidenum">
              <a:rPr lang="en-CA" altLang="en-US" smtClean="0"/>
              <a:pPr/>
              <a:t>18</a:t>
            </a:fld>
            <a:endParaRPr lang="en-CA" altLang="en-US"/>
          </a:p>
        </p:txBody>
      </p:sp>
    </p:spTree>
    <p:extLst>
      <p:ext uri="{BB962C8B-B14F-4D97-AF65-F5344CB8AC3E}">
        <p14:creationId xmlns:p14="http://schemas.microsoft.com/office/powerpoint/2010/main" val="1668836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smtClean="0"/>
              <a:t>Suggested actions </a:t>
            </a:r>
            <a:endParaRPr lang="en-US" altLang="en-US" smtClean="0"/>
          </a:p>
        </p:txBody>
      </p:sp>
      <p:sp>
        <p:nvSpPr>
          <p:cNvPr id="9219" name="Content Placeholder 2"/>
          <p:cNvSpPr>
            <a:spLocks noGrp="1"/>
          </p:cNvSpPr>
          <p:nvPr>
            <p:ph idx="1"/>
          </p:nvPr>
        </p:nvSpPr>
        <p:spPr/>
        <p:txBody>
          <a:bodyPr/>
          <a:lstStyle/>
          <a:p>
            <a:r>
              <a:rPr lang="en-CA" altLang="en-US" dirty="0" smtClean="0"/>
              <a:t>The authors propose that</a:t>
            </a:r>
            <a:r>
              <a:rPr lang="en-CA" altLang="en-US" dirty="0"/>
              <a:t> </a:t>
            </a:r>
            <a:endParaRPr lang="en-CA" altLang="en-US" dirty="0" smtClean="0"/>
          </a:p>
          <a:p>
            <a:pPr lvl="1"/>
            <a:r>
              <a:rPr lang="en-CA" altLang="en-US" dirty="0" smtClean="0"/>
              <a:t>HGI provides feedback to the EC Smart Appliances Ontology project team regarding their work done so far</a:t>
            </a:r>
          </a:p>
          <a:p>
            <a:pPr lvl="1"/>
            <a:r>
              <a:rPr lang="en-CA" altLang="en-US" dirty="0" smtClean="0"/>
              <a:t>HGI discusses with the project team how we can strengthen the collaboration, if needed</a:t>
            </a:r>
          </a:p>
          <a:p>
            <a:pPr lvl="1"/>
            <a:r>
              <a:rPr lang="en-CA" altLang="en-US" dirty="0" smtClean="0"/>
              <a:t>HGI considers using the ontology created by the project team as a basis for the HGI Device Model Template </a:t>
            </a:r>
          </a:p>
          <a:p>
            <a:endParaRPr lang="en-US" altLang="en-US" dirty="0" smtClean="0"/>
          </a:p>
        </p:txBody>
      </p:sp>
      <p:sp>
        <p:nvSpPr>
          <p:cNvPr id="9221" name="Slide Number Placeholder 3"/>
          <p:cNvSpPr txBox="1">
            <a:spLocks/>
          </p:cNvSpPr>
          <p:nvPr/>
        </p:nvSpPr>
        <p:spPr bwMode="auto">
          <a:xfrm>
            <a:off x="7885113" y="6432550"/>
            <a:ext cx="796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bg1"/>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lgn="r" eaLnBrk="1" hangingPunct="1">
              <a:lnSpc>
                <a:spcPct val="93000"/>
              </a:lnSpc>
            </a:pPr>
            <a:fld id="{822D4BA9-83FD-45E8-8185-39381F51E0FE}" type="slidenum">
              <a:rPr lang="en-CA" altLang="en-US" sz="2000" b="1">
                <a:solidFill>
                  <a:srgbClr val="04617B"/>
                </a:solidFill>
                <a:cs typeface="Arial" panose="020B0604020202020204" pitchFamily="34" charset="0"/>
              </a:rPr>
              <a:pPr algn="r" eaLnBrk="1" hangingPunct="1">
                <a:lnSpc>
                  <a:spcPct val="93000"/>
                </a:lnSpc>
              </a:pPr>
              <a:t>2</a:t>
            </a:fld>
            <a:r>
              <a:rPr lang="en-CA" altLang="en-US" sz="2000" b="1">
                <a:solidFill>
                  <a:srgbClr val="04617B"/>
                </a:solidFill>
                <a:cs typeface="Arial" panose="020B0604020202020204" pitchFamily="34"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dirty="0"/>
          </a:p>
        </p:txBody>
      </p:sp>
      <p:sp>
        <p:nvSpPr>
          <p:cNvPr id="4" name="Content Placeholder 3"/>
          <p:cNvSpPr>
            <a:spLocks noGrp="1"/>
          </p:cNvSpPr>
          <p:nvPr>
            <p:ph idx="13"/>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6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188640"/>
            <a:ext cx="2646878" cy="338554"/>
          </a:xfrm>
          <a:prstGeom prst="rect">
            <a:avLst/>
          </a:prstGeom>
          <a:noFill/>
        </p:spPr>
        <p:txBody>
          <a:bodyPr wrap="none" rtlCol="0">
            <a:spAutoFit/>
          </a:bodyPr>
          <a:lstStyle/>
          <a:p>
            <a:r>
              <a:rPr lang="en-US" dirty="0" smtClean="0"/>
              <a:t>Slide from R. Segovia (EC)</a:t>
            </a:r>
            <a:endParaRPr lang="en-US" dirty="0"/>
          </a:p>
        </p:txBody>
      </p:sp>
    </p:spTree>
    <p:extLst>
      <p:ext uri="{BB962C8B-B14F-4D97-AF65-F5344CB8AC3E}">
        <p14:creationId xmlns:p14="http://schemas.microsoft.com/office/powerpoint/2010/main" val="3139873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dirty="0"/>
          </a:p>
        </p:txBody>
      </p:sp>
      <p:sp>
        <p:nvSpPr>
          <p:cNvPr id="4" name="Content Placeholder 3"/>
          <p:cNvSpPr>
            <a:spLocks noGrp="1"/>
          </p:cNvSpPr>
          <p:nvPr>
            <p:ph idx="13"/>
          </p:nvPr>
        </p:nvSpPr>
        <p:spPr/>
        <p:txBody>
          <a:bodyPr/>
          <a:lstStyle/>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0652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7504" y="188640"/>
            <a:ext cx="2646878" cy="338554"/>
          </a:xfrm>
          <a:prstGeom prst="rect">
            <a:avLst/>
          </a:prstGeom>
          <a:noFill/>
        </p:spPr>
        <p:txBody>
          <a:bodyPr wrap="none" rtlCol="0">
            <a:spAutoFit/>
          </a:bodyPr>
          <a:lstStyle/>
          <a:p>
            <a:r>
              <a:rPr lang="en-US" dirty="0" smtClean="0"/>
              <a:t>Slide from R. Segovia (EC)</a:t>
            </a:r>
            <a:endParaRPr lang="en-US" dirty="0"/>
          </a:p>
        </p:txBody>
      </p:sp>
    </p:spTree>
    <p:extLst>
      <p:ext uri="{BB962C8B-B14F-4D97-AF65-F5344CB8AC3E}">
        <p14:creationId xmlns:p14="http://schemas.microsoft.com/office/powerpoint/2010/main" val="2772225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362950" cy="666328"/>
          </a:xfrm>
        </p:spPr>
        <p:txBody>
          <a:bodyPr/>
          <a:lstStyle/>
          <a:p>
            <a:r>
              <a:rPr lang="en-GB" sz="3200" dirty="0" smtClean="0"/>
              <a:t>The EC “Semantics of Smart Appliances” project</a:t>
            </a:r>
            <a:endParaRPr lang="en-GB" sz="3200" dirty="0"/>
          </a:p>
        </p:txBody>
      </p:sp>
      <p:sp>
        <p:nvSpPr>
          <p:cNvPr id="3" name="Content Placeholder 2"/>
          <p:cNvSpPr>
            <a:spLocks noGrp="1"/>
          </p:cNvSpPr>
          <p:nvPr>
            <p:ph idx="1"/>
          </p:nvPr>
        </p:nvSpPr>
        <p:spPr/>
        <p:txBody>
          <a:bodyPr/>
          <a:lstStyle/>
          <a:p>
            <a:r>
              <a:rPr lang="en-GB" sz="2800" b="1" dirty="0" smtClean="0"/>
              <a:t>Goal: </a:t>
            </a:r>
            <a:r>
              <a:rPr lang="en-GB" sz="2800" dirty="0" smtClean="0"/>
              <a:t>Support ETSI SMART M2M as an organization. Provide the material needed to define the relevant tools and data models for the collection of devices that helps the EU to reach its 2020 goals regarding the reduction of greenhouse gas emission and buildings’ energy consumption. </a:t>
            </a:r>
          </a:p>
          <a:p>
            <a:r>
              <a:rPr lang="en-GB" sz="2800" b="1" dirty="0" smtClean="0"/>
              <a:t>Tasks</a:t>
            </a:r>
            <a:r>
              <a:rPr lang="en-GB" sz="2800" dirty="0" smtClean="0"/>
              <a:t>:</a:t>
            </a:r>
          </a:p>
          <a:p>
            <a:pPr marL="514350" lvl="1" indent="-342900">
              <a:buFont typeface="+mj-lt"/>
              <a:buAutoNum type="arabicPeriod"/>
            </a:pPr>
            <a:r>
              <a:rPr lang="en-GB" sz="2000" dirty="0" smtClean="0"/>
              <a:t>Take stock of existing semantic assets and use case assets</a:t>
            </a:r>
          </a:p>
          <a:p>
            <a:pPr marL="514350" lvl="1" indent="-342900">
              <a:buFont typeface="+mj-lt"/>
              <a:buAutoNum type="arabicPeriod"/>
            </a:pPr>
            <a:r>
              <a:rPr lang="en-GB" sz="2000" dirty="0" smtClean="0"/>
              <a:t>Perform a translation exercise of each model or use case to a reference ontology language and subsequently a mapping between these models</a:t>
            </a:r>
          </a:p>
          <a:p>
            <a:pPr marL="514350" lvl="1" indent="-342900">
              <a:buFont typeface="+mj-lt"/>
              <a:buAutoNum type="arabicPeriod"/>
            </a:pPr>
            <a:r>
              <a:rPr lang="en-GB" sz="2000" dirty="0" smtClean="0"/>
              <a:t>Propose a reference ontology and document it into ETSI M2M architecture</a:t>
            </a:r>
          </a:p>
          <a:p>
            <a:r>
              <a:rPr lang="en-GB" sz="2800" b="1" dirty="0" smtClean="0"/>
              <a:t>Timing: </a:t>
            </a:r>
            <a:r>
              <a:rPr lang="en-GB" sz="2800" dirty="0" smtClean="0"/>
              <a:t>finished in February 2015</a:t>
            </a:r>
            <a:endParaRPr lang="en-GB" sz="2800" dirty="0"/>
          </a:p>
        </p:txBody>
      </p:sp>
      <p:grpSp>
        <p:nvGrpSpPr>
          <p:cNvPr id="7" name="Group 6"/>
          <p:cNvGrpSpPr/>
          <p:nvPr/>
        </p:nvGrpSpPr>
        <p:grpSpPr>
          <a:xfrm>
            <a:off x="323528" y="3639396"/>
            <a:ext cx="9209067" cy="2237876"/>
            <a:chOff x="1454297" y="4159120"/>
            <a:chExt cx="6432308" cy="646331"/>
          </a:xfrm>
        </p:grpSpPr>
        <p:sp>
          <p:nvSpPr>
            <p:cNvPr id="5" name="Oval 4"/>
            <p:cNvSpPr/>
            <p:nvPr/>
          </p:nvSpPr>
          <p:spPr>
            <a:xfrm>
              <a:off x="1454297" y="4320629"/>
              <a:ext cx="5985203"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124584" y="4159120"/>
              <a:ext cx="1762021" cy="646331"/>
            </a:xfrm>
            <a:prstGeom prst="rect">
              <a:avLst/>
            </a:prstGeom>
            <a:noFill/>
          </p:spPr>
          <p:txBody>
            <a:bodyPr wrap="none" rtlCol="0">
              <a:spAutoFit/>
            </a:bodyPr>
            <a:lstStyle/>
            <a:p>
              <a:r>
                <a:rPr lang="en-US" dirty="0" smtClean="0">
                  <a:solidFill>
                    <a:schemeClr val="accent1">
                      <a:lumMod val="75000"/>
                    </a:schemeClr>
                  </a:solidFill>
                </a:rPr>
                <a:t>This is what we</a:t>
              </a:r>
            </a:p>
            <a:p>
              <a:r>
                <a:rPr lang="en-US" dirty="0" smtClean="0">
                  <a:solidFill>
                    <a:schemeClr val="accent1">
                      <a:lumMod val="75000"/>
                    </a:schemeClr>
                  </a:solidFill>
                </a:rPr>
                <a:t>now finished</a:t>
              </a:r>
              <a:endParaRPr lang="en-US" dirty="0">
                <a:solidFill>
                  <a:schemeClr val="accent1">
                    <a:lumMod val="75000"/>
                  </a:schemeClr>
                </a:solidFill>
              </a:endParaRPr>
            </a:p>
          </p:txBody>
        </p:sp>
      </p:grpSp>
    </p:spTree>
    <p:extLst>
      <p:ext uri="{BB962C8B-B14F-4D97-AF65-F5344CB8AC3E}">
        <p14:creationId xmlns:p14="http://schemas.microsoft.com/office/powerpoint/2010/main" val="354286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execution</a:t>
            </a:r>
            <a:endParaRPr lang="en-GB" dirty="0"/>
          </a:p>
        </p:txBody>
      </p:sp>
      <p:sp>
        <p:nvSpPr>
          <p:cNvPr id="3" name="Content Placeholder 2"/>
          <p:cNvSpPr>
            <a:spLocks noGrp="1"/>
          </p:cNvSpPr>
          <p:nvPr>
            <p:ph idx="1"/>
          </p:nvPr>
        </p:nvSpPr>
        <p:spPr/>
        <p:txBody>
          <a:bodyPr/>
          <a:lstStyle/>
          <a:p>
            <a:r>
              <a:rPr lang="en-GB" dirty="0" smtClean="0"/>
              <a:t>EC asked TNO to execute the project</a:t>
            </a:r>
          </a:p>
          <a:p>
            <a:r>
              <a:rPr lang="en-GB" dirty="0" smtClean="0"/>
              <a:t>Project is executed transparently; see:</a:t>
            </a:r>
          </a:p>
          <a:p>
            <a:pPr lvl="1"/>
            <a:r>
              <a:rPr lang="en-GB" dirty="0" smtClean="0"/>
              <a:t>LinkedIn </a:t>
            </a:r>
            <a:r>
              <a:rPr lang="en-GB" dirty="0"/>
              <a:t>group: </a:t>
            </a:r>
            <a:r>
              <a:rPr lang="en-GB" dirty="0">
                <a:solidFill>
                  <a:schemeClr val="tx1"/>
                </a:solidFill>
              </a:rPr>
              <a:t>http://</a:t>
            </a:r>
            <a:r>
              <a:rPr lang="en-GB" dirty="0" smtClean="0">
                <a:solidFill>
                  <a:schemeClr val="tx1"/>
                </a:solidFill>
              </a:rPr>
              <a:t>www.linkedin.com/groups/Workshop-Stakeholders-on-Smart-Appliances-7450648</a:t>
            </a:r>
          </a:p>
          <a:p>
            <a:pPr lvl="1"/>
            <a:r>
              <a:rPr lang="en-GB" dirty="0" smtClean="0"/>
              <a:t>Website</a:t>
            </a:r>
            <a:r>
              <a:rPr lang="en-GB" dirty="0"/>
              <a:t>: </a:t>
            </a:r>
            <a:r>
              <a:rPr lang="en-GB" dirty="0">
                <a:solidFill>
                  <a:schemeClr val="tx1"/>
                </a:solidFill>
              </a:rPr>
              <a:t>https://sites.google.com/site/smartappliancesproject</a:t>
            </a:r>
            <a:r>
              <a:rPr lang="en-GB" dirty="0" smtClean="0">
                <a:solidFill>
                  <a:schemeClr val="tx1"/>
                </a:solidFill>
              </a:rPr>
              <a:t>/ </a:t>
            </a:r>
          </a:p>
          <a:p>
            <a:pPr lvl="1"/>
            <a:r>
              <a:rPr lang="en-GB" dirty="0"/>
              <a:t>Public </a:t>
            </a:r>
            <a:r>
              <a:rPr lang="en-GB" dirty="0" smtClean="0"/>
              <a:t>is continuously invited to provide the project team with feedback</a:t>
            </a:r>
            <a:endParaRPr lang="en-GB" dirty="0"/>
          </a:p>
          <a:p>
            <a:pPr marL="0" indent="0">
              <a:buNone/>
            </a:pPr>
            <a:endParaRPr lang="en-GB" dirty="0" smtClean="0"/>
          </a:p>
        </p:txBody>
      </p:sp>
    </p:spTree>
    <p:extLst>
      <p:ext uri="{BB962C8B-B14F-4D97-AF65-F5344CB8AC3E}">
        <p14:creationId xmlns:p14="http://schemas.microsoft.com/office/powerpoint/2010/main" val="476872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496944" cy="720000"/>
          </a:xfrm>
        </p:spPr>
        <p:txBody>
          <a:bodyPr/>
          <a:lstStyle/>
          <a:p>
            <a:r>
              <a:rPr lang="en-US" dirty="0" smtClean="0"/>
              <a:t>Relevant deliverables</a:t>
            </a:r>
            <a:endParaRPr lang="en-US" dirty="0"/>
          </a:p>
        </p:txBody>
      </p:sp>
      <p:sp>
        <p:nvSpPr>
          <p:cNvPr id="3" name="Content Placeholder 2"/>
          <p:cNvSpPr>
            <a:spLocks noGrp="1"/>
          </p:cNvSpPr>
          <p:nvPr>
            <p:ph idx="1"/>
          </p:nvPr>
        </p:nvSpPr>
        <p:spPr>
          <a:xfrm>
            <a:off x="467544" y="1124744"/>
            <a:ext cx="8496944" cy="4182150"/>
          </a:xfrm>
        </p:spPr>
        <p:txBody>
          <a:bodyPr/>
          <a:lstStyle/>
          <a:p>
            <a:pPr>
              <a:lnSpc>
                <a:spcPct val="100000"/>
              </a:lnSpc>
            </a:pPr>
            <a:r>
              <a:rPr lang="en-US" sz="2400" b="1" dirty="0" smtClean="0"/>
              <a:t>May 2014: </a:t>
            </a:r>
          </a:p>
          <a:p>
            <a:pPr lvl="1">
              <a:lnSpc>
                <a:spcPct val="100000"/>
              </a:lnSpc>
            </a:pPr>
            <a:r>
              <a:rPr lang="en-US" sz="2000" dirty="0" smtClean="0"/>
              <a:t>D-S1 First interim study report: Covering stock-taking activity of Task 1 and related semantic map. </a:t>
            </a:r>
            <a:r>
              <a:rPr lang="en-US" sz="2000" dirty="0" smtClean="0">
                <a:solidFill>
                  <a:srgbClr val="C00000"/>
                </a:solidFill>
              </a:rPr>
              <a:t>published</a:t>
            </a:r>
          </a:p>
          <a:p>
            <a:pPr>
              <a:lnSpc>
                <a:spcPct val="100000"/>
              </a:lnSpc>
            </a:pPr>
            <a:r>
              <a:rPr lang="en-US" sz="2400" b="1" dirty="0" smtClean="0"/>
              <a:t>August 2014: </a:t>
            </a:r>
          </a:p>
          <a:p>
            <a:pPr lvl="1">
              <a:lnSpc>
                <a:spcPct val="100000"/>
              </a:lnSpc>
            </a:pPr>
            <a:r>
              <a:rPr lang="en-US" sz="2000" dirty="0" smtClean="0"/>
              <a:t>D-S2 Second interim study report: Translation of assets to OWL and mapping. Not exhaustive. </a:t>
            </a:r>
            <a:r>
              <a:rPr lang="en-US" sz="2000" dirty="0" smtClean="0">
                <a:solidFill>
                  <a:srgbClr val="C00000"/>
                </a:solidFill>
              </a:rPr>
              <a:t>published</a:t>
            </a:r>
          </a:p>
          <a:p>
            <a:pPr lvl="1">
              <a:lnSpc>
                <a:spcPct val="100000"/>
              </a:lnSpc>
            </a:pPr>
            <a:r>
              <a:rPr lang="en-US" sz="2000" dirty="0" smtClean="0"/>
              <a:t>D-O1 OWL-files of semantic assets in stable website . </a:t>
            </a:r>
            <a:r>
              <a:rPr lang="en-US" sz="2000" dirty="0" smtClean="0">
                <a:solidFill>
                  <a:srgbClr val="C00000"/>
                </a:solidFill>
              </a:rPr>
              <a:t>published</a:t>
            </a:r>
            <a:endParaRPr lang="en-US" sz="1400" dirty="0" smtClean="0">
              <a:solidFill>
                <a:srgbClr val="C00000"/>
              </a:solidFill>
            </a:endParaRPr>
          </a:p>
          <a:p>
            <a:pPr>
              <a:lnSpc>
                <a:spcPct val="100000"/>
              </a:lnSpc>
            </a:pPr>
            <a:r>
              <a:rPr lang="en-US" sz="2400" b="1" dirty="0" smtClean="0"/>
              <a:t>December 2014: </a:t>
            </a:r>
          </a:p>
          <a:p>
            <a:pPr lvl="1">
              <a:lnSpc>
                <a:spcPct val="100000"/>
              </a:lnSpc>
            </a:pPr>
            <a:r>
              <a:rPr lang="en-US" sz="2000" dirty="0" smtClean="0"/>
              <a:t>D-S3 Third interim study report: Unified ontology, and how it fits in ETSI M2M architecture</a:t>
            </a:r>
          </a:p>
          <a:p>
            <a:pPr lvl="1">
              <a:lnSpc>
                <a:spcPct val="100000"/>
              </a:lnSpc>
            </a:pPr>
            <a:r>
              <a:rPr lang="en-US" sz="2000" dirty="0" smtClean="0"/>
              <a:t>D-O2 Smart Appliances Unified Ontology, in stable website</a:t>
            </a:r>
          </a:p>
          <a:p>
            <a:pPr>
              <a:lnSpc>
                <a:spcPct val="100000"/>
              </a:lnSpc>
            </a:pPr>
            <a:r>
              <a:rPr lang="en-US" sz="2400" b="1" dirty="0" smtClean="0"/>
              <a:t>February 2015: </a:t>
            </a:r>
          </a:p>
          <a:p>
            <a:pPr lvl="1">
              <a:lnSpc>
                <a:spcPct val="100000"/>
              </a:lnSpc>
            </a:pPr>
            <a:r>
              <a:rPr lang="en-US" sz="2000" dirty="0" smtClean="0"/>
              <a:t>D-S4: Final study report: combining and updating previous study reports</a:t>
            </a:r>
          </a:p>
          <a:p>
            <a:pPr lvl="1">
              <a:lnSpc>
                <a:spcPct val="100000"/>
              </a:lnSpc>
            </a:pPr>
            <a:r>
              <a:rPr lang="en-US" sz="2000" b="1" dirty="0" smtClean="0"/>
              <a:t>March 2015:</a:t>
            </a:r>
            <a:r>
              <a:rPr lang="en-US" sz="2000" dirty="0" smtClean="0"/>
              <a:t> 1-day Workshop</a:t>
            </a:r>
          </a:p>
          <a:p>
            <a:pPr marL="457200" lvl="1" indent="0">
              <a:lnSpc>
                <a:spcPct val="100000"/>
              </a:lnSpc>
              <a:buNone/>
            </a:pPr>
            <a:endParaRPr lang="en-US" sz="2400" dirty="0" smtClean="0"/>
          </a:p>
        </p:txBody>
      </p:sp>
    </p:spTree>
    <p:extLst>
      <p:ext uri="{BB962C8B-B14F-4D97-AF65-F5344CB8AC3E}">
        <p14:creationId xmlns:p14="http://schemas.microsoft.com/office/powerpoint/2010/main" val="1655747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640960" cy="720000"/>
          </a:xfrm>
        </p:spPr>
        <p:txBody>
          <a:bodyPr/>
          <a:lstStyle/>
          <a:p>
            <a:r>
              <a:rPr lang="en-GB" sz="3200" dirty="0" smtClean="0"/>
              <a:t>27 assets identified in the EC Invitation to Tender</a:t>
            </a:r>
            <a:endParaRPr lang="en-GB" sz="3200" dirty="0"/>
          </a:p>
        </p:txBody>
      </p:sp>
      <p:sp>
        <p:nvSpPr>
          <p:cNvPr id="3" name="Content Placeholder 2"/>
          <p:cNvSpPr>
            <a:spLocks noGrp="1"/>
          </p:cNvSpPr>
          <p:nvPr>
            <p:ph idx="1"/>
          </p:nvPr>
        </p:nvSpPr>
        <p:spPr>
          <a:xfrm>
            <a:off x="395536" y="901578"/>
            <a:ext cx="4392958" cy="7135934"/>
          </a:xfrm>
          <a:noFill/>
        </p:spPr>
        <p:txBody>
          <a:bodyPr/>
          <a:lstStyle/>
          <a:p>
            <a:pPr lvl="0" defTabSz="914400" eaLnBrk="1" hangingPunct="1">
              <a:lnSpc>
                <a:spcPct val="150000"/>
              </a:lnSpc>
              <a:spcBef>
                <a:spcPts val="0"/>
              </a:spcBef>
              <a:buBlip>
                <a:blip r:embed="rId2"/>
              </a:buBlip>
            </a:pPr>
            <a:r>
              <a:rPr lang="en-GB" sz="1400" u="sng" kern="1200" dirty="0">
                <a:solidFill>
                  <a:schemeClr val="tx1"/>
                </a:solidFill>
                <a:latin typeface="Arial" pitchFamily="34" charset="0"/>
                <a:cs typeface="Arial" pitchFamily="34" charset="0"/>
              </a:rPr>
              <a:t>From E2BA and the </a:t>
            </a:r>
            <a:r>
              <a:rPr lang="en-GB" sz="1400" u="sng" kern="1200" dirty="0" err="1">
                <a:solidFill>
                  <a:schemeClr val="tx1"/>
                </a:solidFill>
                <a:latin typeface="Arial" pitchFamily="34" charset="0"/>
                <a:cs typeface="Arial" pitchFamily="34" charset="0"/>
              </a:rPr>
              <a:t>eeSemantics</a:t>
            </a:r>
            <a:r>
              <a:rPr lang="en-GB" sz="1400" u="sng" kern="1200" dirty="0">
                <a:solidFill>
                  <a:schemeClr val="tx1"/>
                </a:solidFill>
                <a:latin typeface="Arial" pitchFamily="34" charset="0"/>
                <a:cs typeface="Arial" pitchFamily="34" charset="0"/>
              </a:rPr>
              <a:t> community:</a:t>
            </a:r>
          </a:p>
          <a:p>
            <a:pPr lvl="1" defTabSz="914400" eaLnBrk="1" hangingPunct="1">
              <a:lnSpc>
                <a:spcPct val="150000"/>
              </a:lnSpc>
              <a:spcBef>
                <a:spcPts val="0"/>
              </a:spcBef>
              <a:buBlip>
                <a:blip r:embed="rId2"/>
              </a:buBlip>
            </a:pPr>
            <a:r>
              <a:rPr lang="en-GB" sz="1200" kern="1200" dirty="0">
                <a:solidFill>
                  <a:schemeClr val="tx1"/>
                </a:solidFill>
                <a:latin typeface="Arial" pitchFamily="34" charset="0"/>
                <a:cs typeface="Arial" pitchFamily="34" charset="0"/>
              </a:rPr>
              <a:t>FIEMSER Data Model for Monitoring &amp; control network </a:t>
            </a:r>
          </a:p>
          <a:p>
            <a:pPr lvl="1" defTabSz="914400" eaLnBrk="1" hangingPunct="1">
              <a:lnSpc>
                <a:spcPct val="150000"/>
              </a:lnSpc>
              <a:spcBef>
                <a:spcPts val="0"/>
              </a:spcBef>
              <a:buBlip>
                <a:blip r:embed="rId2"/>
              </a:buBlip>
            </a:pPr>
            <a:r>
              <a:rPr lang="en-GB" sz="1200" kern="1200" dirty="0" err="1">
                <a:solidFill>
                  <a:schemeClr val="tx1"/>
                </a:solidFill>
                <a:latin typeface="Arial" pitchFamily="34" charset="0"/>
                <a:cs typeface="Arial" pitchFamily="34" charset="0"/>
              </a:rPr>
              <a:t>eDiana</a:t>
            </a:r>
            <a:r>
              <a:rPr lang="en-GB" sz="1200" kern="1200" dirty="0">
                <a:solidFill>
                  <a:schemeClr val="tx1"/>
                </a:solidFill>
                <a:latin typeface="Arial" pitchFamily="34" charset="0"/>
                <a:cs typeface="Arial" pitchFamily="34" charset="0"/>
              </a:rPr>
              <a:t> (ARTEMIS) ontology for device discovery and interoperability</a:t>
            </a:r>
          </a:p>
          <a:p>
            <a:pPr lvl="1" defTabSz="914400" eaLnBrk="1" hangingPunct="1">
              <a:lnSpc>
                <a:spcPct val="150000"/>
              </a:lnSpc>
              <a:spcBef>
                <a:spcPts val="0"/>
              </a:spcBef>
              <a:buBlip>
                <a:blip r:embed="rId2"/>
              </a:buBlip>
            </a:pPr>
            <a:r>
              <a:rPr lang="en-GB" sz="1200" kern="1200" dirty="0" err="1">
                <a:solidFill>
                  <a:schemeClr val="tx1"/>
                </a:solidFill>
                <a:latin typeface="Arial" pitchFamily="34" charset="0"/>
                <a:cs typeface="Arial" pitchFamily="34" charset="0"/>
              </a:rPr>
              <a:t>ENERsip</a:t>
            </a:r>
            <a:r>
              <a:rPr lang="en-GB" sz="1200" kern="1200" dirty="0">
                <a:solidFill>
                  <a:schemeClr val="tx1"/>
                </a:solidFill>
                <a:latin typeface="Arial" pitchFamily="34" charset="0"/>
                <a:cs typeface="Arial" pitchFamily="34" charset="0"/>
              </a:rPr>
              <a:t> M2M Communications Infrastructure Modelling Ontology</a:t>
            </a:r>
          </a:p>
          <a:p>
            <a:pPr lvl="1" defTabSz="914400" eaLnBrk="1" hangingPunct="1">
              <a:lnSpc>
                <a:spcPct val="150000"/>
              </a:lnSpc>
              <a:spcBef>
                <a:spcPts val="0"/>
              </a:spcBef>
              <a:buBlip>
                <a:blip r:embed="rId2"/>
              </a:buBlip>
            </a:pPr>
            <a:r>
              <a:rPr lang="en-GB" sz="1200" kern="1200" dirty="0" err="1">
                <a:solidFill>
                  <a:schemeClr val="tx1"/>
                </a:solidFill>
                <a:latin typeface="Arial" pitchFamily="34" charset="0"/>
                <a:cs typeface="Arial" pitchFamily="34" charset="0"/>
              </a:rPr>
              <a:t>SmartCoDe</a:t>
            </a:r>
            <a:r>
              <a:rPr lang="en-GB" sz="1200" kern="1200" dirty="0">
                <a:solidFill>
                  <a:schemeClr val="tx1"/>
                </a:solidFill>
                <a:latin typeface="Arial" pitchFamily="34" charset="0"/>
                <a:cs typeface="Arial" pitchFamily="34" charset="0"/>
              </a:rPr>
              <a:t> EUP classification with respect to energy management</a:t>
            </a:r>
          </a:p>
          <a:p>
            <a:pPr lvl="1" defTabSz="914400" eaLnBrk="1" hangingPunct="1">
              <a:lnSpc>
                <a:spcPct val="150000"/>
              </a:lnSpc>
              <a:spcBef>
                <a:spcPts val="0"/>
              </a:spcBef>
              <a:buBlip>
                <a:blip r:embed="rId2"/>
              </a:buBlip>
            </a:pPr>
            <a:r>
              <a:rPr lang="en-GB" sz="1200" kern="1200" dirty="0">
                <a:solidFill>
                  <a:schemeClr val="tx1"/>
                </a:solidFill>
                <a:latin typeface="Arial" pitchFamily="34" charset="0"/>
                <a:cs typeface="Arial" pitchFamily="34" charset="0"/>
              </a:rPr>
              <a:t>TIBUCON </a:t>
            </a:r>
          </a:p>
          <a:p>
            <a:pPr lvl="1" defTabSz="914400" eaLnBrk="1" hangingPunct="1">
              <a:lnSpc>
                <a:spcPct val="150000"/>
              </a:lnSpc>
              <a:spcBef>
                <a:spcPts val="0"/>
              </a:spcBef>
              <a:buBlip>
                <a:blip r:embed="rId2"/>
              </a:buBlip>
            </a:pPr>
            <a:r>
              <a:rPr lang="en-GB" sz="1200" kern="1200" dirty="0" err="1">
                <a:solidFill>
                  <a:schemeClr val="tx1"/>
                </a:solidFill>
                <a:latin typeface="Arial" pitchFamily="34" charset="0"/>
                <a:cs typeface="Arial" pitchFamily="34" charset="0"/>
              </a:rPr>
              <a:t>SEEMPubS</a:t>
            </a:r>
            <a:r>
              <a:rPr lang="en-GB" sz="1200" kern="1200" dirty="0">
                <a:solidFill>
                  <a:schemeClr val="tx1"/>
                </a:solidFill>
                <a:latin typeface="Arial" pitchFamily="34" charset="0"/>
                <a:cs typeface="Arial" pitchFamily="34" charset="0"/>
              </a:rPr>
              <a:t> Ontology </a:t>
            </a:r>
          </a:p>
          <a:p>
            <a:pPr lvl="1" defTabSz="914400" eaLnBrk="1" hangingPunct="1">
              <a:lnSpc>
                <a:spcPct val="150000"/>
              </a:lnSpc>
              <a:spcBef>
                <a:spcPts val="0"/>
              </a:spcBef>
              <a:buBlip>
                <a:blip r:embed="rId2"/>
              </a:buBlip>
            </a:pPr>
            <a:r>
              <a:rPr lang="en-GB" sz="1200" kern="1200" dirty="0">
                <a:solidFill>
                  <a:schemeClr val="tx1"/>
                </a:solidFill>
                <a:latin typeface="Arial" pitchFamily="34" charset="0"/>
                <a:cs typeface="Arial" pitchFamily="34" charset="0"/>
              </a:rPr>
              <a:t>SEIPF ontology </a:t>
            </a:r>
          </a:p>
          <a:p>
            <a:pPr lvl="1" defTabSz="914400" eaLnBrk="1" hangingPunct="1">
              <a:lnSpc>
                <a:spcPct val="150000"/>
              </a:lnSpc>
              <a:spcBef>
                <a:spcPts val="0"/>
              </a:spcBef>
              <a:buBlip>
                <a:blip r:embed="rId2"/>
              </a:buBlip>
            </a:pPr>
            <a:r>
              <a:rPr lang="en-GB" sz="1200" kern="1200" dirty="0">
                <a:solidFill>
                  <a:schemeClr val="tx1"/>
                </a:solidFill>
                <a:latin typeface="Arial" pitchFamily="34" charset="0"/>
                <a:cs typeface="Arial" pitchFamily="34" charset="0"/>
              </a:rPr>
              <a:t>DEHEMS Digital Environment Home Energy Management System project </a:t>
            </a:r>
          </a:p>
          <a:p>
            <a:pPr lvl="1" defTabSz="914400" eaLnBrk="1" hangingPunct="1">
              <a:lnSpc>
                <a:spcPct val="150000"/>
              </a:lnSpc>
              <a:spcBef>
                <a:spcPts val="0"/>
              </a:spcBef>
              <a:buBlip>
                <a:blip r:embed="rId2"/>
              </a:buBlip>
            </a:pPr>
            <a:r>
              <a:rPr lang="en-GB" sz="1200" kern="1200" dirty="0">
                <a:solidFill>
                  <a:schemeClr val="tx1"/>
                </a:solidFill>
                <a:latin typeface="Arial" pitchFamily="34" charset="0"/>
                <a:cs typeface="Arial" pitchFamily="34" charset="0"/>
              </a:rPr>
              <a:t>AIM* </a:t>
            </a:r>
          </a:p>
          <a:p>
            <a:pPr lvl="1" defTabSz="914400" eaLnBrk="1" hangingPunct="1">
              <a:lnSpc>
                <a:spcPct val="150000"/>
              </a:lnSpc>
              <a:spcBef>
                <a:spcPts val="0"/>
              </a:spcBef>
              <a:buBlip>
                <a:blip r:embed="rId2"/>
              </a:buBlip>
            </a:pPr>
            <a:r>
              <a:rPr lang="en-GB" sz="1200" kern="1200" dirty="0" err="1">
                <a:solidFill>
                  <a:schemeClr val="tx1"/>
                </a:solidFill>
                <a:latin typeface="Arial" pitchFamily="34" charset="0"/>
                <a:cs typeface="Arial" pitchFamily="34" charset="0"/>
              </a:rPr>
              <a:t>Ebbits</a:t>
            </a:r>
            <a:r>
              <a:rPr lang="en-GB" sz="1200" kern="1200" dirty="0">
                <a:solidFill>
                  <a:schemeClr val="tx1"/>
                </a:solidFill>
                <a:latin typeface="Arial" pitchFamily="34" charset="0"/>
                <a:cs typeface="Arial" pitchFamily="34" charset="0"/>
              </a:rPr>
              <a:t> </a:t>
            </a:r>
          </a:p>
          <a:p>
            <a:pPr lvl="1" defTabSz="914400" eaLnBrk="1" hangingPunct="1">
              <a:lnSpc>
                <a:spcPct val="150000"/>
              </a:lnSpc>
              <a:spcBef>
                <a:spcPts val="0"/>
              </a:spcBef>
              <a:buBlip>
                <a:blip r:embed="rId2"/>
              </a:buBlip>
            </a:pPr>
            <a:r>
              <a:rPr lang="en-GB" sz="1200" kern="1200" dirty="0">
                <a:solidFill>
                  <a:schemeClr val="tx1"/>
                </a:solidFill>
                <a:latin typeface="Arial" pitchFamily="34" charset="0"/>
                <a:cs typeface="Arial" pitchFamily="34" charset="0"/>
              </a:rPr>
              <a:t>SESAME Demonstrator</a:t>
            </a:r>
          </a:p>
          <a:p>
            <a:pPr lvl="1" defTabSz="914400" eaLnBrk="1" hangingPunct="1">
              <a:lnSpc>
                <a:spcPct val="150000"/>
              </a:lnSpc>
              <a:spcBef>
                <a:spcPts val="0"/>
              </a:spcBef>
              <a:buBlip>
                <a:blip r:embed="rId2"/>
              </a:buBlip>
            </a:pPr>
            <a:r>
              <a:rPr lang="en-GB" sz="1200" kern="1200" dirty="0" err="1">
                <a:solidFill>
                  <a:schemeClr val="tx1"/>
                </a:solidFill>
                <a:latin typeface="Arial" pitchFamily="34" charset="0"/>
                <a:cs typeface="Arial" pitchFamily="34" charset="0"/>
              </a:rPr>
              <a:t>LinkSmart</a:t>
            </a:r>
            <a:r>
              <a:rPr lang="en-GB" sz="1200" kern="1200" dirty="0">
                <a:solidFill>
                  <a:schemeClr val="tx1"/>
                </a:solidFill>
                <a:latin typeface="Arial" pitchFamily="34" charset="0"/>
                <a:cs typeface="Arial" pitchFamily="34" charset="0"/>
              </a:rPr>
              <a:t> ontologies</a:t>
            </a:r>
          </a:p>
          <a:p>
            <a:pPr lvl="1" defTabSz="914400" eaLnBrk="1" hangingPunct="1">
              <a:lnSpc>
                <a:spcPct val="150000"/>
              </a:lnSpc>
              <a:spcBef>
                <a:spcPts val="0"/>
              </a:spcBef>
              <a:buBlip>
                <a:blip r:embed="rId2"/>
              </a:buBlip>
            </a:pPr>
            <a:r>
              <a:rPr lang="en-GB" sz="1200" kern="1200" dirty="0">
                <a:solidFill>
                  <a:schemeClr val="tx1"/>
                </a:solidFill>
                <a:latin typeface="Arial" pitchFamily="34" charset="0"/>
                <a:cs typeface="Arial" pitchFamily="34" charset="0"/>
              </a:rPr>
              <a:t>Adapt4EE </a:t>
            </a:r>
          </a:p>
          <a:p>
            <a:pPr lvl="1" defTabSz="914400" eaLnBrk="1" hangingPunct="1">
              <a:lnSpc>
                <a:spcPct val="150000"/>
              </a:lnSpc>
              <a:spcBef>
                <a:spcPts val="0"/>
              </a:spcBef>
              <a:buBlip>
                <a:blip r:embed="rId2"/>
              </a:buBlip>
            </a:pPr>
            <a:r>
              <a:rPr lang="en-GB" sz="1200" kern="1200" dirty="0">
                <a:solidFill>
                  <a:schemeClr val="tx1"/>
                </a:solidFill>
                <a:latin typeface="Arial" pitchFamily="34" charset="0"/>
                <a:cs typeface="Arial" pitchFamily="34" charset="0"/>
              </a:rPr>
              <a:t>MIRABEL Flex</a:t>
            </a:r>
          </a:p>
          <a:p>
            <a:pPr lvl="1" defTabSz="914400" eaLnBrk="1" hangingPunct="1">
              <a:lnSpc>
                <a:spcPct val="150000"/>
              </a:lnSpc>
              <a:spcBef>
                <a:spcPts val="0"/>
              </a:spcBef>
              <a:buBlip>
                <a:blip r:embed="rId2"/>
              </a:buBlip>
            </a:pPr>
            <a:r>
              <a:rPr lang="en-GB" sz="1200" kern="1200" dirty="0" err="1">
                <a:solidFill>
                  <a:schemeClr val="tx1"/>
                </a:solidFill>
                <a:latin typeface="Arial" pitchFamily="34" charset="0"/>
                <a:cs typeface="Arial" pitchFamily="34" charset="0"/>
              </a:rPr>
              <a:t>eeSemantics</a:t>
            </a:r>
            <a:r>
              <a:rPr lang="en-GB" sz="1200" kern="1200" dirty="0">
                <a:solidFill>
                  <a:schemeClr val="tx1"/>
                </a:solidFill>
                <a:latin typeface="Arial" pitchFamily="34" charset="0"/>
                <a:cs typeface="Arial" pitchFamily="34" charset="0"/>
              </a:rPr>
              <a:t> </a:t>
            </a:r>
            <a:r>
              <a:rPr lang="en-GB" sz="1200" kern="1200" dirty="0" err="1">
                <a:solidFill>
                  <a:schemeClr val="tx1"/>
                </a:solidFill>
                <a:latin typeface="Arial" pitchFamily="34" charset="0"/>
                <a:cs typeface="Arial" pitchFamily="34" charset="0"/>
              </a:rPr>
              <a:t>EupP</a:t>
            </a:r>
            <a:r>
              <a:rPr lang="en-GB" sz="1200" kern="1200" dirty="0">
                <a:solidFill>
                  <a:schemeClr val="tx1"/>
                </a:solidFill>
                <a:latin typeface="Arial" pitchFamily="34" charset="0"/>
                <a:cs typeface="Arial" pitchFamily="34" charset="0"/>
              </a:rPr>
              <a:t> </a:t>
            </a:r>
            <a:r>
              <a:rPr lang="en-GB" sz="1200" kern="1200" dirty="0" err="1">
                <a:solidFill>
                  <a:schemeClr val="tx1"/>
                </a:solidFill>
                <a:latin typeface="Arial" pitchFamily="34" charset="0"/>
                <a:cs typeface="Arial" pitchFamily="34" charset="0"/>
              </a:rPr>
              <a:t>VoCamP</a:t>
            </a:r>
            <a:r>
              <a:rPr lang="en-GB" sz="1400" kern="1200" dirty="0">
                <a:solidFill>
                  <a:schemeClr val="tx1"/>
                </a:solidFill>
                <a:latin typeface="Arial" pitchFamily="34" charset="0"/>
                <a:cs typeface="Arial" pitchFamily="34" charset="0"/>
              </a:rPr>
              <a:t>	</a:t>
            </a:r>
          </a:p>
        </p:txBody>
      </p:sp>
      <p:sp>
        <p:nvSpPr>
          <p:cNvPr id="4" name="Content Placeholder 2"/>
          <p:cNvSpPr txBox="1">
            <a:spLocks/>
          </p:cNvSpPr>
          <p:nvPr/>
        </p:nvSpPr>
        <p:spPr>
          <a:xfrm>
            <a:off x="4788494" y="908720"/>
            <a:ext cx="4248002" cy="4182150"/>
          </a:xfrm>
          <a:prstGeom prst="rect">
            <a:avLst/>
          </a:prstGeom>
        </p:spPr>
        <p:txBody>
          <a:bodyPr vert="horz" lIns="0" tIns="0" rIns="0" bIns="0" rtlCol="0">
            <a:noAutofit/>
          </a:bodyPr>
          <a:lstStyle>
            <a:lvl1pPr marL="185738" indent="-185738" algn="l" defTabSz="914400" rtl="0" eaLnBrk="1" latinLnBrk="0" hangingPunct="1">
              <a:lnSpc>
                <a:spcPts val="2810"/>
              </a:lnSpc>
              <a:spcBef>
                <a:spcPts val="0"/>
              </a:spcBef>
              <a:buFontTx/>
              <a:buBlip>
                <a:blip r:embed="rId2"/>
              </a:buBlip>
              <a:defRPr sz="1800" kern="1200">
                <a:solidFill>
                  <a:schemeClr val="tx1"/>
                </a:solidFill>
                <a:latin typeface="Arial" pitchFamily="34" charset="0"/>
                <a:ea typeface="+mn-ea"/>
                <a:cs typeface="Arial" pitchFamily="34" charset="0"/>
              </a:defRPr>
            </a:lvl1pPr>
            <a:lvl2pPr marL="357188" indent="-171450" algn="l" defTabSz="914400" rtl="0" eaLnBrk="1" latinLnBrk="0" hangingPunct="1">
              <a:lnSpc>
                <a:spcPts val="2810"/>
              </a:lnSpc>
              <a:spcBef>
                <a:spcPts val="0"/>
              </a:spcBef>
              <a:buFontTx/>
              <a:buBlip>
                <a:blip r:embed="rId2"/>
              </a:buBlip>
              <a:defRPr sz="1800" kern="1200">
                <a:solidFill>
                  <a:schemeClr val="tx1"/>
                </a:solidFill>
                <a:latin typeface="Arial" pitchFamily="34" charset="0"/>
                <a:ea typeface="+mn-ea"/>
                <a:cs typeface="Arial" pitchFamily="34" charset="0"/>
              </a:defRPr>
            </a:lvl2pPr>
            <a:lvl3pPr marL="542925" indent="-187325" algn="l" defTabSz="914400" rtl="0" eaLnBrk="1" latinLnBrk="0" hangingPunct="1">
              <a:lnSpc>
                <a:spcPts val="2810"/>
              </a:lnSpc>
              <a:spcBef>
                <a:spcPts val="0"/>
              </a:spcBef>
              <a:buFontTx/>
              <a:buBlip>
                <a:blip r:embed="rId2"/>
              </a:buBlip>
              <a:defRPr sz="1800" kern="1200">
                <a:solidFill>
                  <a:schemeClr val="tx1"/>
                </a:solidFill>
                <a:latin typeface="Arial" pitchFamily="34" charset="0"/>
                <a:ea typeface="+mn-ea"/>
                <a:cs typeface="Arial" pitchFamily="34" charset="0"/>
              </a:defRPr>
            </a:lvl3pPr>
            <a:lvl4pPr marL="715963" indent="-173038" algn="l" defTabSz="914400" rtl="0" eaLnBrk="1" latinLnBrk="0" hangingPunct="1">
              <a:lnSpc>
                <a:spcPts val="2810"/>
              </a:lnSpc>
              <a:spcBef>
                <a:spcPts val="0"/>
              </a:spcBef>
              <a:buFontTx/>
              <a:buBlip>
                <a:blip r:embed="rId2"/>
              </a:buBlip>
              <a:defRPr sz="1800" kern="1200">
                <a:solidFill>
                  <a:schemeClr val="tx1"/>
                </a:solidFill>
                <a:latin typeface="Arial" pitchFamily="34" charset="0"/>
                <a:ea typeface="+mn-ea"/>
                <a:cs typeface="Arial" pitchFamily="34" charset="0"/>
              </a:defRPr>
            </a:lvl4pPr>
            <a:lvl5pPr marL="901700" indent="-187325" algn="l" defTabSz="914400" rtl="0" eaLnBrk="1" latinLnBrk="0" hangingPunct="1">
              <a:lnSpc>
                <a:spcPts val="2810"/>
              </a:lnSpc>
              <a:spcBef>
                <a:spcPts val="0"/>
              </a:spcBef>
              <a:buFontTx/>
              <a:buBlip>
                <a:blip r:embed="rId2"/>
              </a:buBlip>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GB" sz="1400" u="sng" dirty="0" smtClean="0"/>
              <a:t>Hydra</a:t>
            </a:r>
          </a:p>
          <a:p>
            <a:pPr>
              <a:lnSpc>
                <a:spcPct val="150000"/>
              </a:lnSpc>
            </a:pPr>
            <a:r>
              <a:rPr lang="en-GB" sz="1400" dirty="0" smtClean="0"/>
              <a:t>From </a:t>
            </a:r>
            <a:r>
              <a:rPr lang="en-GB" sz="1400" u="sng" dirty="0" smtClean="0"/>
              <a:t>CECED,</a:t>
            </a:r>
          </a:p>
          <a:p>
            <a:pPr lvl="1">
              <a:lnSpc>
                <a:spcPct val="150000"/>
              </a:lnSpc>
            </a:pPr>
            <a:r>
              <a:rPr lang="en-GB" sz="1200" i="1" dirty="0" smtClean="0"/>
              <a:t>EDI-SERVICE, </a:t>
            </a:r>
          </a:p>
          <a:p>
            <a:pPr lvl="1">
              <a:lnSpc>
                <a:spcPct val="150000"/>
              </a:lnSpc>
            </a:pPr>
            <a:r>
              <a:rPr lang="en-GB" sz="1200" i="1" dirty="0" smtClean="0"/>
              <a:t>EDI-WHITE, </a:t>
            </a:r>
          </a:p>
          <a:p>
            <a:pPr lvl="1">
              <a:lnSpc>
                <a:spcPct val="150000"/>
              </a:lnSpc>
            </a:pPr>
            <a:r>
              <a:rPr lang="en-GB" sz="1200" i="1" dirty="0" smtClean="0"/>
              <a:t>IRIS</a:t>
            </a:r>
          </a:p>
          <a:p>
            <a:pPr lvl="1">
              <a:lnSpc>
                <a:spcPct val="150000"/>
              </a:lnSpc>
            </a:pPr>
            <a:r>
              <a:rPr lang="en-GB" sz="1200" i="1" dirty="0" smtClean="0"/>
              <a:t>PI</a:t>
            </a:r>
          </a:p>
          <a:p>
            <a:pPr>
              <a:lnSpc>
                <a:spcPct val="150000"/>
              </a:lnSpc>
            </a:pPr>
            <a:r>
              <a:rPr lang="en-GB" sz="1400" dirty="0" smtClean="0"/>
              <a:t>From </a:t>
            </a:r>
            <a:r>
              <a:rPr lang="en-GB" sz="1400" u="sng" dirty="0" smtClean="0"/>
              <a:t>Lighting Europe</a:t>
            </a:r>
          </a:p>
          <a:p>
            <a:pPr lvl="1">
              <a:lnSpc>
                <a:spcPct val="150000"/>
              </a:lnSpc>
            </a:pPr>
            <a:r>
              <a:rPr lang="en-GB" sz="1200" i="1" dirty="0" smtClean="0"/>
              <a:t>CEN/TC 169</a:t>
            </a:r>
          </a:p>
          <a:p>
            <a:pPr lvl="1">
              <a:lnSpc>
                <a:spcPct val="150000"/>
              </a:lnSpc>
            </a:pPr>
            <a:r>
              <a:rPr lang="en-GB" sz="1200" i="1" dirty="0" smtClean="0"/>
              <a:t>CIE Newsletter</a:t>
            </a:r>
          </a:p>
          <a:p>
            <a:pPr lvl="1">
              <a:lnSpc>
                <a:spcPct val="150000"/>
              </a:lnSpc>
            </a:pPr>
            <a:r>
              <a:rPr lang="en-GB" sz="1200" i="1" dirty="0" smtClean="0"/>
              <a:t>International Lighting Vocabulary</a:t>
            </a:r>
          </a:p>
          <a:p>
            <a:pPr>
              <a:lnSpc>
                <a:spcPct val="150000"/>
              </a:lnSpc>
            </a:pPr>
            <a:r>
              <a:rPr lang="en-GB" sz="1400" dirty="0" err="1" smtClean="0"/>
              <a:t>buidlingSmart’s</a:t>
            </a:r>
            <a:r>
              <a:rPr lang="en-GB" sz="1400" dirty="0" smtClean="0"/>
              <a:t> </a:t>
            </a:r>
            <a:r>
              <a:rPr lang="en-GB" sz="1400" u="sng" dirty="0" smtClean="0"/>
              <a:t>Industry Foundation Classes </a:t>
            </a:r>
            <a:r>
              <a:rPr lang="en-GB" sz="1400" dirty="0" smtClean="0"/>
              <a:t>(IFC)</a:t>
            </a:r>
          </a:p>
          <a:p>
            <a:pPr>
              <a:lnSpc>
                <a:spcPct val="150000"/>
              </a:lnSpc>
            </a:pPr>
            <a:r>
              <a:rPr lang="en-GB" sz="1400" u="sng" dirty="0" smtClean="0"/>
              <a:t>FIPA</a:t>
            </a:r>
          </a:p>
          <a:p>
            <a:pPr>
              <a:lnSpc>
                <a:spcPct val="150000"/>
              </a:lnSpc>
            </a:pPr>
            <a:r>
              <a:rPr lang="en-GB" sz="1400" u="sng" dirty="0" smtClean="0"/>
              <a:t>Semantic Sensor Network Ontology (SSN)</a:t>
            </a:r>
          </a:p>
          <a:p>
            <a:pPr>
              <a:lnSpc>
                <a:spcPct val="150000"/>
              </a:lnSpc>
            </a:pPr>
            <a:r>
              <a:rPr lang="en-GB" sz="1400" dirty="0" smtClean="0"/>
              <a:t>CEN/CLC/ETSI </a:t>
            </a:r>
            <a:r>
              <a:rPr lang="en-GB" sz="1400" u="sng" dirty="0" smtClean="0"/>
              <a:t>Smart Grid CG M490</a:t>
            </a:r>
          </a:p>
          <a:p>
            <a:pPr>
              <a:lnSpc>
                <a:spcPct val="150000"/>
              </a:lnSpc>
            </a:pPr>
            <a:r>
              <a:rPr lang="en-GB" sz="1400" u="sng" dirty="0" err="1" smtClean="0"/>
              <a:t>BACnet</a:t>
            </a:r>
            <a:r>
              <a:rPr lang="en-GB" sz="1400" dirty="0" smtClean="0"/>
              <a:t>, </a:t>
            </a:r>
            <a:r>
              <a:rPr lang="en-GB" sz="1400" u="sng" dirty="0" smtClean="0"/>
              <a:t>KNX</a:t>
            </a:r>
            <a:r>
              <a:rPr lang="en-GB" sz="1400" dirty="0" smtClean="0"/>
              <a:t>, </a:t>
            </a:r>
            <a:r>
              <a:rPr lang="en-GB" sz="1400" u="sng" dirty="0" err="1" smtClean="0"/>
              <a:t>LonWorks</a:t>
            </a:r>
            <a:r>
              <a:rPr lang="en-GB" sz="1400" dirty="0" smtClean="0"/>
              <a:t>, and assets produced by </a:t>
            </a:r>
            <a:r>
              <a:rPr lang="en-GB" sz="1400" u="sng" dirty="0" err="1" smtClean="0"/>
              <a:t>Eu.bac</a:t>
            </a:r>
            <a:r>
              <a:rPr lang="en-GB" sz="1400" dirty="0" smtClean="0"/>
              <a:t> and various CENELEC TCs</a:t>
            </a:r>
          </a:p>
          <a:p>
            <a:pPr>
              <a:lnSpc>
                <a:spcPct val="150000"/>
              </a:lnSpc>
            </a:pPr>
            <a:r>
              <a:rPr lang="en-GB" sz="1400" u="sng" dirty="0" err="1" smtClean="0"/>
              <a:t>oBIX</a:t>
            </a:r>
            <a:endParaRPr lang="en-GB" sz="1400" u="sng" dirty="0" smtClean="0"/>
          </a:p>
          <a:p>
            <a:pPr>
              <a:lnSpc>
                <a:spcPct val="150000"/>
              </a:lnSpc>
            </a:pPr>
            <a:r>
              <a:rPr lang="en-GB" sz="1400" u="sng" dirty="0" err="1" smtClean="0"/>
              <a:t>SensorML</a:t>
            </a:r>
            <a:endParaRPr lang="en-GB" sz="1400" u="sng" dirty="0" smtClean="0"/>
          </a:p>
          <a:p>
            <a:endParaRPr lang="en-GB" sz="1400" dirty="0"/>
          </a:p>
        </p:txBody>
      </p:sp>
    </p:spTree>
    <p:extLst>
      <p:ext uri="{BB962C8B-B14F-4D97-AF65-F5344CB8AC3E}">
        <p14:creationId xmlns:p14="http://schemas.microsoft.com/office/powerpoint/2010/main" val="2373512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977" y="404664"/>
            <a:ext cx="8640490" cy="720000"/>
          </a:xfrm>
        </p:spPr>
        <p:txBody>
          <a:bodyPr/>
          <a:lstStyle/>
          <a:p>
            <a:r>
              <a:rPr lang="en-GB" sz="3200" dirty="0" smtClean="0"/>
              <a:t>21 additional assets identified during project</a:t>
            </a:r>
            <a:endParaRPr lang="en-GB" sz="3200" dirty="0"/>
          </a:p>
        </p:txBody>
      </p:sp>
      <p:sp>
        <p:nvSpPr>
          <p:cNvPr id="3" name="Content Placeholder 2"/>
          <p:cNvSpPr>
            <a:spLocks noGrp="1"/>
          </p:cNvSpPr>
          <p:nvPr>
            <p:ph idx="1"/>
          </p:nvPr>
        </p:nvSpPr>
        <p:spPr>
          <a:xfrm>
            <a:off x="467544" y="1268760"/>
            <a:ext cx="4392958" cy="7135934"/>
          </a:xfrm>
          <a:noFill/>
        </p:spPr>
        <p:txBody>
          <a:bodyPr/>
          <a:lstStyle/>
          <a:p>
            <a:pPr marL="185738" indent="-185738" defTabSz="914400" eaLnBrk="1" hangingPunct="1">
              <a:lnSpc>
                <a:spcPct val="150000"/>
              </a:lnSpc>
              <a:spcBef>
                <a:spcPts val="0"/>
              </a:spcBef>
              <a:buBlip>
                <a:blip r:embed="rId2"/>
              </a:buBlip>
            </a:pPr>
            <a:r>
              <a:rPr lang="en-GB" sz="1800" kern="1200" dirty="0">
                <a:solidFill>
                  <a:schemeClr val="tx1"/>
                </a:solidFill>
                <a:latin typeface="Arial" pitchFamily="34" charset="0"/>
                <a:cs typeface="Arial" pitchFamily="34" charset="0"/>
              </a:rPr>
              <a:t>ECHONET</a:t>
            </a:r>
          </a:p>
          <a:p>
            <a:pPr marL="185738" indent="-185738" defTabSz="914400" eaLnBrk="1" hangingPunct="1">
              <a:lnSpc>
                <a:spcPct val="150000"/>
              </a:lnSpc>
              <a:spcBef>
                <a:spcPts val="0"/>
              </a:spcBef>
              <a:buBlip>
                <a:blip r:embed="rId2"/>
              </a:buBlip>
            </a:pPr>
            <a:r>
              <a:rPr lang="en-GB" sz="1800" kern="1200" dirty="0">
                <a:solidFill>
                  <a:schemeClr val="tx1"/>
                </a:solidFill>
                <a:latin typeface="Arial" pitchFamily="34" charset="0"/>
                <a:cs typeface="Arial" pitchFamily="34" charset="0"/>
              </a:rPr>
              <a:t>Broadband Forum</a:t>
            </a:r>
          </a:p>
          <a:p>
            <a:pPr marL="185738" indent="-185738" defTabSz="914400" eaLnBrk="1" hangingPunct="1">
              <a:lnSpc>
                <a:spcPct val="150000"/>
              </a:lnSpc>
              <a:spcBef>
                <a:spcPts val="0"/>
              </a:spcBef>
              <a:buBlip>
                <a:blip r:embed="rId2"/>
              </a:buBlip>
            </a:pPr>
            <a:r>
              <a:rPr lang="en-GB" sz="1800" kern="1200" dirty="0">
                <a:solidFill>
                  <a:schemeClr val="tx1"/>
                </a:solidFill>
                <a:latin typeface="Arial" pitchFamily="34" charset="0"/>
                <a:cs typeface="Arial" pitchFamily="34" charset="0"/>
              </a:rPr>
              <a:t>HGI</a:t>
            </a:r>
          </a:p>
          <a:p>
            <a:pPr marL="185738" indent="-185738" defTabSz="914400" eaLnBrk="1" hangingPunct="1">
              <a:lnSpc>
                <a:spcPct val="150000"/>
              </a:lnSpc>
              <a:spcBef>
                <a:spcPts val="0"/>
              </a:spcBef>
              <a:buBlip>
                <a:blip r:embed="rId2"/>
              </a:buBlip>
            </a:pPr>
            <a:r>
              <a:rPr lang="en-GB" sz="1800" kern="1200" dirty="0" err="1">
                <a:solidFill>
                  <a:schemeClr val="tx1"/>
                </a:solidFill>
                <a:latin typeface="Arial" pitchFamily="34" charset="0"/>
                <a:cs typeface="Arial" pitchFamily="34" charset="0"/>
              </a:rPr>
              <a:t>OSGi</a:t>
            </a:r>
            <a:endParaRPr lang="en-GB" sz="1800" kern="1200" dirty="0">
              <a:solidFill>
                <a:schemeClr val="tx1"/>
              </a:solidFill>
              <a:latin typeface="Arial" pitchFamily="34" charset="0"/>
              <a:cs typeface="Arial" pitchFamily="34" charset="0"/>
            </a:endParaRPr>
          </a:p>
          <a:p>
            <a:pPr marL="185738" indent="-185738" defTabSz="914400" eaLnBrk="1" hangingPunct="1">
              <a:lnSpc>
                <a:spcPct val="150000"/>
              </a:lnSpc>
              <a:spcBef>
                <a:spcPts val="0"/>
              </a:spcBef>
              <a:buBlip>
                <a:blip r:embed="rId2"/>
              </a:buBlip>
            </a:pPr>
            <a:r>
              <a:rPr lang="en-GB" sz="1800" kern="1200" dirty="0">
                <a:solidFill>
                  <a:schemeClr val="tx1"/>
                </a:solidFill>
                <a:latin typeface="Arial" pitchFamily="34" charset="0"/>
                <a:cs typeface="Arial" pitchFamily="34" charset="0"/>
              </a:rPr>
              <a:t>UPnP</a:t>
            </a:r>
          </a:p>
          <a:p>
            <a:pPr marL="185738" indent="-185738" defTabSz="914400" eaLnBrk="1" hangingPunct="1">
              <a:lnSpc>
                <a:spcPct val="150000"/>
              </a:lnSpc>
              <a:spcBef>
                <a:spcPts val="0"/>
              </a:spcBef>
              <a:buBlip>
                <a:blip r:embed="rId2"/>
              </a:buBlip>
            </a:pPr>
            <a:r>
              <a:rPr lang="en-GB" sz="1800" kern="1200" dirty="0" err="1">
                <a:solidFill>
                  <a:schemeClr val="tx1"/>
                </a:solidFill>
                <a:latin typeface="Arial" pitchFamily="34" charset="0"/>
                <a:cs typeface="Arial" pitchFamily="34" charset="0"/>
              </a:rPr>
              <a:t>Energy@Home</a:t>
            </a:r>
            <a:endParaRPr lang="en-GB" sz="1800" kern="1200" dirty="0">
              <a:solidFill>
                <a:schemeClr val="tx1"/>
              </a:solidFill>
              <a:latin typeface="Arial" pitchFamily="34" charset="0"/>
              <a:cs typeface="Arial" pitchFamily="34" charset="0"/>
            </a:endParaRPr>
          </a:p>
          <a:p>
            <a:pPr marL="185738" indent="-185738" defTabSz="914400" eaLnBrk="1" hangingPunct="1">
              <a:lnSpc>
                <a:spcPct val="150000"/>
              </a:lnSpc>
              <a:spcBef>
                <a:spcPts val="0"/>
              </a:spcBef>
              <a:buBlip>
                <a:blip r:embed="rId2"/>
              </a:buBlip>
            </a:pPr>
            <a:r>
              <a:rPr lang="en-GB" sz="1800" kern="1200" dirty="0">
                <a:solidFill>
                  <a:schemeClr val="tx1"/>
                </a:solidFill>
                <a:latin typeface="Arial" pitchFamily="34" charset="0"/>
                <a:cs typeface="Arial" pitchFamily="34" charset="0"/>
              </a:rPr>
              <a:t>Agora</a:t>
            </a:r>
          </a:p>
          <a:p>
            <a:pPr marL="185738" indent="-185738" defTabSz="914400" eaLnBrk="1" hangingPunct="1">
              <a:lnSpc>
                <a:spcPct val="150000"/>
              </a:lnSpc>
              <a:spcBef>
                <a:spcPts val="0"/>
              </a:spcBef>
              <a:buBlip>
                <a:blip r:embed="rId2"/>
              </a:buBlip>
            </a:pPr>
            <a:r>
              <a:rPr lang="en-GB" sz="1800" kern="1200" dirty="0" smtClean="0">
                <a:solidFill>
                  <a:schemeClr val="tx1"/>
                </a:solidFill>
                <a:latin typeface="Arial" pitchFamily="34" charset="0"/>
                <a:cs typeface="Arial" pitchFamily="34" charset="0"/>
              </a:rPr>
              <a:t>FAN</a:t>
            </a:r>
          </a:p>
          <a:p>
            <a:pPr marL="185738" indent="-185738" defTabSz="914400" eaLnBrk="1" hangingPunct="1">
              <a:lnSpc>
                <a:spcPct val="150000"/>
              </a:lnSpc>
              <a:spcBef>
                <a:spcPts val="0"/>
              </a:spcBef>
              <a:buBlip>
                <a:blip r:embed="rId2"/>
              </a:buBlip>
            </a:pPr>
            <a:r>
              <a:rPr lang="fr-FR" sz="1800" kern="1200" dirty="0" err="1">
                <a:solidFill>
                  <a:schemeClr val="tx1"/>
                </a:solidFill>
                <a:latin typeface="Arial" pitchFamily="34" charset="0"/>
                <a:cs typeface="Arial" pitchFamily="34" charset="0"/>
              </a:rPr>
              <a:t>DomoML-env</a:t>
            </a:r>
            <a:r>
              <a:rPr lang="fr-FR" sz="1800" kern="1200" dirty="0">
                <a:solidFill>
                  <a:schemeClr val="tx1"/>
                </a:solidFill>
                <a:latin typeface="Arial" pitchFamily="34" charset="0"/>
                <a:cs typeface="Arial" pitchFamily="34" charset="0"/>
              </a:rPr>
              <a:t> </a:t>
            </a:r>
            <a:endParaRPr lang="en-US" sz="1800" kern="1200" dirty="0">
              <a:solidFill>
                <a:schemeClr val="tx1"/>
              </a:solidFill>
              <a:latin typeface="Arial" pitchFamily="34" charset="0"/>
              <a:cs typeface="Arial" pitchFamily="34" charset="0"/>
            </a:endParaRPr>
          </a:p>
          <a:p>
            <a:pPr marL="185738" indent="-185738" defTabSz="914400" eaLnBrk="1" hangingPunct="1">
              <a:lnSpc>
                <a:spcPct val="150000"/>
              </a:lnSpc>
              <a:spcBef>
                <a:spcPts val="0"/>
              </a:spcBef>
              <a:buBlip>
                <a:blip r:embed="rId2"/>
              </a:buBlip>
            </a:pPr>
            <a:r>
              <a:rPr lang="en-US" sz="1800" kern="1200" dirty="0" err="1">
                <a:solidFill>
                  <a:schemeClr val="tx1"/>
                </a:solidFill>
                <a:latin typeface="Arial" pitchFamily="34" charset="0"/>
                <a:cs typeface="Arial" pitchFamily="34" charset="0"/>
              </a:rPr>
              <a:t>OpenIoT</a:t>
            </a:r>
            <a:endParaRPr lang="en-US" sz="1800" kern="1200" dirty="0">
              <a:solidFill>
                <a:schemeClr val="tx1"/>
              </a:solidFill>
              <a:latin typeface="Arial" pitchFamily="34" charset="0"/>
              <a:cs typeface="Arial" pitchFamily="34" charset="0"/>
            </a:endParaRPr>
          </a:p>
          <a:p>
            <a:pPr marL="185738" indent="-185738" defTabSz="914400" eaLnBrk="1" hangingPunct="1">
              <a:lnSpc>
                <a:spcPct val="150000"/>
              </a:lnSpc>
              <a:spcBef>
                <a:spcPts val="0"/>
              </a:spcBef>
              <a:buBlip>
                <a:blip r:embed="rId2"/>
              </a:buBlip>
            </a:pPr>
            <a:r>
              <a:rPr lang="en-US" sz="1800" kern="1200" dirty="0">
                <a:solidFill>
                  <a:schemeClr val="tx1"/>
                </a:solidFill>
                <a:latin typeface="Arial" pitchFamily="34" charset="0"/>
                <a:cs typeface="Arial" pitchFamily="34" charset="0"/>
              </a:rPr>
              <a:t>ZigBee Home Automation </a:t>
            </a:r>
          </a:p>
          <a:p>
            <a:pPr marL="185738" indent="-185738" defTabSz="914400" eaLnBrk="1" hangingPunct="1">
              <a:lnSpc>
                <a:spcPct val="150000"/>
              </a:lnSpc>
              <a:spcBef>
                <a:spcPts val="0"/>
              </a:spcBef>
              <a:buBlip>
                <a:blip r:embed="rId2"/>
              </a:buBlip>
            </a:pPr>
            <a:r>
              <a:rPr lang="en-US" sz="1800" kern="1200" dirty="0">
                <a:solidFill>
                  <a:schemeClr val="tx1"/>
                </a:solidFill>
                <a:latin typeface="Arial" pitchFamily="34" charset="0"/>
                <a:cs typeface="Arial" pitchFamily="34" charset="0"/>
              </a:rPr>
              <a:t>ZigBee Light Link 	</a:t>
            </a:r>
          </a:p>
          <a:p>
            <a:pPr marL="185738" indent="-185738" defTabSz="914400" eaLnBrk="1" hangingPunct="1">
              <a:lnSpc>
                <a:spcPct val="150000"/>
              </a:lnSpc>
              <a:spcBef>
                <a:spcPts val="0"/>
              </a:spcBef>
              <a:buBlip>
                <a:blip r:embed="rId2"/>
              </a:buBlip>
            </a:pPr>
            <a:endParaRPr lang="en-GB" sz="1800" kern="1200" dirty="0">
              <a:solidFill>
                <a:schemeClr val="tx1"/>
              </a:solidFill>
              <a:latin typeface="Arial" pitchFamily="34" charset="0"/>
              <a:cs typeface="Arial" pitchFamily="34" charset="0"/>
            </a:endParaRPr>
          </a:p>
        </p:txBody>
      </p:sp>
      <p:sp>
        <p:nvSpPr>
          <p:cNvPr id="4" name="Content Placeholder 2"/>
          <p:cNvSpPr txBox="1">
            <a:spLocks/>
          </p:cNvSpPr>
          <p:nvPr/>
        </p:nvSpPr>
        <p:spPr>
          <a:xfrm>
            <a:off x="3635896" y="1339606"/>
            <a:ext cx="4248002" cy="4182150"/>
          </a:xfrm>
          <a:prstGeom prst="rect">
            <a:avLst/>
          </a:prstGeom>
        </p:spPr>
        <p:txBody>
          <a:bodyPr vert="horz" lIns="0" tIns="0" rIns="0" bIns="0" rtlCol="0">
            <a:noAutofit/>
          </a:bodyPr>
          <a:lstStyle>
            <a:lvl1pPr marL="185738" indent="-185738" algn="l" defTabSz="914400" rtl="0" eaLnBrk="1" latinLnBrk="0" hangingPunct="1">
              <a:lnSpc>
                <a:spcPts val="2810"/>
              </a:lnSpc>
              <a:spcBef>
                <a:spcPts val="0"/>
              </a:spcBef>
              <a:buFontTx/>
              <a:buBlip>
                <a:blip r:embed="rId2"/>
              </a:buBlip>
              <a:defRPr sz="1800" kern="1200">
                <a:solidFill>
                  <a:schemeClr val="tx1"/>
                </a:solidFill>
                <a:latin typeface="Arial" pitchFamily="34" charset="0"/>
                <a:ea typeface="+mn-ea"/>
                <a:cs typeface="Arial" pitchFamily="34" charset="0"/>
              </a:defRPr>
            </a:lvl1pPr>
            <a:lvl2pPr marL="357188" indent="-171450" algn="l" defTabSz="914400" rtl="0" eaLnBrk="1" latinLnBrk="0" hangingPunct="1">
              <a:lnSpc>
                <a:spcPts val="2810"/>
              </a:lnSpc>
              <a:spcBef>
                <a:spcPts val="0"/>
              </a:spcBef>
              <a:buFontTx/>
              <a:buBlip>
                <a:blip r:embed="rId2"/>
              </a:buBlip>
              <a:defRPr sz="1800" kern="1200">
                <a:solidFill>
                  <a:schemeClr val="tx1"/>
                </a:solidFill>
                <a:latin typeface="Arial" pitchFamily="34" charset="0"/>
                <a:ea typeface="+mn-ea"/>
                <a:cs typeface="Arial" pitchFamily="34" charset="0"/>
              </a:defRPr>
            </a:lvl2pPr>
            <a:lvl3pPr marL="542925" indent="-187325" algn="l" defTabSz="914400" rtl="0" eaLnBrk="1" latinLnBrk="0" hangingPunct="1">
              <a:lnSpc>
                <a:spcPts val="2810"/>
              </a:lnSpc>
              <a:spcBef>
                <a:spcPts val="0"/>
              </a:spcBef>
              <a:buFontTx/>
              <a:buBlip>
                <a:blip r:embed="rId2"/>
              </a:buBlip>
              <a:defRPr sz="1800" kern="1200">
                <a:solidFill>
                  <a:schemeClr val="tx1"/>
                </a:solidFill>
                <a:latin typeface="Arial" pitchFamily="34" charset="0"/>
                <a:ea typeface="+mn-ea"/>
                <a:cs typeface="Arial" pitchFamily="34" charset="0"/>
              </a:defRPr>
            </a:lvl3pPr>
            <a:lvl4pPr marL="715963" indent="-173038" algn="l" defTabSz="914400" rtl="0" eaLnBrk="1" latinLnBrk="0" hangingPunct="1">
              <a:lnSpc>
                <a:spcPts val="2810"/>
              </a:lnSpc>
              <a:spcBef>
                <a:spcPts val="0"/>
              </a:spcBef>
              <a:buFontTx/>
              <a:buBlip>
                <a:blip r:embed="rId2"/>
              </a:buBlip>
              <a:defRPr sz="1800" kern="1200">
                <a:solidFill>
                  <a:schemeClr val="tx1"/>
                </a:solidFill>
                <a:latin typeface="Arial" pitchFamily="34" charset="0"/>
                <a:ea typeface="+mn-ea"/>
                <a:cs typeface="Arial" pitchFamily="34" charset="0"/>
              </a:defRPr>
            </a:lvl4pPr>
            <a:lvl5pPr marL="901700" indent="-187325" algn="l" defTabSz="914400" rtl="0" eaLnBrk="1" latinLnBrk="0" hangingPunct="1">
              <a:lnSpc>
                <a:spcPts val="2810"/>
              </a:lnSpc>
              <a:spcBef>
                <a:spcPts val="0"/>
              </a:spcBef>
              <a:buFontTx/>
              <a:buBlip>
                <a:blip r:embed="rId2"/>
              </a:buBlip>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150000"/>
              </a:lnSpc>
            </a:pPr>
            <a:r>
              <a:rPr lang="en-GB" dirty="0" smtClean="0"/>
              <a:t>OMA Lightweight M2M</a:t>
            </a:r>
          </a:p>
          <a:p>
            <a:pPr lvl="0">
              <a:lnSpc>
                <a:spcPct val="150000"/>
              </a:lnSpc>
            </a:pPr>
            <a:r>
              <a:rPr lang="en-GB" dirty="0" smtClean="0"/>
              <a:t>DECT ULE</a:t>
            </a:r>
          </a:p>
          <a:p>
            <a:pPr lvl="0">
              <a:lnSpc>
                <a:spcPct val="150000"/>
              </a:lnSpc>
            </a:pPr>
            <a:r>
              <a:rPr lang="en-GB" dirty="0" smtClean="0"/>
              <a:t>SEP2 (</a:t>
            </a:r>
            <a:r>
              <a:rPr lang="en-GB" dirty="0" err="1" smtClean="0"/>
              <a:t>Zigbee</a:t>
            </a:r>
            <a:r>
              <a:rPr lang="en-GB" dirty="0" smtClean="0"/>
              <a:t>, </a:t>
            </a:r>
            <a:r>
              <a:rPr lang="en-GB" dirty="0" err="1" smtClean="0"/>
              <a:t>HomePlug</a:t>
            </a:r>
            <a:r>
              <a:rPr lang="en-GB" dirty="0" smtClean="0"/>
              <a:t>, Wi-Fi)</a:t>
            </a:r>
          </a:p>
          <a:p>
            <a:pPr lvl="0">
              <a:lnSpc>
                <a:spcPct val="150000"/>
              </a:lnSpc>
            </a:pPr>
            <a:r>
              <a:rPr lang="en-GB" dirty="0" smtClean="0"/>
              <a:t>Z-wave</a:t>
            </a:r>
          </a:p>
          <a:p>
            <a:pPr lvl="0">
              <a:lnSpc>
                <a:spcPct val="150000"/>
              </a:lnSpc>
            </a:pPr>
            <a:r>
              <a:rPr lang="en-GB" dirty="0" err="1" smtClean="0"/>
              <a:t>Enocean</a:t>
            </a:r>
            <a:endParaRPr lang="en-GB" dirty="0" smtClean="0"/>
          </a:p>
          <a:p>
            <a:pPr lvl="0">
              <a:lnSpc>
                <a:spcPct val="150000"/>
              </a:lnSpc>
            </a:pPr>
            <a:r>
              <a:rPr lang="en-GB" dirty="0" smtClean="0"/>
              <a:t>DLMS/COSEM</a:t>
            </a:r>
          </a:p>
          <a:p>
            <a:pPr lvl="0">
              <a:lnSpc>
                <a:spcPct val="150000"/>
              </a:lnSpc>
            </a:pPr>
            <a:r>
              <a:rPr lang="en-GB" dirty="0" smtClean="0"/>
              <a:t>OMS</a:t>
            </a:r>
          </a:p>
          <a:p>
            <a:pPr lvl="0">
              <a:lnSpc>
                <a:spcPct val="150000"/>
              </a:lnSpc>
            </a:pPr>
            <a:r>
              <a:rPr lang="en-GB" dirty="0" smtClean="0"/>
              <a:t>IETF </a:t>
            </a:r>
            <a:r>
              <a:rPr lang="en-GB" dirty="0" err="1" smtClean="0"/>
              <a:t>CoAP</a:t>
            </a:r>
            <a:endParaRPr lang="en-GB" dirty="0" smtClean="0"/>
          </a:p>
          <a:p>
            <a:pPr>
              <a:lnSpc>
                <a:spcPct val="150000"/>
              </a:lnSpc>
            </a:pPr>
            <a:r>
              <a:rPr lang="en-US" dirty="0" smtClean="0"/>
              <a:t>CENELEC-CEM</a:t>
            </a:r>
            <a:r>
              <a:rPr lang="en-US" dirty="0"/>
              <a:t>, ‘Technical Report IEC 62746-2’, Draft </a:t>
            </a:r>
            <a:r>
              <a:rPr lang="en-US" dirty="0" smtClean="0"/>
              <a:t>version Technical </a:t>
            </a:r>
            <a:r>
              <a:rPr lang="en-US" dirty="0"/>
              <a:t>Standard of CLC TC205 </a:t>
            </a:r>
            <a:r>
              <a:rPr lang="en-US" dirty="0" smtClean="0"/>
              <a:t>WG18</a:t>
            </a:r>
            <a:endParaRPr lang="en-US" dirty="0"/>
          </a:p>
          <a:p>
            <a:pPr lvl="0">
              <a:lnSpc>
                <a:spcPct val="150000"/>
              </a:lnSpc>
            </a:pPr>
            <a:endParaRPr lang="en-GB" dirty="0" smtClean="0"/>
          </a:p>
          <a:p>
            <a:pPr marL="0" indent="0">
              <a:buNone/>
            </a:pPr>
            <a:endParaRPr lang="en-GB" dirty="0" smtClean="0"/>
          </a:p>
          <a:p>
            <a:pPr marL="0" indent="0">
              <a:buNone/>
            </a:pPr>
            <a:endParaRPr lang="en-GB" sz="1600" dirty="0"/>
          </a:p>
        </p:txBody>
      </p:sp>
    </p:spTree>
    <p:extLst>
      <p:ext uri="{BB962C8B-B14F-4D97-AF65-F5344CB8AC3E}">
        <p14:creationId xmlns:p14="http://schemas.microsoft.com/office/powerpoint/2010/main" val="3795040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6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6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HGI 1">
    <a:dk1>
      <a:srgbClr val="04617B"/>
    </a:dk1>
    <a:lt1>
      <a:srgbClr val="FFFFFF"/>
    </a:lt1>
    <a:dk2>
      <a:srgbClr val="000000"/>
    </a:dk2>
    <a:lt2>
      <a:srgbClr val="DBF5F9"/>
    </a:lt2>
    <a:accent1>
      <a:srgbClr val="0F6FC6"/>
    </a:accent1>
    <a:accent2>
      <a:srgbClr val="009DD9"/>
    </a:accent2>
    <a:accent3>
      <a:srgbClr val="AAAAAA"/>
    </a:accent3>
    <a:accent4>
      <a:srgbClr val="DADADA"/>
    </a:accent4>
    <a:accent5>
      <a:srgbClr val="AABBDF"/>
    </a:accent5>
    <a:accent6>
      <a:srgbClr val="008EC4"/>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20225</TotalTime>
  <Words>1458</Words>
  <Application>Microsoft Office PowerPoint</Application>
  <PresentationFormat>On-screen Show (4:3)</PresentationFormat>
  <Paragraphs>384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SimSun</vt:lpstr>
      <vt:lpstr>Arial</vt:lpstr>
      <vt:lpstr>Calibri</vt:lpstr>
      <vt:lpstr>Lucida Sans Unicode</vt:lpstr>
      <vt:lpstr>Times New Roman</vt:lpstr>
      <vt:lpstr>Office Theme</vt:lpstr>
      <vt:lpstr>EC Smart Appliances Ontology project: status update </vt:lpstr>
      <vt:lpstr>Suggested actions </vt:lpstr>
      <vt:lpstr>PowerPoint Presentation</vt:lpstr>
      <vt:lpstr>PowerPoint Presentation</vt:lpstr>
      <vt:lpstr>The EC “Semantics of Smart Appliances” project</vt:lpstr>
      <vt:lpstr>Project execution</vt:lpstr>
      <vt:lpstr>Relevant deliverables</vt:lpstr>
      <vt:lpstr>27 assets identified in the EC Invitation to Tender</vt:lpstr>
      <vt:lpstr>21 additional assets identified during project</vt:lpstr>
      <vt:lpstr>Why a reference ontology?</vt:lpstr>
      <vt:lpstr>Visual representation of terminology overlap in 43 of these assets</vt:lpstr>
      <vt:lpstr>Draft short list of assets from which reference ontology will be created </vt:lpstr>
      <vt:lpstr>Short listed assets are converted to OWL</vt:lpstr>
      <vt:lpstr>Example visualization (DECT ULE HAN FUN)</vt:lpstr>
      <vt:lpstr>First conclusions regarding semantic coverage</vt:lpstr>
      <vt:lpstr>Draft proposal core concepts of the reference ontology</vt:lpstr>
      <vt:lpstr>Initial mapping between the short-listed assets and the core concepts of a reference ontology</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 Strategy Meeting HGI - SWEX</dc:title>
  <dc:creator>cb, hwb</dc:creator>
  <cp:lastModifiedBy>Frank den Hartog</cp:lastModifiedBy>
  <cp:revision>385</cp:revision>
  <cp:lastPrinted>2000-03-02T16:25:29Z</cp:lastPrinted>
  <dcterms:created xsi:type="dcterms:W3CDTF">2005-03-21T17:21:53Z</dcterms:created>
  <dcterms:modified xsi:type="dcterms:W3CDTF">2014-11-25T15:51:48Z</dcterms:modified>
</cp:coreProperties>
</file>