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682" r:id="rId2"/>
    <p:sldId id="665" r:id="rId3"/>
    <p:sldId id="686" r:id="rId4"/>
    <p:sldId id="666" r:id="rId5"/>
    <p:sldId id="667" r:id="rId6"/>
    <p:sldId id="668" r:id="rId7"/>
    <p:sldId id="671" r:id="rId8"/>
    <p:sldId id="670" r:id="rId9"/>
    <p:sldId id="672" r:id="rId10"/>
    <p:sldId id="741" r:id="rId11"/>
    <p:sldId id="673" r:id="rId12"/>
    <p:sldId id="674" r:id="rId13"/>
    <p:sldId id="739" r:id="rId14"/>
    <p:sldId id="675" r:id="rId15"/>
    <p:sldId id="676" r:id="rId16"/>
    <p:sldId id="677" r:id="rId17"/>
    <p:sldId id="726" r:id="rId18"/>
    <p:sldId id="678" r:id="rId19"/>
    <p:sldId id="727" r:id="rId20"/>
    <p:sldId id="733" r:id="rId21"/>
    <p:sldId id="728" r:id="rId22"/>
    <p:sldId id="683" r:id="rId23"/>
    <p:sldId id="684" r:id="rId24"/>
    <p:sldId id="729" r:id="rId25"/>
    <p:sldId id="685" r:id="rId26"/>
    <p:sldId id="687" r:id="rId27"/>
    <p:sldId id="688" r:id="rId28"/>
    <p:sldId id="719" r:id="rId29"/>
    <p:sldId id="689" r:id="rId30"/>
    <p:sldId id="690" r:id="rId31"/>
    <p:sldId id="691" r:id="rId32"/>
    <p:sldId id="734" r:id="rId33"/>
    <p:sldId id="735" r:id="rId34"/>
    <p:sldId id="692" r:id="rId35"/>
    <p:sldId id="731" r:id="rId36"/>
    <p:sldId id="732" r:id="rId37"/>
    <p:sldId id="694" r:id="rId38"/>
    <p:sldId id="695" r:id="rId39"/>
    <p:sldId id="717" r:id="rId40"/>
    <p:sldId id="718" r:id="rId41"/>
    <p:sldId id="724" r:id="rId42"/>
    <p:sldId id="738" r:id="rId43"/>
    <p:sldId id="730" r:id="rId44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69456"/>
  </p:normalViewPr>
  <p:slideViewPr>
    <p:cSldViewPr>
      <p:cViewPr varScale="1">
        <p:scale>
          <a:sx n="87" d="100"/>
          <a:sy n="87" d="100"/>
        </p:scale>
        <p:origin x="2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5793FEE-1FFF-AF43-A4F0-CB5B1F33C9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5625F1B-DA83-E346-BA0F-F49097F720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61E8C77-0BCD-9F46-8E7B-4A879379FF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003EBF8C-E06F-2845-A657-CACA5932A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346E77-9EEC-FC49-AAF9-CD332DEF2C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1F85734-705D-424E-9FB3-6DF2D3F689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758A80-1EA4-074F-B02D-D6823A5CA7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5B0AF8F-8969-4B40-AEA6-B606CCBB75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AA5817A-ED93-7243-A3DD-04AD1AE81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6CFE2A5-329D-7F49-BC01-5152C61F1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92F554D-BD66-0649-8808-48FB29A08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F49DC8-DF62-F047-B82F-692A469AE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A60FD1C3-C727-5F47-8C32-20233C247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BC5ABD-FE33-464C-B29E-B22F2AC7038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7BEFA51-7605-A04D-BB9F-1500D09A5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CCB89EA-3E82-884C-93D0-4CC92CE5D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2CE0C73C-F565-F445-8BC7-33D765157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FFB7D0-A471-6640-8D46-99E9F8A836C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31AC815-D0A1-1840-9442-8E0D590E8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857A712-7683-E242-8CC9-90ED05B80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FE616A8-0FD5-804A-9F69-C93A83499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795B44-CF69-1448-996A-D7E4404CEDB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5815F27-B759-AD4D-AF18-8BC22DEB9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386EA93-5C4A-6A43-B385-D0A406605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Syntax is given in Extended Backus Naur Form (EBNF).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S-expr is a Name (a symbolic constant) or a Number (a numerical constant),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a list of zero or more S-expr’s.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the underlined ( and ). Parens are tokens in the language, and are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underlined to differentiate with ( ) used as metasymbols in EBNF.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 S-expr } denotes “one or more occurrences of S-expr” in EBNF.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87E2E2A-653C-DC41-973A-938110FAC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33BB9-21F1-D146-BCFB-4A3EC4373DC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C7021B4-C751-7344-AC32-4C22C0B29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87458E4-41A0-524B-975A-7B10AF723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IBM 704 had support for splitting a word.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 stands for Content of the Address Register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CDR stands for Content of the Data Register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A0208DAA-68EE-BE4C-92F1-EC0C2933A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4F68C3-3C99-8F4D-807D-F03F07EAB21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6643369-2E64-AF4D-A127-AF6AC37D1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A663267-A73C-D94C-A636-125404AB0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D24E4B6-70EA-384D-A4F6-7E07C336B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72E04E-EEBC-9A4D-AEEF-C8F0B2CAB83B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03F6A4A-BDD5-8D4D-BA5F-0AB2B0717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1D906A1-AFAB-D945-875A-97ED83461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this look familiar?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(car 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 b c))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(car 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((a) b (c d)))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yields (a)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(cdr 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 b c)) gives (b 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(cdr 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((a) b (c d))) gives (b (c d))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EC0B59D-8DF1-A046-B547-C45CEE295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69DE23-E50E-694B-85C3-C8829E8A5D3E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B37AB20-6BC7-9E4F-8AAA-CE8370961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5A83249-AD58-E442-A625-586AB0016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(cons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 b c) 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((a) b (c d)))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((a b c) (a) b (c d))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(cons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(e))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(d  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(cons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 b)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(c d))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((a b) c d)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9DCCB68-BADB-8740-9212-5089D57FD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A5F6DB-708C-CA42-85F6-65142EF2200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1331A5C-B1D7-184F-B280-53F9E6348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D99B522-416C-6A43-9838-90996E012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3CD97632-EAA2-E242-B7DA-2A217B191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B3D9F9-B62E-4447-A043-DC70F98E92D3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ECA325A-FB5C-2449-BACA-6FFA90725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BC3AF7-DC25-1543-A631-1B43FB708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7991A1D3-5CB7-BF40-A14C-7BBAD8781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A7AB87-205C-0A4C-90CC-B6971B6FEA81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8B7F034-332C-A34D-8573-77FA6807A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9B5DEDA-BF6A-494D-A7BC-14B6DAA02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8CC449A-1D2E-CB4F-AC8F-906DC9A5B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38609-AAFC-214B-A833-E04597817F33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DE60517-0868-ED4F-8269-2CE5D854A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FCD4F90-F9A3-C041-B9F1-CCCA0D35F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6D949F7F-98D3-7349-9072-D1E44C79A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88" y="4564063"/>
            <a:ext cx="31273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5290897B-5ABF-3A40-BCB1-FC76774BF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4564063"/>
            <a:ext cx="31273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CA38C71E-D1D2-2949-96DE-66229BCB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4795838"/>
            <a:ext cx="3270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1" tIns="46621" rIns="93241" bIns="46621">
            <a:spAutoFit/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" pitchFamily="2" charset="0"/>
              </a:rPr>
              <a:t>a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1153FB46-CD67-C44D-B09C-C747C6D4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4795838"/>
            <a:ext cx="3444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1" tIns="46621" rIns="93241" bIns="46621">
            <a:spAutoFit/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" pitchFamily="2" charset="0"/>
              </a:rPr>
              <a:t>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2F5658B-BCD0-BA41-B772-6CC9483B0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E5EBC3-7F02-1648-9195-589C05BC456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C86604E-9253-AC46-BEE5-D29CCED1F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BDB3AD-C524-7C4E-9A1C-7A15CDDB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04123111-7480-8147-8E2E-3DEA2C1F9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AE097-2BAA-704F-B831-BAB19A6D0BF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44315F3-2EDE-4A4E-93A2-A35F9FC92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7C78622-44FC-2D4A-A55E-10133628A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20" name="Line 4">
            <a:extLst>
              <a:ext uri="{FF2B5EF4-FFF2-40B4-BE49-F238E27FC236}">
                <a16:creationId xmlns:a16="http://schemas.microsoft.com/office/drawing/2014/main" id="{8D7E74B1-4BBB-134F-8DA8-F4A47F4E5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5688" y="4564063"/>
            <a:ext cx="31273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F790A20D-D187-8149-A246-13C75CA9D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425" y="4564063"/>
            <a:ext cx="31273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18A09F1C-C810-E448-AE6E-4BCC9919A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4795838"/>
            <a:ext cx="3270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1" tIns="46621" rIns="93241" bIns="46621">
            <a:spAutoFit/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" pitchFamily="2" charset="0"/>
              </a:rPr>
              <a:t>a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5C5B6CCE-1F02-9940-BE50-2913FE72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4795838"/>
            <a:ext cx="3444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1" tIns="46621" rIns="93241" bIns="46621">
            <a:spAutoFit/>
          </a:bodyPr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" pitchFamily="2" charset="0"/>
              </a:rPr>
              <a:t>b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3D7A179E-3F63-6647-9F78-1034CB531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0744E-F0D3-294A-9AA0-F7EE18BD4652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BA01AD6-82B5-184F-BEB2-39D50CE7D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8368AA7-3152-8143-806E-8CCB45139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9E36278B-3944-9D4C-A4EE-75D6D9EC8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CFE59-4981-B647-920A-887250C84C1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037FA33-B2B7-7C4C-825E-DB6276491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0109BD5-4C43-B54B-B69A-AF00D72B8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4D7E8C08-B7E8-F24C-9B70-68E170447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78A08-44F5-8946-B78E-622B9B75543D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2CD2CC7-0468-5147-91E1-A0C0971E8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908F8FF-B6DE-1147-9C2A-7474DEA97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A640160-071D-7248-A3D9-93F4E9F7D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413B5C-3CB3-1C47-BC46-8DDCC025FA51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D2F1DE-D38D-5F4A-94CD-00AC0C9AB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652C78E-F9DA-BD41-AA38-52B217E8A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9232228-AFCC-3A48-BB26-D89053C70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8D12C6-3458-5B4E-AE30-D61319BBC781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2D6929AA-58FD-8443-9D30-14EAB2C6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7446A4-2CF6-4E4C-98B2-EE6AD45D8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931D40B5-A69F-2E4B-BE81-23D8F91FB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2F6917-3BC7-404C-91D9-FE8EA323A7AE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403983E-42AE-034E-8BCC-13AF3022D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135227D-DE8A-1849-B66D-91558426B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(app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()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()</a:t>
            </a: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(app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()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 4 5))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(1 4 5)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(app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(5  9) </a:t>
            </a:r>
            <a:r>
              <a:rPr lang="ja-JP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  (4)  6))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yields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(5 9 a 9 (4) 6)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5784D777-A96E-F34A-B758-ED70C5553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975F3-653A-1047-99C9-2CBFEF857B1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DA173A-E366-264C-B22D-D40F0F403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718375C-B69B-434C-AD9B-558A7D0FE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4946756A-2E5D-9548-8A2A-601E93481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BA191F-2B7D-4B44-A33D-98250E70B854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1797AEA-8509-6F41-A224-6B3A5D1FC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E6FE883-53EF-AF49-9D72-DAEBBB1F9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DB6D415B-90CD-7940-9974-EEE7A3058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9A02C4-64B2-4448-9FD8-DB3C5E3D2A4C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DD568DE-BC21-6D47-9AB4-F8E187C6F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9594DF3-7A95-2D4A-B1B8-5A719E24C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???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D8B99AF9-5591-4D49-B6AD-7491C3345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838506F0-E44D-0B4A-984B-1BC242B0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Let us look at imperative languages.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are the defining characteristics of imperative languages? 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6736184-8A28-714E-B2DF-D34C662B6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E53773-F42F-3441-B1BE-46FB43CF4162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9E6096AC-E83D-EA4D-80C9-594CB856B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41226-5226-9045-9534-00008A262C40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4E85782-D92F-6B41-AF11-E35506BAA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9C4CE5D-A0EF-8245-B9AF-FF91D3B1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734C67C2-68CB-8844-8099-B1FDB35BC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96CDCE-543B-7B46-AF62-EF0421661A13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5DB51FA-BC43-2F43-AD9F-76B95776F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ABA045F-C670-9047-8EA7-0E2461303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80CA76E2-250E-2D4D-B199-C76B2C457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425B27-260D-F547-B11E-F332A668A124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F6E09D3-E609-D84A-AC2B-70F7CD6C1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C9C4669-8241-7143-A7E9-266B0D84D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F3F2B22-1375-E749-A3D3-02EB8AA73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ECC6AB-6976-314A-9C92-FE141058416F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1D5E72E-5558-184B-BDD6-CE4C5B717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FCFAE22-CC35-544A-BB86-AE3E3625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1D736B97-1E4A-F74C-9111-659FD57EB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274DE-14AB-D041-9D0D-66B92DDE0E67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378E20D-B97E-CD49-ADE2-F471AC02C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EA3C111-1804-5C40-90C1-DD1302CE4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that ( )  or nil is an atom!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nil is actually a polymorphic constant as it stands both the empty list and is an atom as well.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also, note that x and y don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 point to the same list at all so that the eq? comparison will fail.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atom: a case, x and y both point to the cell which points to a, so they have the same contents and compare eq.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safest thing to do is to use eql? on all comparisons! this tests that 2 S-exprs are isomorphic, which is what we usually mean by equal.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CC1BA9B2-6495-CB44-93C7-445A05B81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D7525D49-1C86-D745-8DC0-D90048F3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imperative languages we use terms procedure, or subroutine,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function. For obvious reasons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.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73E12FE-5076-DA47-B0E3-A71479C42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7B4CD6-2CE3-D348-9B9D-4303428B155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4E381E61-1FF9-1E4C-B6B7-35AB21633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DEA195-9929-004F-8EA2-016AC4D970C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27E7FE2-F9DD-C74A-B384-8A99E36A1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4AAC7F2-9E76-E14B-9555-B5D6C2E2C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35145258-EC86-4A49-AC52-23D7CADE1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0CD061-5A8D-F142-9EC1-9D89681B6D07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F448267-4D78-1C45-8B62-BAB8B7D94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3B49AE3-BA01-4442-9515-452188886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5D4BF7D5-5ACB-F945-9BDE-3555F1D08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BC26613A-C84B-6942-88DB-64C4DB92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8CC08F3-687D-AF4F-B28A-220E45E04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E3385C-3981-9D4B-A49D-A36A509D5B3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2F5658B-BCD0-BA41-B772-6CC9483B0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E5EBC3-7F02-1648-9195-589C05BC4560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C86604E-9253-AC46-BEE5-D29CCED1F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2BDB3AD-C524-7C4E-9A1C-7A15CDDB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7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5210AC6-B20D-B048-B5FF-95DB60D27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0BC489-676F-2541-9701-F3C91064B63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7359E12-E8C5-CC4B-904C-3219381E2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E8CA0F5-5A14-F246-B83A-202DE1D3B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CEC820D-BBB5-8047-B11F-60DAE7D83D5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80F80F1-0531-EC41-8F15-1CC403401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9D0466A-04BB-C940-B0D5-49699B7D9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4EF3045-1532-D442-9BD4-910DD0FE7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5668E2A-A0F7-6742-BF3E-38B1DE534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16F0F54-37B7-0F45-83C2-9B1D5516B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71AE102-9AB4-EB42-96B5-00D0EAADE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607A3-559F-D341-A285-6780AF8D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3C74F0-ECC4-764A-9022-5549E9A4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EFC7C6-C638-9146-BFAF-8C73A7A5C0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03C6840-4DA8-F849-AC49-2C6E46370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961BCFF-96B7-B64E-A63E-779DD495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EF8EA5C-C8DF-0F48-A2EF-D4DB77597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418933-25BE-E74E-BF40-AE4DD4B04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9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7817545-9D5C-EA43-8F19-193F7835FA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19C01F9-142A-194F-B15F-0569012031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A380A-6E06-FF42-8CCC-47FA88ABB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0DA3410-0C64-C94C-8A70-9DD52B588C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C5BDCD6-4293-BD40-8D31-3B779679EC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9117-0C2E-394A-9852-39D395BC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99D9B3-A3F3-994D-95EE-1941CC4E37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8227C76-8BC8-8A4A-B66E-397EA7F72B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2E5D4-A14A-0E44-8DE7-F7C8F062B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4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B46EDBA-0200-4242-83B5-0A1325511B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EB1278E-4A35-1F42-BCE9-75F9B5D99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9C0F-3B0D-4A4B-A21E-453DE59A8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5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E1FF7A-647B-384B-BE4F-2BF5EE5E54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A698230-C3FB-D34B-B47B-9B30E77758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4E4C-61BE-674C-915B-C3DBFE456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3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DA237A2-D9E9-4A44-9EB5-C9EB88F7E1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DC02DC9-8105-DD4E-B679-F6FC2B944E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51C2-CB59-E84A-87A5-20D049FF3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4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DD9EC3-A54F-EC48-AAD0-1441B6392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546B6BE-771E-1A47-9A65-0533B5930B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01876-27C7-E946-A298-C74F39BC1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323E445-449C-DA47-9EBE-1F8AA66098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AFF359F-DF85-FC4E-8384-C49D9DB27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5A7C1-96C3-E94A-B8CF-E6B14F844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85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7D986B-DC5A-324F-8E68-F1EDB12441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7A6F6BC-C855-2D42-9794-2CAE62BC52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E19C6-3CF1-A144-AE0F-3EA1CBCF2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7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CEA450-78F2-1C49-8322-4B0A2D77C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78E949-36E9-744A-9BB8-7365EDE2DD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9E28-DF7D-814E-8FC5-B776706FF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5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7B2523DB-F0D4-104F-9940-09C88A0BB03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26E1A1A8-C0C6-F441-801D-789CCB46D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0B8C67D-E547-8F4E-AE00-0A2C4EF7F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4175A81-2746-2347-97F4-AB43CA016C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5704D462-BD8F-7F47-BD54-F80B033661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8CB87ED-126F-4E47-94B8-B943D6196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acket-lan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6">
            <a:extLst>
              <a:ext uri="{FF2B5EF4-FFF2-40B4-BE49-F238E27FC236}">
                <a16:creationId xmlns:a16="http://schemas.microsoft.com/office/drawing/2014/main" id="{BD6ABA15-3D7C-7743-948B-1309C54B8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171DB2-D696-384C-BFD1-E05A00767241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CD9720D-0D8D-8846-88FE-DD79565CD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with Scheme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04877B9-5439-8B40-9CE5-636429EDE9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11.1-11.3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6F256958-D8B5-F043-8397-3660BDDD6B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FC7ED587-5B97-AE45-BE0E-DE2417C8D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3055A-2DF6-854F-AA09-113DF6C09A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80496C-EFEF-F545-B8B9-B962846C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A9B45D2-4FA1-3C40-B107-DECB23948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languages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 eaLnBrk="1" hangingPunct="1">
              <a:spcBef>
                <a:spcPts val="672"/>
              </a:spcBef>
            </a:pPr>
            <a:r>
              <a:rPr lang="en-US" altLang="en-US" dirty="0">
                <a:latin typeface="Arial" panose="020B0604020202020204" pitchFamily="34" charset="0"/>
              </a:rPr>
              <a:t>S-expressions and lists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cons, car,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cdr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Defining functions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 of recursive functions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Shallow vs. deep recursion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 testing</a:t>
            </a:r>
          </a:p>
        </p:txBody>
      </p:sp>
    </p:spTree>
    <p:extLst>
      <p:ext uri="{BB962C8B-B14F-4D97-AF65-F5344CB8AC3E}">
        <p14:creationId xmlns:p14="http://schemas.microsoft.com/office/powerpoint/2010/main" val="21272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>
            <a:extLst>
              <a:ext uri="{FF2B5EF4-FFF2-40B4-BE49-F238E27FC236}">
                <a16:creationId xmlns:a16="http://schemas.microsoft.com/office/drawing/2014/main" id="{CBDAB9FC-48D5-984A-BAEA-911B08B9F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5389E5BC-87D8-6643-8E16-623A70B43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A060A4-0EBD-5A44-BB57-FA6233637B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0C94047-D89A-CD48-8CEC-A70824D89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Lisp and Scheme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F5612CD-F935-D14A-8D55-D3F94555D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Lisp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the second oldest high-level programming language!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Simple syntax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Program code and data have same syntactic form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The S-expression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Function application written in prefix form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e1</a:t>
            </a: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e2  e3 … 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ek</a:t>
            </a:r>
            <a:r>
              <a:rPr lang="en-US" altLang="en-US" sz="2000" dirty="0">
                <a:latin typeface="Arial" panose="020B0604020202020204" pitchFamily="34" charset="0"/>
              </a:rPr>
              <a:t>) means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Evaluate</a:t>
            </a: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e1</a:t>
            </a:r>
            <a:r>
              <a:rPr lang="en-US" altLang="en-US" sz="2000" dirty="0">
                <a:latin typeface="Arial" panose="020B0604020202020204" pitchFamily="34" charset="0"/>
              </a:rPr>
              <a:t> to a function value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Evaluate each of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e2,…,</a:t>
            </a:r>
            <a:r>
              <a:rPr lang="en-US" altLang="en-US" sz="2000" dirty="0" err="1">
                <a:solidFill>
                  <a:srgbClr val="0000FF"/>
                </a:solidFill>
                <a:latin typeface="Arial" panose="020B0604020202020204" pitchFamily="34" charset="0"/>
              </a:rPr>
              <a:t>ek</a:t>
            </a:r>
            <a:r>
              <a:rPr lang="en-US" altLang="en-US" sz="2000" dirty="0">
                <a:latin typeface="Arial" panose="020B0604020202020204" pitchFamily="34" charset="0"/>
              </a:rPr>
              <a:t> to values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Apply the function to these values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(+ 1 3) evaluates to 4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>
            <a:extLst>
              <a:ext uri="{FF2B5EF4-FFF2-40B4-BE49-F238E27FC236}">
                <a16:creationId xmlns:a16="http://schemas.microsoft.com/office/drawing/2014/main" id="{DC1A4585-EEEA-D545-811D-E60EE7EBF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94A82477-E1E0-1143-B566-27BEFCD6B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123E6A-131A-2441-AEC5-79B6AA4EFF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B28A8EA-13EE-D14E-9D63-1FFE1D2FB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History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FE083CD3-824D-4940-8407-611C4CE6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9013"/>
            <a:ext cx="2416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Lisp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1950’</a:t>
            </a:r>
            <a:r>
              <a:rPr lang="en-US" altLang="ja-JP" sz="2400" b="1">
                <a:latin typeface="Arial" panose="020B0604020202020204" pitchFamily="34" charset="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John McCarthy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37F3B06E-263F-9E48-B495-09DAEF8A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35213"/>
            <a:ext cx="26130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Scheme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1975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Guy Steele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Gerald Sussman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D9DFE184-75CB-BA44-9DE8-134CE0B2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319338"/>
            <a:ext cx="224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Common Lisp</a:t>
            </a:r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857344C4-6AAE-6042-9DF4-7D36B040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D11DABCD-4A31-9741-BEC3-8FDC35659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8">
            <a:extLst>
              <a:ext uri="{FF2B5EF4-FFF2-40B4-BE49-F238E27FC236}">
                <a16:creationId xmlns:a16="http://schemas.microsoft.com/office/drawing/2014/main" id="{BCD778EA-C296-C048-B71F-D3B623548C3C}"/>
              </a:ext>
            </a:extLst>
          </p:cNvPr>
          <p:cNvSpPr>
            <a:spLocks/>
          </p:cNvSpPr>
          <p:nvPr/>
        </p:nvSpPr>
        <p:spPr bwMode="auto">
          <a:xfrm>
            <a:off x="4419600" y="2044700"/>
            <a:ext cx="2133600" cy="393700"/>
          </a:xfrm>
          <a:custGeom>
            <a:avLst/>
            <a:gdLst>
              <a:gd name="T0" fmla="*/ 2147483646 w 1344"/>
              <a:gd name="T1" fmla="*/ 2147483646 h 248"/>
              <a:gd name="T2" fmla="*/ 2147483646 w 1344"/>
              <a:gd name="T3" fmla="*/ 2147483646 h 248"/>
              <a:gd name="T4" fmla="*/ 0 w 1344"/>
              <a:gd name="T5" fmla="*/ 2147483646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096" y="100"/>
                  <a:pt x="848" y="0"/>
                  <a:pt x="624" y="8"/>
                </a:cubicBezTo>
                <a:cubicBezTo>
                  <a:pt x="400" y="16"/>
                  <a:pt x="200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2D3093A1-4F7C-6F42-A2A4-FD18B28B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3838"/>
            <a:ext cx="24765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dynamic scoping</a:t>
            </a:r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C39A57CD-EB29-D140-9FBC-0ABEDDA2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1613"/>
            <a:ext cx="4170363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lexical scoping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functions as first-class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7B73A3F0-6E68-784E-BAD1-007DBD1FB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Scheme?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AB38C1FF-5179-814E-B7EC-ADAE1F25A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Simple syntax! Great to introduce core functional programming concepts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Reduction semantics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Lists and recursion</a:t>
            </a:r>
          </a:p>
          <a:p>
            <a:pPr lvl="1"/>
            <a:r>
              <a:rPr lang="en-US" altLang="en-US" sz="2600" u="sng" dirty="0">
                <a:latin typeface="Arial" panose="020B0604020202020204" pitchFamily="34" charset="0"/>
              </a:rPr>
              <a:t>Higher order functions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Evaluation order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</a:rPr>
              <a:t>Parametric polymorphism </a:t>
            </a:r>
          </a:p>
          <a:p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Later we’ll see Haskell and new concepts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Algebraic data types and pattern matching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Lazy evaluation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Type inference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85E1E82B-5ACA-EE48-B09D-6F47BCA6A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E8FDE-DE71-8642-9DFD-FE47DF6D77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>
            <a:extLst>
              <a:ext uri="{FF2B5EF4-FFF2-40B4-BE49-F238E27FC236}">
                <a16:creationId xmlns:a16="http://schemas.microsoft.com/office/drawing/2014/main" id="{F83F6945-2718-8840-8E52-BE0F2B0E5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1FE23978-660A-9649-80E9-A29BAE0C3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0DADD-8630-134A-96CA-C8615C2E856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ECD2119-EF19-7D4C-BF8D-E586AF421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S-expressions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C3520A6-FDCE-7A4D-B6F9-447D52ECC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S-expr ::=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|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|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{ S-expr } 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</a:t>
            </a:r>
            <a:r>
              <a:rPr lang="en-US" altLang="en-US" sz="2400" dirty="0">
                <a:latin typeface="Arial" panose="020B0604020202020204" pitchFamily="34" charset="0"/>
              </a:rPr>
              <a:t> is a symbolic constant (a string of chars which starts off with anything that can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</a:rPr>
              <a:t>t start a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</a:t>
            </a:r>
            <a:r>
              <a:rPr lang="en-US" altLang="ja-JP" sz="2400" dirty="0"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</a:t>
            </a:r>
            <a:r>
              <a:rPr lang="en-US" altLang="en-US" sz="2400" dirty="0">
                <a:latin typeface="Arial" panose="020B0604020202020204" pitchFamily="34" charset="0"/>
              </a:rPr>
              <a:t>is an integer or real number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List of zero or more S-expr’s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E.g.,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(b c)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(d))</a:t>
            </a:r>
            <a:r>
              <a:rPr lang="en-US" altLang="en-US" sz="2400" dirty="0">
                <a:latin typeface="Arial" panose="020B0604020202020204" pitchFamily="34" charset="0"/>
              </a:rPr>
              <a:t> is a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list</a:t>
            </a:r>
            <a:r>
              <a:rPr lang="en-US" altLang="en-US" sz="2400" dirty="0">
                <a:latin typeface="Arial" panose="020B0604020202020204" pitchFamily="34" charset="0"/>
              </a:rPr>
              <a:t> S-expr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D986AE1A-AEE1-8F46-A7CA-FB3EF794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565525"/>
            <a:ext cx="50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926FEB55-1CCA-9F48-BA52-377955A39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124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D6F8BAE4-C7D6-AB47-A363-CEBD7A3A6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1143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A6BD551F-562F-184B-889E-8A16A66BB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295C2037-E2A1-1A4C-9C47-3B6E65CAE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67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9">
            <a:extLst>
              <a:ext uri="{FF2B5EF4-FFF2-40B4-BE49-F238E27FC236}">
                <a16:creationId xmlns:a16="http://schemas.microsoft.com/office/drawing/2014/main" id="{B06D7896-15DE-3446-B202-7619A52C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4860925"/>
            <a:ext cx="503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1D5F03F2-F2AD-E048-91D8-B3C5C215F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5E30ABA5-6095-FC4A-9EB8-07BACE3DB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12">
            <a:extLst>
              <a:ext uri="{FF2B5EF4-FFF2-40B4-BE49-F238E27FC236}">
                <a16:creationId xmlns:a16="http://schemas.microsoft.com/office/drawing/2014/main" id="{1A9E9D92-ED6A-534E-87F2-9A433C95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2578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684771B8-6A9F-2F4C-B31F-7EE8E5360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5334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FB1018B2-55E2-B643-A58B-662B55D288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867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5">
            <a:extLst>
              <a:ext uri="{FF2B5EF4-FFF2-40B4-BE49-F238E27FC236}">
                <a16:creationId xmlns:a16="http://schemas.microsoft.com/office/drawing/2014/main" id="{714CF946-86A5-9641-BDCF-B28CEA1D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6232525"/>
            <a:ext cx="50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9953" name="Text Box 16">
            <a:extLst>
              <a:ext uri="{FF2B5EF4-FFF2-40B4-BE49-F238E27FC236}">
                <a16:creationId xmlns:a16="http://schemas.microsoft.com/office/drawing/2014/main" id="{773413D0-E123-9D46-B437-D5D7C805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6172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39954" name="Line 17">
            <a:extLst>
              <a:ext uri="{FF2B5EF4-FFF2-40B4-BE49-F238E27FC236}">
                <a16:creationId xmlns:a16="http://schemas.microsoft.com/office/drawing/2014/main" id="{B4977FE9-72C8-0D4A-99FB-C63A0AF8E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94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8">
            <a:extLst>
              <a:ext uri="{FF2B5EF4-FFF2-40B4-BE49-F238E27FC236}">
                <a16:creationId xmlns:a16="http://schemas.microsoft.com/office/drawing/2014/main" id="{C836768F-4522-D841-8429-455580EC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943600"/>
            <a:ext cx="830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39956" name="Oval 19">
            <a:extLst>
              <a:ext uri="{FF2B5EF4-FFF2-40B4-BE49-F238E27FC236}">
                <a16:creationId xmlns:a16="http://schemas.microsoft.com/office/drawing/2014/main" id="{19607BB0-D18C-BE4A-95F3-86C6795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14800"/>
            <a:ext cx="2057400" cy="19050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CF49275F-470F-9346-89FF-2F63871C5A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79106-ACBA-2B4C-884B-8EA398A3CC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B6CA0FB-0177-764F-996B-878B6B0B4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List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0758A4E-E567-924C-99E0-577198100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55088" cy="480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car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Given a list, they decompose it into first element, rest-of-list portions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car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(a (b c) (d))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E.g.,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cdr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(a (b c) (d))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is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((b c)(d))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Given an element and a list, </a:t>
            </a:r>
            <a:r>
              <a:rPr lang="en-US" altLang="en-US" b="1" dirty="0">
                <a:latin typeface="Courier New" panose="02070309020205020404" pitchFamily="49" charset="0"/>
              </a:rPr>
              <a:t>cons</a:t>
            </a:r>
            <a:r>
              <a:rPr lang="en-US" altLang="en-US" dirty="0">
                <a:latin typeface="Arial" panose="020B0604020202020204" pitchFamily="34" charset="0"/>
              </a:rPr>
              <a:t> builds a new list with the element as its </a:t>
            </a:r>
            <a:r>
              <a:rPr lang="en-US" altLang="en-US" b="1" dirty="0">
                <a:latin typeface="Courier New" panose="02070309020205020404" pitchFamily="49" charset="0"/>
              </a:rPr>
              <a:t>car</a:t>
            </a:r>
            <a:r>
              <a:rPr lang="en-US" altLang="en-US" dirty="0">
                <a:latin typeface="Arial" panose="020B0604020202020204" pitchFamily="34" charset="0"/>
              </a:rPr>
              <a:t> and the list as its </a:t>
            </a:r>
            <a:r>
              <a:rPr lang="en-US" altLang="en-US" b="1" dirty="0" err="1">
                <a:latin typeface="Courier New" panose="02070309020205020404" pitchFamily="49" charset="0"/>
              </a:rPr>
              <a:t>cdr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cons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of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and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(b)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is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(a b)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the empty list</a:t>
            </a:r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F7079A60-8681-FA4B-B126-FD5B1698A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02E45D99-0C98-7740-A704-66AA82824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EE214D-B6E5-AC4D-A521-7C4D5B9AAD3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A1D755E-DBFE-AE46-AF32-28D065CEF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Quoting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3417367-E1CD-5342-BC24-6FEA9D960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or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quote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prevents the Scheme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interpreter from evaluating the argument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(quote (+ 3 4))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yields 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(+ 3 4)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‘(+ 3 4)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yields 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(+ 3 4)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Whereas 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(+ 3 4)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yields </a:t>
            </a:r>
            <a:r>
              <a:rPr lang="en-US" altLang="ja-JP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Why do we need quote?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70631446-98CE-9C46-B085-FE37985EE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AFF1493-A4FC-AE40-8FAF-D5596DF39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</a:t>
            </a:r>
          </a:p>
        </p:txBody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DD3F2186-F3DC-2A4E-B681-9AFC8386C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59838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(car 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b c))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(car 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d)))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b c))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  <a:endParaRPr lang="en-US" altLang="ja-JP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d)))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compose these operators in a short-hand manner. Can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reach arbitrary list element by composition of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car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 and </a:t>
            </a:r>
            <a:r>
              <a:rPr lang="en-US" altLang="ja-JP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(car (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ja-JP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d)) )))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also be written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caddr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ja-JP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d))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(car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d)) )))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(car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 b (c d))) = (car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((c d))) = (c d)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3DAD253C-534C-C045-99D1-364D99811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11283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a   ()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A2211028-D313-944B-84AB-A315EE7BC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17986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637FB93D-D1FE-D943-A6E1-EB3558DC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560638"/>
            <a:ext cx="110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  ()</a:t>
            </a:r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26C037AF-2952-0A45-A7D3-FE40B5EA1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8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702CACE5-7DD2-B941-94C5-DCB66D0FC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1000"/>
            <a:ext cx="1600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C4BDB19E-EE8E-D949-8C56-F546B414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68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553FE4F7-266A-4847-AAD7-4BC120D9A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1600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65179940-5104-FB4E-9C06-2508498B3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133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1906F2E3-67A0-4C43-B315-EEDFBA0B6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648437FE-1357-4C49-9B08-5FB68A2D1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FB9F69A6-8721-F742-9E35-CA9E74EE0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C8172362-5DE8-014A-B12E-32D724AD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048000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9A39AD59-DEC7-3248-844C-BD38FA83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0038"/>
            <a:ext cx="2586038" cy="4619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</a:rPr>
              <a:t>((a) b (c 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BCE69543-C9E6-9E4B-B80F-7F5161D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E52FFE-8C25-1A46-B6F1-72077BE0B0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589B78C-E86A-5E42-8A72-C75C1635A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Questions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5CB139C-912F-1D45-B42A-2D324CDA0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Recall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E.g.,</a:t>
            </a:r>
            <a:r>
              <a:rPr lang="en-US" altLang="en-US" b="1" dirty="0">
                <a:latin typeface="Courier New" panose="02070309020205020404" pitchFamily="49" charset="0"/>
              </a:rPr>
              <a:t> (cons ‘a ‘(b c)) </a:t>
            </a:r>
            <a:r>
              <a:rPr lang="en-US" altLang="en-US" b="1" dirty="0">
                <a:latin typeface="Arial" panose="020B0604020202020204" pitchFamily="34" charset="0"/>
              </a:rPr>
              <a:t>yields</a:t>
            </a:r>
            <a:r>
              <a:rPr lang="en-US" altLang="en-US" b="1" dirty="0">
                <a:latin typeface="Courier New" panose="02070309020205020404" pitchFamily="49" charset="0"/>
              </a:rPr>
              <a:t> (a b 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(cons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 ‘(e))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(cons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b) ‘(c d))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(cons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b c)  ‘((a) b (c d)))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Footer Placeholder 1">
            <a:extLst>
              <a:ext uri="{FF2B5EF4-FFF2-40B4-BE49-F238E27FC236}">
                <a16:creationId xmlns:a16="http://schemas.microsoft.com/office/drawing/2014/main" id="{1412920A-E9EC-7C47-B4B5-4BB4185202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3B14188C-DB70-9541-A887-5A3E97CE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FDD98-C04E-1E46-A1C2-A73792B717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1925D1D-73D1-9F46-9FCF-8E0605E2A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Type Predicates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8A8765A-2D68-FB46-9763-DB50F1486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 the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quote: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 prevents evaluation of the argument </a:t>
            </a: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symbol?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(symbol? 1)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number?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ja-JP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(number? 1)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endParaRPr lang="en-US" altLang="ja-JP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list?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b))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(list? ‘a)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null?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(null? ‘(a b))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zero?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0)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(zero? 1)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compose these.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(zero? (-  3  3))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Note that since this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language is fully parenthesized, there are no precedence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problems in expressions!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6F256958-D8B5-F043-8397-3660BDDD6B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FC7ED587-5B97-AE45-BE0E-DE2417C8D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3055A-2DF6-854F-AA09-113DF6C09A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80496C-EFEF-F545-B8B9-B962846C2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A9B45D2-4FA1-3C40-B107-DECB23948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languages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 eaLnBrk="1" hangingPunct="1">
              <a:spcBef>
                <a:spcPts val="672"/>
              </a:spcBef>
            </a:pPr>
            <a:r>
              <a:rPr lang="en-US" altLang="en-US" dirty="0">
                <a:latin typeface="Arial" panose="020B0604020202020204" pitchFamily="34" charset="0"/>
              </a:rPr>
              <a:t>S-expressions and lists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cons, car,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cdr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Defining functions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 of recursive functions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Shallow vs. deep recursion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CFF638D2-5BA0-504B-B518-41CF1C9A7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6C90-4565-FD4E-8F96-6C99A20CF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is the typing discipline in Scheme?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Static or dynamic?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Answer: Dynamic typing. Variables are bound to values of different types at runtime. All type checking done at runtime. </a:t>
            </a: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8E4F3D7E-71DC-5240-82BC-4CBF4C44B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F0811F93-C105-A140-89DA-4DE7D006B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22FDE-4760-CE4B-81F9-57C3512B40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>
            <a:extLst>
              <a:ext uri="{FF2B5EF4-FFF2-40B4-BE49-F238E27FC236}">
                <a16:creationId xmlns:a16="http://schemas.microsoft.com/office/drawing/2014/main" id="{9BBC4A8A-55D6-4940-8126-204ADF236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ADAA8CEB-DEDF-F947-A52C-AE8C42726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846543-567D-7245-B6EF-7C6C7B43CA2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DB664DA-8DB0-B54B-AFF2-E4C81F55F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85A467B-E37D-7E4D-A475-3CE2E5414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Languages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S-expressions and lists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cons, car,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cdr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Defining functions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 of recursive functions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Shallow vs. deep recursion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Equality testing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>
            <a:extLst>
              <a:ext uri="{FF2B5EF4-FFF2-40B4-BE49-F238E27FC236}">
                <a16:creationId xmlns:a16="http://schemas.microsoft.com/office/drawing/2014/main" id="{2BB9C9EC-CC4A-9641-A0A5-8A45D38C8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638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840451A1-2679-A54E-B67A-356DC3461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F1153-208B-6F49-8D0E-E677138A62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D283828-4AD1-2143-9EAB-D48279409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Scheme: Defining Funcitons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E2E02D6-0456-5148-9313-47E14AE48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-def ::=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-name {Param}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-name should be a new name for a function.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Param should be variable(s) that appear in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S-expr which is the function body.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-def ::=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-name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-value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-value ::=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lambda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{Param} 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</a:t>
            </a:r>
            <a:r>
              <a:rPr lang="en-US" altLang="en-US" sz="28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where Param variables are expected to appear in the S-expr; called 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lambda expression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sz="2800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1" name="Line 4">
            <a:extLst>
              <a:ext uri="{FF2B5EF4-FFF2-40B4-BE49-F238E27FC236}">
                <a16:creationId xmlns:a16="http://schemas.microsoft.com/office/drawing/2014/main" id="{387DF516-24BF-E64B-A84A-5C7112062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388EB85D-6908-1C41-ACD7-8B05C774A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0A1C7-B4A8-1445-B670-2C7D8ADC98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A598A50-6E1A-5B40-A713-D2B7CEB10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6AAFEC9-8939-1249-8180-7B6C017B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</a:t>
            </a:r>
            <a:r>
              <a:rPr lang="en-US" altLang="en-US" sz="28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zerocheck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? x) </a:t>
            </a:r>
            <a:b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(if (= x 0) #t #f) 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If-expr ::=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S-expr0 S-expr1 S-expr2 </a:t>
            </a:r>
            <a:r>
              <a:rPr lang="en-US" altLang="en-US" sz="2400" u="sng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where S-expr0 must evaluate to a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boolean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value; if that </a:t>
            </a:r>
          </a:p>
          <a:p>
            <a:pPr eaLnBrk="1" hangingPunct="1"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value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then the If-expr yields the result of S-expr1,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otherwise it yields the result of S-expr2.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zerocheck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1)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zerocheck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(* 1 0))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Footer Placeholder 1">
            <a:extLst>
              <a:ext uri="{FF2B5EF4-FFF2-40B4-BE49-F238E27FC236}">
                <a16:creationId xmlns:a16="http://schemas.microsoft.com/office/drawing/2014/main" id="{903F0847-5A84-044C-BEBD-5040715466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>
            <a:extLst>
              <a:ext uri="{FF2B5EF4-FFF2-40B4-BE49-F238E27FC236}">
                <a16:creationId xmlns:a16="http://schemas.microsoft.com/office/drawing/2014/main" id="{E658FADB-2444-314D-A1B0-1FB3353A06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1C537629-0805-974D-931F-5BF32AC68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8AE9D-BAB3-654D-B055-C7DAC728FA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E6EB468-C6B2-1243-A356-39F0980C7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D5BDC86-5938-5449-96D1-AC9C1A43A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(atom? object)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(not  (pair? object)) 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Here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pair?</a:t>
            </a: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a built-in type predicate. It yields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the argument is a non-trivial S-expr</a:t>
            </a:r>
            <a:r>
              <a:rPr lang="en-US" altLang="en-US" sz="28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(i.e., something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one can take the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of). It yields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otherwise.</a:t>
            </a:r>
            <a:endParaRPr lang="en-US" altLang="en-US" sz="28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the built-in logical operator.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does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atom?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do?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>
            <a:extLst>
              <a:ext uri="{FF2B5EF4-FFF2-40B4-BE49-F238E27FC236}">
                <a16:creationId xmlns:a16="http://schemas.microsoft.com/office/drawing/2014/main" id="{1E5F75C2-E235-CF4B-89F4-2C750D7771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81C25233-1F84-FE4E-81A4-4523FA8A4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97492-A51E-AD4A-80D3-CC79F51EFF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485717C-9AF4-7F40-BC57-C42AD6D4F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ABE2F6E-F0F1-DA45-8E48-B37BABF48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square (lambda (n) (*  n  n)))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Associates the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Fcn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-name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square</a:t>
            </a:r>
            <a:r>
              <a:rPr lang="en-US" altLang="en-US" sz="2800" dirty="0">
                <a:solidFill>
                  <a:srgbClr val="CC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with the function value 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(lambda (n)  (*  n  </a:t>
            </a:r>
            <a:r>
              <a:rPr lang="en-US" altLang="en-US" sz="28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n))</a:t>
            </a:r>
            <a:endParaRPr lang="en-US" altLang="en-US" sz="2800" dirty="0">
              <a:solidFill>
                <a:srgbClr val="CC66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Lambda calculus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a formal theory of functions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Set of functions definable using lambda calculus (Church 1941) is same as set of functions computable as Turing Machines (Turing 1930</a:t>
            </a:r>
            <a:r>
              <a:rPr lang="ja-JP" altLang="en-US" sz="2400">
                <a:latin typeface="Arial" panose="020B0604020202020204" pitchFamily="34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</a:rPr>
              <a:t>s)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951B8CCA-116D-264B-B3D8-C07E6DAFF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BD91E3-9F2B-D24F-88BB-19BE76A09A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C47A2DC-90B2-C84A-8DE4-FCDC499DD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Trace of Evaluation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90180AA-709F-4E4A-8135-81F8BFCFC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(atom? object)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(not  (pair? object)) )</a:t>
            </a:r>
            <a:endParaRPr lang="en-US" altLang="en-US" sz="1800" b="1" dirty="0">
              <a:solidFill>
                <a:schemeClr val="hlin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(atom? `</a:t>
            </a:r>
            <a:r>
              <a:rPr lang="en-US" altLang="ja-JP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-obtain function value corresponding to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atom?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-evaluate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`</a:t>
            </a:r>
            <a:r>
              <a:rPr lang="en-US" altLang="ja-JP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</a:t>
            </a:r>
            <a:r>
              <a:rPr lang="en-US" altLang="ja-JP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obtaining </a:t>
            </a:r>
            <a:r>
              <a:rPr lang="en-US" altLang="ja-JP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-evaluate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(not (pair? ‘(a)))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-obtain function value corresponding to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not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-evaluate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(pair? ‘(a))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-obtain function value corresponding to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pair?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-evaluate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‘(a)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obtaining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-return value</a:t>
            </a:r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-return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-return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#f</a:t>
            </a:r>
            <a:endParaRPr lang="en-US" altLang="en-US" sz="18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FAE4BEAB-8DFB-8A4D-BBD6-A498008A0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D2A1E-98F5-E940-A9FE-D34ECA205B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32CFFB0-6B31-1745-9DBA-6C8441933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Read-Eval-Print Loop (REPL)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402DE8E-3AAC-664E-B611-E1B1D247B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 interpreter runs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read-eval-print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loop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Read </a:t>
            </a:r>
            <a:r>
              <a:rPr lang="en-US" altLang="en-US" dirty="0">
                <a:latin typeface="Arial" panose="020B0604020202020204" pitchFamily="34" charset="0"/>
              </a:rPr>
              <a:t>input from user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A function application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Evaluate</a:t>
            </a:r>
            <a:r>
              <a:rPr lang="en-US" altLang="en-US" dirty="0">
                <a:latin typeface="Arial" panose="020B0604020202020204" pitchFamily="34" charset="0"/>
              </a:rPr>
              <a:t> input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e1</a:t>
            </a:r>
            <a:r>
              <a:rPr lang="en-US" altLang="en-US" dirty="0">
                <a:latin typeface="Arial" panose="020B0604020202020204" pitchFamily="34" charset="0"/>
              </a:rPr>
              <a:t> e2 e3 … </a:t>
            </a:r>
            <a:r>
              <a:rPr lang="en-US" altLang="en-US" dirty="0" err="1">
                <a:latin typeface="Arial" panose="020B0604020202020204" pitchFamily="34" charset="0"/>
              </a:rPr>
              <a:t>ek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Evaluate e1 to obtain a function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Evaluate e2, … , </a:t>
            </a:r>
            <a:r>
              <a:rPr lang="en-US" altLang="en-US" dirty="0" err="1">
                <a:latin typeface="Arial" panose="020B0604020202020204" pitchFamily="34" charset="0"/>
              </a:rPr>
              <a:t>ek</a:t>
            </a:r>
            <a:r>
              <a:rPr lang="en-US" altLang="en-US" dirty="0">
                <a:latin typeface="Arial" panose="020B0604020202020204" pitchFamily="34" charset="0"/>
              </a:rPr>
              <a:t> to values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Execute function body using values from previous step as parameter values</a:t>
            </a:r>
          </a:p>
          <a:p>
            <a:pPr lvl="3" eaLnBrk="1" hangingPunct="1"/>
            <a:r>
              <a:rPr lang="en-US" altLang="en-US" dirty="0">
                <a:latin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Print</a:t>
            </a:r>
            <a:r>
              <a:rPr lang="en-US" altLang="en-US" dirty="0">
                <a:latin typeface="Arial" panose="020B0604020202020204" pitchFamily="34" charset="0"/>
              </a:rPr>
              <a:t> return value</a:t>
            </a:r>
          </a:p>
        </p:txBody>
      </p:sp>
      <p:sp>
        <p:nvSpPr>
          <p:cNvPr id="65540" name="Footer Placeholder 1">
            <a:extLst>
              <a:ext uri="{FF2B5EF4-FFF2-40B4-BE49-F238E27FC236}">
                <a16:creationId xmlns:a16="http://schemas.microsoft.com/office/drawing/2014/main" id="{D9923270-F526-3C48-90BE-94181DAA21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D0C899ED-20A2-4744-B5B1-162E84A8F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C05DC-A1FB-F04F-984B-6A598B2F8F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67586" name="Picture 5" descr="drscheme.tiff">
            <a:extLst>
              <a:ext uri="{FF2B5EF4-FFF2-40B4-BE49-F238E27FC236}">
                <a16:creationId xmlns:a16="http://schemas.microsoft.com/office/drawing/2014/main" id="{EF9F4C3A-8A0D-FE42-94E9-8E48AE42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Footer Placeholder 1">
            <a:extLst>
              <a:ext uri="{FF2B5EF4-FFF2-40B4-BE49-F238E27FC236}">
                <a16:creationId xmlns:a16="http://schemas.microsoft.com/office/drawing/2014/main" id="{6B5612EE-8CD6-594F-9C58-2DB5C6EA9C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3">
            <a:extLst>
              <a:ext uri="{FF2B5EF4-FFF2-40B4-BE49-F238E27FC236}">
                <a16:creationId xmlns:a16="http://schemas.microsoft.com/office/drawing/2014/main" id="{E04C8B95-D551-3146-ABF1-A7C3B11E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7AB22152-638A-4848-A845-F98AA9310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9C9745-FF18-1640-9EA2-3ABC4DEE62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F9B0D03-6BE7-0D4A-9100-AF11D7843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Conditional Execution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00BACF7-3A58-CB41-912F-F5F7F8086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e1  e2  e3)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cond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(e1  h1) (e2  h2) … (en-1  hn-1) (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hn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))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Cond is like </a:t>
            </a:r>
            <a:r>
              <a:rPr lang="en-US" altLang="en-US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– then – else if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construct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define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zerocheck</a:t>
            </a:r>
            <a:r>
              <a:rPr lang="en-US" altLang="en-US" sz="2000" b="1" dirty="0">
                <a:latin typeface="Courier New" panose="02070309020205020404" pitchFamily="49" charset="0"/>
              </a:rPr>
              <a:t>? x)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b="1" dirty="0">
                <a:latin typeface="Courier New" panose="02070309020205020404" pitchFamily="49" charset="0"/>
              </a:rPr>
              <a:t> ((=  x  0)  #t)  (else  #f))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define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zchk</a:t>
            </a:r>
            <a:r>
              <a:rPr lang="en-US" altLang="en-US" sz="2000" b="1" dirty="0">
                <a:latin typeface="Courier New" panose="02070309020205020404" pitchFamily="49" charset="0"/>
              </a:rPr>
              <a:t>?  x)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cond</a:t>
            </a:r>
            <a:r>
              <a:rPr lang="en-US" altLang="en-US" sz="2000" b="1" dirty="0">
                <a:latin typeface="Courier New" panose="02070309020205020404" pitchFamily="49" charset="0"/>
              </a:rPr>
              <a:t> ((number? x) (zero? x))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	(else #f)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>
            <a:extLst>
              <a:ext uri="{FF2B5EF4-FFF2-40B4-BE49-F238E27FC236}">
                <a16:creationId xmlns:a16="http://schemas.microsoft.com/office/drawing/2014/main" id="{F3C7DA07-7779-1F4B-9751-7BCD7246E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58DCE64-7DF8-B445-ABA2-DAC13DDDE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35DEC3-EDA4-AA40-A3DC-AE59D65CDF3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2AE4C6-A83A-F64A-8BFF-5D5569F8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Racket/PLT Scheme/DrScheme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5C3F464-8B7E-3E4A-9F92-1293439B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Download Racket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(was PLT Scheme (was 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DrScheme</a:t>
            </a:r>
            <a:r>
              <a:rPr lang="en-US" dirty="0">
                <a:latin typeface="Arial" charset="0"/>
              </a:rPr>
              <a:t>))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  <a:hlinkClick r:id="rId2"/>
              </a:rPr>
              <a:t>http://racket-lang.org/</a:t>
            </a:r>
            <a:endParaRPr lang="en-US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u="sng" dirty="0">
                <a:latin typeface="Arial" charset="0"/>
              </a:rPr>
              <a:t>Run </a:t>
            </a:r>
            <a:r>
              <a:rPr lang="en-US" u="sng" dirty="0" err="1">
                <a:latin typeface="Arial" charset="0"/>
              </a:rPr>
              <a:t>DrRacket</a:t>
            </a:r>
            <a:endParaRPr lang="en-US" u="sng" dirty="0">
              <a:latin typeface="Arial" charset="0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Languages =&gt; Choose Language =&gt; Other Languages =&gt; Legacy Languages: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R5RS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One additional textbook/tutorial: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 charset="0"/>
              </a:rPr>
              <a:t>Teach Yourself Scheme in </a:t>
            </a:r>
            <a:r>
              <a:rPr lang="en-US" dirty="0" err="1">
                <a:latin typeface="Arial" charset="0"/>
              </a:rPr>
              <a:t>Fixnum</a:t>
            </a:r>
            <a:r>
              <a:rPr lang="en-US" dirty="0">
                <a:latin typeface="Arial" charset="0"/>
              </a:rPr>
              <a:t> Days by </a:t>
            </a:r>
            <a:r>
              <a:rPr lang="en-US" dirty="0" err="1">
                <a:latin typeface="Arial" charset="0"/>
              </a:rPr>
              <a:t>Dorai</a:t>
            </a:r>
            <a:r>
              <a:rPr lang="en-US" dirty="0">
                <a:latin typeface="Arial" charset="0"/>
              </a:rPr>
              <a:t> Sitaram: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https://ds26gte.github.io/</a:t>
            </a:r>
            <a:r>
              <a:rPr lang="en-US" dirty="0" err="1">
                <a:latin typeface="Arial" charset="0"/>
              </a:rPr>
              <a:t>tyscheme</a:t>
            </a:r>
            <a:r>
              <a:rPr lang="en-US" dirty="0">
                <a:latin typeface="Arial" charset="0"/>
              </a:rPr>
              <a:t>/</a:t>
            </a:r>
            <a:r>
              <a:rPr lang="en-US" dirty="0" err="1">
                <a:latin typeface="Arial" charset="0"/>
              </a:rPr>
              <a:t>index.html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>
            <a:extLst>
              <a:ext uri="{FF2B5EF4-FFF2-40B4-BE49-F238E27FC236}">
                <a16:creationId xmlns:a16="http://schemas.microsoft.com/office/drawing/2014/main" id="{C8E916F0-B6DD-CF41-9E11-29AB244F3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25CCEF-1B8E-D147-87CC-0DF0C7AEA9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EA84334-AE7F-D242-A10C-C4699C8FF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Recursive Functions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1234A79-3EFA-9049-A74D-587DB817A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(len x)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(cond ((null?  x)  0)  (else  (+ 1 (len (cdr  x))))))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(len `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  2))</a:t>
            </a:r>
            <a:r>
              <a:rPr lang="en-US" altLang="ja-JP" sz="2400" b="1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should yield 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Trace: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(len `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  2))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ja-JP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-- top level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 = (1  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(len `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(2))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-- recursive call 1</a:t>
            </a:r>
            <a:endParaRPr lang="en-US" altLang="ja-JP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 = 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(len `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-- </a:t>
            </a:r>
            <a:r>
              <a:rPr lang="en-US" altLang="ja-JP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recursive call 2</a:t>
            </a:r>
            <a:endParaRPr lang="en-US" altLang="ja-JP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 = 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	returns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-- return for call 2</a:t>
            </a: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returns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(+  1  0) = 1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--return for call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returns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(+ 1  1) = 2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-- return for top level call</a:t>
            </a: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(len ‘</a:t>
            </a:r>
            <a:r>
              <a:rPr lang="en-US" altLang="ja-JP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((a) b (c  d))) </a:t>
            </a:r>
            <a:r>
              <a:rPr lang="en-US" altLang="ja-JP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B0CE24E3-50B6-EE4F-B6E9-D3826BCD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81200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CB7614B3-F313-DD46-953A-998B821F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082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a shallow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recursive function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>
            <a:extLst>
              <a:ext uri="{FF2B5EF4-FFF2-40B4-BE49-F238E27FC236}">
                <a16:creationId xmlns:a16="http://schemas.microsoft.com/office/drawing/2014/main" id="{9ADDE8BA-B092-F64D-8A54-2C2A6B183F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F7E4D37B-CBDF-D34D-99DC-7D8CDE907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42C8F5-86F6-EF4C-A47C-FEA662708B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58F0F43-13F5-4D40-840F-BF01B2E34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Recursive Functions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A2F7DF9-2A54-8D43-B483-1037C93BF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(app  x 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</a:t>
            </a:r>
            <a:r>
              <a:rPr lang="en-US" altLang="en-US" sz="28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cond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((null?  x) 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   ((null?  y) 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   (else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		(cons (car x)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(app (</a:t>
            </a:r>
            <a:r>
              <a:rPr lang="en-US" altLang="en-US" sz="28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x)  y)))))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 does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app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do? </a:t>
            </a:r>
            <a:endParaRPr lang="en-US" altLang="en-US" sz="2800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(app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(app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 4 5))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(app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(5  9) </a:t>
            </a:r>
            <a:r>
              <a:rPr lang="ja-JP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  (4)  6))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  <a:r>
              <a:rPr lang="en-US" altLang="ja-JP" sz="28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591D7D9C-ED00-2B48-861E-88DBB7BEA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5">
            <a:extLst>
              <a:ext uri="{FF2B5EF4-FFF2-40B4-BE49-F238E27FC236}">
                <a16:creationId xmlns:a16="http://schemas.microsoft.com/office/drawing/2014/main" id="{65A9C41E-AC8C-D94C-896B-3C43224C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1430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app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a shallow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recursive function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4">
            <a:extLst>
              <a:ext uri="{FF2B5EF4-FFF2-40B4-BE49-F238E27FC236}">
                <a16:creationId xmlns:a16="http://schemas.microsoft.com/office/drawing/2014/main" id="{5CC79609-40A1-D749-8310-C6A61865C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3AE4F4-A4E6-4A4C-9ECE-11FEF27D10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A4B4DB6-3D29-7E44-9AEA-2CD4DB21F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BF462D9-0EE6-184A-96B8-9375B636A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(len x)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(cond ((null?  x)  0)  (else  (+ 1 (len (cdr  x))))))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Write a version of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that uses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instead of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Write a function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countlists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that counts the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of list elements in a list. E.g.,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(countlists ‘(a))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(countlists ‘(a (b c (d)) (e)))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2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Recall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(list? l)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returns true if </a:t>
            </a:r>
            <a:r>
              <a:rPr lang="en-US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is a list, false otherwise </a:t>
            </a:r>
          </a:p>
        </p:txBody>
      </p:sp>
      <p:sp>
        <p:nvSpPr>
          <p:cNvPr id="74756" name="Line 4">
            <a:extLst>
              <a:ext uri="{FF2B5EF4-FFF2-40B4-BE49-F238E27FC236}">
                <a16:creationId xmlns:a16="http://schemas.microsoft.com/office/drawing/2014/main" id="{211BC6E2-22C6-6F4D-8697-17E93D7EC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81200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3">
            <a:extLst>
              <a:ext uri="{FF2B5EF4-FFF2-40B4-BE49-F238E27FC236}">
                <a16:creationId xmlns:a16="http://schemas.microsoft.com/office/drawing/2014/main" id="{C7F96726-4804-F940-AA9F-B3B5FBC8A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D25CDA24-76DB-194F-A8F1-5BA6E022F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BB1FC-5B64-4A4F-AD45-CE9D2620DC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1741C58-DBDA-BB4A-96D4-71DD64865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Recursive Functions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E99F148-3868-9842-9AF7-18AC17E4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 (fun 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cond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((null? x) 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   ((atom? x) 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   (else  (+ (fun  (car x))  </a:t>
            </a:r>
            <a:b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(fun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x)))) 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76805" name="Line 10">
            <a:extLst>
              <a:ext uri="{FF2B5EF4-FFF2-40B4-BE49-F238E27FC236}">
                <a16:creationId xmlns:a16="http://schemas.microsoft.com/office/drawing/2014/main" id="{260BFE62-3130-1E49-B191-640506ACF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2004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14">
            <a:extLst>
              <a:ext uri="{FF2B5EF4-FFF2-40B4-BE49-F238E27FC236}">
                <a16:creationId xmlns:a16="http://schemas.microsoft.com/office/drawing/2014/main" id="{45C2EB58-CD3A-0644-B997-CF0C149C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1938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fun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a deep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recursive function </a:t>
            </a:r>
          </a:p>
        </p:txBody>
      </p:sp>
      <p:sp>
        <p:nvSpPr>
          <p:cNvPr id="76807" name="TextBox 1">
            <a:extLst>
              <a:ext uri="{FF2B5EF4-FFF2-40B4-BE49-F238E27FC236}">
                <a16:creationId xmlns:a16="http://schemas.microsoft.com/office/drawing/2014/main" id="{D9A99E81-A03F-A44C-9278-D3033794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581400"/>
            <a:ext cx="334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What does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fun</a:t>
            </a:r>
            <a:r>
              <a:rPr lang="en-US" altLang="en-US" sz="2800">
                <a:latin typeface="Arial" panose="020B0604020202020204" pitchFamily="34" charset="0"/>
              </a:rPr>
              <a:t> do?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3">
            <a:extLst>
              <a:ext uri="{FF2B5EF4-FFF2-40B4-BE49-F238E27FC236}">
                <a16:creationId xmlns:a16="http://schemas.microsoft.com/office/drawing/2014/main" id="{5E94D590-42E8-374B-AAFC-C3D4F29A11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826D9440-AD90-0545-BC75-16C6A491C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9589C-FE67-AA49-A78B-99D3E11C67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E532118-DA71-F048-B376-DFAFA782C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fun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counts atoms in a list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22F0B11-A91C-144F-85FB-96E8621F6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(define  (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(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cond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((null?  x) 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   ((atom? x) 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   (else  (+ (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(car x))  (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(</a:t>
            </a:r>
            <a:r>
              <a:rPr lang="en-US" altLang="en-US" sz="20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cdr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x)))) 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>
              <a:solidFill>
                <a:schemeClr val="hlink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(a))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(1 (2 (3)) (5)) )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Trace:	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(1 (2 (3))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1&gt; (+   (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1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 (2 (3)) ) 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2&gt; (+ 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(2 (3)) ) 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ja-JP" sz="24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) 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3&gt; (+  (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2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((3))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4&gt; (+ 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(3)) 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ja-JP" sz="24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			5&gt; (+ (</a:t>
            </a:r>
            <a:r>
              <a:rPr lang="en-US" altLang="en-US" sz="24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3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atomcount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ja-JP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 ))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78853" name="Line 4">
            <a:extLst>
              <a:ext uri="{FF2B5EF4-FFF2-40B4-BE49-F238E27FC236}">
                <a16:creationId xmlns:a16="http://schemas.microsoft.com/office/drawing/2014/main" id="{E96C4C05-331E-7744-ACBD-B3F81E853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5638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AD2FC6BA-816B-0549-A8E9-57BF42768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788A3126-3E8A-494D-80D1-3EEF6615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8856" name="Line 7">
            <a:extLst>
              <a:ext uri="{FF2B5EF4-FFF2-40B4-BE49-F238E27FC236}">
                <a16:creationId xmlns:a16="http://schemas.microsoft.com/office/drawing/2014/main" id="{0A9087E6-24A7-5C4C-867C-FCFFA9D87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724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8">
            <a:extLst>
              <a:ext uri="{FF2B5EF4-FFF2-40B4-BE49-F238E27FC236}">
                <a16:creationId xmlns:a16="http://schemas.microsoft.com/office/drawing/2014/main" id="{D42A6025-FD09-D446-A5DA-AC3E17B60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6096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9">
            <a:extLst>
              <a:ext uri="{FF2B5EF4-FFF2-40B4-BE49-F238E27FC236}">
                <a16:creationId xmlns:a16="http://schemas.microsoft.com/office/drawing/2014/main" id="{59F7DDD9-75CF-2648-913E-A5375C136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0">
            <a:extLst>
              <a:ext uri="{FF2B5EF4-FFF2-40B4-BE49-F238E27FC236}">
                <a16:creationId xmlns:a16="http://schemas.microsoft.com/office/drawing/2014/main" id="{7FA1308A-528D-4D47-A46A-4F296DBBD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743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30F047CD-AD2B-264D-B641-980F3383D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1" name="Line 13">
            <a:extLst>
              <a:ext uri="{FF2B5EF4-FFF2-40B4-BE49-F238E27FC236}">
                <a16:creationId xmlns:a16="http://schemas.microsoft.com/office/drawing/2014/main" id="{FD454B07-C16B-4D43-A4F2-168E02743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953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8335B529-06C2-DA43-A9E1-09F6209F0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1430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atomcount </a:t>
            </a:r>
            <a:r>
              <a:rPr lang="en-US" altLang="en-US" sz="2000">
                <a:latin typeface="Arial" panose="020B0604020202020204" pitchFamily="34" charset="0"/>
              </a:rPr>
              <a:t>is a deep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recursive function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>
            <a:extLst>
              <a:ext uri="{FF2B5EF4-FFF2-40B4-BE49-F238E27FC236}">
                <a16:creationId xmlns:a16="http://schemas.microsoft.com/office/drawing/2014/main" id="{CCF2D850-81B5-BC45-B518-C6C1E3D73D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CCE522B1-F63B-FA40-AD7B-232CC79E4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06CB66-A692-674D-81B1-19F1ED5ED6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DDF51C2-FE5A-534D-85DA-F4FAB33B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C441084-0FD0-BB48-88D6-AD44B0091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Write a function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flatten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that flattens a list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(flatten ‘</a:t>
            </a:r>
            <a:r>
              <a:rPr lang="en-US" altLang="ja-JP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 (2 (3))))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r>
              <a:rPr lang="en-US" altLang="ja-JP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(1 2 3)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3">
            <a:extLst>
              <a:ext uri="{FF2B5EF4-FFF2-40B4-BE49-F238E27FC236}">
                <a16:creationId xmlns:a16="http://schemas.microsoft.com/office/drawing/2014/main" id="{5F036EBB-136D-B441-BC39-041A6C237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30BAEF65-154A-7342-9505-893FDD5C7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D22E1-D833-1846-8396-62A7B2D314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F41ED69-32C5-1748-A618-E20BC9949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23DCC5F-55CE-B74C-98E7-EB1E627E5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Functional Programming Languages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S-expressions and lists</a:t>
            </a:r>
          </a:p>
          <a:p>
            <a:pPr lvl="2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cons, car,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cdr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Defining functions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 of recursive functions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Shallow vs. deep recursion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Equality testing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F6EAC86E-C2B2-114F-8F39-DFB0AA5F9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D95A7-8A72-8D45-A56A-9E5A78D24E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769559-6C6D-C04F-9DDA-A44A68451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Equality Testing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5FF6690-E70E-3E4A-97ED-B6CDD84C2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eq?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Built-in predicate that can check atoms for equal values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Does no</a:t>
            </a:r>
            <a:r>
              <a:rPr lang="en-US" altLang="ja-JP" sz="2400" dirty="0">
                <a:latin typeface="Arial" panose="020B0604020202020204" pitchFamily="34" charset="0"/>
              </a:rPr>
              <a:t>t work on lists in the way you might expect!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Our predicate that works on lists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x  y)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(or (and (atom?  x) (atom? y) (eq?  x 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   (and  (not (atom? x)) (not (atom?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	   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(car x)  (car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	   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eql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?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x)  (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cdr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y)) )))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equal?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Built-in predicate that works on lists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3">
            <a:extLst>
              <a:ext uri="{FF2B5EF4-FFF2-40B4-BE49-F238E27FC236}">
                <a16:creationId xmlns:a16="http://schemas.microsoft.com/office/drawing/2014/main" id="{7FFBF3D4-D5C8-304A-A610-E88FAA81E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562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993D8F02-6237-1343-90D1-D2F96C902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B7E68-F4E4-6C40-A6EA-BEDFF6FD8B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C767A91-F484-FA46-BED6-E74F540C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Examples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D91EA8A-3D1E-0A49-B95E-0D398D588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eql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((a))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(eq?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a)</a:t>
            </a:r>
            <a:r>
              <a:rPr lang="en-US" altLang="ja-JP" sz="2400" dirty="0">
                <a:ea typeface="ＭＳ Ｐゴシック" panose="020B0600070205080204" pitchFamily="34" charset="-128"/>
              </a:rPr>
              <a:t> 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what?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(eq?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  </a:t>
            </a:r>
            <a:r>
              <a:rPr lang="ja-JP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(a))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yields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what?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5" name="Freeform 4">
            <a:extLst>
              <a:ext uri="{FF2B5EF4-FFF2-40B4-BE49-F238E27FC236}">
                <a16:creationId xmlns:a16="http://schemas.microsoft.com/office/drawing/2014/main" id="{483C2CB0-7BEC-F44E-B4F2-E05A01A7023C}"/>
              </a:ext>
            </a:extLst>
          </p:cNvPr>
          <p:cNvSpPr>
            <a:spLocks/>
          </p:cNvSpPr>
          <p:nvPr/>
        </p:nvSpPr>
        <p:spPr bwMode="auto">
          <a:xfrm>
            <a:off x="5410200" y="1676400"/>
            <a:ext cx="1166812" cy="2514600"/>
          </a:xfrm>
          <a:custGeom>
            <a:avLst/>
            <a:gdLst>
              <a:gd name="T0" fmla="*/ 0 w 735"/>
              <a:gd name="T1" fmla="*/ 2147483646 h 1584"/>
              <a:gd name="T2" fmla="*/ 2147483646 w 735"/>
              <a:gd name="T3" fmla="*/ 2147483646 h 1584"/>
              <a:gd name="T4" fmla="*/ 2147483646 w 735"/>
              <a:gd name="T5" fmla="*/ 0 h 1584"/>
              <a:gd name="T6" fmla="*/ 0 60000 65536"/>
              <a:gd name="T7" fmla="*/ 0 60000 65536"/>
              <a:gd name="T8" fmla="*/ 0 60000 65536"/>
              <a:gd name="T9" fmla="*/ 0 w 735"/>
              <a:gd name="T10" fmla="*/ 0 h 1584"/>
              <a:gd name="T11" fmla="*/ 735 w 735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5" h="1584">
                <a:moveTo>
                  <a:pt x="0" y="1584"/>
                </a:moveTo>
                <a:cubicBezTo>
                  <a:pt x="352" y="1235"/>
                  <a:pt x="704" y="887"/>
                  <a:pt x="720" y="624"/>
                </a:cubicBezTo>
                <a:cubicBezTo>
                  <a:pt x="735" y="360"/>
                  <a:pt x="415" y="180"/>
                  <a:pt x="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3">
            <a:extLst>
              <a:ext uri="{FF2B5EF4-FFF2-40B4-BE49-F238E27FC236}">
                <a16:creationId xmlns:a16="http://schemas.microsoft.com/office/drawing/2014/main" id="{E7DA6C7A-A72F-3044-A31A-A0CEA0052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DA2C5606-3741-F449-8967-A28C1513C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CCC2F-407C-BC47-8E43-93E2E9A89B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5FE4D6C-04A1-7D49-8B01-EEF873BC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443A077-EB4D-7042-A12A-4E2EA682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Value model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for variables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variable is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location</a:t>
            </a:r>
            <a:r>
              <a:rPr lang="en-US" altLang="en-US" sz="2400" dirty="0">
                <a:latin typeface="Arial" panose="020B0604020202020204" pitchFamily="34" charset="0"/>
              </a:rPr>
              <a:t> that holds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I.e., a named container for a value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:= b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Reference model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for variables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A variable is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reference</a:t>
            </a:r>
            <a:r>
              <a:rPr lang="en-US" altLang="en-US" sz="2400" dirty="0">
                <a:latin typeface="Arial" panose="020B0604020202020204" pitchFamily="34" charset="0"/>
              </a:rPr>
              <a:t> to a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value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Every variable is an l-value </a:t>
            </a:r>
          </a:p>
          <a:p>
            <a:pPr lvl="2" eaLnBrk="1" hangingPunct="1"/>
            <a:r>
              <a:rPr lang="en-US" altLang="en-US" sz="2000" dirty="0">
                <a:latin typeface="Arial" panose="020B0604020202020204" pitchFamily="34" charset="0"/>
              </a:rPr>
              <a:t>Requires dereference when </a:t>
            </a:r>
            <a:r>
              <a:rPr lang="en-US" altLang="en-US" sz="2000" dirty="0" err="1">
                <a:latin typeface="Arial" panose="020B0604020202020204" pitchFamily="34" charset="0"/>
              </a:rPr>
              <a:t>r-value</a:t>
            </a:r>
            <a:r>
              <a:rPr lang="en-US" altLang="en-US" sz="2000" dirty="0">
                <a:latin typeface="Arial" panose="020B0604020202020204" pitchFamily="34" charset="0"/>
              </a:rPr>
              <a:t> needed (usually, but not always implicit)</a:t>
            </a: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15699143-5EB6-6844-9280-29F3B72E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27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l-value (the location)</a:t>
            </a:r>
          </a:p>
        </p:txBody>
      </p:sp>
      <p:sp>
        <p:nvSpPr>
          <p:cNvPr id="89094" name="Line 5">
            <a:extLst>
              <a:ext uri="{FF2B5EF4-FFF2-40B4-BE49-F238E27FC236}">
                <a16:creationId xmlns:a16="http://schemas.microsoft.com/office/drawing/2014/main" id="{85381CF0-D6E4-CA40-822A-BA6FEB6D9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6">
            <a:extLst>
              <a:ext uri="{FF2B5EF4-FFF2-40B4-BE49-F238E27FC236}">
                <a16:creationId xmlns:a16="http://schemas.microsoft.com/office/drawing/2014/main" id="{D8FD4F57-37B3-9845-886D-006C1664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81400"/>
            <a:ext cx="413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r-value (the value held in that location)</a:t>
            </a:r>
          </a:p>
        </p:txBody>
      </p:sp>
      <p:sp>
        <p:nvSpPr>
          <p:cNvPr id="89096" name="Line 7">
            <a:extLst>
              <a:ext uri="{FF2B5EF4-FFF2-40B4-BE49-F238E27FC236}">
                <a16:creationId xmlns:a16="http://schemas.microsoft.com/office/drawing/2014/main" id="{0323BC55-3EDD-054D-8A99-E6AB794204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3048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A3FB7776-ACC3-3846-A97E-E4C7D8344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8D4E493-F8A4-274B-A271-4FC9F8004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CC0C06-5165-204B-B205-E62B7049AD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41550F1-9F75-0046-B68C-3E896DE03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First, Imperative Languages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DF2B70D-4ECB-CD4B-8394-BA2D5CF4B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concept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assignment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 central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 X:=5; Y:=10; Z:=X+Y; W:=f(Z);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Side effects on memory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Program semantics (i.e., how the program works):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state-transition semantics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program is a sequence of assignment statements with effect on memory (i.e., </a:t>
            </a:r>
            <a:r>
              <a:rPr lang="en-US" altLang="en-US" u="sng" dirty="0">
                <a:latin typeface="Arial" panose="020B0604020202020204" pitchFamily="34" charset="0"/>
              </a:rPr>
              <a:t>state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BE7F0380-7C5D-1747-A5AD-348567D3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265" y="4953000"/>
            <a:ext cx="53463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" pitchFamily="2" charset="0"/>
              </a:rPr>
              <a:t>C :=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" pitchFamily="2" charset="0"/>
              </a:rPr>
              <a:t>for I := 1 step 1 until N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" pitchFamily="2" charset="0"/>
              </a:rPr>
              <a:t>  t := a[I]*b[I];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" pitchFamily="2" charset="0"/>
              </a:rPr>
              <a:t>  C := C + 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>
            <a:extLst>
              <a:ext uri="{FF2B5EF4-FFF2-40B4-BE49-F238E27FC236}">
                <a16:creationId xmlns:a16="http://schemas.microsoft.com/office/drawing/2014/main" id="{060A52B0-D25C-684F-BC22-7A5E69BEB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599" y="6248400"/>
            <a:ext cx="53371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42442913-6391-B542-9E74-75E611AFE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BD89E-CF1F-0147-A886-FB2DFFFFF0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FDB6E71-37EF-844B-9B4C-A521538E3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Variables: Example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96A3911-EA64-8646-A64F-40EA2118A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Value model for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b := 2		b: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 := b           c: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:= </a:t>
            </a:r>
            <a:r>
              <a:rPr lang="en-US" altLang="en-US" dirty="0" err="1">
                <a:latin typeface="Arial" panose="020B0604020202020204" pitchFamily="34" charset="0"/>
              </a:rPr>
              <a:t>b+c</a:t>
            </a:r>
            <a:r>
              <a:rPr lang="en-US" altLang="en-US" dirty="0">
                <a:latin typeface="Arial" panose="020B0604020202020204" pitchFamily="34" charset="0"/>
              </a:rPr>
              <a:t>	a: </a:t>
            </a:r>
            <a:endParaRPr lang="en-US" altLang="en-US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Reference model for variables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b := 2		b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 := b	 	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:= </a:t>
            </a:r>
            <a:r>
              <a:rPr lang="en-US" altLang="en-US" dirty="0" err="1">
                <a:latin typeface="Arial" panose="020B0604020202020204" pitchFamily="34" charset="0"/>
              </a:rPr>
              <a:t>b+c</a:t>
            </a:r>
            <a:r>
              <a:rPr lang="en-US" altLang="en-US" dirty="0">
                <a:latin typeface="Arial" panose="020B0604020202020204" pitchFamily="34" charset="0"/>
              </a:rPr>
              <a:t>	a</a:t>
            </a:r>
            <a:endParaRPr lang="en-US" altLang="en-US" i="1" dirty="0">
              <a:latin typeface="Arial" panose="020B0604020202020204" pitchFamily="34" charset="0"/>
            </a:endParaRPr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B3EACB34-CC7A-7042-B82F-473B6873A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38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 := 2;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 := b;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 := b + c;</a:t>
            </a:r>
          </a:p>
        </p:txBody>
      </p:sp>
      <p:sp>
        <p:nvSpPr>
          <p:cNvPr id="90118" name="Text Box 5">
            <a:extLst>
              <a:ext uri="{FF2B5EF4-FFF2-40B4-BE49-F238E27FC236}">
                <a16:creationId xmlns:a16="http://schemas.microsoft.com/office/drawing/2014/main" id="{119E55BB-2DF4-734A-ABD3-D32A5423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8720ABF8-D646-FE47-80F0-1AA2105D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050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0" name="Text Box 7">
            <a:extLst>
              <a:ext uri="{FF2B5EF4-FFF2-40B4-BE49-F238E27FC236}">
                <a16:creationId xmlns:a16="http://schemas.microsoft.com/office/drawing/2014/main" id="{A7B82F50-8FB8-CE48-B136-0EFB59A8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146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1" name="Text Box 8">
            <a:extLst>
              <a:ext uri="{FF2B5EF4-FFF2-40B4-BE49-F238E27FC236}">
                <a16:creationId xmlns:a16="http://schemas.microsoft.com/office/drawing/2014/main" id="{3FC56A9B-1D80-F248-BEBB-DB70EADA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880649" name="Text Box 9">
            <a:extLst>
              <a:ext uri="{FF2B5EF4-FFF2-40B4-BE49-F238E27FC236}">
                <a16:creationId xmlns:a16="http://schemas.microsoft.com/office/drawing/2014/main" id="{15DE378C-9EF0-8A4E-909D-90CA1C51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80650" name="Text Box 10">
            <a:extLst>
              <a:ext uri="{FF2B5EF4-FFF2-40B4-BE49-F238E27FC236}">
                <a16:creationId xmlns:a16="http://schemas.microsoft.com/office/drawing/2014/main" id="{984ED4B7-3213-D249-AE14-D3E30A1ED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80651" name="Text Box 11">
            <a:extLst>
              <a:ext uri="{FF2B5EF4-FFF2-40B4-BE49-F238E27FC236}">
                <a16:creationId xmlns:a16="http://schemas.microsoft.com/office/drawing/2014/main" id="{F9024CAF-57B7-ED40-B155-16216757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90125" name="Text Box 12">
            <a:extLst>
              <a:ext uri="{FF2B5EF4-FFF2-40B4-BE49-F238E27FC236}">
                <a16:creationId xmlns:a16="http://schemas.microsoft.com/office/drawing/2014/main" id="{82F701E6-CE87-C54D-B7A0-CE780CDBD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6" name="Text Box 13">
            <a:extLst>
              <a:ext uri="{FF2B5EF4-FFF2-40B4-BE49-F238E27FC236}">
                <a16:creationId xmlns:a16="http://schemas.microsoft.com/office/drawing/2014/main" id="{506B2F66-8758-C248-B696-FD11FBA7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0127" name="Text Box 14">
            <a:extLst>
              <a:ext uri="{FF2B5EF4-FFF2-40B4-BE49-F238E27FC236}">
                <a16:creationId xmlns:a16="http://schemas.microsoft.com/office/drawing/2014/main" id="{191BCCB0-4BA7-F14A-9270-80E7DA39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38417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90128" name="Text Box 15">
            <a:extLst>
              <a:ext uri="{FF2B5EF4-FFF2-40B4-BE49-F238E27FC236}">
                <a16:creationId xmlns:a16="http://schemas.microsoft.com/office/drawing/2014/main" id="{F2379372-0DF9-7548-9E3A-2B6AE5FF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880656" name="Line 16">
            <a:extLst>
              <a:ext uri="{FF2B5EF4-FFF2-40B4-BE49-F238E27FC236}">
                <a16:creationId xmlns:a16="http://schemas.microsoft.com/office/drawing/2014/main" id="{A109FD6B-284C-674E-9CDE-914EFA310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43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7" name="Line 17">
            <a:extLst>
              <a:ext uri="{FF2B5EF4-FFF2-40B4-BE49-F238E27FC236}">
                <a16:creationId xmlns:a16="http://schemas.microsoft.com/office/drawing/2014/main" id="{4E206F13-C676-C944-80E1-38FC4A99F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8" name="Line 18">
            <a:extLst>
              <a:ext uri="{FF2B5EF4-FFF2-40B4-BE49-F238E27FC236}">
                <a16:creationId xmlns:a16="http://schemas.microsoft.com/office/drawing/2014/main" id="{AA428B51-FF9A-8745-8FDF-941F0D4EC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9" grpId="0"/>
      <p:bldP spid="880650" grpId="0"/>
      <p:bldP spid="8806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3">
            <a:extLst>
              <a:ext uri="{FF2B5EF4-FFF2-40B4-BE49-F238E27FC236}">
                <a16:creationId xmlns:a16="http://schemas.microsoft.com/office/drawing/2014/main" id="{1C0C4C07-4E11-3B46-8062-2211C19DE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 Ryder</a:t>
            </a:r>
          </a:p>
        </p:txBody>
      </p:sp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A7EE16C9-72F5-3246-BF38-A29A7E47F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3B396B-5DF2-8E43-A19C-D19193FEAF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0E44125-9487-8848-AD51-562DBDE92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Equality Testing: How does </a:t>
            </a:r>
            <a:r>
              <a:rPr lang="en-US" altLang="en-US" sz="36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eq?</a:t>
            </a: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 work?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8A9F6B8-D99D-2B4F-98C7-5F57B256B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Scheme uses the reference model for variables!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(define (f  x  y) 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  y))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 ‘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‘a)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yields 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(a 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refers to atom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refers to atom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eq?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checks that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both point to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same place.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Call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(f ‘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(a) ‘(a))</a:t>
            </a:r>
            <a:r>
              <a:rPr lang="en-US" altLang="ja-JP" sz="24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yields </a:t>
            </a:r>
            <a:r>
              <a:rPr lang="en-US" altLang="ja-JP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(‘(a) ‘(a))</a:t>
            </a:r>
            <a:r>
              <a:rPr lang="en-US" altLang="ja-JP" sz="24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do not refer to the same list.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91141" name="Text Box 4">
            <a:extLst>
              <a:ext uri="{FF2B5EF4-FFF2-40B4-BE49-F238E27FC236}">
                <a16:creationId xmlns:a16="http://schemas.microsoft.com/office/drawing/2014/main" id="{2992ADD5-877E-0945-B4A6-EAF2E8F1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789238"/>
            <a:ext cx="376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CABDEB45-A66D-8A48-A878-CFA452BA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3" name="Text Box 6">
            <a:extLst>
              <a:ext uri="{FF2B5EF4-FFF2-40B4-BE49-F238E27FC236}">
                <a16:creationId xmlns:a16="http://schemas.microsoft.com/office/drawing/2014/main" id="{27D5FEB4-D036-FF4A-B16D-448DB91E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1144" name="Line 7">
            <a:extLst>
              <a:ext uri="{FF2B5EF4-FFF2-40B4-BE49-F238E27FC236}">
                <a16:creationId xmlns:a16="http://schemas.microsoft.com/office/drawing/2014/main" id="{41486C89-7C69-9842-924F-B102DB09E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48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8">
            <a:extLst>
              <a:ext uri="{FF2B5EF4-FFF2-40B4-BE49-F238E27FC236}">
                <a16:creationId xmlns:a16="http://schemas.microsoft.com/office/drawing/2014/main" id="{BF9B1B26-6953-1746-BF61-DD5D13040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Text Box 9">
            <a:extLst>
              <a:ext uri="{FF2B5EF4-FFF2-40B4-BE49-F238E27FC236}">
                <a16:creationId xmlns:a16="http://schemas.microsoft.com/office/drawing/2014/main" id="{10F80212-981B-994B-A9F5-8DDE3AC5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81513"/>
            <a:ext cx="376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91147" name="Rectangle 10">
            <a:extLst>
              <a:ext uri="{FF2B5EF4-FFF2-40B4-BE49-F238E27FC236}">
                <a16:creationId xmlns:a16="http://schemas.microsoft.com/office/drawing/2014/main" id="{06F06ADC-0608-D247-8D07-7CF3DFAC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8" name="Rectangle 11">
            <a:extLst>
              <a:ext uri="{FF2B5EF4-FFF2-40B4-BE49-F238E27FC236}">
                <a16:creationId xmlns:a16="http://schemas.microsoft.com/office/drawing/2014/main" id="{86F7F729-4AE6-3B48-B4B8-21327CF7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15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1149" name="Text Box 12">
            <a:extLst>
              <a:ext uri="{FF2B5EF4-FFF2-40B4-BE49-F238E27FC236}">
                <a16:creationId xmlns:a16="http://schemas.microsoft.com/office/drawing/2014/main" id="{FB85DAEB-1147-4348-A281-0A6DF0A3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29200"/>
            <a:ext cx="73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( )</a:t>
            </a:r>
          </a:p>
        </p:txBody>
      </p:sp>
      <p:sp>
        <p:nvSpPr>
          <p:cNvPr id="91150" name="Line 13">
            <a:extLst>
              <a:ext uri="{FF2B5EF4-FFF2-40B4-BE49-F238E27FC236}">
                <a16:creationId xmlns:a16="http://schemas.microsoft.com/office/drawing/2014/main" id="{CA46D81C-8FA2-F745-9EBA-7CDC12AF5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4">
            <a:extLst>
              <a:ext uri="{FF2B5EF4-FFF2-40B4-BE49-F238E27FC236}">
                <a16:creationId xmlns:a16="http://schemas.microsoft.com/office/drawing/2014/main" id="{B05370A0-CDCC-9E4E-90A6-57C16DC1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5">
            <a:extLst>
              <a:ext uri="{FF2B5EF4-FFF2-40B4-BE49-F238E27FC236}">
                <a16:creationId xmlns:a16="http://schemas.microsoft.com/office/drawing/2014/main" id="{3CBD2EC2-FD75-7144-BA64-78A109035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14913"/>
            <a:ext cx="36988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91153" name="Line 16">
            <a:extLst>
              <a:ext uri="{FF2B5EF4-FFF2-40B4-BE49-F238E27FC236}">
                <a16:creationId xmlns:a16="http://schemas.microsoft.com/office/drawing/2014/main" id="{42082BEC-FB0E-5242-B685-8616D561D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>
            <a:extLst>
              <a:ext uri="{FF2B5EF4-FFF2-40B4-BE49-F238E27FC236}">
                <a16:creationId xmlns:a16="http://schemas.microsoft.com/office/drawing/2014/main" id="{7A5EBE34-287C-2E42-9D90-069ECEF1DC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Line 18">
            <a:extLst>
              <a:ext uri="{FF2B5EF4-FFF2-40B4-BE49-F238E27FC236}">
                <a16:creationId xmlns:a16="http://schemas.microsoft.com/office/drawing/2014/main" id="{62F3D262-E64C-FD41-9ECF-470E1F7D5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48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19">
            <a:extLst>
              <a:ext uri="{FF2B5EF4-FFF2-40B4-BE49-F238E27FC236}">
                <a16:creationId xmlns:a16="http://schemas.microsoft.com/office/drawing/2014/main" id="{05A37276-1905-E44C-A93A-9B3F14BD2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800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6821A358-D1F9-0549-A1A4-10DF939DB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67445494-D5E1-D949-BE3B-0435D056E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00561BF-E1E1-E94C-BA20-B80771CC4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343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Text Box 24">
            <a:extLst>
              <a:ext uri="{FF2B5EF4-FFF2-40B4-BE49-F238E27FC236}">
                <a16:creationId xmlns:a16="http://schemas.microsoft.com/office/drawing/2014/main" id="{47BE0052-A0A6-0749-888A-5C8C34DF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146550"/>
            <a:ext cx="1287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 cons cell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5DFC59A7-5647-4C4D-AA6D-7A7D3B8F7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Models for Variables </a:t>
            </a:r>
          </a:p>
        </p:txBody>
      </p:sp>
      <p:sp>
        <p:nvSpPr>
          <p:cNvPr id="119810" name="Content Placeholder 2">
            <a:extLst>
              <a:ext uri="{FF2B5EF4-FFF2-40B4-BE49-F238E27FC236}">
                <a16:creationId xmlns:a16="http://schemas.microsoft.com/office/drawing/2014/main" id="{10407EC9-BA68-8C4B-B704-E56C69C0A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C/C++, Pascal, Fortran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Value model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Java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Mixed model: value model for simple types, reference model for class types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JS, Python, R, etc.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Reference model  </a:t>
            </a:r>
          </a:p>
          <a:p>
            <a:r>
              <a:rPr lang="en-US" altLang="en-US" sz="3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Scheme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Reference model!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eq?</a:t>
            </a:r>
            <a:r>
              <a:rPr lang="en-US" altLang="en-US" dirty="0">
                <a:latin typeface="Arial" panose="020B0604020202020204" pitchFamily="34" charset="0"/>
              </a:rPr>
              <a:t> is “reference equality” (akin of Java’s ==),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altLang="en-US" dirty="0">
                <a:latin typeface="Arial" panose="020B0604020202020204" pitchFamily="34" charset="0"/>
              </a:rPr>
              <a:t> is value equality </a:t>
            </a:r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D09140C2-BCCF-FC4D-9534-22723752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03D32-13EA-F544-8D43-AFC44991DE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id="{3BC87982-69C2-7648-A2A8-8F8185C6F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82EF2E2E-D74A-2B47-A35E-3C1812B65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4211" name="Footer Placeholder 3">
            <a:extLst>
              <a:ext uri="{FF2B5EF4-FFF2-40B4-BE49-F238E27FC236}">
                <a16:creationId xmlns:a16="http://schemas.microsoft.com/office/drawing/2014/main" id="{5215DDE2-F08E-0F4D-BDD1-9F0601009E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94212" name="Slide Number Placeholder 4">
            <a:extLst>
              <a:ext uri="{FF2B5EF4-FFF2-40B4-BE49-F238E27FC236}">
                <a16:creationId xmlns:a16="http://schemas.microsoft.com/office/drawing/2014/main" id="{DA3B9153-1C83-DE47-ABFA-C1472081A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89E545-BB92-F348-9F35-454E8FCF72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137601A1-1128-D94B-A5D4-A16866B989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F42D4ED8-891E-8046-B166-181026A29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55C977-D2EB-6547-8D50-E953E56BCF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7A05A23-E7D3-4749-821F-3D1EA49BF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Imperative Languages</a:t>
            </a:r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9D6C8DAA-833A-E94A-8AA1-0D397623B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(also called “procedures”,  “subroutines”, or routines) have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side effects: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Roughly: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function call affects </a:t>
            </a:r>
            <a:r>
              <a:rPr lang="en-US" altLang="en-US" u="sng" dirty="0">
                <a:latin typeface="Arial" panose="020B0604020202020204" pitchFamily="34" charset="0"/>
              </a:rPr>
              <a:t>visible state</a:t>
            </a:r>
            <a:r>
              <a:rPr lang="en-US" altLang="en-US" dirty="0">
                <a:latin typeface="Arial" panose="020B0604020202020204" pitchFamily="34" charset="0"/>
              </a:rPr>
              <a:t>; i.e., a function call may change state in a way that affects execution of other functions; in general, function call cannot be replaced by result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Also, result of a function call depends on </a:t>
            </a:r>
            <a:r>
              <a:rPr lang="en-US" altLang="en-US" u="sng" dirty="0">
                <a:latin typeface="Arial" panose="020B0604020202020204" pitchFamily="34" charset="0"/>
              </a:rPr>
              <a:t>visible state</a:t>
            </a:r>
            <a:r>
              <a:rPr lang="en-US" altLang="en-US" dirty="0">
                <a:latin typeface="Arial" panose="020B0604020202020204" pitchFamily="34" charset="0"/>
              </a:rPr>
              <a:t>; i.e., function call is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not independent</a:t>
            </a:r>
            <a:r>
              <a:rPr lang="en-US" altLang="en-US" dirty="0">
                <a:latin typeface="Arial" panose="020B0604020202020204" pitchFamily="34" charset="0"/>
              </a:rPr>
              <a:t> of the context of the call</a:t>
            </a:r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490E7C37-28AC-4744-9A0D-9282FC028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2F8A14-92AD-A647-BA7F-2D9316950C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8648292-FDCF-D64C-AE89-A25CC4A4C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Imperative Languages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B5634F5-0C6D-1442-B623-0EFB25DD6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are, traditionally, not </a:t>
            </a:r>
            <a:r>
              <a:rPr lang="en-US" altLang="en-US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first-class values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first-class value is one that can be passed as argument to functions, and returned as result from functions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In a language with assignments, it can be assigned into a variable or structure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Are functions in C first-class values?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As languages become more multi-paradigm, imperative languages increasingly support functions as first-class values (JS, R, Python, Java 8, C++11)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>
            <a:extLst>
              <a:ext uri="{FF2B5EF4-FFF2-40B4-BE49-F238E27FC236}">
                <a16:creationId xmlns:a16="http://schemas.microsoft.com/office/drawing/2014/main" id="{6D6F87F4-693C-6D44-A0DF-3C45028FB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Milanova/B.G. Ryder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743CDBD3-3322-6F46-9262-81FBD1468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A48BD-7E1B-A74B-AB8F-016A859512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C1FF6B2-764C-FB43-8429-4FF77457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Functional Languages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52C3305-366E-0141-BB03-DEC7B48AA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Program semantics: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reduction semantics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A program is a set of function definitions and their application to arguments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Def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IP = (Insert +) º (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ApplyToAll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*) º Transpose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IP &lt;&lt;1,2,3&gt;,&lt;6,5,4&gt;&gt;     is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(Insert +) ((</a:t>
            </a:r>
            <a:r>
              <a:rPr lang="en-US" altLang="en-US" dirty="0" err="1">
                <a:latin typeface="Arial" panose="020B0604020202020204" pitchFamily="34" charset="0"/>
              </a:rPr>
              <a:t>ApplyToAll</a:t>
            </a:r>
            <a:r>
              <a:rPr lang="en-US" altLang="en-US" dirty="0">
                <a:latin typeface="Arial" panose="020B0604020202020204" pitchFamily="34" charset="0"/>
              </a:rPr>
              <a:t> *)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(Transpose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						&lt;&lt;1,2,3&gt;,&lt;6,5,4&gt;&gt;)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(Insert +)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((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</a:rPr>
              <a:t>ApplyToAll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*) &lt;&lt;1,6&gt;,&lt;2,5&gt;,&lt;3,4&gt;&gt;)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(Insert +) &lt;6,10,12&gt;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19759F5E-E9F1-CB47-AD6A-504E98BA1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514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487786F1-0EB4-A041-A1F3-90536076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236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Function composition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>
            <a:extLst>
              <a:ext uri="{FF2B5EF4-FFF2-40B4-BE49-F238E27FC236}">
                <a16:creationId xmlns:a16="http://schemas.microsoft.com/office/drawing/2014/main" id="{55ADEB64-D8F8-C54A-AD33-DBFD1C940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5358906C-B29B-CE4D-B8B4-0776B28FA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793D24-07FD-1C43-A7EE-47F7CDA2E1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CDBBDDE-831D-6940-BA05-8C68E2DBC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Functional Languages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D85DD89-1C8F-AA47-AE11-DCDD4F533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pure functional languages, there is no notion of assignment, no notion of state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Variables are bound to values </a:t>
            </a:r>
            <a:r>
              <a:rPr lang="en-US" altLang="en-US" u="sng" dirty="0">
                <a:latin typeface="Arial" panose="020B0604020202020204" pitchFamily="34" charset="0"/>
              </a:rPr>
              <a:t>only</a:t>
            </a:r>
            <a:r>
              <a:rPr lang="en-US" altLang="en-US" dirty="0">
                <a:latin typeface="Arial" panose="020B0604020202020204" pitchFamily="34" charset="0"/>
              </a:rPr>
              <a:t> through parameter associations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No side effects!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Referential transparency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Roughly: 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Result of function application is independent of context where the function application occurs; function application can be replaced by result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>
            <a:extLst>
              <a:ext uri="{FF2B5EF4-FFF2-40B4-BE49-F238E27FC236}">
                <a16:creationId xmlns:a16="http://schemas.microsoft.com/office/drawing/2014/main" id="{DDF3A7B1-63C8-654E-8684-EF12FB271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Milanova/B. G. Ryder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F901108E-3A17-5B46-957E-897AD59F5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E0AFB3-92C7-3C43-9634-3461EF66D6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6CBD4BF-DAC2-B943-8DD4-C3617FC7C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Functional Languages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CE22A7D-DCAF-E74F-838D-588E538C9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Functions are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first-class values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Can be returned as value of a function application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Can be passed as an argument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 a language with assignment, can be assigned into variables and structures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Unnamed functions exist as values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21071</TotalTime>
  <Words>3990</Words>
  <Application>Microsoft Macintosh PowerPoint</Application>
  <PresentationFormat>On-screen Show (4:3)</PresentationFormat>
  <Paragraphs>594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Courier</vt:lpstr>
      <vt:lpstr>Courier New</vt:lpstr>
      <vt:lpstr>Tahoma</vt:lpstr>
      <vt:lpstr>Times</vt:lpstr>
      <vt:lpstr>Wingdings</vt:lpstr>
      <vt:lpstr>Blends</vt:lpstr>
      <vt:lpstr> Functional Programming with Scheme</vt:lpstr>
      <vt:lpstr>Lecture Outline</vt:lpstr>
      <vt:lpstr>Racket/PLT Scheme/DrScheme</vt:lpstr>
      <vt:lpstr>First, Imperative Languages</vt:lpstr>
      <vt:lpstr>Imperative Languages</vt:lpstr>
      <vt:lpstr>Imperative Languages</vt:lpstr>
      <vt:lpstr>Functional Languages</vt:lpstr>
      <vt:lpstr>Functional Languages</vt:lpstr>
      <vt:lpstr>Functional Languages</vt:lpstr>
      <vt:lpstr>Lecture Outline</vt:lpstr>
      <vt:lpstr>Lisp and Scheme</vt:lpstr>
      <vt:lpstr>History</vt:lpstr>
      <vt:lpstr>Why Scheme?</vt:lpstr>
      <vt:lpstr>S-expressions</vt:lpstr>
      <vt:lpstr>List Functions</vt:lpstr>
      <vt:lpstr>Quoting</vt:lpstr>
      <vt:lpstr>Questions</vt:lpstr>
      <vt:lpstr>Questions </vt:lpstr>
      <vt:lpstr>Type Predicates</vt:lpstr>
      <vt:lpstr>Question</vt:lpstr>
      <vt:lpstr>Lecture Outline</vt:lpstr>
      <vt:lpstr>Scheme: Defining Funcitons</vt:lpstr>
      <vt:lpstr>Examples</vt:lpstr>
      <vt:lpstr>Examples</vt:lpstr>
      <vt:lpstr>Examples</vt:lpstr>
      <vt:lpstr>Trace of Evaluation</vt:lpstr>
      <vt:lpstr>Read-Eval-Print Loop (REPL)</vt:lpstr>
      <vt:lpstr>PowerPoint Presentation</vt:lpstr>
      <vt:lpstr>Conditional Execution</vt:lpstr>
      <vt:lpstr>Recursive Functions</vt:lpstr>
      <vt:lpstr>Recursive Functions</vt:lpstr>
      <vt:lpstr>Exercise</vt:lpstr>
      <vt:lpstr>Recursive Functions</vt:lpstr>
      <vt:lpstr>fun counts atoms in a list</vt:lpstr>
      <vt:lpstr>Exercise</vt:lpstr>
      <vt:lpstr>Lecture Outline</vt:lpstr>
      <vt:lpstr>Equality Testing</vt:lpstr>
      <vt:lpstr>Examples</vt:lpstr>
      <vt:lpstr>Models for Variables</vt:lpstr>
      <vt:lpstr>Models for Variables: Example</vt:lpstr>
      <vt:lpstr>Equality Testing: How does eq? work?</vt:lpstr>
      <vt:lpstr>Models for Variables 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4711</cp:revision>
  <dcterms:created xsi:type="dcterms:W3CDTF">2010-10-21T12:24:29Z</dcterms:created>
  <dcterms:modified xsi:type="dcterms:W3CDTF">2020-10-15T14:47:22Z</dcterms:modified>
</cp:coreProperties>
</file>