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45"/>
  </p:notesMasterIdLst>
  <p:handoutMasterIdLst>
    <p:handoutMasterId r:id="rId46"/>
  </p:handoutMasterIdLst>
  <p:sldIdLst>
    <p:sldId id="682" r:id="rId3"/>
    <p:sldId id="665" r:id="rId4"/>
    <p:sldId id="773" r:id="rId5"/>
    <p:sldId id="774" r:id="rId6"/>
    <p:sldId id="775" r:id="rId7"/>
    <p:sldId id="776" r:id="rId8"/>
    <p:sldId id="781" r:id="rId9"/>
    <p:sldId id="782" r:id="rId10"/>
    <p:sldId id="783" r:id="rId11"/>
    <p:sldId id="717" r:id="rId12"/>
    <p:sldId id="718" r:id="rId13"/>
    <p:sldId id="724" r:id="rId14"/>
    <p:sldId id="738" r:id="rId15"/>
    <p:sldId id="770" r:id="rId16"/>
    <p:sldId id="784" r:id="rId17"/>
    <p:sldId id="697" r:id="rId18"/>
    <p:sldId id="780" r:id="rId19"/>
    <p:sldId id="698" r:id="rId20"/>
    <p:sldId id="760" r:id="rId21"/>
    <p:sldId id="699" r:id="rId22"/>
    <p:sldId id="701" r:id="rId23"/>
    <p:sldId id="786" r:id="rId24"/>
    <p:sldId id="771" r:id="rId25"/>
    <p:sldId id="761" r:id="rId26"/>
    <p:sldId id="704" r:id="rId27"/>
    <p:sldId id="762" r:id="rId28"/>
    <p:sldId id="716" r:id="rId29"/>
    <p:sldId id="763" r:id="rId30"/>
    <p:sldId id="708" r:id="rId31"/>
    <p:sldId id="709" r:id="rId32"/>
    <p:sldId id="764" r:id="rId33"/>
    <p:sldId id="710" r:id="rId34"/>
    <p:sldId id="765" r:id="rId35"/>
    <p:sldId id="777" r:id="rId36"/>
    <p:sldId id="788" r:id="rId37"/>
    <p:sldId id="778" r:id="rId38"/>
    <p:sldId id="779" r:id="rId39"/>
    <p:sldId id="711" r:id="rId40"/>
    <p:sldId id="828" r:id="rId41"/>
    <p:sldId id="725" r:id="rId42"/>
    <p:sldId id="726" r:id="rId43"/>
    <p:sldId id="766" r:id="rId44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095"/>
  </p:normalViewPr>
  <p:slideViewPr>
    <p:cSldViewPr>
      <p:cViewPr varScale="1">
        <p:scale>
          <a:sx n="98" d="100"/>
          <a:sy n="98" d="100"/>
        </p:scale>
        <p:origin x="2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78A3512-6927-614E-ACC5-CA1A2882E9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FBB7AB4-5FDF-EF4E-812F-E52A913C4A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70A3898F-2458-624B-B62F-79AF9EB29D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C0C38C54-6442-0F42-8D9F-693BDF85D4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7FF5A4-D705-3D48-9AB0-B349E4E21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B8E7264-9B67-CD43-A3BF-9B7B3EEDA3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53DC58D-3B93-CC42-A7AB-454A1C4093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D2DACC8-3BD2-CB44-A93F-DD519F245B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5FBFFD-BEF7-3348-84CE-3BCD498642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B7AED76-72E2-2E44-B842-877D82D5D6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E300F7C-64A8-D54A-A5CF-31AFBD164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7711A5-6521-FA40-B5C6-DE6930AEFD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8ACB9EF0-4ED3-014D-B7EE-528B73609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FE7305-987D-1443-B615-45E0758B8E2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41B3046-5938-6642-A625-DA94530B5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7C81C24-FAEF-B04B-B3BE-43670C777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5D7C17B2-12F9-944B-8DBD-1E370A87D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4A3996-B1C5-F74B-9D6C-25BC6904813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31D97E7-375A-D04A-92E6-A3CCC0547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6926E6A-FE76-3048-9A5E-8A9D23AFA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(f   len  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(1 (2 3)) ) </a:t>
            </a:r>
            <a:r>
              <a:rPr lang="en-US" altLang="ja-JP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(f   (lambda (x) (* 2  x))  3) </a:t>
            </a:r>
            <a:r>
              <a:rPr lang="en-US" alt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7303EB1-7C67-AC49-B3FA-974055E06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B97F10-E2EE-B942-83B8-01AB9BF21008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750F57C-A9D1-0346-85BB-A7EDB42BB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5D86854-32B3-FA41-9EC6-4E25C0613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use mymap because, of course, there is a built-in map in Scheme.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last map application uses a function of 2 args so it uses the cars of each list and builds new list from the result of applying + to these cars.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ACC66C3E-6473-1545-A2FD-CC2C32FB9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ED7986-6691-ED43-AF7B-2FC1B24B7C8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9C02E04-7C4B-B54F-B80C-5D46FABCE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DFF7129-7C52-3146-8676-EC7EF1771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(2 3 4)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AB78BBD9-942D-2D41-84BC-7D8601785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6A3827-B305-4247-9CBE-3AA185CB6D1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00C0BF7-BB96-8442-8E36-2BA4563E9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00A1E3-DBDC-F54B-835B-BF8AD5A0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 is a higher order function as well.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takes as arguments a function and a list.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our case (apply + (e1 e2 … en)) computes e1+e2+… +en.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 (apply + (1 2 3)) yields 1+2+3 = 6.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map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calculate the number of atoms in a 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 creates a list of the count of atoms in every sublist.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+ calculates the sublist sum.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AB78BBD9-942D-2D41-84BC-7D8601785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6A3827-B305-4247-9CBE-3AA185CB6D1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00C0BF7-BB96-8442-8E36-2BA4563E9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00A1E3-DBDC-F54B-835B-BF8AD5A0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 is a higher order function as well.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takes as arguments a function and a list.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our case (apply + (e1 e2 … en)) computes e1+e2+… +en.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 (apply + (1 2 3)) yields 1+2+3 = 6.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map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calculate the number of atoms in a 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 creates a list of the count of atoms in every sublist.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+ calculates the sublist sum.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0785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7AE805A7-75C3-4A40-9524-1C030870A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46C1B1-B6A7-F543-A4BB-4749E57580C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478C2F7-BA7A-F743-A870-E4B380EAB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204E19C-CA0C-914E-AEDB-2BC45CF69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 is a higher order function as well.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takes as arguments a function and a list.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our case (apply + (e1 e2 … en)) computes e1+e2+… +en.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 (apply + (1 2 3)) yields 1+2+3 = 6.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map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calculate the number of atoms in a 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atomcount2 creates a list of the count of atoms in every sublist.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+ calculates the sublist sum.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7275E935-B24E-C24E-9CE7-E1E56C6C3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9C68B309-18CA-2149-AC45-E50EE4C6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append is a build-in function.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(apply append ‘((a) (b c) (d)))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(a b c d).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CD694E1C-14D3-394E-AA05-6DEDC3462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8B61AB-3EC5-D34A-90AD-C4E391ADAEB5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4A4EC0CB-B0C2-0440-B249-132BBE410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76DBAD-8926-B74F-8446-865A5C9F8ED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5228AED-7EF2-814C-8F59-23EA54F31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BE5788A-7AFC-0C41-92E8-A3E1B9FE5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fold (also known as reduce) functions are another class of important higher-order functions.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Note: the id has to be a special preserving constant for calculations associated with the operator.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+  0, * 1, and true, etc.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472D1C19-34DE-844F-AA5A-2DE24C1A1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4D8AA48E-C4C6-7745-9BE8-DB577469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(foldr  append  </a:t>
            </a:r>
            <a:r>
              <a:rPr lang="ja-JP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((1 2) (3 4))  </a:t>
            </a:r>
            <a:r>
              <a:rPr lang="ja-JP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yields (1 2 3 4)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889B99CA-19EA-1648-A249-06DB08ED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842C54-AD76-C94B-8223-E9893FC32E0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21F9F8C-293A-0943-AC55-834B0A575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8B9F0D-E1A4-B340-81C1-E1F1E69CDF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08C0097-3E05-6F49-8B51-6E58B42D1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F9F164D-CF7D-BE45-BF08-750242BA7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 are no buildin functions foldr and foldl.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12B8E5CE-71CC-7744-8061-A7545E577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D1A0BB-2401-B043-A5B3-451E83CB220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F505ED7-DCB0-5546-877C-6D117289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440604E-E684-BB43-BB65-C5D90524E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1124FDF2-E64B-B048-83C9-568C5A937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A07B336-CF82-FA48-9657-5E82C74E1B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EC4E0628-ED50-EA47-9128-77EB39F04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63F601A-9496-1B46-93B8-7DB76D474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28496642-E0D3-544A-9D8B-9B907FCF2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4418F43-1E46-0343-BA49-959F9269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Foldl is tail-recursive.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376FEC02-A6D6-604E-9C57-0ABB3F36E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69D0A2-9FBE-2B40-AC27-19A961892EBA}" type="slidenum">
              <a:rPr lang="en-US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261170F9-89C3-1E4B-85DC-5088789AB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35039A-9A90-8840-A16B-97A3F877A6AE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5B08CB3-F71E-724F-8EB4-A50707EFC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BD41ACB-6485-674F-8097-34C082AA7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Wikstrom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s ML book; explain intuition about stack frames and why tail recursive functions don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need a stack to store the values of successive copies of the function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529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C325F502-7090-9D4D-9A63-F7FAB01A2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288629-1BEE-574E-887C-9A636DBFD8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5F73A0B-C888-6C4B-9E70-C52B3398B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222292-23B0-174A-8206-4449BD8E7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 the left is our original definition. On the right is a tail recursive definition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That we build by adding a parameter which accumulates the value we are calculating to return it.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Then len2 is used to call the tail recursive version of length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35F5193-E311-8049-B25C-3B0567B8B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96BC90-2018-724F-83A4-7318679DDB52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B611CA1-2F33-4B4D-911F-623FFA096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898CC2C-9DD6-DE47-A4F2-31F23F0F2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???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60A853A-DFB9-6D49-A759-BC7901671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B91DBE74-2382-5D44-9732-02AD636B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Definition is the actual function definition (code).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CF51CE5-D054-DC40-BBED-BDEC526FB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33A2C1-D9D4-654C-B019-6967BC684AD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7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3768D68-D43C-9548-85A3-1AAC0D0B2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C5E2B62D-7ADF-DC40-9A2C-AA65427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Scheme is dynamically typed, unlike Java and C++.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Functions in Scheme have no type signatures to elucidate their purpose.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C2DA519-435C-8049-9F8E-4AE8F668D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80A6F2-C692-0844-970C-79B2DA05E1C8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12B8E5CE-71CC-7744-8061-A7545E577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D1A0BB-2401-B043-A5B3-451E83CB2207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F505ED7-DCB0-5546-877C-6D117289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440604E-E684-BB43-BB65-C5D90524E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80CA76E2-250E-2D4D-B199-C76B2C457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425B27-260D-F547-B11E-F332A668A12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F6E09D3-E609-D84A-AC2B-70F7CD6C1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C9C4669-8241-7143-A7E9-266B0D84D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F3F2B22-1375-E749-A3D3-02EB8AA73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ECC6AB-6976-314A-9C92-FE141058416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1D5E72E-5558-184B-BDD6-CE4C5B717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FCFAE22-CC35-544A-BB86-AE3E3625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1D736B97-1E4A-F74C-9111-659FD57EB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274DE-14AB-D041-9D0D-66B92DDE0E6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378E20D-B97E-CD49-ADE2-F471AC02C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EA3C111-1804-5C40-90C1-DD1302CE4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that ( )  or nil is an atom!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nil is actually a polymorphic constant as it stands both the empty list and is an atom as well.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also, note that x and y don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 point to the same list at all so that the eq? comparison will fail.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atom: a case, x and y both point to the cell which points to a, so they have the same contents and compare eq.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safest thing to do is to use eql? on all comparisons! this tests that 2 S-exprs are isomorphic, which is what we usually mean by equal.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12B8E5CE-71CC-7744-8061-A7545E577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D1A0BB-2401-B043-A5B3-451E83CB220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F505ED7-DCB0-5546-877C-6D117289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440604E-E684-BB43-BB65-C5D90524E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7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1C936F6-CE8A-174D-927A-75ED2E2E9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5553800-E6AD-2645-BB0C-980075BBB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3410F4-51E4-E349-97F2-9A30B6A90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973B-2B92-3C48-B5D2-47D791526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3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5B5015-AE2C-1240-9872-A1E4F78B75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D0FF81A-EF94-F643-AD7F-B600EB29C9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9945C-176D-8542-BBAB-81CF81009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9496982-7E17-8F43-AAB2-95D97F2974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469A7A7-450C-0042-8A1E-87EFB464C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AB92E-E5EF-EF42-8C8B-BB92B4277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2B77F1-B6CF-D343-A680-F891F0E88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5BAFE9-D49F-8E43-8BFA-30CB0AC5B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87064C-CFF8-244C-A420-9ED71A544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54969-4572-0C49-8AEA-D6E76944B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13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BF9FA3-CC04-054D-9E9D-71B6FC1DD2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9668C2-430E-F142-81A9-EF44E3F17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5A714F-E4FC-2E44-8059-2CCFC83DB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E58AF-EEEB-2941-AFA3-153304918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6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015EC8-7356-3743-8A07-03B5EF80B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A1E2A1-9D47-EF47-A50B-B32C5FB08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7ADE96-D878-4142-8F81-5A4BFF1BF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D565E-9BCB-7247-82A6-F05B03FC0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22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E8B25-C819-B749-BF2C-76C2B95289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F985D-1B07-AB4E-8EBE-AED8DED7F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ADCB2-A814-0340-842A-2E064A51F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10522-E639-7A4A-B3A8-7256BC78B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49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06A903-9599-BC43-B967-0700F4178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BAA490-F759-724F-9070-2C3E0B4AF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17A85D-35DB-8D4A-B987-A85584BC3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661E7-F9F8-964F-86FD-5B86312DF5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698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48E511-8BA4-3744-B419-AF7001137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206C07-36D9-2D4D-B353-32DF6CF25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27F8A8-9235-7A40-B7E5-DB89A0285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83D98-9465-B347-B4B4-513D9F3224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798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AF04DC-9357-BA41-9022-967AD7EF2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6EE52B-D1DF-154C-ABCE-5412F4BB4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F55027-73AD-694B-96BC-C8782F799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2371B-6895-3E4E-BEA7-359413395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618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602E3-9318-1D45-86DB-961D23CFE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6E306-53C1-AC46-9EE4-DC1862529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2802-851A-A24C-889B-BB0AE957B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1718C-3CAA-EB4F-94EA-A74D30650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DF5D09D-F88B-F348-970D-97FE4728C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EC85D7-E045-5B47-A6B0-916C8045B5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0CEF3-BEB1-CC43-8DD0-126B98533A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58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39525-1E47-404E-AFE5-6A9B7325B8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9F9D8-6527-F34E-977A-2FCEEE9CC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D080C-6CDB-0A4A-AB2D-CC1CF082B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9036C-4B57-1744-AEEC-3126041951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77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603678-0078-5046-841E-1FF9066E6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FF1B9-391B-6946-A4CE-3634572F9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A37378-3BFA-8A4E-8718-C61666991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0EBFD-495F-914A-B1E6-64EDEE3A2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122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D3065F-3753-874C-8A85-5A26FD975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53054-A518-8E45-83EB-123F19B57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4EB016-054B-0447-A0C5-0681C132B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4892C-5C74-1A49-B04A-75064E41D4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EC8040D-268B-474D-86DC-D0AA838545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8BC710B-2E1F-4742-91F7-114040F08F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D0A9B-8CBD-6647-BAD3-42B51B5EE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8640E71-B12F-9A47-A10F-AEEAA272D1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429FA7-7755-0F40-A3BF-39D1A8E69C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EDB35-3B7A-9145-8781-627333FB7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0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2AF3EFA-74ED-C243-BDE9-19EF8A2282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1A58A0F-29D9-E644-9200-235D756F6F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224B1-603B-FD42-A59D-E628B93652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5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D39490F-E191-7444-96C5-1B8563168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6445E46-D254-BA46-A447-B36B4C3DD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B8D6A-AB5D-8945-9AC9-3CBDAAEA0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0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31F0A92-3385-BD42-AB8F-0320AD322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FF33B17-E512-B045-A008-BBCEBEA3FB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F848F-67B6-9F4E-8DA3-7B614C1E0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E163D1D-9253-CE4D-BC7D-D002D588B6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7250FDB-2266-3E43-8A32-F12563752B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80BDE-DEEE-7944-B47A-3D5D7009C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3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3F5203-A38A-2848-8752-7D5F84C153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041D7C-2218-DA40-B9DC-61EA639A34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4290A-512F-224D-93E6-8C5F96923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F30875E0-5B9C-0646-839D-6A4FABC3C4C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0EE6658-49B6-BF48-BF3F-4AD2C6A8E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3EA96F9-30C5-5847-9904-336895D2C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0AA3F66-53A1-F74D-9106-9977C472D5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B88E3D49-163B-AE48-A12A-D7F8ECA168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8201CF-3729-B946-841D-90CBCCC08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0C20D33-D14F-734F-AFB1-5023457D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A1AF193-EDBD-C94B-B9A9-48AA6C21A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AB823C99-B1B5-DB48-8041-5D2E2B863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37934E9D-84D2-9141-8747-648CD57627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A9F544EC-FB57-FD49-B075-184FD7E732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31178DA1-947B-694A-8E67-5D28F0D54F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6">
            <a:extLst>
              <a:ext uri="{FF2B5EF4-FFF2-40B4-BE49-F238E27FC236}">
                <a16:creationId xmlns:a16="http://schemas.microsoft.com/office/drawing/2014/main" id="{0C74A28F-3D39-7344-BC87-CF039E0E9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8796EB-74D3-A84C-ACC2-43AB06B97008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B996D37-CE12-D548-9125-E2219A974D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with Scheme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ED88393-CB1D-F946-B5FA-5820AC9D8C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Keep reading: Scott, Chapter 11.5-11.6</a:t>
            </a:r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35BB99EF-A42B-CF41-8E8C-6F9550B1A72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6869" name="Group 6">
              <a:extLst>
                <a:ext uri="{FF2B5EF4-FFF2-40B4-BE49-F238E27FC236}">
                  <a16:creationId xmlns:a16="http://schemas.microsoft.com/office/drawing/2014/main" id="{3933D748-B713-8B4D-AFBF-17792BA6C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6876" name="Rectangle 7">
                <a:extLst>
                  <a:ext uri="{FF2B5EF4-FFF2-40B4-BE49-F238E27FC236}">
                    <a16:creationId xmlns:a16="http://schemas.microsoft.com/office/drawing/2014/main" id="{DBD41D9D-C09D-D34A-A7C0-B2E07AC05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877" name="Rectangle 8">
                <a:extLst>
                  <a:ext uri="{FF2B5EF4-FFF2-40B4-BE49-F238E27FC236}">
                    <a16:creationId xmlns:a16="http://schemas.microsoft.com/office/drawing/2014/main" id="{834117FD-2986-DE4C-84DE-DA8A7DA92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36870" name="Group 9">
              <a:extLst>
                <a:ext uri="{FF2B5EF4-FFF2-40B4-BE49-F238E27FC236}">
                  <a16:creationId xmlns:a16="http://schemas.microsoft.com/office/drawing/2014/main" id="{FAFDFEE8-B74B-F445-97E3-C3918A3AD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6874" name="Rectangle 10">
                <a:extLst>
                  <a:ext uri="{FF2B5EF4-FFF2-40B4-BE49-F238E27FC236}">
                    <a16:creationId xmlns:a16="http://schemas.microsoft.com/office/drawing/2014/main" id="{34FAE3BC-F4C1-5B49-8A3D-49E0D2EC2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6875" name="Rectangle 11">
                <a:extLst>
                  <a:ext uri="{FF2B5EF4-FFF2-40B4-BE49-F238E27FC236}">
                    <a16:creationId xmlns:a16="http://schemas.microsoft.com/office/drawing/2014/main" id="{18A4D629-3B82-6B4E-86A8-A109553DE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36871" name="Rectangle 12">
              <a:extLst>
                <a:ext uri="{FF2B5EF4-FFF2-40B4-BE49-F238E27FC236}">
                  <a16:creationId xmlns:a16="http://schemas.microsoft.com/office/drawing/2014/main" id="{665CCE47-37A6-2C44-AD88-C522C214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2" name="Rectangle 13">
              <a:extLst>
                <a:ext uri="{FF2B5EF4-FFF2-40B4-BE49-F238E27FC236}">
                  <a16:creationId xmlns:a16="http://schemas.microsoft.com/office/drawing/2014/main" id="{F99C3805-49EF-1D43-A995-DAE458DF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73" name="Rectangle 14">
              <a:extLst>
                <a:ext uri="{FF2B5EF4-FFF2-40B4-BE49-F238E27FC236}">
                  <a16:creationId xmlns:a16="http://schemas.microsoft.com/office/drawing/2014/main" id="{58289C3F-4E8D-F44C-A64C-72C16F8317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3">
            <a:extLst>
              <a:ext uri="{FF2B5EF4-FFF2-40B4-BE49-F238E27FC236}">
                <a16:creationId xmlns:a16="http://schemas.microsoft.com/office/drawing/2014/main" id="{E7DA6C7A-A72F-3044-A31A-A0CEA0052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DA2C5606-3741-F449-8967-A28C1513C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CCC2F-407C-BC47-8E43-93E2E9A89B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5FE4D6C-04A1-7D49-8B01-EEF873BC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443A077-EB4D-7042-A12A-4E2EA682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Value model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for variables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variable is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location</a:t>
            </a:r>
            <a:r>
              <a:rPr lang="en-US" altLang="en-US" sz="2400" dirty="0">
                <a:latin typeface="Arial" panose="020B0604020202020204" pitchFamily="34" charset="0"/>
              </a:rPr>
              <a:t> that holds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I.e., a named container for a value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:= b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Reference model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for variables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variable is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reference</a:t>
            </a:r>
            <a:r>
              <a:rPr lang="en-US" altLang="en-US" sz="2400" dirty="0">
                <a:latin typeface="Arial" panose="020B0604020202020204" pitchFamily="34" charset="0"/>
              </a:rPr>
              <a:t> to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Every variable is an l-value 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Requires dereference when </a:t>
            </a:r>
            <a:r>
              <a:rPr lang="en-US" altLang="en-US" sz="2000" dirty="0" err="1">
                <a:latin typeface="Arial" panose="020B0604020202020204" pitchFamily="34" charset="0"/>
              </a:rPr>
              <a:t>r-value</a:t>
            </a:r>
            <a:r>
              <a:rPr lang="en-US" altLang="en-US" sz="2000" dirty="0">
                <a:latin typeface="Arial" panose="020B0604020202020204" pitchFamily="34" charset="0"/>
              </a:rPr>
              <a:t> needed (usually, but not always implicit)</a:t>
            </a: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15699143-5EB6-6844-9280-29F3B72E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27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l-value (the location)</a:t>
            </a:r>
          </a:p>
        </p:txBody>
      </p:sp>
      <p:sp>
        <p:nvSpPr>
          <p:cNvPr id="89094" name="Line 5">
            <a:extLst>
              <a:ext uri="{FF2B5EF4-FFF2-40B4-BE49-F238E27FC236}">
                <a16:creationId xmlns:a16="http://schemas.microsoft.com/office/drawing/2014/main" id="{85381CF0-D6E4-CA40-822A-BA6FEB6D9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6">
            <a:extLst>
              <a:ext uri="{FF2B5EF4-FFF2-40B4-BE49-F238E27FC236}">
                <a16:creationId xmlns:a16="http://schemas.microsoft.com/office/drawing/2014/main" id="{D8FD4F57-37B3-9845-886D-006C1664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81400"/>
            <a:ext cx="413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r-value (the value held in that location)</a:t>
            </a:r>
          </a:p>
        </p:txBody>
      </p:sp>
      <p:sp>
        <p:nvSpPr>
          <p:cNvPr id="89096" name="Line 7">
            <a:extLst>
              <a:ext uri="{FF2B5EF4-FFF2-40B4-BE49-F238E27FC236}">
                <a16:creationId xmlns:a16="http://schemas.microsoft.com/office/drawing/2014/main" id="{0323BC55-3EDD-054D-8A99-E6AB794204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048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17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>
            <a:extLst>
              <a:ext uri="{FF2B5EF4-FFF2-40B4-BE49-F238E27FC236}">
                <a16:creationId xmlns:a16="http://schemas.microsoft.com/office/drawing/2014/main" id="{060A52B0-D25C-684F-BC22-7A5E69BEB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599" y="6248400"/>
            <a:ext cx="53371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42442913-6391-B542-9E74-75E611AFE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BD89E-CF1F-0147-A886-FB2DFFFFF0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FDB6E71-37EF-844B-9B4C-A521538E3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Variables: Example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96A3911-EA64-8646-A64F-40EA2118A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Value model for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b := 2		b: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 := b           c: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:= </a:t>
            </a:r>
            <a:r>
              <a:rPr lang="en-US" altLang="en-US" dirty="0" err="1">
                <a:latin typeface="Arial" panose="020B0604020202020204" pitchFamily="34" charset="0"/>
              </a:rPr>
              <a:t>b+c</a:t>
            </a:r>
            <a:r>
              <a:rPr lang="en-US" altLang="en-US" dirty="0">
                <a:latin typeface="Arial" panose="020B0604020202020204" pitchFamily="34" charset="0"/>
              </a:rPr>
              <a:t>	a: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Reference model for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b := 2		b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 := b	 	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:= </a:t>
            </a:r>
            <a:r>
              <a:rPr lang="en-US" altLang="en-US" dirty="0" err="1">
                <a:latin typeface="Arial" panose="020B0604020202020204" pitchFamily="34" charset="0"/>
              </a:rPr>
              <a:t>b+c</a:t>
            </a:r>
            <a:r>
              <a:rPr lang="en-US" altLang="en-US" dirty="0">
                <a:latin typeface="Arial" panose="020B0604020202020204" pitchFamily="34" charset="0"/>
              </a:rPr>
              <a:t>	a</a:t>
            </a:r>
            <a:endParaRPr lang="en-US" altLang="en-US" i="1" dirty="0">
              <a:latin typeface="Arial" panose="020B0604020202020204" pitchFamily="34" charset="0"/>
            </a:endParaRPr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B3EACB34-CC7A-7042-B82F-473B6873A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38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 := 2;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 := b;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 := b + c;</a:t>
            </a:r>
          </a:p>
        </p:txBody>
      </p:sp>
      <p:sp>
        <p:nvSpPr>
          <p:cNvPr id="90118" name="Text Box 5">
            <a:extLst>
              <a:ext uri="{FF2B5EF4-FFF2-40B4-BE49-F238E27FC236}">
                <a16:creationId xmlns:a16="http://schemas.microsoft.com/office/drawing/2014/main" id="{119E55BB-2DF4-734A-ABD3-D32A5423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8720ABF8-D646-FE47-80F0-1AA2105D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050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0" name="Text Box 7">
            <a:extLst>
              <a:ext uri="{FF2B5EF4-FFF2-40B4-BE49-F238E27FC236}">
                <a16:creationId xmlns:a16="http://schemas.microsoft.com/office/drawing/2014/main" id="{A7B82F50-8FB8-CE48-B136-0EFB59A8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1" name="Text Box 8">
            <a:extLst>
              <a:ext uri="{FF2B5EF4-FFF2-40B4-BE49-F238E27FC236}">
                <a16:creationId xmlns:a16="http://schemas.microsoft.com/office/drawing/2014/main" id="{3FC56A9B-1D80-F248-BEBB-DB70EADA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880649" name="Text Box 9">
            <a:extLst>
              <a:ext uri="{FF2B5EF4-FFF2-40B4-BE49-F238E27FC236}">
                <a16:creationId xmlns:a16="http://schemas.microsoft.com/office/drawing/2014/main" id="{15DE378C-9EF0-8A4E-909D-90CA1C51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80650" name="Text Box 10">
            <a:extLst>
              <a:ext uri="{FF2B5EF4-FFF2-40B4-BE49-F238E27FC236}">
                <a16:creationId xmlns:a16="http://schemas.microsoft.com/office/drawing/2014/main" id="{984ED4B7-3213-D249-AE14-D3E30A1ED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80651" name="Text Box 11">
            <a:extLst>
              <a:ext uri="{FF2B5EF4-FFF2-40B4-BE49-F238E27FC236}">
                <a16:creationId xmlns:a16="http://schemas.microsoft.com/office/drawing/2014/main" id="{F9024CAF-57B7-ED40-B155-16216757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90125" name="Text Box 12">
            <a:extLst>
              <a:ext uri="{FF2B5EF4-FFF2-40B4-BE49-F238E27FC236}">
                <a16:creationId xmlns:a16="http://schemas.microsoft.com/office/drawing/2014/main" id="{82F701E6-CE87-C54D-B7A0-CE780CDBD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6" name="Text Box 13">
            <a:extLst>
              <a:ext uri="{FF2B5EF4-FFF2-40B4-BE49-F238E27FC236}">
                <a16:creationId xmlns:a16="http://schemas.microsoft.com/office/drawing/2014/main" id="{506B2F66-8758-C248-B696-FD11FBA7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0127" name="Text Box 14">
            <a:extLst>
              <a:ext uri="{FF2B5EF4-FFF2-40B4-BE49-F238E27FC236}">
                <a16:creationId xmlns:a16="http://schemas.microsoft.com/office/drawing/2014/main" id="{191BCCB0-4BA7-F14A-9270-80E7DA39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8" name="Text Box 15">
            <a:extLst>
              <a:ext uri="{FF2B5EF4-FFF2-40B4-BE49-F238E27FC236}">
                <a16:creationId xmlns:a16="http://schemas.microsoft.com/office/drawing/2014/main" id="{F2379372-0DF9-7548-9E3A-2B6AE5FF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880656" name="Line 16">
            <a:extLst>
              <a:ext uri="{FF2B5EF4-FFF2-40B4-BE49-F238E27FC236}">
                <a16:creationId xmlns:a16="http://schemas.microsoft.com/office/drawing/2014/main" id="{A109FD6B-284C-674E-9CDE-914EFA310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43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7" name="Line 17">
            <a:extLst>
              <a:ext uri="{FF2B5EF4-FFF2-40B4-BE49-F238E27FC236}">
                <a16:creationId xmlns:a16="http://schemas.microsoft.com/office/drawing/2014/main" id="{4E206F13-C676-C944-80E1-38FC4A99F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8" name="Line 18">
            <a:extLst>
              <a:ext uri="{FF2B5EF4-FFF2-40B4-BE49-F238E27FC236}">
                <a16:creationId xmlns:a16="http://schemas.microsoft.com/office/drawing/2014/main" id="{AA428B51-FF9A-8745-8FDF-941F0D4EC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9" grpId="0"/>
      <p:bldP spid="880650" grpId="0"/>
      <p:bldP spid="8806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3">
            <a:extLst>
              <a:ext uri="{FF2B5EF4-FFF2-40B4-BE49-F238E27FC236}">
                <a16:creationId xmlns:a16="http://schemas.microsoft.com/office/drawing/2014/main" id="{1C0C4C07-4E11-3B46-8062-2211C19DE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A7EE16C9-72F5-3246-BF38-A29A7E47F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3B396B-5DF2-8E43-A19C-D19193FEAF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0E44125-9487-8848-AD51-562DBDE92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Equality Testing: How does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eq?</a:t>
            </a: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 work?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8A9F6B8-D99D-2B4F-98C7-5F57B256B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 uses the reference model for variables!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(f x y) 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 y))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 ‘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‘a)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yields 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(a 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refers to atom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refers to atom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eq?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checks that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both point to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same place.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 ‘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(a) ‘(a))</a:t>
            </a:r>
            <a:r>
              <a:rPr lang="en-US" altLang="ja-JP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((a) (a))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do not refer to the same 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91141" name="Text Box 4">
            <a:extLst>
              <a:ext uri="{FF2B5EF4-FFF2-40B4-BE49-F238E27FC236}">
                <a16:creationId xmlns:a16="http://schemas.microsoft.com/office/drawing/2014/main" id="{2992ADD5-877E-0945-B4A6-EAF2E8F1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789238"/>
            <a:ext cx="376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CABDEB45-A66D-8A48-A878-CFA452BA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3" name="Text Box 6">
            <a:extLst>
              <a:ext uri="{FF2B5EF4-FFF2-40B4-BE49-F238E27FC236}">
                <a16:creationId xmlns:a16="http://schemas.microsoft.com/office/drawing/2014/main" id="{27D5FEB4-D036-FF4A-B16D-448DB91E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1144" name="Line 7">
            <a:extLst>
              <a:ext uri="{FF2B5EF4-FFF2-40B4-BE49-F238E27FC236}">
                <a16:creationId xmlns:a16="http://schemas.microsoft.com/office/drawing/2014/main" id="{41486C89-7C69-9842-924F-B102DB09E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48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8">
            <a:extLst>
              <a:ext uri="{FF2B5EF4-FFF2-40B4-BE49-F238E27FC236}">
                <a16:creationId xmlns:a16="http://schemas.microsoft.com/office/drawing/2014/main" id="{BF9B1B26-6953-1746-BF61-DD5D13040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Text Box 9">
            <a:extLst>
              <a:ext uri="{FF2B5EF4-FFF2-40B4-BE49-F238E27FC236}">
                <a16:creationId xmlns:a16="http://schemas.microsoft.com/office/drawing/2014/main" id="{10F80212-981B-994B-A9F5-8DDE3AC5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81513"/>
            <a:ext cx="376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91147" name="Rectangle 10">
            <a:extLst>
              <a:ext uri="{FF2B5EF4-FFF2-40B4-BE49-F238E27FC236}">
                <a16:creationId xmlns:a16="http://schemas.microsoft.com/office/drawing/2014/main" id="{06F06ADC-0608-D247-8D07-7CF3DFAC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8" name="Rectangle 11">
            <a:extLst>
              <a:ext uri="{FF2B5EF4-FFF2-40B4-BE49-F238E27FC236}">
                <a16:creationId xmlns:a16="http://schemas.microsoft.com/office/drawing/2014/main" id="{86F7F729-4AE6-3B48-B4B8-21327CF7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15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9" name="Text Box 12">
            <a:extLst>
              <a:ext uri="{FF2B5EF4-FFF2-40B4-BE49-F238E27FC236}">
                <a16:creationId xmlns:a16="http://schemas.microsoft.com/office/drawing/2014/main" id="{FB85DAEB-1147-4348-A281-0A6DF0A3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29200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91150" name="Line 13">
            <a:extLst>
              <a:ext uri="{FF2B5EF4-FFF2-40B4-BE49-F238E27FC236}">
                <a16:creationId xmlns:a16="http://schemas.microsoft.com/office/drawing/2014/main" id="{CA46D81C-8FA2-F745-9EBA-7CDC12AF5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4">
            <a:extLst>
              <a:ext uri="{FF2B5EF4-FFF2-40B4-BE49-F238E27FC236}">
                <a16:creationId xmlns:a16="http://schemas.microsoft.com/office/drawing/2014/main" id="{B05370A0-CDCC-9E4E-90A6-57C16DC1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5">
            <a:extLst>
              <a:ext uri="{FF2B5EF4-FFF2-40B4-BE49-F238E27FC236}">
                <a16:creationId xmlns:a16="http://schemas.microsoft.com/office/drawing/2014/main" id="{3CBD2EC2-FD75-7144-BA64-78A109035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14913"/>
            <a:ext cx="369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1153" name="Line 16">
            <a:extLst>
              <a:ext uri="{FF2B5EF4-FFF2-40B4-BE49-F238E27FC236}">
                <a16:creationId xmlns:a16="http://schemas.microsoft.com/office/drawing/2014/main" id="{42082BEC-FB0E-5242-B685-8616D561D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>
            <a:extLst>
              <a:ext uri="{FF2B5EF4-FFF2-40B4-BE49-F238E27FC236}">
                <a16:creationId xmlns:a16="http://schemas.microsoft.com/office/drawing/2014/main" id="{7A5EBE34-287C-2E42-9D90-069ECEF1DC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Line 18">
            <a:extLst>
              <a:ext uri="{FF2B5EF4-FFF2-40B4-BE49-F238E27FC236}">
                <a16:creationId xmlns:a16="http://schemas.microsoft.com/office/drawing/2014/main" id="{62F3D262-E64C-FD41-9ECF-470E1F7D5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48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19">
            <a:extLst>
              <a:ext uri="{FF2B5EF4-FFF2-40B4-BE49-F238E27FC236}">
                <a16:creationId xmlns:a16="http://schemas.microsoft.com/office/drawing/2014/main" id="{05A37276-1905-E44C-A93A-9B3F14BD2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800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6821A358-D1F9-0549-A1A4-10DF939DB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67445494-D5E1-D949-BE3B-0435D056E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00561BF-E1E1-E94C-BA20-B80771CC4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343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Text Box 24">
            <a:extLst>
              <a:ext uri="{FF2B5EF4-FFF2-40B4-BE49-F238E27FC236}">
                <a16:creationId xmlns:a16="http://schemas.microsoft.com/office/drawing/2014/main" id="{47BE0052-A0A6-0749-888A-5C8C34DF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146550"/>
            <a:ext cx="1287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 cons cell</a:t>
            </a:r>
          </a:p>
        </p:txBody>
      </p:sp>
    </p:spTree>
    <p:extLst>
      <p:ext uri="{BB962C8B-B14F-4D97-AF65-F5344CB8AC3E}">
        <p14:creationId xmlns:p14="http://schemas.microsoft.com/office/powerpoint/2010/main" val="25460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5DFC59A7-5647-4C4D-AA6D-7A7D3B8F7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 </a:t>
            </a:r>
          </a:p>
        </p:txBody>
      </p:sp>
      <p:sp>
        <p:nvSpPr>
          <p:cNvPr id="119810" name="Content Placeholder 2">
            <a:extLst>
              <a:ext uri="{FF2B5EF4-FFF2-40B4-BE49-F238E27FC236}">
                <a16:creationId xmlns:a16="http://schemas.microsoft.com/office/drawing/2014/main" id="{10407EC9-BA68-8C4B-B704-E56C69C0A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C/C++, Pascal, Fortran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Value model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Java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Mixed model: value model for simple types, reference model for class types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JS, Python, R, etc.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Reference model  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Reference model!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eq?</a:t>
            </a:r>
            <a:r>
              <a:rPr lang="en-US" altLang="en-US" dirty="0">
                <a:latin typeface="Arial" panose="020B0604020202020204" pitchFamily="34" charset="0"/>
              </a:rPr>
              <a:t> is “reference equality” (akin of Java’s ==),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altLang="en-US" dirty="0">
                <a:latin typeface="Arial" panose="020B0604020202020204" pitchFamily="34" charset="0"/>
              </a:rPr>
              <a:t> is value equality </a:t>
            </a:r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D09140C2-BCCF-FC4D-9534-22723752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03D32-13EA-F544-8D43-AFC44991DE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609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19054882-7BC6-E34E-B048-A056984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Equality Testing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7296F9DC-34F0-6A4C-A123-103FF54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languages with reference model for variables we have two tests for equality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One tests </a:t>
            </a:r>
            <a:r>
              <a:rPr lang="en-US" altLang="en-US" u="sng" dirty="0">
                <a:latin typeface="Arial" panose="020B0604020202020204" pitchFamily="34" charset="0"/>
              </a:rPr>
              <a:t>reference equality</a:t>
            </a:r>
            <a:r>
              <a:rPr lang="en-US" altLang="en-US" dirty="0">
                <a:latin typeface="Arial" panose="020B0604020202020204" pitchFamily="34" charset="0"/>
              </a:rPr>
              <a:t>, whether two references refer to the same object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eq?</a:t>
            </a:r>
            <a:r>
              <a:rPr lang="en-US" altLang="en-US" dirty="0">
                <a:latin typeface="Arial" panose="020B0604020202020204" pitchFamily="34" charset="0"/>
              </a:rPr>
              <a:t> in Scheme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(eq? ‘(a) ‘(a))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yields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>
                <a:latin typeface="Arial" panose="020B0604020202020204" pitchFamily="34" charset="0"/>
              </a:rPr>
              <a:t> in Java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Other tests </a:t>
            </a:r>
            <a:r>
              <a:rPr lang="en-US" altLang="en-US" u="sng" dirty="0">
                <a:latin typeface="Arial" panose="020B0604020202020204" pitchFamily="34" charset="0"/>
              </a:rPr>
              <a:t>value equality</a:t>
            </a:r>
            <a:r>
              <a:rPr lang="en-US" altLang="en-US" dirty="0">
                <a:latin typeface="Arial" panose="020B0604020202020204" pitchFamily="34" charset="0"/>
              </a:rPr>
              <a:t>. Even if the two references do not refer to the same object, they may refer to objects that have the same value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altLang="en-US" dirty="0">
                <a:latin typeface="Arial" panose="020B0604020202020204" pitchFamily="34" charset="0"/>
              </a:rPr>
              <a:t> in Scheme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(equal? ‘(a) ‘(a))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yields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.equals()</a:t>
            </a:r>
            <a:r>
              <a:rPr lang="en-US" altLang="en-US" dirty="0">
                <a:latin typeface="Arial" panose="020B0604020202020204" pitchFamily="34" charset="0"/>
              </a:rPr>
              <a:t> method in Java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E6FDECD7-1249-8D4E-B41E-A8C171C84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A5220C-DD80-4649-919F-809D58AAB31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60EAEFB6-5BB3-EF4D-8A83-E41FE7068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37CA8576-F51E-704D-B413-A9D7BF521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C0610E-EB1C-534C-947E-2EA5A0EB7E11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CDA8475-427E-4043-88A6-EE7E8B4CA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63CDF78-ED7C-AD47-AD02-E32CC762C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Notes on writing “comments” for homework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 testing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Higher-order functions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map, </a:t>
            </a:r>
            <a:r>
              <a:rPr lang="en-US" altLang="en-US" b="1" dirty="0" err="1">
                <a:latin typeface="Courier New" panose="02070309020205020404" pitchFamily="49" charset="0"/>
              </a:rPr>
              <a:t>foldr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foldl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0582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2D3383DB-3550-4B40-A701-97FC1535A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F34C1F-4A53-BE47-BBD9-3BBC94A1F38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8AC897D-0ECA-4C4A-835B-D2A36EC4B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755CABB-0772-EE47-8231-E6AF9095E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are first-class values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function is said to be 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if it takes a function as an argument or returns a function as a result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as arguments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g x) (g x))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 number? 0)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yields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 (2 3)))</a:t>
            </a:r>
            <a:r>
              <a:rPr lang="en-US" altLang="ja-JP" sz="2400" dirty="0">
                <a:latin typeface="Arial" panose="020B0604020202020204" pitchFamily="34" charset="0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</a:rPr>
              <a:t> what?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 (lambda (x) (* 2  x)) 3)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</a:rPr>
              <a:t> what?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778EAA8A-1971-7B41-86B0-D870B15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392-1E54-A84F-AF63-900A0D16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it-IT" dirty="0" err="1">
                <a:latin typeface="Arial"/>
              </a:rPr>
              <a:t>Functions</a:t>
            </a:r>
            <a:r>
              <a:rPr lang="it-IT" dirty="0">
                <a:latin typeface="Arial"/>
              </a:rPr>
              <a:t> </a:t>
            </a:r>
            <a:r>
              <a:rPr lang="it-IT" dirty="0" err="1">
                <a:latin typeface="Arial"/>
              </a:rPr>
              <a:t>as</a:t>
            </a:r>
            <a:r>
              <a:rPr lang="it-IT" dirty="0">
                <a:latin typeface="Arial"/>
              </a:rPr>
              <a:t> </a:t>
            </a:r>
            <a:r>
              <a:rPr lang="it-IT" dirty="0" err="1">
                <a:latin typeface="Arial"/>
              </a:rPr>
              <a:t>return</a:t>
            </a:r>
            <a:r>
              <a:rPr lang="it-IT" dirty="0">
                <a:latin typeface="Arial"/>
              </a:rPr>
              <a:t> </a:t>
            </a:r>
            <a:r>
              <a:rPr lang="it-IT" dirty="0" err="1">
                <a:latin typeface="Arial"/>
              </a:rPr>
              <a:t>values</a:t>
            </a:r>
            <a:endParaRPr lang="it-IT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(a) (+ 1 a)))</a:t>
            </a:r>
          </a:p>
          <a:p>
            <a:pPr marL="0" indent="0">
              <a:buFont typeface="Wingdings" charset="0"/>
              <a:buNone/>
              <a:defRPr/>
            </a:pP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(fun 4)</a:t>
            </a:r>
            <a:r>
              <a:rPr lang="en-US" sz="2800" dirty="0">
                <a:latin typeface="Arial"/>
              </a:rPr>
              <a:t> </a:t>
            </a:r>
            <a:r>
              <a:rPr lang="en-US" sz="2800" b="1" dirty="0">
                <a:latin typeface="Arial"/>
              </a:rPr>
              <a:t>yields</a:t>
            </a:r>
            <a:r>
              <a:rPr lang="en-US" sz="2800" dirty="0">
                <a:latin typeface="Arial"/>
              </a:rPr>
              <a:t> what?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4)</a:t>
            </a:r>
            <a:r>
              <a:rPr lang="it-IT" sz="2800" dirty="0">
                <a:latin typeface="Arial"/>
              </a:rPr>
              <a:t> </a:t>
            </a:r>
            <a:r>
              <a:rPr lang="it-IT" sz="2800" b="1" dirty="0" err="1">
                <a:latin typeface="Arial"/>
              </a:rPr>
              <a:t>yields</a:t>
            </a:r>
            <a:r>
              <a:rPr lang="it-IT" sz="2800" dirty="0">
                <a:latin typeface="Arial"/>
              </a:rPr>
              <a:t> </a:t>
            </a:r>
            <a:r>
              <a:rPr lang="it-IT" sz="2800" dirty="0" err="1">
                <a:latin typeface="Arial"/>
              </a:rPr>
              <a:t>what</a:t>
            </a:r>
            <a:r>
              <a:rPr lang="it-IT" sz="2800" dirty="0">
                <a:latin typeface="Arial"/>
              </a:rPr>
              <a:t>?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53251" name="Footer Placeholder 3">
            <a:extLst>
              <a:ext uri="{FF2B5EF4-FFF2-40B4-BE49-F238E27FC236}">
                <a16:creationId xmlns:a16="http://schemas.microsoft.com/office/drawing/2014/main" id="{DAF94C2C-5427-E04E-B226-74067CEB9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9B2DFEC4-E814-A646-B162-C21D4730D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307CC6-B1A2-7749-A556-75535119B569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>
            <a:extLst>
              <a:ext uri="{FF2B5EF4-FFF2-40B4-BE49-F238E27FC236}">
                <a16:creationId xmlns:a16="http://schemas.microsoft.com/office/drawing/2014/main" id="{3CF3FF3A-717D-C441-9B14-E71A02C5B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E9942E1E-5610-7B40-9217-CB77EDC8E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87A6D5-C85D-0F44-BDC5-89973120223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1F2957A-973F-004B-8FF1-C2344F10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Functions: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B2332EB-C13C-F247-96B0-3E26EE8C2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 used to apply another function to every element of a list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Takes 2 arguments: a function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a list </a:t>
            </a:r>
            <a:r>
              <a:rPr lang="en-US" altLang="en-US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 builds a new list by applying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each element of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 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(if (null? 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ja-JP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(cons (f (car 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333D3EC5-4A33-B847-A062-2AE52050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3093719-5774-D148-BA1A-ED580A8F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(map f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e1   e2   e3 …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)</a:t>
            </a: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r1   r2   r3 …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)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There is a build-in function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571C3A6E-AB39-9843-97AC-FF1C32A55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776684BC-848E-974A-9A8A-BB49B388F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F63336-D153-9440-8EA2-1D021213CD7F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6A10BC-89F5-0D46-A5A5-82AA120C07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3124200"/>
            <a:ext cx="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E8AD7-8210-A147-9440-BC91716384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1600" y="3124200"/>
            <a:ext cx="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9171CB-0CE1-C44C-87EE-0E6C44B15A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124200"/>
            <a:ext cx="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2C374-0515-9647-80C0-21B28EAD75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3124200"/>
            <a:ext cx="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TextBox 10">
            <a:extLst>
              <a:ext uri="{FF2B5EF4-FFF2-40B4-BE49-F238E27FC236}">
                <a16:creationId xmlns:a16="http://schemas.microsoft.com/office/drawing/2014/main" id="{FA386A07-BF27-5841-9B10-489988D7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431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330" name="TextBox 11">
            <a:extLst>
              <a:ext uri="{FF2B5EF4-FFF2-40B4-BE49-F238E27FC236}">
                <a16:creationId xmlns:a16="http://schemas.microsoft.com/office/drawing/2014/main" id="{442C37D0-AD37-3F4B-8411-8B67260B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352800"/>
            <a:ext cx="431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331" name="TextBox 12">
            <a:extLst>
              <a:ext uri="{FF2B5EF4-FFF2-40B4-BE49-F238E27FC236}">
                <a16:creationId xmlns:a16="http://schemas.microsoft.com/office/drawing/2014/main" id="{9C2DF348-8349-7147-94C4-120A9395B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78200"/>
            <a:ext cx="431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332" name="TextBox 13">
            <a:extLst>
              <a:ext uri="{FF2B5EF4-FFF2-40B4-BE49-F238E27FC236}">
                <a16:creationId xmlns:a16="http://schemas.microsoft.com/office/drawing/2014/main" id="{AA4B46F3-5494-9248-A7E6-B837DC6C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78200"/>
            <a:ext cx="431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60EAEFB6-5BB3-EF4D-8A83-E41FE7068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37CA8576-F51E-704D-B413-A9D7BF521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C0610E-EB1C-534C-947E-2EA5A0EB7E11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CDA8475-427E-4043-88A6-EE7E8B4CA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63CDF78-ED7C-AD47-AD02-E32CC762C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Notes on writing “comments” for homework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 testing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Higher-order functions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map, </a:t>
            </a:r>
            <a:r>
              <a:rPr lang="en-US" altLang="en-US" b="1" dirty="0" err="1">
                <a:latin typeface="Courier New" panose="02070309020205020404" pitchFamily="49" charset="0"/>
              </a:rPr>
              <a:t>foldr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foldl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Tail recursion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>
            <a:extLst>
              <a:ext uri="{FF2B5EF4-FFF2-40B4-BE49-F238E27FC236}">
                <a16:creationId xmlns:a16="http://schemas.microsoft.com/office/drawing/2014/main" id="{58E9B8DE-5B94-2842-AAAE-AABE5583D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E29870BD-98C5-714A-B2D6-FB94E43EA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388065-17E4-E744-A44C-321F20B4E9D1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27D08D9-2FBF-754D-916D-2E5531E4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AD4C2CC-80B1-154A-B55E-EAB9A310A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 l)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(if (null? l) </a:t>
            </a:r>
            <a:r>
              <a:rPr lang="ja-JP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 (cons (f (car l))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l)) )))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abs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ja-JP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(-1 2 -3 -4))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(1 2 3 4)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(lambda (x) (+ 1 x)) </a:t>
            </a:r>
            <a:r>
              <a:rPr lang="ja-JP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2 3))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mymap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(lambda (x) (abs x)) ‘(-1 2 -3))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F9B30959-61F9-1143-B76D-70454E390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F585CF-B893-A248-83D2-17C41E03F4D9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AF3488B-3445-7549-9C65-10357E9DE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62B75F0-7A82-E940-85E5-E4D5AB7C9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Remember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calculates the number of atoms in a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((null? s)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((atom? s)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(else (+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(car s)) </a:t>
            </a:r>
            <a:b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s))))))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can write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atomcount2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using map: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(atomcount2 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((atom? s)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   (else 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apply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(map atomcount2 s)))))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4B8CF8A-DAA4-8046-9DC0-B620B0DF3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F9B30959-61F9-1143-B76D-70454E390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F585CF-B893-A248-83D2-17C41E03F4D9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AF3488B-3445-7549-9C65-10357E9DE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62B75F0-7A82-E940-85E5-E4D5AB7C9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(atomcount2 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((atom? s)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   (else 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apply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(map atomcount2 s)))))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(atomcount2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2 3))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(atomcount2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((a b) d))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(atomcount2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((2) 3) (((3) (2) 1))))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29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91875CB0-9BEF-A348-9700-095969B9D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10B508-EE1F-884C-AB8B-89BE97EE1775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81B6A24-D764-F442-841E-9D8F1094E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6730C91-BAC9-B74F-B0E3-AFD51F202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0743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My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atomcount2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defined below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(atomcount2 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((atom? s)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   (else 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apply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(map atomcount2 s)))))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has a bug :). Can you find it?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Answer: It counts the null list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‘()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as an atom.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E.g.,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(atomcount2 ‘())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will return 1. </a:t>
            </a:r>
          </a:p>
        </p:txBody>
      </p:sp>
      <p:sp>
        <p:nvSpPr>
          <p:cNvPr id="61444" name="Footer Placeholder 1">
            <a:extLst>
              <a:ext uri="{FF2B5EF4-FFF2-40B4-BE49-F238E27FC236}">
                <a16:creationId xmlns:a16="http://schemas.microsoft.com/office/drawing/2014/main" id="{6A86788B-3870-8946-9D5A-8335C32A6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7B121C96-B5F8-D042-945A-87ECAF6D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5157-B7D8-5947-9C30-56B99ACC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(atomcount2 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cond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((atom? s)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    (else 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apply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(map atomcount2 s)))))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Now, let’s write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flatten2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using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map</a:t>
            </a:r>
            <a:endParaRPr lang="en-US" altLang="en-US" sz="28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(flatten2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((2) 3) (((3) (2) 1))))</a:t>
            </a:r>
            <a:r>
              <a:rPr lang="en-US" altLang="ja-JP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br>
              <a:rPr lang="en-US" altLang="ja-JP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(1 2 3 3 2 1)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(define (flatten2 s)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…</a:t>
            </a:r>
          </a:p>
          <a:p>
            <a:pPr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Hint: you can use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(apply append (…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</a:t>
            </a: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1AA6028C-2C3E-404B-9649-38CEC83BB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A08F02E8-A690-BC41-8A55-D5FD8CF9E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DC35D7-A4CD-6145-B3A8-D18F9FEB0C4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BA3C4075-5210-104D-A16A-84484A34C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EB9B16-C4A7-744C-B237-9D675E39111B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ACB692D-96B8-8A40-B3F8-C7CC2AE2F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BE9F8D-49BB-2343-9E90-93A80C2E1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257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Higher-order function that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folds” (“reduces”) the elements of a list into one, from </a:t>
            </a:r>
            <a:r>
              <a:rPr lang="en-US" altLang="ja-JP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right-to-left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Takes 3 arguments: a binary operation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a list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and initial value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id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forldr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“folds”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endParaRPr lang="en-US" altLang="ja-JP" sz="28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 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    (op 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(car </a:t>
            </a:r>
            <a:r>
              <a:rPr lang="en-US" altLang="en-US" sz="2800" b="1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id))  ))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+  </a:t>
            </a:r>
            <a:r>
              <a:rPr lang="ja-JP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(10 20 30)  0)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60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it is 10 + (20 + (30 + 0))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(</a:t>
            </a:r>
            <a:r>
              <a:rPr lang="en-US" altLang="ja-JP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-  ‘(10 20 30) 0)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9D28DAE5-490E-D24E-87A2-21475F05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0E9A24A-84F3-374E-9FFE-6FAAF878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(foldr op lis id)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…     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)     id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…     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)  res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)   res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</a:t>
            </a:r>
            <a:r>
              <a:rPr lang="en-US" altLang="en-US" u="sng" baseline="-25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67587" name="Footer Placeholder 3">
            <a:extLst>
              <a:ext uri="{FF2B5EF4-FFF2-40B4-BE49-F238E27FC236}">
                <a16:creationId xmlns:a16="http://schemas.microsoft.com/office/drawing/2014/main" id="{C6C19840-A586-AB4A-AA56-CD2288A1B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67588" name="Slide Number Placeholder 4">
            <a:extLst>
              <a:ext uri="{FF2B5EF4-FFF2-40B4-BE49-F238E27FC236}">
                <a16:creationId xmlns:a16="http://schemas.microsoft.com/office/drawing/2014/main" id="{C54BD73F-96AA-654E-B24C-4DCCDBB6A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0E6E60-B417-324F-8BD4-76ED388587EA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14A674-BE2F-5048-A6B5-A9A6F1FB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ECCD67-6016-2840-AB81-E7BCA637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480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8078E-F0FC-424A-A8B6-16E1A4A8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2819400" cy="7620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8714C530-B417-1344-81D9-B65F74AFF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0F73F4-E236-D14C-BC5F-441D46A957CA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D381248-A6CD-9747-B514-FDC09F61D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4AE5597-CC03-674B-B2AC-D33491790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does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append  </a:t>
            </a:r>
            <a:r>
              <a:rPr lang="ja-JP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((1 2) (3 4))  </a:t>
            </a:r>
            <a:r>
              <a:rPr lang="ja-JP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())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 yield?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Recall that 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append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appends two lists: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(append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(1 2)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((3) (4 5))) yields (1 2 (3) (4 5))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Now, define a function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len2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that computes the length of a list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(len2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(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…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A7B802E-9B79-F843-9B05-DEC75E093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1B15ABE5-43F7-784B-8E7B-B154B16C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CF8A1AC2-C023-0642-BDC3-74BEF05B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 (define (len2 lis) (foldr  (lambda (</a:t>
            </a:r>
            <a:r>
              <a:rPr lang="en-US" altLang="en-US" sz="3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) (+ 1 </a:t>
            </a: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))  lis  0))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(    a     b    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)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0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   a    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)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  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)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3 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4">
            <a:extLst>
              <a:ext uri="{FF2B5EF4-FFF2-40B4-BE49-F238E27FC236}">
                <a16:creationId xmlns:a16="http://schemas.microsoft.com/office/drawing/2014/main" id="{095356FD-F747-E34C-9405-CBB8E3145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10BE00-EEB4-1849-961E-DE206E49A203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9DD7A7-0ACE-4947-8933-B6BA5874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2286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B84CB2-A7E3-D646-AE87-570E2E4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23622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936C4-C5E3-B949-90B2-3398B88088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7400" y="1219200"/>
            <a:ext cx="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4" name="TextBox 8">
            <a:extLst>
              <a:ext uri="{FF2B5EF4-FFF2-40B4-BE49-F238E27FC236}">
                <a16:creationId xmlns:a16="http://schemas.microsoft.com/office/drawing/2014/main" id="{CDE048DC-49A4-A244-B2DA-4583DC20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925513"/>
            <a:ext cx="142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List element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27A8F8-2B16-044C-9CEC-70B42C6857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1905000"/>
            <a:ext cx="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6" name="TextBox 15">
            <a:extLst>
              <a:ext uri="{FF2B5EF4-FFF2-40B4-BE49-F238E27FC236}">
                <a16:creationId xmlns:a16="http://schemas.microsoft.com/office/drawing/2014/main" id="{FC9D1A21-1753-884D-8CDB-79CFDA8E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206851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Partial 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340F44-DADC-AE46-839B-D25BEE84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23622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518A69B-2F4F-1B4F-9C1B-DFFD32D2E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>
            <a:extLst>
              <a:ext uri="{FF2B5EF4-FFF2-40B4-BE49-F238E27FC236}">
                <a16:creationId xmlns:a16="http://schemas.microsoft.com/office/drawing/2014/main" id="{45A05DE2-0711-4249-8817-8DC532F95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317468-9005-E441-9FCD-DB37E7C63CA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D9EECD6-19D7-A44D-ADBC-7ACA65CE9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88EE900-BE94-4F4E-A4BD-CAFCD9CC2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right-associative 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foldr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  +  </a:t>
            </a:r>
            <a:r>
              <a:rPr lang="ja-JP" altLang="en-US">
                <a:solidFill>
                  <a:schemeClr val="hlink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chemeClr val="hlink"/>
                </a:solidFill>
                <a:latin typeface="Arial" panose="020B0604020202020204" pitchFamily="34" charset="0"/>
              </a:rPr>
              <a:t>(1  2  3)  0)  </a:t>
            </a:r>
            <a:r>
              <a:rPr lang="en-US" altLang="ja-JP" dirty="0">
                <a:latin typeface="Arial" panose="020B0604020202020204" pitchFamily="34" charset="0"/>
              </a:rPr>
              <a:t>is</a:t>
            </a:r>
            <a:r>
              <a:rPr lang="en-US" altLang="ja-JP" dirty="0">
                <a:solidFill>
                  <a:schemeClr val="hlink"/>
                </a:solidFill>
                <a:latin typeface="Arial" panose="020B0604020202020204" pitchFamily="34" charset="0"/>
              </a:rPr>
              <a:t>  1 + (2 + (3 + 0))</a:t>
            </a:r>
            <a:r>
              <a:rPr lang="en-US" altLang="ja-JP" dirty="0">
                <a:latin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Partial results are calculated in order down the else-branch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 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 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     (op (car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(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id)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)))</a:t>
            </a:r>
          </a:p>
          <a:p>
            <a:pPr lvl="1" eaLnBrk="1" hangingPunct="1"/>
            <a:endParaRPr lang="en-US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71685" name="Group 4">
            <a:extLst>
              <a:ext uri="{FF2B5EF4-FFF2-40B4-BE49-F238E27FC236}">
                <a16:creationId xmlns:a16="http://schemas.microsoft.com/office/drawing/2014/main" id="{9CAB57C6-C158-A143-B0BD-58CA18E1588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2216150" cy="1828800"/>
            <a:chOff x="3456" y="2400"/>
            <a:chExt cx="1396" cy="1152"/>
          </a:xfrm>
        </p:grpSpPr>
        <p:sp>
          <p:nvSpPr>
            <p:cNvPr id="71686" name="Text Box 5">
              <a:extLst>
                <a:ext uri="{FF2B5EF4-FFF2-40B4-BE49-F238E27FC236}">
                  <a16:creationId xmlns:a16="http://schemas.microsoft.com/office/drawing/2014/main" id="{ECD0A344-8676-7341-A865-DA307DED2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0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1     2     3     ()   </a:t>
              </a:r>
            </a:p>
          </p:txBody>
        </p:sp>
        <p:sp>
          <p:nvSpPr>
            <p:cNvPr id="71687" name="Line 6">
              <a:extLst>
                <a:ext uri="{FF2B5EF4-FFF2-40B4-BE49-F238E27FC236}">
                  <a16:creationId xmlns:a16="http://schemas.microsoft.com/office/drawing/2014/main" id="{4D85EF9D-2A7C-0F48-BB9E-68931C227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269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Line 7">
              <a:extLst>
                <a:ext uri="{FF2B5EF4-FFF2-40B4-BE49-F238E27FC236}">
                  <a16:creationId xmlns:a16="http://schemas.microsoft.com/office/drawing/2014/main" id="{44A5A27B-E7B8-304C-9BC8-573C37A81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88"/>
              <a:ext cx="624" cy="86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Line 8">
              <a:extLst>
                <a:ext uri="{FF2B5EF4-FFF2-40B4-BE49-F238E27FC236}">
                  <a16:creationId xmlns:a16="http://schemas.microsoft.com/office/drawing/2014/main" id="{E442E665-7799-614F-9413-C90183509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265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Line 9">
              <a:extLst>
                <a:ext uri="{FF2B5EF4-FFF2-40B4-BE49-F238E27FC236}">
                  <a16:creationId xmlns:a16="http://schemas.microsoft.com/office/drawing/2014/main" id="{57A20D5C-E701-3841-AA35-0AA621DC4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69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id="{D27165C9-96D3-5840-A2E3-D0FF2A92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" pitchFamily="2" charset="0"/>
                </a:rPr>
                <a:t>0</a:t>
              </a:r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id="{7A23D988-096F-1247-B642-FDBDD835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3</a:t>
              </a:r>
            </a:p>
          </p:txBody>
        </p:sp>
        <p:sp>
          <p:nvSpPr>
            <p:cNvPr id="71693" name="Text Box 12">
              <a:extLst>
                <a:ext uri="{FF2B5EF4-FFF2-40B4-BE49-F238E27FC236}">
                  <a16:creationId xmlns:a16="http://schemas.microsoft.com/office/drawing/2014/main" id="{3DA9A77F-43A2-AF43-8455-D7C3F7516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5</a:t>
              </a:r>
            </a:p>
          </p:txBody>
        </p:sp>
        <p:sp>
          <p:nvSpPr>
            <p:cNvPr id="71694" name="Text Box 13">
              <a:extLst>
                <a:ext uri="{FF2B5EF4-FFF2-40B4-BE49-F238E27FC236}">
                  <a16:creationId xmlns:a16="http://schemas.microsoft.com/office/drawing/2014/main" id="{6D7755F0-B605-8E4D-ACAB-ED43A473B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6</a:t>
              </a:r>
            </a:p>
          </p:txBody>
        </p:sp>
      </p:grp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1C2802E-F405-2F41-A466-0507BCEC2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>
            <a:extLst>
              <a:ext uri="{FF2B5EF4-FFF2-40B4-BE49-F238E27FC236}">
                <a16:creationId xmlns:a16="http://schemas.microsoft.com/office/drawing/2014/main" id="{B53AFDA5-F4DF-C54D-9A60-735A93A9D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35C0C810-64EF-0F43-A3B2-13DD5E55F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559FC3-87D0-FA47-B2F7-48D72A0D722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B33A524-B623-F44E-B1F2-C8AABA6C1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Writing “Comments”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08DC2E7-A5D6-C641-B33B-7FBCA25B6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Each function should have the following sections: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Contract: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(list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-&gt; integer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Purpose: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compute length of a list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(1 2 3 4)) should return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Definition: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(if (null?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0 (+ 1 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)))))</a:t>
            </a:r>
          </a:p>
        </p:txBody>
      </p:sp>
    </p:spTree>
    <p:extLst>
      <p:ext uri="{BB962C8B-B14F-4D97-AF65-F5344CB8AC3E}">
        <p14:creationId xmlns:p14="http://schemas.microsoft.com/office/powerpoint/2010/main" val="188284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F4C0ABB4-782F-674D-91FB-7657567CA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7D78DA-F83F-5345-98C4-492A518AD835}" type="slidenum">
              <a:rPr lang="en-US" altLang="en-US" sz="1400"/>
              <a:pPr eaLnBrk="1" hangingPunct="1"/>
              <a:t>30</a:t>
            </a:fld>
            <a:endParaRPr lang="en-US" altLang="en-US" sz="1400" dirty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78DF964-A55A-C741-B03F-7E7ECFB9A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D90A5CE-671E-1740-8576-25F7E2585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left-associative and (as we shall see) more efficient than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3200" dirty="0">
                <a:latin typeface="Arial" panose="020B0604020202020204" pitchFamily="34" charset="0"/>
              </a:rPr>
              <a:t>E.g.,</a:t>
            </a: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32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 + </a:t>
            </a:r>
            <a:r>
              <a:rPr lang="ja-JP" altLang="en-US" sz="3200">
                <a:solidFill>
                  <a:schemeClr val="hlink"/>
                </a:solidFill>
                <a:latin typeface="Arial" panose="020B0604020202020204" pitchFamily="34" charset="0"/>
              </a:rPr>
              <a:t>‘</a:t>
            </a:r>
            <a:r>
              <a:rPr lang="en-US" altLang="ja-JP" sz="3200" dirty="0">
                <a:solidFill>
                  <a:schemeClr val="hlink"/>
                </a:solidFill>
                <a:latin typeface="Arial" panose="020B0604020202020204" pitchFamily="34" charset="0"/>
              </a:rPr>
              <a:t>(1 2 3) 0)</a:t>
            </a:r>
            <a:r>
              <a:rPr lang="en-US" altLang="ja-JP" sz="3200" dirty="0">
                <a:solidFill>
                  <a:srgbClr val="B72016"/>
                </a:solidFill>
                <a:latin typeface="Arial" panose="020B0604020202020204" pitchFamily="34" charset="0"/>
              </a:rPr>
              <a:t> </a:t>
            </a:r>
            <a:r>
              <a:rPr lang="en-US" altLang="ja-JP" sz="3200" dirty="0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  <a:r>
              <a:rPr lang="en-US" altLang="ja-JP" sz="3200" dirty="0">
                <a:solidFill>
                  <a:srgbClr val="B72016"/>
                </a:solidFill>
                <a:latin typeface="Arial" panose="020B0604020202020204" pitchFamily="34" charset="0"/>
              </a:rPr>
              <a:t> </a:t>
            </a:r>
            <a:r>
              <a:rPr lang="en-US" altLang="ja-JP" sz="3200" dirty="0">
                <a:solidFill>
                  <a:srgbClr val="FF0000"/>
                </a:solidFill>
                <a:latin typeface="Arial" panose="020B0604020202020204" pitchFamily="34" charset="0"/>
              </a:rPr>
              <a:t>((0 + 1) + 2) + 3</a:t>
            </a:r>
          </a:p>
          <a:p>
            <a:pPr lvl="1" eaLnBrk="1" hangingPunct="1"/>
            <a:r>
              <a:rPr lang="en-US" altLang="en-US" sz="3200" dirty="0">
                <a:latin typeface="Arial" panose="020B0604020202020204" pitchFamily="34" charset="0"/>
              </a:rPr>
              <a:t>Partial results are accumulated in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(if (null? </a:t>
            </a:r>
            <a:r>
              <a:rPr lang="en-US" altLang="en-US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id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en-US" sz="32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 op </a:t>
            </a:r>
            <a:r>
              <a:rPr lang="en-US" altLang="en-US" sz="3200" b="1" dirty="0">
                <a:solidFill>
                  <a:schemeClr val="hlink"/>
                </a:solidFill>
                <a:latin typeface="Arial" panose="020B0604020202020204" pitchFamily="34" charset="0"/>
              </a:rPr>
              <a:t>(</a:t>
            </a:r>
            <a:r>
              <a:rPr lang="en-US" altLang="en-US" sz="3200" b="1" dirty="0" err="1">
                <a:solidFill>
                  <a:schemeClr val="hlink"/>
                </a:solidFill>
                <a:latin typeface="Arial" panose="020B0604020202020204" pitchFamily="34" charset="0"/>
              </a:rPr>
              <a:t>cdr</a:t>
            </a:r>
            <a:r>
              <a:rPr lang="en-US" altLang="en-US" sz="3200" b="1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3200" b="1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</a:rPr>
              <a:t>(op id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(car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altLang="en-US" sz="3200" dirty="0">
                <a:solidFill>
                  <a:schemeClr val="hlink"/>
                </a:solidFill>
                <a:latin typeface="Arial" panose="020B0604020202020204" pitchFamily="34" charset="0"/>
              </a:rPr>
              <a:t>)))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72709" name="Group 4">
            <a:extLst>
              <a:ext uri="{FF2B5EF4-FFF2-40B4-BE49-F238E27FC236}">
                <a16:creationId xmlns:a16="http://schemas.microsoft.com/office/drawing/2014/main" id="{62BEA2E0-39D1-984C-B261-04AB7A49C057}"/>
              </a:ext>
            </a:extLst>
          </p:cNvPr>
          <p:cNvGrpSpPr>
            <a:grpSpLocks/>
          </p:cNvGrpSpPr>
          <p:nvPr/>
        </p:nvGrpSpPr>
        <p:grpSpPr bwMode="auto">
          <a:xfrm>
            <a:off x="6418261" y="4038600"/>
            <a:ext cx="2573339" cy="1905000"/>
            <a:chOff x="3840" y="1824"/>
            <a:chExt cx="1621" cy="1200"/>
          </a:xfrm>
        </p:grpSpPr>
        <p:sp>
          <p:nvSpPr>
            <p:cNvPr id="72712" name="Text Box 5">
              <a:extLst>
                <a:ext uri="{FF2B5EF4-FFF2-40B4-BE49-F238E27FC236}">
                  <a16:creationId xmlns:a16="http://schemas.microsoft.com/office/drawing/2014/main" id="{1E34CF11-B383-C245-814B-FB7D70A15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24"/>
              <a:ext cx="13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Times" pitchFamily="2" charset="0"/>
                </a:rPr>
                <a:t>0     1     2     3  </a:t>
              </a:r>
            </a:p>
          </p:txBody>
        </p:sp>
        <p:sp>
          <p:nvSpPr>
            <p:cNvPr id="72713" name="Text Box 6">
              <a:extLst>
                <a:ext uri="{FF2B5EF4-FFF2-40B4-BE49-F238E27FC236}">
                  <a16:creationId xmlns:a16="http://schemas.microsoft.com/office/drawing/2014/main" id="{5C081122-CA3B-E24B-9967-77ECF1911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824"/>
              <a:ext cx="2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" pitchFamily="2" charset="0"/>
                </a:rPr>
                <a:t>()</a:t>
              </a:r>
            </a:p>
          </p:txBody>
        </p:sp>
        <p:sp>
          <p:nvSpPr>
            <p:cNvPr id="72714" name="Line 7">
              <a:extLst>
                <a:ext uri="{FF2B5EF4-FFF2-40B4-BE49-F238E27FC236}">
                  <a16:creationId xmlns:a16="http://schemas.microsoft.com/office/drawing/2014/main" id="{6131BB79-5047-3B48-95D6-1F9E3D6A0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912" cy="86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Line 8">
              <a:extLst>
                <a:ext uri="{FF2B5EF4-FFF2-40B4-BE49-F238E27FC236}">
                  <a16:creationId xmlns:a16="http://schemas.microsoft.com/office/drawing/2014/main" id="{E55FBEB4-2F25-DB41-9B38-49E274F99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9" y="2061"/>
              <a:ext cx="155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Line 9">
              <a:extLst>
                <a:ext uri="{FF2B5EF4-FFF2-40B4-BE49-F238E27FC236}">
                  <a16:creationId xmlns:a16="http://schemas.microsoft.com/office/drawing/2014/main" id="{C28022BF-E946-9C47-B91B-050180A9C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" y="2064"/>
              <a:ext cx="26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Line 10">
              <a:extLst>
                <a:ext uri="{FF2B5EF4-FFF2-40B4-BE49-F238E27FC236}">
                  <a16:creationId xmlns:a16="http://schemas.microsoft.com/office/drawing/2014/main" id="{613DB0B4-BB83-1D4B-A25D-CE736AB2F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112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Text Box 11">
              <a:extLst>
                <a:ext uri="{FF2B5EF4-FFF2-40B4-BE49-F238E27FC236}">
                  <a16:creationId xmlns:a16="http://schemas.microsoft.com/office/drawing/2014/main" id="{48D43FCA-0F89-9B48-AC79-E0038A19A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0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1</a:t>
              </a:r>
            </a:p>
          </p:txBody>
        </p:sp>
        <p:sp>
          <p:nvSpPr>
            <p:cNvPr id="72719" name="Text Box 12">
              <a:extLst>
                <a:ext uri="{FF2B5EF4-FFF2-40B4-BE49-F238E27FC236}">
                  <a16:creationId xmlns:a16="http://schemas.microsoft.com/office/drawing/2014/main" id="{25E3E871-58BC-104C-BD2A-C404D3D99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44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 3</a:t>
              </a:r>
            </a:p>
          </p:txBody>
        </p:sp>
        <p:sp>
          <p:nvSpPr>
            <p:cNvPr id="72720" name="Text Box 13">
              <a:extLst>
                <a:ext uri="{FF2B5EF4-FFF2-40B4-BE49-F238E27FC236}">
                  <a16:creationId xmlns:a16="http://schemas.microsoft.com/office/drawing/2014/main" id="{371FD0D5-101D-D644-B130-10D17D462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272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Times" pitchFamily="2" charset="0"/>
                </a:rPr>
                <a:t>6</a:t>
              </a:r>
            </a:p>
          </p:txBody>
        </p:sp>
      </p:grpSp>
      <p:sp>
        <p:nvSpPr>
          <p:cNvPr id="72710" name="Line 10">
            <a:extLst>
              <a:ext uri="{FF2B5EF4-FFF2-40B4-BE49-F238E27FC236}">
                <a16:creationId xmlns:a16="http://schemas.microsoft.com/office/drawing/2014/main" id="{1E11240E-A2F1-6543-A160-3E3120823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57" y="44958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Text Box 13">
            <a:extLst>
              <a:ext uri="{FF2B5EF4-FFF2-40B4-BE49-F238E27FC236}">
                <a16:creationId xmlns:a16="http://schemas.microsoft.com/office/drawing/2014/main" id="{7C7DEBE8-03E1-CD40-A836-03B1FE68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Times" pitchFamily="2" charset="0"/>
              </a:rPr>
              <a:t>6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B9FBB268-FA1F-E342-A55D-9AA499BF55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44DA7E62-0FEC-7E44-A400-19FCC2AC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093A8016-47C0-2D42-8E00-1F74D631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id    (   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id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 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       id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 e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id</a:t>
            </a:r>
            <a:r>
              <a:rPr lang="en-US" altLang="en-US" baseline="-25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id</a:t>
            </a:r>
            <a:r>
              <a:rPr lang="en-US" altLang="en-US" u="sng" baseline="-250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endParaRPr lang="en-US" altLang="en-US" u="sng" baseline="-25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859F3999-5082-8E44-BD5A-010D3DAC8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7CCE32-BC82-4741-87C5-994CC1FD1AD3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68087C-B7D3-0143-AD36-80BFF5DE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64FCE-A69B-164C-9AF7-9F1A7AB4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F4175F-7EEE-4643-965D-0B68439B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04E9BC-C8F2-4647-BB41-94E21F7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00600"/>
            <a:ext cx="2819400" cy="7620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D2D622A-22E7-A042-800D-2C18C68A9B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CSCI 4430, A. Milanova/B. G. Ryder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2CBA846B-600D-6F4B-9872-DD7DD3A76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0C1E80-825B-6142-A112-88D6CC72FD8B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1192112-BD58-6647-8D0C-3FF095BAD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67BB088-7AF9-0F44-A20F-089209247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105400"/>
          </a:xfrm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Define a function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rev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computing the reverse of a list using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b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E.g., (rev ‘(a b c)) yields (c b a)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(rev lis)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(foldl (lambda (x y) (…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1" name="Rectangle 12">
            <a:extLst>
              <a:ext uri="{FF2B5EF4-FFF2-40B4-BE49-F238E27FC236}">
                <a16:creationId xmlns:a16="http://schemas.microsoft.com/office/drawing/2014/main" id="{60081013-0325-F349-986B-D5ED17CF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6688138" cy="155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(define (foldl op lis id)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  (if (null? lis) id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           (foldl op (cdr lis) (op id (car lis)))))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6DD0B42-72C7-6E4A-AE34-680B5C799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CA157852-AA58-A342-9A83-77B31813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61F12AD5-E143-994E-BD2C-AE7D704D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(define (rev lis) (foldl (lambda (</a:t>
            </a: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) (cons </a:t>
            </a:r>
            <a:r>
              <a:rPr lang="en-US" altLang="en-US" sz="3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)) lis ‘</a:t>
            </a:r>
            <a:r>
              <a:rPr lang="en-US" altLang="ja-JP" sz="3000">
                <a:latin typeface="Arial" panose="020B0604020202020204" pitchFamily="34" charset="0"/>
                <a:ea typeface="ＭＳ Ｐゴシック" panose="020B0600070205080204" pitchFamily="34" charset="-128"/>
              </a:rPr>
              <a:t>()))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(   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b      c     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(a)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c     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 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(b a)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(c b a)    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F7EEBA42-EEA9-514D-92F2-2EFBA8C0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918FD4-AE67-4C4C-9C01-9529A6D0C390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14D595-2E69-BE48-B353-8EA2DA0B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21336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5FC3D4-A05F-7742-B1B2-22083C6A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1905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0567D-1649-304E-A4A1-E5804D95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43400"/>
            <a:ext cx="19812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D628A5-21BD-F84B-BC80-AA28B4CA1F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1219200"/>
            <a:ext cx="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3" name="TextBox 8">
            <a:extLst>
              <a:ext uri="{FF2B5EF4-FFF2-40B4-BE49-F238E27FC236}">
                <a16:creationId xmlns:a16="http://schemas.microsoft.com/office/drawing/2014/main" id="{2535C0D7-4528-654E-8959-7CAE9D25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017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Next element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82055-38C5-064B-B0ED-3A71A61A9D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1905000"/>
            <a:ext cx="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5" name="TextBox 15">
            <a:extLst>
              <a:ext uri="{FF2B5EF4-FFF2-40B4-BE49-F238E27FC236}">
                <a16:creationId xmlns:a16="http://schemas.microsoft.com/office/drawing/2014/main" id="{BC6203B4-CFE3-C643-87E4-43F1EF24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6851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Partial result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832CE6A-3F1D-054E-800B-0B57B99C33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12E9B9B7-FCD8-FE4D-B3D4-2163377F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D1B52DEF-33B1-0A4E-8F54-7F1F9DAE0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6803D6-2B84-8848-AF0F-9B26A40E4419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724F051-1B8B-3840-92BD-78E0772B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(define (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foldr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op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id)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	(if (null?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)  id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	    (op (car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) (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foldr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op (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cdr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) id))  ))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id)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  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id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     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cdr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(op id (car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))))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>
                <a:latin typeface="Arial" panose="020B0604020202020204" pitchFamily="34" charset="0"/>
              </a:rPr>
              <a:t>Write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</a:rPr>
              <a:t>, which computes the length of the list, using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>
                <a:latin typeface="Arial" panose="020B0604020202020204" pitchFamily="34" charset="0"/>
              </a:rPr>
              <a:t>Write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rev</a:t>
            </a:r>
            <a:r>
              <a:rPr lang="en-US" altLang="en-US" sz="2800" dirty="0">
                <a:latin typeface="Arial" panose="020B0604020202020204" pitchFamily="34" charset="0"/>
              </a:rPr>
              <a:t>, which reverses the list, using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foldr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985C55E-7400-CC4B-B680-C3BA08ED6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12E9B9B7-FCD8-FE4D-B3D4-2163377F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D1B52DEF-33B1-0A4E-8F54-7F1F9DAE0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6803D6-2B84-8848-AF0F-9B26A40E4419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724F051-1B8B-3840-92BD-78E0772B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id)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  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id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cdr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(op id (car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))))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>
                <a:latin typeface="Arial" panose="020B0604020202020204" pitchFamily="34" charset="0"/>
              </a:rPr>
              <a:t>Write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</a:rPr>
              <a:t>, which computes the length of the list, using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(define (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len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) …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F77025-0D53-8B4C-BBCA-2570FBFDD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  <p:extLst>
      <p:ext uri="{BB962C8B-B14F-4D97-AF65-F5344CB8AC3E}">
        <p14:creationId xmlns:p14="http://schemas.microsoft.com/office/powerpoint/2010/main" val="87470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>
            <a:extLst>
              <a:ext uri="{FF2B5EF4-FFF2-40B4-BE49-F238E27FC236}">
                <a16:creationId xmlns:a16="http://schemas.microsoft.com/office/drawing/2014/main" id="{07686480-330C-404E-812F-28D31A2D9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72731450-886A-8A42-91CF-2C1F49A27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13C510-9E54-C045-93A9-4385F32C7C77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8BF6132-3B3A-2B4F-8A6D-EFCF285B5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you write the contract for </a:t>
            </a:r>
            <a:r>
              <a:rPr lang="en-US" alt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(if (null? 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(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op (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(op id (car </a:t>
            </a:r>
            <a:r>
              <a:rPr lang="en-US" altLang="en-US" sz="3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)))))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Contract: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: (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ja-JP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*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-&gt;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ja-JP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) * (list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*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ja-JP" sz="3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-&gt;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36E97D1F-2C66-9544-85B8-04C7BEA1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91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>
            <a:extLst>
              <a:ext uri="{FF2B5EF4-FFF2-40B4-BE49-F238E27FC236}">
                <a16:creationId xmlns:a16="http://schemas.microsoft.com/office/drawing/2014/main" id="{4E0FE734-9F68-0244-8B0C-2A0071872F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FF294928-349E-8741-AF4E-32407A16C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B4C69-EE25-904B-ADAF-55EFAE07DAD6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68867BE-C29B-6540-B34E-11F097FA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How about the contract for </a:t>
            </a:r>
            <a:r>
              <a:rPr lang="en-US" altLang="en-US" sz="3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(define (foldr op lis 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   (if (null? lis) 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        (op (car lis) (foldr op (cdr lis) id))))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Contract: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 : (</a:t>
            </a:r>
            <a:r>
              <a:rPr lang="en-US" altLang="ja-JP" sz="3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* b -&gt; b ) * (list a) * b  -&gt;  b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13DA1D4-636D-8449-BE13-AAC137BD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91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>
            <a:extLst>
              <a:ext uri="{FF2B5EF4-FFF2-40B4-BE49-F238E27FC236}">
                <a16:creationId xmlns:a16="http://schemas.microsoft.com/office/drawing/2014/main" id="{37B55DE2-A104-2240-880A-55C2C4A500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22EB584B-258F-134F-B9A7-34224D740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AF2F32-4E0A-F244-A9B9-637449E5B68A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63251B-838D-6443-A951-0D17CF519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foldr vs. foldl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1E0FCE5-66E0-3F4A-85F3-B01FFA9A3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(if (null? </a:t>
            </a:r>
            <a:r>
              <a:rPr lang="en-US" alt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 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800" u="sng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(op (car </a:t>
            </a:r>
            <a:r>
              <a:rPr lang="en-US" altLang="en-US" sz="2800" u="sng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u="sng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(</a:t>
            </a:r>
            <a:r>
              <a:rPr lang="en-US" altLang="en-US" sz="2800" u="sng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foldr</a:t>
            </a:r>
            <a:r>
              <a:rPr lang="en-US" altLang="en-US" sz="2800" u="sng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(</a:t>
            </a:r>
            <a:r>
              <a:rPr lang="en-US" altLang="en-US" sz="2800" u="sng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u="sng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u="sng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u="sng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id))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id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2800" u="sng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u="sng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foldl</a:t>
            </a:r>
            <a:r>
              <a:rPr lang="en-US" altLang="en-US" sz="2800" u="sng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op (</a:t>
            </a:r>
            <a:r>
              <a:rPr lang="en-US" altLang="en-US" sz="2800" u="sng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u="sng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u="sng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u="sng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(op id (car </a:t>
            </a:r>
            <a:r>
              <a:rPr lang="en-US" altLang="en-US" sz="2800" u="sng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2800" u="sng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)))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))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Compare underlined portions of these 2 functions</a:t>
            </a:r>
          </a:p>
          <a:p>
            <a:pPr lvl="1" eaLnBrk="1" hangingPunct="1"/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foldr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contains a recursive call, but it is not the entire return value of the function</a:t>
            </a:r>
          </a:p>
          <a:p>
            <a:pPr lvl="1" eaLnBrk="1" hangingPunct="1"/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returns the value obtained from</a:t>
            </a:r>
            <a:r>
              <a:rPr lang="en-US" altLang="en-US" sz="2400" dirty="0">
                <a:solidFill>
                  <a:srgbClr val="B7201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the recursive call to itself!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9F715A14-1C94-C44A-9F47-D596F6776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64C806-7EE3-684B-A6AD-DA9EA09ADA53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008D910-0854-254E-802B-4A9B6BDD8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Tail Recursion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50966D2-5D9D-1D46-B474-8094A02E6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the result of a function is computed without a recursive call OR it is the result of an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immediate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recursive call, then the function is said to be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tail recursive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E.g.,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Tail recursion can be implemented efficiently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Result is accumulated in one of the arguments, and stack frame creation can be avoided!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Scheme implementations are required to be “properly tail-recursive”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0FF04D3-4DCA-1D4D-A6BB-9AAAC426E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  <p:extLst>
      <p:ext uri="{BB962C8B-B14F-4D97-AF65-F5344CB8AC3E}">
        <p14:creationId xmlns:p14="http://schemas.microsoft.com/office/powerpoint/2010/main" val="40720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38170AA-EE63-4B4C-B885-1E894BEEF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6EFDE5-F95B-F34C-BFBF-7E86C8951D76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243DFA0-82B7-A74C-9041-A5D59D822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“Comments”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9A1834-83B3-114D-9735-161A39FCA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Contract: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(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-&gt; number</a:t>
            </a:r>
            <a:endParaRPr lang="en-US" altLang="ja-JP" sz="36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Has two parts. The first part, to the left of the colon, is the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 the function. The second part, to the right of the colon, states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type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 data it consumes and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type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 data it produces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shall use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etc. to denote </a:t>
            </a:r>
            <a:r>
              <a:rPr lang="en-US" altLang="ja-JP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type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parameters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and </a:t>
            </a:r>
            <a:r>
              <a:rPr lang="en-US" altLang="ja-JP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denote the </a:t>
            </a:r>
            <a:r>
              <a:rPr lang="en-US" altLang="ja-JP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type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Thus, </a:t>
            </a:r>
            <a:r>
              <a:rPr lang="en-US" altLang="en-US" sz="2800" b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a function, which consumes a list whose elements are of some type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and produces a number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6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97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05D61707-2DE6-E744-8A6F-E64C88E24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FB7673-8432-9D4B-A3EF-16BB50AB447F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DF0EE65-FAFE-DE4A-82D6-DE91C68B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Tail Recursion: Two Definitions of Length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EBDCA4-D948-CF45-93FE-76475531C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428466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(define (len lis)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(if (null? lis)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   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   (+ 1 (len (cdr lis)))))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(len '(3 4 5))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89931A32-2CE5-584A-91A4-67CE908E4B5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0425" y="1371600"/>
            <a:ext cx="428466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(define (lenh lis total)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(if (null? lis)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   total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   (lenh (cdr lis) (+ 1 total))))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(define (len lis) (lenh lis 0))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(len '(3 4 5))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Lenh is tail recursive. total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accumulates the length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13EB15-38F6-DB49-BF0E-8E6A4C5F8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351450E5-E97C-7245-A987-5FEB59BBA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C5D4F8-E937-F046-8CA4-494ACA17525F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7F07BAA-995A-C44F-B4D7-14AB04DC7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Tail Recursion: Two Definitions of Factorial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BB9CB1D-1E44-A046-891A-63465D783D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428466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(define (factorial 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(cond ((zero? n) 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((eq? n 1)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(else  (* n (factorial (- n 1))))))</a:t>
            </a:r>
          </a:p>
          <a:p>
            <a:pPr eaLnBrk="1" hangingPunct="1"/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745D4947-0A53-864B-94F4-96247C96D6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0425" y="1371600"/>
            <a:ext cx="428466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(define (fact2 n acc)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(cond ((zero? n) 1)         	    ((eq? n 1) acc)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(else (fact2 (- n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(* n acc)))))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(define (factorial n)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(fact2 n 1))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fact2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tail recursive</a:t>
            </a: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0576E05-2C24-304F-9743-B3FD615734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C0BFF84F-D0AB-C047-A15D-23BD2DE9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7CAA6E6B-F44F-0245-8B2E-99763FB1B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8534400" cy="4800600"/>
          </a:xfrm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0117" name="Slide Number Placeholder 5">
            <a:extLst>
              <a:ext uri="{FF2B5EF4-FFF2-40B4-BE49-F238E27FC236}">
                <a16:creationId xmlns:a16="http://schemas.microsoft.com/office/drawing/2014/main" id="{B42E748B-4D2C-734E-A7BD-5DB09C78C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5E1B31-BA3F-DC4B-A543-147F62B33984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0710265-ABB6-5740-86F2-1FADA0FE7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2ADD8B19-2257-5B48-9DB5-40B213C2C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849C3A48-2AD0-5E4F-B500-931BC3238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3B5664-46AD-7040-92D7-07EB63A59AF9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B281BF-F3C9-F945-8B30-588E6BBCE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Contract: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 b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(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integer</a:t>
            </a:r>
            <a:r>
              <a:rPr lang="en-US" altLang="ja-JP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-&gt; (</a:t>
            </a:r>
            <a:r>
              <a:rPr lang="en-US" altLang="ja-JP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ja-JP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3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integer</a:t>
            </a:r>
            <a:r>
              <a:rPr lang="en-US" altLang="ja-JP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endParaRPr lang="en-US" altLang="ja-JP" sz="3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 b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lis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: is a function, which consumes a list of integers</a:t>
            </a:r>
            <a:r>
              <a:rPr lang="en-US" altLang="ja-JP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and produces a list of integers (you may assume that the input is a list of integers)</a:t>
            </a:r>
            <a:endParaRPr lang="en-US" altLang="ja-JP" sz="26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;; </a:t>
            </a: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Purpose: </a:t>
            </a:r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 compute </a:t>
            </a:r>
            <a:r>
              <a:rPr lang="is-I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36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4A4C3B2-F31B-2B4A-9B73-A3C6014C5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91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Writing “Comments”</a:t>
            </a:r>
          </a:p>
        </p:txBody>
      </p:sp>
    </p:spTree>
    <p:extLst>
      <p:ext uri="{BB962C8B-B14F-4D97-AF65-F5344CB8AC3E}">
        <p14:creationId xmlns:p14="http://schemas.microsoft.com/office/powerpoint/2010/main" val="29828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30883850-40D4-0F46-B76D-8B48D554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“Comments”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F7B1BCE6-1DB7-C740-8691-E598C57A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Comments are extremely important in Scheme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Our “comments” amount to adding an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unchecked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type signature + an informal behavioral specification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4D44C79E-DD81-4747-BA28-3C7D74F3A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417BEA4C-688D-684F-A578-C0ED0E378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AE820-D9FF-2B48-B7F8-B3C254027E2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61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60EAEFB6-5BB3-EF4D-8A83-E41FE7068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37CA8576-F51E-704D-B413-A9D7BF521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C0610E-EB1C-534C-947E-2EA5A0EB7E1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CDA8475-427E-4043-88A6-EE7E8B4CA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63CDF78-ED7C-AD47-AD02-E32CC762C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Notes on writing “comments” for homework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Equality testing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Higher-order functions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map, </a:t>
            </a:r>
            <a:r>
              <a:rPr lang="en-US" altLang="en-US" b="1" dirty="0" err="1">
                <a:latin typeface="Courier New" panose="02070309020205020404" pitchFamily="49" charset="0"/>
              </a:rPr>
              <a:t>foldr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foldl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07130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F6EAC86E-C2B2-114F-8F39-DFB0AA5F9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D95A7-8A72-8D45-A56A-9E5A78D24E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769559-6C6D-C04F-9DDA-A44A68451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Equality Testing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5FF6690-E70E-3E4A-97ED-B6CDD84C2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eq?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Built-in predicate that can check atoms for equal values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Does no</a:t>
            </a:r>
            <a:r>
              <a:rPr lang="en-US" altLang="ja-JP" sz="2400" dirty="0">
                <a:latin typeface="Arial" panose="020B0604020202020204" pitchFamily="34" charset="0"/>
              </a:rPr>
              <a:t>t work on lists in the way you might expect!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Our predicate that works on lists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x  y)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(or (and (atom?  x) (atom? y) (eq?  x 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   (and  (not (atom? x)) (not (atom?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	   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(car x)  (car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	   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x)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y)) 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equal?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Built-in predicate that works on lists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3">
            <a:extLst>
              <a:ext uri="{FF2B5EF4-FFF2-40B4-BE49-F238E27FC236}">
                <a16:creationId xmlns:a16="http://schemas.microsoft.com/office/drawing/2014/main" id="{7FFBF3D4-D5C8-304A-A610-E88FAA81E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993D8F02-6237-1343-90D1-D2F96C902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B7E68-F4E4-6C40-A6EA-BEDFF6FD8B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C767A91-F484-FA46-BED6-E74F540C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D91EA8A-3D1E-0A49-B95E-0D398D588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((a))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(eq?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(eq?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5" name="Freeform 4">
            <a:extLst>
              <a:ext uri="{FF2B5EF4-FFF2-40B4-BE49-F238E27FC236}">
                <a16:creationId xmlns:a16="http://schemas.microsoft.com/office/drawing/2014/main" id="{483C2CB0-7BEC-F44E-B4F2-E05A01A7023C}"/>
              </a:ext>
            </a:extLst>
          </p:cNvPr>
          <p:cNvSpPr>
            <a:spLocks/>
          </p:cNvSpPr>
          <p:nvPr/>
        </p:nvSpPr>
        <p:spPr bwMode="auto">
          <a:xfrm>
            <a:off x="5410200" y="1676400"/>
            <a:ext cx="1166812" cy="2514600"/>
          </a:xfrm>
          <a:custGeom>
            <a:avLst/>
            <a:gdLst>
              <a:gd name="T0" fmla="*/ 0 w 735"/>
              <a:gd name="T1" fmla="*/ 2147483646 h 1584"/>
              <a:gd name="T2" fmla="*/ 2147483646 w 735"/>
              <a:gd name="T3" fmla="*/ 2147483646 h 1584"/>
              <a:gd name="T4" fmla="*/ 2147483646 w 735"/>
              <a:gd name="T5" fmla="*/ 0 h 1584"/>
              <a:gd name="T6" fmla="*/ 0 60000 65536"/>
              <a:gd name="T7" fmla="*/ 0 60000 65536"/>
              <a:gd name="T8" fmla="*/ 0 60000 65536"/>
              <a:gd name="T9" fmla="*/ 0 w 735"/>
              <a:gd name="T10" fmla="*/ 0 h 1584"/>
              <a:gd name="T11" fmla="*/ 735 w 735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5" h="1584">
                <a:moveTo>
                  <a:pt x="0" y="1584"/>
                </a:moveTo>
                <a:cubicBezTo>
                  <a:pt x="352" y="1235"/>
                  <a:pt x="704" y="887"/>
                  <a:pt x="720" y="624"/>
                </a:cubicBezTo>
                <a:cubicBezTo>
                  <a:pt x="735" y="360"/>
                  <a:pt x="415" y="180"/>
                  <a:pt x="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928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21586</TotalTime>
  <Words>4061</Words>
  <Application>Microsoft Macintosh PowerPoint</Application>
  <PresentationFormat>On-screen Show (4:3)</PresentationFormat>
  <Paragraphs>587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Tahoma</vt:lpstr>
      <vt:lpstr>Times</vt:lpstr>
      <vt:lpstr>Wingdings</vt:lpstr>
      <vt:lpstr>Blends</vt:lpstr>
      <vt:lpstr>Custom Design</vt:lpstr>
      <vt:lpstr> Functional Programming with Scheme</vt:lpstr>
      <vt:lpstr>Lecture Outline</vt:lpstr>
      <vt:lpstr>Writing “Comments”</vt:lpstr>
      <vt:lpstr>Writing “Comments”</vt:lpstr>
      <vt:lpstr>PowerPoint Presentation</vt:lpstr>
      <vt:lpstr>Writing “Comments”</vt:lpstr>
      <vt:lpstr>Lecture Outline</vt:lpstr>
      <vt:lpstr>Equality Testing</vt:lpstr>
      <vt:lpstr>Examples</vt:lpstr>
      <vt:lpstr>Models for Variables</vt:lpstr>
      <vt:lpstr>Models for Variables: Example</vt:lpstr>
      <vt:lpstr>Equality Testing: How does eq? work?</vt:lpstr>
      <vt:lpstr>Models for Variables </vt:lpstr>
      <vt:lpstr>Equality Testing</vt:lpstr>
      <vt:lpstr>Lecture Outline</vt:lpstr>
      <vt:lpstr>Higher-order Functions</vt:lpstr>
      <vt:lpstr>Higher-order Functions</vt:lpstr>
      <vt:lpstr>Higher-order Functions: map</vt:lpstr>
      <vt:lpstr>map</vt:lpstr>
      <vt:lpstr>map</vt:lpstr>
      <vt:lpstr>map</vt:lpstr>
      <vt:lpstr>map</vt:lpstr>
      <vt:lpstr>Question</vt:lpstr>
      <vt:lpstr>Exercise </vt:lpstr>
      <vt:lpstr>foldr</vt:lpstr>
      <vt:lpstr>foldr   </vt:lpstr>
      <vt:lpstr>Exercise</vt:lpstr>
      <vt:lpstr>foldr</vt:lpstr>
      <vt:lpstr>foldr</vt:lpstr>
      <vt:lpstr>foldl</vt:lpstr>
      <vt:lpstr>foldl</vt:lpstr>
      <vt:lpstr>Exercise</vt:lpstr>
      <vt:lpstr>foldl</vt:lpstr>
      <vt:lpstr>Exercise</vt:lpstr>
      <vt:lpstr>Exercise</vt:lpstr>
      <vt:lpstr>PowerPoint Presentation</vt:lpstr>
      <vt:lpstr>PowerPoint Presentation</vt:lpstr>
      <vt:lpstr>foldr vs. foldl</vt:lpstr>
      <vt:lpstr>Tail Recursion</vt:lpstr>
      <vt:lpstr>Tail Recursion: Two Definitions of Length</vt:lpstr>
      <vt:lpstr>Tail Recursion: Two Definitions of Factorial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4889</cp:revision>
  <dcterms:created xsi:type="dcterms:W3CDTF">2010-10-25T16:52:35Z</dcterms:created>
  <dcterms:modified xsi:type="dcterms:W3CDTF">2020-10-19T14:37:35Z</dcterms:modified>
</cp:coreProperties>
</file>