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51" r:id="rId2"/>
  </p:sldMasterIdLst>
  <p:notesMasterIdLst>
    <p:notesMasterId r:id="rId38"/>
  </p:notesMasterIdLst>
  <p:handoutMasterIdLst>
    <p:handoutMasterId r:id="rId39"/>
  </p:handoutMasterIdLst>
  <p:sldIdLst>
    <p:sldId id="682" r:id="rId3"/>
    <p:sldId id="665" r:id="rId4"/>
    <p:sldId id="822" r:id="rId5"/>
    <p:sldId id="823" r:id="rId6"/>
    <p:sldId id="817" r:id="rId7"/>
    <p:sldId id="854" r:id="rId8"/>
    <p:sldId id="834" r:id="rId9"/>
    <p:sldId id="850" r:id="rId10"/>
    <p:sldId id="712" r:id="rId11"/>
    <p:sldId id="713" r:id="rId12"/>
    <p:sldId id="845" r:id="rId13"/>
    <p:sldId id="855" r:id="rId14"/>
    <p:sldId id="856" r:id="rId15"/>
    <p:sldId id="857" r:id="rId16"/>
    <p:sldId id="721" r:id="rId17"/>
    <p:sldId id="807" r:id="rId18"/>
    <p:sldId id="722" r:id="rId19"/>
    <p:sldId id="763" r:id="rId20"/>
    <p:sldId id="734" r:id="rId21"/>
    <p:sldId id="735" r:id="rId22"/>
    <p:sldId id="852" r:id="rId23"/>
    <p:sldId id="764" r:id="rId24"/>
    <p:sldId id="796" r:id="rId25"/>
    <p:sldId id="797" r:id="rId26"/>
    <p:sldId id="766" r:id="rId27"/>
    <p:sldId id="798" r:id="rId28"/>
    <p:sldId id="806" r:id="rId29"/>
    <p:sldId id="813" r:id="rId30"/>
    <p:sldId id="847" r:id="rId31"/>
    <p:sldId id="814" r:id="rId32"/>
    <p:sldId id="846" r:id="rId33"/>
    <p:sldId id="838" r:id="rId34"/>
    <p:sldId id="841" r:id="rId35"/>
    <p:sldId id="810" r:id="rId36"/>
    <p:sldId id="842" r:id="rId37"/>
  </p:sldIdLst>
  <p:sldSz cx="9144000" cy="6858000" type="screen4x3"/>
  <p:notesSz cx="7034213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88"/>
    </p:cViewPr>
  </p:sorterViewPr>
  <p:notesViewPr>
    <p:cSldViewPr>
      <p:cViewPr varScale="1">
        <p:scale>
          <a:sx n="50" d="100"/>
          <a:sy n="50" d="100"/>
        </p:scale>
        <p:origin x="-1452" y="-60"/>
      </p:cViewPr>
      <p:guideLst>
        <p:guide orient="horz" pos="2924"/>
        <p:guide pos="221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0314B96B-E83C-CB46-A265-BA4FCF624F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50561CB5-9EAD-DE44-B4F8-A4D1FA76E01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975E962F-2C83-4C48-820F-6755F652E1D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E06E47AA-378E-2643-864D-81CD12EAD2B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B9750F-EFAD-4444-915E-F370778E0C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0CD0A16-95C0-7147-891E-A123C8C997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5D6CFCE-2AEB-3849-96B0-5C6EF1571DE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127B4C59-DBBE-D240-BD2B-8E209BC267E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86E11D1-63F8-9D4F-95C2-DFAA6767E50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410075"/>
            <a:ext cx="5627687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D4EF3F0-32E4-EA48-8DAD-1CD8A1176B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F3956FC-903F-0240-A3C2-03735BF557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5D32B-D81A-0B47-9FD2-DA22FAD593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8C079EEC-29C6-3F46-AAC3-A353C96C8D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0A71994-35A9-374F-8F9F-03BAC8384A91}" type="slidenum">
              <a:rPr lang="en-US" altLang="en-US" sz="1200">
                <a:latin typeface="Arial" panose="020B0604020202020204" pitchFamily="34" charset="0"/>
              </a:rPr>
              <a:pPr eaLnBrk="1" hangingPunct="1"/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A17FD4AE-3BE6-A746-9E3D-F79859BDBE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125B944-6B08-AE46-A1F1-4C5169EDE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F23E40DA-A859-5D4F-BEDA-72CCE649DA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20829F5-2511-A44C-B858-6875EB3632A0}" type="slidenum">
              <a:rPr lang="en-US" altLang="en-US" sz="12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C6E2D485-280F-C947-B4BC-1EC2399FFA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49709A1-68B1-1445-8307-C2489EA7E4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1D682D61-BD97-5441-A734-77AB116A24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69323BB-F160-1B4D-9FFA-401A1314E4B8}" type="slidenum">
              <a:rPr lang="en-US" altLang="en-US" sz="1200"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0A4283B7-00AC-BF47-BDCD-BD97D16304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7AC3476-4DAD-6F4C-92BF-03FBD468F8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79AF19CD-D685-654F-BC1E-62B6AFCF1C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4BB652F-2493-904D-BAA6-B0DA05A6A4EF}" type="slidenum">
              <a:rPr lang="en-US" altLang="en-US" sz="1200"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E8B7554C-74BB-1345-884D-F71796B043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22DBED1-257A-3443-89D8-5BFA80F96D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5055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>
            <a:extLst>
              <a:ext uri="{FF2B5EF4-FFF2-40B4-BE49-F238E27FC236}">
                <a16:creationId xmlns:a16="http://schemas.microsoft.com/office/drawing/2014/main" id="{EBCB17E4-7FF0-D74B-88ED-AD20E14EB8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4" name="Notes Placeholder 2">
            <a:extLst>
              <a:ext uri="{FF2B5EF4-FFF2-40B4-BE49-F238E27FC236}">
                <a16:creationId xmlns:a16="http://schemas.microsoft.com/office/drawing/2014/main" id="{B628B615-AF2E-E347-AEBE-1021BF757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9635" name="Slide Number Placeholder 3">
            <a:extLst>
              <a:ext uri="{FF2B5EF4-FFF2-40B4-BE49-F238E27FC236}">
                <a16:creationId xmlns:a16="http://schemas.microsoft.com/office/drawing/2014/main" id="{6560663D-D345-3C4D-8B32-5CC50D1934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C42B721-400B-374D-A471-DCEABC14F1E5}" type="slidenum">
              <a:rPr lang="en-US" altLang="en-US" sz="1200"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>
            <a:extLst>
              <a:ext uri="{FF2B5EF4-FFF2-40B4-BE49-F238E27FC236}">
                <a16:creationId xmlns:a16="http://schemas.microsoft.com/office/drawing/2014/main" id="{B8D131D1-3EE5-2D41-A4C3-1FC30D41D8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2" name="Notes Placeholder 2">
            <a:extLst>
              <a:ext uri="{FF2B5EF4-FFF2-40B4-BE49-F238E27FC236}">
                <a16:creationId xmlns:a16="http://schemas.microsoft.com/office/drawing/2014/main" id="{C5F29784-8ACA-824F-BD24-4C92FFBFE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3DABE44D-946B-154C-8EB6-6F9FC3AB3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FA7E8C8-CC66-2B40-9009-FAC64B6FFAF8}" type="slidenum">
              <a:rPr lang="en-US" altLang="en-US" sz="1200">
                <a:latin typeface="Arial" panose="020B0604020202020204" pitchFamily="34" charset="0"/>
              </a:rPr>
              <a:pPr eaLnBrk="1" hangingPunct="1"/>
              <a:t>23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483405D0-A7CE-F74D-B275-9B513EC609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F1B61F6-D2BE-7F4F-8382-1405A2BE0551}" type="slidenum">
              <a:rPr lang="en-US" altLang="en-US" sz="1200">
                <a:latin typeface="Arial" panose="020B0604020202020204" pitchFamily="34" charset="0"/>
              </a:rPr>
              <a:pPr eaLnBrk="1" hangingPunct="1"/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613F0BDF-E3D8-0A40-9589-48EEF0B33A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7D3483F-08DE-1B4A-8C58-BE15155CA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>
            <a:extLst>
              <a:ext uri="{FF2B5EF4-FFF2-40B4-BE49-F238E27FC236}">
                <a16:creationId xmlns:a16="http://schemas.microsoft.com/office/drawing/2014/main" id="{1D11BBC0-1182-9E43-9564-936548879B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>
            <a:extLst>
              <a:ext uri="{FF2B5EF4-FFF2-40B4-BE49-F238E27FC236}">
                <a16:creationId xmlns:a16="http://schemas.microsoft.com/office/drawing/2014/main" id="{C9CA582A-84D8-6F42-A445-6DD337BCC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79" name="Slide Number Placeholder 3">
            <a:extLst>
              <a:ext uri="{FF2B5EF4-FFF2-40B4-BE49-F238E27FC236}">
                <a16:creationId xmlns:a16="http://schemas.microsoft.com/office/drawing/2014/main" id="{B928D3CA-BE31-DD4F-B83E-420A78D70C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11D9AE-E79E-694E-B50D-0069FFC047C5}" type="slidenum">
              <a:rPr lang="en-US" altLang="en-US" sz="1200">
                <a:latin typeface="Arial" panose="020B0604020202020204" pitchFamily="34" charset="0"/>
              </a:rPr>
              <a:pPr eaLnBrk="1" hangingPunct="1"/>
              <a:t>25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>
            <a:extLst>
              <a:ext uri="{FF2B5EF4-FFF2-40B4-BE49-F238E27FC236}">
                <a16:creationId xmlns:a16="http://schemas.microsoft.com/office/drawing/2014/main" id="{0B984F1A-5AF8-2944-975C-0E5FBE3C4B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Notes Placeholder 2">
            <a:extLst>
              <a:ext uri="{FF2B5EF4-FFF2-40B4-BE49-F238E27FC236}">
                <a16:creationId xmlns:a16="http://schemas.microsoft.com/office/drawing/2014/main" id="{91608B4C-3A2A-294F-9B6A-0F7FFADD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827" name="Slide Number Placeholder 3">
            <a:extLst>
              <a:ext uri="{FF2B5EF4-FFF2-40B4-BE49-F238E27FC236}">
                <a16:creationId xmlns:a16="http://schemas.microsoft.com/office/drawing/2014/main" id="{399669CE-7D8F-0248-84B4-2B5D385B4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72F822D-A80F-5A49-AC74-66DA2EAD628A}" type="slidenum">
              <a:rPr lang="en-US" altLang="en-US" sz="1200"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>
            <a:extLst>
              <a:ext uri="{FF2B5EF4-FFF2-40B4-BE49-F238E27FC236}">
                <a16:creationId xmlns:a16="http://schemas.microsoft.com/office/drawing/2014/main" id="{9E07E30C-BBDE-4149-8950-2BFAC16BD1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1922" name="Notes Placeholder 2">
            <a:extLst>
              <a:ext uri="{FF2B5EF4-FFF2-40B4-BE49-F238E27FC236}">
                <a16:creationId xmlns:a16="http://schemas.microsoft.com/office/drawing/2014/main" id="{401C4191-FDF9-C344-A7DF-E8E8773B0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With static scoping, print_routine prints persons older than 10. 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With dynamic scoping with shallow binding, print_routine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references other_routine’s v, and prints 5.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With dynamic scoping with deep binding, when main calls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other_routine, it not only sends print_routine as an argument,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but it also sends its reference environment { v -&gt; 10 } to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be used when print_routine is actually called. Thus, prints 10. </a:t>
            </a:r>
          </a:p>
        </p:txBody>
      </p:sp>
      <p:sp>
        <p:nvSpPr>
          <p:cNvPr id="81923" name="Slide Number Placeholder 3">
            <a:extLst>
              <a:ext uri="{FF2B5EF4-FFF2-40B4-BE49-F238E27FC236}">
                <a16:creationId xmlns:a16="http://schemas.microsoft.com/office/drawing/2014/main" id="{7F6CFCCB-01F2-D240-9A38-71FF62F344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236FF3E-781B-5341-B833-FB796C55D4EE}" type="slidenum">
              <a:rPr lang="en-US" altLang="en-US" sz="1200">
                <a:latin typeface="Arial" panose="020B0604020202020204" pitchFamily="34" charset="0"/>
              </a:rPr>
              <a:pPr eaLnBrk="1" hangingPunct="1"/>
              <a:t>29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79AF19CD-D685-654F-BC1E-62B6AFCF1C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4BB652F-2493-904D-BAA6-B0DA05A6A4EF}" type="slidenum">
              <a:rPr lang="en-US" altLang="en-US" sz="1200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E8B7554C-74BB-1345-884D-F71796B043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22DBED1-257A-3443-89D8-5BFA80F96D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DA9001DA-F504-7A4C-B851-BEA4B9B10C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0887191-6F40-114C-BE55-9BD23C25CD6A}" type="slidenum">
              <a:rPr lang="en-US" altLang="en-US" sz="1200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EB06CEE6-7784-8E47-8C70-B9B0795E00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9CD4761-9B08-4843-B487-3B93277DD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79AF19CD-D685-654F-BC1E-62B6AFCF1C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4BB652F-2493-904D-BAA6-B0DA05A6A4EF}" type="slidenum">
              <a:rPr lang="en-US" altLang="en-US" sz="1200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E8B7554C-74BB-1345-884D-F71796B043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22DBED1-257A-3443-89D8-5BFA80F96D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1353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F99781EA-B513-884D-B25D-B9A07D2BDA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6A9C292-B74D-8045-8F34-6F81690B215A}" type="slidenum">
              <a:rPr lang="en-US" altLang="en-US" sz="1200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0345CBFE-EED4-3940-8B93-2B5DE487C3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D077CE9-5A12-BF4D-8E8E-11729E1F5C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44FD9F17-9DC7-C642-9419-00961718D2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ACB83A1-4004-DF4F-A1EC-54C911B6ED97}" type="slidenum">
              <a:rPr lang="en-US" altLang="en-US" sz="12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87396B45-F403-B948-8251-31FC33561B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C34DBBF-5F0B-7A4F-82D7-2E748944A6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we see f is the function that returns a list consisting of 5 times each element in the given list.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(f 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‘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(1 2 3)) yields (5 10 15)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(let ((x 2))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(let</a:t>
            </a:r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((y 1)) (+ x y)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) </a:t>
            </a:r>
            <a:r>
              <a:rPr lang="en-US" altLang="en-US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yields</a:t>
            </a:r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what 3.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(let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((x 10) (y (* 2 x)))</a:t>
            </a:r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(* x y)) </a:t>
            </a:r>
            <a:r>
              <a:rPr lang="en-US" altLang="en-US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yields</a:t>
            </a:r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ERROR!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(let* ((x 10) (y (* 2 x))) (* x y)) </a:t>
            </a:r>
            <a:r>
              <a:rPr lang="en-US" altLang="en-US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yields</a:t>
            </a:r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200.</a:t>
            </a:r>
            <a:endParaRPr lang="en-US" altLang="en-US" sz="24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1FF8990A-1DE9-0547-9F0A-2D9A323051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646F9A0-9F2D-1748-9F72-67855D49E721}" type="slidenum">
              <a:rPr lang="en-US" altLang="en-US" sz="12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5A5527BA-94A2-6948-A5DE-742D983FB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6F77A70-1511-1944-959B-D3BE14739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8798E01C-ECF8-8C48-B439-8DBEC4312A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77085DD-7E83-9248-BCC6-6A4096AF5FAB}" type="slidenum">
              <a:rPr lang="en-US" altLang="en-US" sz="1200"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DEBFF61-A29A-0C45-874C-1B92909731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114108B-09CF-334D-BF10-065BBF710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>
            <a:extLst>
              <a:ext uri="{FF2B5EF4-FFF2-40B4-BE49-F238E27FC236}">
                <a16:creationId xmlns:a16="http://schemas.microsoft.com/office/drawing/2014/main" id="{E9C9EE45-3FB6-8949-A4C2-823D0DF5E8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Notes Placeholder 2">
            <a:extLst>
              <a:ext uri="{FF2B5EF4-FFF2-40B4-BE49-F238E27FC236}">
                <a16:creationId xmlns:a16="http://schemas.microsoft.com/office/drawing/2014/main" id="{23C18F37-9270-D443-919D-8EF973975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A27CC3EE-EF6A-F04F-9C80-B0B3E32D13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4AC111C-6359-8446-9C41-C16B7F1AAA5B}" type="slidenum">
              <a:rPr lang="en-US" altLang="en-US" sz="1200"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248A8904-38EA-284D-85C1-6073A55B1D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84BFD573-2837-6A4D-A461-B5E1B735BD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F68A848-AB18-494F-A1DE-54FA6BD126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EBBF43D-0F19-DF48-8D9B-1D81307964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553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0129EDA-3062-A645-8F8B-B8E6CC9D146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B80F860-2EFF-7042-B5E0-D6A4C915BE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755FF0-9A5C-9E40-BB3A-0829D083D8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479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0"/>
            <a:ext cx="218122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92863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404BFC7-9F04-5F4E-B8F4-4A0267B89B5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48AC35A-B328-634F-B32D-182A48D3FD7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A5C995-228B-1B4D-B87E-C5DA932F62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184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DAFB62-863A-8D4F-95E0-36425B7334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FA617D-897E-0043-BBA6-44033F9569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0757E2-4400-F942-B4D3-61F046E8B2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84A4A5-4C4A-C848-94D4-26BC9F517E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585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F70D5C3-A163-7F41-9293-8D1708EFC6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E43EB2-B11F-D94C-89D9-D545FFE99D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81584F6-7211-EA49-86C8-C09070F346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FB468-7278-2A44-A3C1-990C944461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783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E4E796-7F1E-6149-BEE2-6DC18008A8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695655-411E-CC42-9C92-0F5BA08090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4AD7FA-4D16-9949-87B5-F1E63BD1C9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672C8-F466-1540-B7FB-3E7CBA3C9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9194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60E856-EE7E-1D44-B516-7C81AEA130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545CF8-4CB4-4E48-8253-BFA30B9407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727F9-87B4-164B-A06D-4B801D5D6A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3DDBD-9197-C747-AFE1-EF15DE7D01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072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BF00928-2B1D-084C-9AA0-731DA5D4DB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2CFDB38-8E9C-2B4F-9D9F-EC45EE8C57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3B91B84-4C97-2646-A000-4C038AB770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E5E852-0239-904B-BE09-9F203206B4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34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DEEA4DD-93BC-ED4C-A276-79865655B5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21B8CD8-A6B8-7E4F-BB8E-A739FC1B63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94F88D-3B31-4C4C-AEEE-245CAD36CD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3053E-CB44-1F4E-86A1-6446A1BFF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272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D38DA70-ABBD-934C-90CC-BC1C1940CC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8232665-12BA-6D4F-87A8-2D95663D8E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2749589-6E9D-E14B-81C1-99BAFA11AD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5362A4-1F4D-4745-887B-AAF115F4CE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44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996F3-4446-BF45-81B7-B2D3CDEECD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3BC01D-8970-964C-9BA2-7F0285500E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3D3C37-B553-3C4D-822C-856ED81C81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23A1B-D5FC-E344-9FF3-481F4BBFAF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41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B508CE-5386-274D-B7EA-1E6EC8D56A4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662094A-2074-1942-B96B-47EF413B7E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67F0C6-A0AA-5F48-ABE0-812660B1B3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526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0D448-8C23-F94F-93BC-2539C64D06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65BA6E-4E9E-A74C-A6AB-0606F22490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7A85E0-D81B-4346-BA20-1965F49443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C3969-3DA0-AA40-9735-3ADD79324C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5564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245604-D4A3-F543-B634-4DA6EEA52B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93A34D-9CCB-1543-BDF2-442146C71D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B7C34B-5C14-1247-A429-4C9FCDEFC9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4B9EC1-1229-1D45-A975-028147FC60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84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3D848E-282D-AD4E-9E55-A570197F4B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7A3A62-94C0-124A-8ACD-B6962A061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4B2ABD-1870-EA40-92FD-63592F146A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95B455-2A66-5D4C-8B40-BE177824A1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77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89462D8-5DA1-8C47-99EA-19B30FD038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7509EC3-D53B-9441-A94E-BD968307DA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39EFD0-B283-CD40-9B1E-7AAF545368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90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8625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371600"/>
            <a:ext cx="428783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A3D7E93-588E-1F4E-988D-3C771E99E1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585000E-551E-E048-AE0C-FF89467C8D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2F176F-E165-2340-ADAE-7A1AAD9D1A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13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BD775E34-3F0D-E945-A676-95340C51BDF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6A58EFE8-C59A-0F45-8467-09F1474C2CE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42CD4D-87F7-FC49-8680-8CFDC96B30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97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21F489CD-F683-2242-8F5B-BA93B98155C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D36EF62-1127-F346-9609-E39286588C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ED2AD8-1BA8-1841-8AC5-55176271BE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97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759F34EC-7304-4A45-9F56-1C91299D932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6C53D8A2-D2BD-5F46-8B45-DAF7FC2140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BD9496-14A7-004A-AF68-851784C788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56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F2F003D-B7A2-994B-A6BA-9CC7B4CB91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56563E2-807B-B240-9136-4FEE6083DA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4825D-0169-F646-A16E-8E4FDB30AB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75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01506A1-3A26-5A4B-A7B2-4F254BE37D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F9E7E9F-2E1E-9D4C-BFE6-C28EB15DA0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C491E9-C3F5-8241-BA86-2DD93582E0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4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28C3C019-B5C2-A445-BEAF-D6D0427A7FB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04800" y="1066800"/>
            <a:ext cx="8226425" cy="269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557BF198-13A9-924C-B17E-9607F1BBC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70743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5E6F6C74-B2D9-6B4C-9FE0-5A0EBB55F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7264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37CC6F93-0F58-5F4F-904E-B33586B3898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BEC54B94-9B54-4F4F-854E-4431E615F41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52C08D-5C91-E24B-9416-EEBA2031F8F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B16A0FF-ADE6-DB4B-BEF8-B96413152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D067696-1EF9-C047-8A7B-4921C6395B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14436" name="Rectangle 4">
            <a:extLst>
              <a:ext uri="{FF2B5EF4-FFF2-40B4-BE49-F238E27FC236}">
                <a16:creationId xmlns:a16="http://schemas.microsoft.com/office/drawing/2014/main" id="{5E8A3E63-E6A9-0041-B373-B5AD535F2BB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4437" name="Rectangle 5">
            <a:extLst>
              <a:ext uri="{FF2B5EF4-FFF2-40B4-BE49-F238E27FC236}">
                <a16:creationId xmlns:a16="http://schemas.microsoft.com/office/drawing/2014/main" id="{B3AF8BAC-A72B-DA4F-B2B7-8C3F777F7F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914438" name="Rectangle 6">
            <a:extLst>
              <a:ext uri="{FF2B5EF4-FFF2-40B4-BE49-F238E27FC236}">
                <a16:creationId xmlns:a16="http://schemas.microsoft.com/office/drawing/2014/main" id="{F1202E53-4705-D542-AD0D-9F48895B25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3A93AB93-59FC-4C4A-A48D-CEF0BF10614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6">
            <a:extLst>
              <a:ext uri="{FF2B5EF4-FFF2-40B4-BE49-F238E27FC236}">
                <a16:creationId xmlns:a16="http://schemas.microsoft.com/office/drawing/2014/main" id="{4031B448-9C21-A847-BD61-B0754EA35D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17EFA43-1767-1A4E-A2FB-B297D39D5DC2}" type="slidenum">
              <a:rPr lang="en-US" altLang="en-US" sz="1400">
                <a:solidFill>
                  <a:schemeClr val="bg2"/>
                </a:solidFill>
              </a:rPr>
              <a:pPr eaLnBrk="1" hangingPunct="1"/>
              <a:t>1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459C5177-E0AC-744B-9625-C6204EF4EB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b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Functional Programming with Scheme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B93537C-395C-2D4D-83B7-1F7307BD7D1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10000"/>
            <a:ext cx="6858000" cy="1752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Keep reading: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Scott,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Chapter 11.1-11.3, 11.5-11.6,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Scott, 3.6</a:t>
            </a:r>
          </a:p>
        </p:txBody>
      </p:sp>
      <p:grpSp>
        <p:nvGrpSpPr>
          <p:cNvPr id="29700" name="Group 5">
            <a:extLst>
              <a:ext uri="{FF2B5EF4-FFF2-40B4-BE49-F238E27FC236}">
                <a16:creationId xmlns:a16="http://schemas.microsoft.com/office/drawing/2014/main" id="{04F625B6-17DF-CC4D-8678-1BCA3831031A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9701" name="Group 6">
              <a:extLst>
                <a:ext uri="{FF2B5EF4-FFF2-40B4-BE49-F238E27FC236}">
                  <a16:creationId xmlns:a16="http://schemas.microsoft.com/office/drawing/2014/main" id="{CD5D1F05-3CC7-E048-A232-A87A633078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9708" name="Rectangle 7">
                <a:extLst>
                  <a:ext uri="{FF2B5EF4-FFF2-40B4-BE49-F238E27FC236}">
                    <a16:creationId xmlns:a16="http://schemas.microsoft.com/office/drawing/2014/main" id="{1AF12E6A-A55A-E04D-B34F-A7AA8BD82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29709" name="Rectangle 8">
                <a:extLst>
                  <a:ext uri="{FF2B5EF4-FFF2-40B4-BE49-F238E27FC236}">
                    <a16:creationId xmlns:a16="http://schemas.microsoft.com/office/drawing/2014/main" id="{EAE10852-3648-FF42-9ED5-C40529624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  <p:grpSp>
          <p:nvGrpSpPr>
            <p:cNvPr id="29702" name="Group 9">
              <a:extLst>
                <a:ext uri="{FF2B5EF4-FFF2-40B4-BE49-F238E27FC236}">
                  <a16:creationId xmlns:a16="http://schemas.microsoft.com/office/drawing/2014/main" id="{D4499C19-C703-904E-A273-22235827BA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9706" name="Rectangle 10">
                <a:extLst>
                  <a:ext uri="{FF2B5EF4-FFF2-40B4-BE49-F238E27FC236}">
                    <a16:creationId xmlns:a16="http://schemas.microsoft.com/office/drawing/2014/main" id="{9E109A00-2634-334A-96CB-D1A66A365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29707" name="Rectangle 11">
                <a:extLst>
                  <a:ext uri="{FF2B5EF4-FFF2-40B4-BE49-F238E27FC236}">
                    <a16:creationId xmlns:a16="http://schemas.microsoft.com/office/drawing/2014/main" id="{C5B1AE7A-98CF-FE48-9407-FDDE40583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  <p:sp>
          <p:nvSpPr>
            <p:cNvPr id="29703" name="Rectangle 12">
              <a:extLst>
                <a:ext uri="{FF2B5EF4-FFF2-40B4-BE49-F238E27FC236}">
                  <a16:creationId xmlns:a16="http://schemas.microsoft.com/office/drawing/2014/main" id="{15AECBED-EF83-4641-9E44-4D6EFDFD1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04" name="Rectangle 13">
              <a:extLst>
                <a:ext uri="{FF2B5EF4-FFF2-40B4-BE49-F238E27FC236}">
                  <a16:creationId xmlns:a16="http://schemas.microsoft.com/office/drawing/2014/main" id="{6485FDE3-65C9-AD43-B918-C00779AC4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05" name="Rectangle 14">
              <a:extLst>
                <a:ext uri="{FF2B5EF4-FFF2-40B4-BE49-F238E27FC236}">
                  <a16:creationId xmlns:a16="http://schemas.microsoft.com/office/drawing/2014/main" id="{5F13A1C5-CC9F-744D-BFE9-97CCAEFEB9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Footer Placeholder 3">
            <a:extLst>
              <a:ext uri="{FF2B5EF4-FFF2-40B4-BE49-F238E27FC236}">
                <a16:creationId xmlns:a16="http://schemas.microsoft.com/office/drawing/2014/main" id="{D61DBA65-28FC-4F4E-AB70-9421F3CA57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105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  <p:sp>
        <p:nvSpPr>
          <p:cNvPr id="51202" name="Slide Number Placeholder 4">
            <a:extLst>
              <a:ext uri="{FF2B5EF4-FFF2-40B4-BE49-F238E27FC236}">
                <a16:creationId xmlns:a16="http://schemas.microsoft.com/office/drawing/2014/main" id="{DF5658D8-3589-B94E-BD52-A0D340A67A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6659C84-1597-2E42-A96A-26E79E03CF2B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299A3252-01A2-6C4D-94C8-5BF34CF72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Questions</a:t>
            </a:r>
          </a:p>
        </p:txBody>
      </p:sp>
      <p:sp>
        <p:nvSpPr>
          <p:cNvPr id="871427" name="Rectangle 3">
            <a:extLst>
              <a:ext uri="{FF2B5EF4-FFF2-40B4-BE49-F238E27FC236}">
                <a16:creationId xmlns:a16="http://schemas.microsoft.com/office/drawing/2014/main" id="{C9C64768-6E37-8A4D-9F3C-83E4FED44D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(let ((x 2)) (* x x)) </a:t>
            </a:r>
            <a:r>
              <a:rPr lang="en-US" altLang="en-US" sz="28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4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(let ((x 2))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(let</a:t>
            </a:r>
            <a:r>
              <a:rPr lang="en-US" altLang="en-US" dirty="0">
                <a:latin typeface="Arial" panose="020B0604020202020204" pitchFamily="34" charset="0"/>
              </a:rPr>
              <a:t> ((y 1)) (+ x y)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  <a:r>
              <a:rPr lang="en-US" altLang="en-US" dirty="0">
                <a:latin typeface="Arial" panose="020B0604020202020204" pitchFamily="34" charset="0"/>
              </a:rPr>
              <a:t> ) </a:t>
            </a:r>
            <a:r>
              <a:rPr lang="en-US" altLang="en-US" b="1" dirty="0">
                <a:latin typeface="Arial" panose="020B0604020202020204" pitchFamily="34" charset="0"/>
              </a:rPr>
              <a:t>yields</a:t>
            </a:r>
            <a:r>
              <a:rPr lang="en-US" altLang="en-US" dirty="0">
                <a:latin typeface="Arial" panose="020B0604020202020204" pitchFamily="34" charset="0"/>
              </a:rPr>
              <a:t> what?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(let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((x 10) (y (* 2 x)))</a:t>
            </a:r>
            <a:r>
              <a:rPr lang="en-US" altLang="en-US" dirty="0">
                <a:latin typeface="Arial" panose="020B0604020202020204" pitchFamily="34" charset="0"/>
              </a:rPr>
              <a:t>  (* x y)) </a:t>
            </a:r>
            <a:r>
              <a:rPr lang="en-US" altLang="en-US" b="1" dirty="0">
                <a:latin typeface="Arial" panose="020B0604020202020204" pitchFamily="34" charset="0"/>
              </a:rPr>
              <a:t>yields</a:t>
            </a:r>
            <a:r>
              <a:rPr lang="en-US" altLang="en-US" dirty="0">
                <a:latin typeface="Arial" panose="020B0604020202020204" pitchFamily="34" charset="0"/>
              </a:rPr>
              <a:t> what?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(let* ((x 10) (y (* 2 x))) (* x y)) </a:t>
            </a:r>
            <a:r>
              <a:rPr lang="en-US" altLang="en-US" b="1" dirty="0">
                <a:latin typeface="Arial" panose="020B0604020202020204" pitchFamily="34" charset="0"/>
              </a:rPr>
              <a:t>yields</a:t>
            </a:r>
            <a:r>
              <a:rPr lang="en-US" altLang="en-US" dirty="0">
                <a:latin typeface="Arial" panose="020B0604020202020204" pitchFamily="34" charset="0"/>
              </a:rPr>
              <a:t> what?</a:t>
            </a:r>
            <a:r>
              <a:rPr lang="en-US" altLang="en-US" sz="2400" dirty="0">
                <a:latin typeface="Arial" panose="020B0604020202020204" pitchFamily="34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427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>
            <a:extLst>
              <a:ext uri="{FF2B5EF4-FFF2-40B4-BE49-F238E27FC236}">
                <a16:creationId xmlns:a16="http://schemas.microsoft.com/office/drawing/2014/main" id="{485F4735-B8DE-5340-9663-429D441E39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B44FC9F-5628-6B4A-AC67-B29223EBF613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9055B76-3A38-764E-B377-85F4A743A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Let Expressions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1DD2570-D7AC-D449-AD81-73A094397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26488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Letrec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-expr ::=</a:t>
            </a:r>
            <a:r>
              <a:rPr lang="en-US" altLang="en-US" sz="26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 (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600" dirty="0" err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letrec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</a:t>
            </a:r>
            <a:r>
              <a:rPr lang="en-US" altLang="en-US" sz="26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Binding-list </a:t>
            </a:r>
            <a:r>
              <a:rPr lang="en-US" altLang="en-US" sz="26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S-expr1 </a:t>
            </a:r>
            <a:r>
              <a:rPr lang="en-US" altLang="en-US" sz="26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Binding-list ::= </a:t>
            </a:r>
            <a:r>
              <a:rPr lang="en-US" altLang="en-US" sz="26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 (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Var  </a:t>
            </a:r>
            <a:r>
              <a:rPr lang="en-US" altLang="en-US" sz="26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S-expr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6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{ </a:t>
            </a:r>
            <a:r>
              <a:rPr lang="en-US" altLang="en-US" sz="26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 (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Var </a:t>
            </a:r>
            <a:r>
              <a:rPr lang="en-US" altLang="en-US" sz="26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S-expr </a:t>
            </a:r>
            <a:r>
              <a:rPr lang="en-US" altLang="en-US" sz="26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</a:t>
            </a:r>
            <a:r>
              <a:rPr lang="en-US" altLang="en-US" sz="26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}</a:t>
            </a:r>
            <a:endParaRPr lang="en-US" altLang="en-US" sz="2600" u="sng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letrec</a:t>
            </a:r>
            <a:r>
              <a:rPr lang="en-US" altLang="en-US" sz="2400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Vars are bound to fresh locations holding undefined values; </a:t>
            </a: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S-</a:t>
            </a:r>
            <a:r>
              <a:rPr lang="en-US" altLang="en-US" sz="2400" b="1" dirty="0" err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exprs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are evaluated “in parallel” in current environment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letrec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allows for definition of mutually recursive functions</a:t>
            </a:r>
          </a:p>
          <a:p>
            <a:pPr>
              <a:buFont typeface="Wingdings" pitchFamily="2" charset="2"/>
              <a:buNone/>
            </a:pPr>
            <a:endParaRPr lang="it-IT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it-IT" altLang="en-US" sz="25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lang="it-IT" altLang="en-US" sz="25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letrec</a:t>
            </a:r>
            <a:r>
              <a:rPr lang="it-IT" altLang="en-US" sz="25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(</a:t>
            </a:r>
            <a:r>
              <a:rPr lang="it-IT" altLang="en-US" sz="25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 </a:t>
            </a:r>
            <a:r>
              <a:rPr lang="it-IT" altLang="en-US" sz="2500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even</a:t>
            </a:r>
            <a:r>
              <a:rPr lang="it-IT" altLang="en-US" sz="25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?</a:t>
            </a:r>
            <a:r>
              <a:rPr lang="it-IT" altLang="en-US" sz="25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(lambda (</a:t>
            </a:r>
            <a:r>
              <a:rPr lang="it-IT" altLang="en-US" sz="25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  <a:r>
              <a:rPr lang="it-IT" altLang="en-US" sz="25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(</a:t>
            </a:r>
            <a:r>
              <a:rPr lang="it-IT" altLang="en-US" sz="25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if</a:t>
            </a:r>
            <a:r>
              <a:rPr lang="it-IT" altLang="en-US" sz="25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(zero? </a:t>
            </a:r>
            <a:r>
              <a:rPr lang="it-IT" altLang="en-US" sz="25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  <a:r>
              <a:rPr lang="it-IT" altLang="en-US" sz="25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#t (</a:t>
            </a:r>
            <a:r>
              <a:rPr lang="it-IT" altLang="en-US" sz="2500" dirty="0" err="1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odd</a:t>
            </a:r>
            <a:r>
              <a:rPr lang="it-IT" altLang="en-US" sz="2500" dirty="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?</a:t>
            </a:r>
            <a:r>
              <a:rPr lang="it-IT" altLang="en-US" sz="25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(- </a:t>
            </a:r>
            <a:r>
              <a:rPr lang="it-IT" altLang="en-US" sz="25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  <a:r>
              <a:rPr lang="it-IT" altLang="en-US" sz="25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1)))) </a:t>
            </a:r>
            <a:r>
              <a:rPr lang="it-IT" altLang="en-US" sz="25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it-IT" altLang="en-US" sz="25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       </a:t>
            </a:r>
            <a:r>
              <a:rPr lang="it-IT" altLang="en-US" sz="25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lang="it-IT" altLang="en-US" sz="25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it-IT" altLang="en-US" sz="2500" dirty="0" err="1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odd</a:t>
            </a:r>
            <a:r>
              <a:rPr lang="it-IT" altLang="en-US" sz="2500" dirty="0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?</a:t>
            </a:r>
            <a:r>
              <a:rPr lang="it-IT" altLang="en-US" sz="25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(lambda (</a:t>
            </a:r>
            <a:r>
              <a:rPr lang="it-IT" altLang="en-US" sz="25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  <a:r>
              <a:rPr lang="it-IT" altLang="en-US" sz="25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(</a:t>
            </a:r>
            <a:r>
              <a:rPr lang="it-IT" altLang="en-US" sz="25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if</a:t>
            </a:r>
            <a:r>
              <a:rPr lang="it-IT" altLang="en-US" sz="25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(zero? </a:t>
            </a:r>
            <a:r>
              <a:rPr lang="it-IT" altLang="en-US" sz="25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  <a:r>
              <a:rPr lang="it-IT" altLang="en-US" sz="25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#</a:t>
            </a:r>
            <a:r>
              <a:rPr lang="it-IT" altLang="en-US" sz="25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f</a:t>
            </a:r>
            <a:r>
              <a:rPr lang="it-IT" altLang="en-US" sz="25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(</a:t>
            </a:r>
            <a:r>
              <a:rPr lang="it-IT" altLang="en-US" sz="2500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even</a:t>
            </a:r>
            <a:r>
              <a:rPr lang="it-IT" altLang="en-US" sz="25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?</a:t>
            </a:r>
            <a:r>
              <a:rPr lang="it-IT" altLang="en-US" sz="25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(- </a:t>
            </a:r>
            <a:r>
              <a:rPr lang="it-IT" altLang="en-US" sz="25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  <a:r>
              <a:rPr lang="it-IT" altLang="en-US" sz="25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1)))) </a:t>
            </a:r>
            <a:r>
              <a:rPr lang="it-IT" altLang="en-US" sz="25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it-IT" altLang="en-US" sz="25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         </a:t>
            </a:r>
            <a:r>
              <a:rPr lang="it-IT" altLang="en-US" sz="25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it-IT" altLang="en-US" sz="25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(</a:t>
            </a:r>
            <a:r>
              <a:rPr lang="it-IT" altLang="en-US" sz="25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even</a:t>
            </a:r>
            <a:r>
              <a:rPr lang="it-IT" altLang="en-US" sz="25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? 88)</a:t>
            </a:r>
          </a:p>
          <a:p>
            <a:pPr>
              <a:buFont typeface="Wingdings" pitchFamily="2" charset="2"/>
              <a:buNone/>
            </a:pPr>
            <a:r>
              <a:rPr lang="it-IT" altLang="en-US" sz="25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it-IT" altLang="en-US" sz="2400" dirty="0">
                <a:ea typeface="ＭＳ Ｐゴシック" panose="020B0600070205080204" pitchFamily="34" charset="-128"/>
              </a:rPr>
              <a:t>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3253" name="Line 4">
            <a:extLst>
              <a:ext uri="{FF2B5EF4-FFF2-40B4-BE49-F238E27FC236}">
                <a16:creationId xmlns:a16="http://schemas.microsoft.com/office/drawing/2014/main" id="{30076482-27AB-0043-837D-F0D6C7A166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3622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9B5FB2F1-099C-B941-910D-DB2E54E1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Regions (Scopes) in Scheme</a:t>
            </a:r>
          </a:p>
        </p:txBody>
      </p:sp>
      <p:sp>
        <p:nvSpPr>
          <p:cNvPr id="112642" name="Content Placeholder 2">
            <a:extLst>
              <a:ext uri="{FF2B5EF4-FFF2-40B4-BE49-F238E27FC236}">
                <a16:creationId xmlns:a16="http://schemas.microsoft.com/office/drawing/2014/main" id="{5CC9F6CB-F8FA-1B48-9127-A9FFBE27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726488" cy="4800600"/>
          </a:xfrm>
        </p:spPr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let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let*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letrec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give rise to block structure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They have the same syntax but define different regions (scopes)</a:t>
            </a:r>
          </a:p>
          <a:p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let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Region where binding is active: body of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let</a:t>
            </a:r>
          </a:p>
        </p:txBody>
      </p:sp>
      <p:sp>
        <p:nvSpPr>
          <p:cNvPr id="55299" name="Footer Placeholder 3">
            <a:extLst>
              <a:ext uri="{FF2B5EF4-FFF2-40B4-BE49-F238E27FC236}">
                <a16:creationId xmlns:a16="http://schemas.microsoft.com/office/drawing/2014/main" id="{E64D0B9D-A4FF-3841-B837-3F64C9E37B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638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  <p:sp>
        <p:nvSpPr>
          <p:cNvPr id="55300" name="Slide Number Placeholder 4">
            <a:extLst>
              <a:ext uri="{FF2B5EF4-FFF2-40B4-BE49-F238E27FC236}">
                <a16:creationId xmlns:a16="http://schemas.microsoft.com/office/drawing/2014/main" id="{D202A2EC-8A14-224F-9632-ABC888DA80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6B2A6A4-49B7-4C48-AD5F-0723DB88543A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23814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9B5FB2F1-099C-B941-910D-DB2E54E1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Regions (Scopes) in Scheme</a:t>
            </a:r>
          </a:p>
        </p:txBody>
      </p:sp>
      <p:sp>
        <p:nvSpPr>
          <p:cNvPr id="112642" name="Content Placeholder 2">
            <a:extLst>
              <a:ext uri="{FF2B5EF4-FFF2-40B4-BE49-F238E27FC236}">
                <a16:creationId xmlns:a16="http://schemas.microsoft.com/office/drawing/2014/main" id="{5CC9F6CB-F8FA-1B48-9127-A9FFBE27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726488" cy="4800600"/>
          </a:xfrm>
        </p:spPr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let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let*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letrec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give rise to block structure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They have the same syntax but define different regions (scopes)</a:t>
            </a:r>
          </a:p>
          <a:p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let*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Region: all bindings to the right plus body of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let*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5299" name="Footer Placeholder 3">
            <a:extLst>
              <a:ext uri="{FF2B5EF4-FFF2-40B4-BE49-F238E27FC236}">
                <a16:creationId xmlns:a16="http://schemas.microsoft.com/office/drawing/2014/main" id="{E64D0B9D-A4FF-3841-B837-3F64C9E37B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638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  <p:sp>
        <p:nvSpPr>
          <p:cNvPr id="55300" name="Slide Number Placeholder 4">
            <a:extLst>
              <a:ext uri="{FF2B5EF4-FFF2-40B4-BE49-F238E27FC236}">
                <a16:creationId xmlns:a16="http://schemas.microsoft.com/office/drawing/2014/main" id="{D202A2EC-8A14-224F-9632-ABC888DA80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6B2A6A4-49B7-4C48-AD5F-0723DB88543A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274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9B5FB2F1-099C-B941-910D-DB2E54E1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Regions (Scopes) in Scheme</a:t>
            </a:r>
          </a:p>
        </p:txBody>
      </p:sp>
      <p:sp>
        <p:nvSpPr>
          <p:cNvPr id="112642" name="Content Placeholder 2">
            <a:extLst>
              <a:ext uri="{FF2B5EF4-FFF2-40B4-BE49-F238E27FC236}">
                <a16:creationId xmlns:a16="http://schemas.microsoft.com/office/drawing/2014/main" id="{5CC9F6CB-F8FA-1B48-9127-A9FFBE27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726488" cy="4800600"/>
          </a:xfrm>
        </p:spPr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let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let*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letrec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give rise to block structure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They have the same syntax but define different regions (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scopes)</a:t>
            </a:r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letrec</a:t>
            </a:r>
            <a:endParaRPr lang="en-US" altLang="en-US" dirty="0">
              <a:solidFill>
                <a:srgbClr val="0000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Region: entire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</a:rPr>
              <a:t>letrec</a:t>
            </a:r>
            <a:r>
              <a:rPr lang="en-US" altLang="en-US" dirty="0">
                <a:latin typeface="Arial" panose="020B0604020202020204" pitchFamily="34" charset="0"/>
              </a:rPr>
              <a:t> expression</a:t>
            </a:r>
          </a:p>
        </p:txBody>
      </p:sp>
      <p:sp>
        <p:nvSpPr>
          <p:cNvPr id="55299" name="Footer Placeholder 3">
            <a:extLst>
              <a:ext uri="{FF2B5EF4-FFF2-40B4-BE49-F238E27FC236}">
                <a16:creationId xmlns:a16="http://schemas.microsoft.com/office/drawing/2014/main" id="{E64D0B9D-A4FF-3841-B837-3F64C9E37B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638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  <p:sp>
        <p:nvSpPr>
          <p:cNvPr id="55300" name="Slide Number Placeholder 4">
            <a:extLst>
              <a:ext uri="{FF2B5EF4-FFF2-40B4-BE49-F238E27FC236}">
                <a16:creationId xmlns:a16="http://schemas.microsoft.com/office/drawing/2014/main" id="{D202A2EC-8A14-224F-9632-ABC888DA80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6B2A6A4-49B7-4C48-AD5F-0723DB88543A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2124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Footer Placeholder 3">
            <a:extLst>
              <a:ext uri="{FF2B5EF4-FFF2-40B4-BE49-F238E27FC236}">
                <a16:creationId xmlns:a16="http://schemas.microsoft.com/office/drawing/2014/main" id="{E5E2E10E-86F0-0540-AFFD-B041ED58E4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181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 Ryder</a:t>
            </a:r>
          </a:p>
        </p:txBody>
      </p:sp>
      <p:sp>
        <p:nvSpPr>
          <p:cNvPr id="56322" name="Slide Number Placeholder 4">
            <a:extLst>
              <a:ext uri="{FF2B5EF4-FFF2-40B4-BE49-F238E27FC236}">
                <a16:creationId xmlns:a16="http://schemas.microsoft.com/office/drawing/2014/main" id="{249CEDC0-5745-F642-8017-E068A34597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5277232-30AA-3344-B813-C05FE541B91A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16627151-4315-544B-9AE3-DD6424C8D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Let Introduces </a:t>
            </a:r>
            <a:r>
              <a:rPr lang="en-US" altLang="en-US" u="sng">
                <a:latin typeface="Arial" panose="020B0604020202020204" pitchFamily="34" charset="0"/>
                <a:ea typeface="ＭＳ Ｐゴシック" panose="020B0600070205080204" pitchFamily="34" charset="-128"/>
              </a:rPr>
              <a:t>Nested Scopes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E614C35E-AB88-9745-B661-340B187F2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00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charset="0"/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</a:rPr>
              <a:t>(let</a:t>
            </a:r>
            <a:r>
              <a:rPr lang="en-US" sz="2400" dirty="0">
                <a:latin typeface="Arial"/>
              </a:rPr>
              <a:t>  ((</a:t>
            </a:r>
            <a:r>
              <a:rPr lang="en-US" sz="2400" dirty="0">
                <a:solidFill>
                  <a:srgbClr val="0000FF"/>
                </a:solidFill>
                <a:latin typeface="Arial"/>
              </a:rPr>
              <a:t>x</a:t>
            </a:r>
            <a:r>
              <a:rPr lang="en-US" sz="2400" i="1" dirty="0">
                <a:solidFill>
                  <a:srgbClr val="996633"/>
                </a:solidFill>
                <a:latin typeface="Arial"/>
              </a:rPr>
              <a:t> </a:t>
            </a:r>
            <a:r>
              <a:rPr lang="en-US" sz="2400" dirty="0">
                <a:latin typeface="Arial"/>
              </a:rPr>
              <a:t> 10)) 			    	 ;causes </a:t>
            </a:r>
            <a:r>
              <a:rPr lang="en-US" sz="2400" dirty="0">
                <a:solidFill>
                  <a:srgbClr val="0000FF"/>
                </a:solidFill>
                <a:latin typeface="Arial"/>
              </a:rPr>
              <a:t>x</a:t>
            </a:r>
            <a:r>
              <a:rPr lang="en-US" sz="2400" dirty="0">
                <a:latin typeface="Arial"/>
              </a:rPr>
              <a:t> to be bound to </a:t>
            </a:r>
            <a:r>
              <a:rPr lang="en-US" sz="2400" dirty="0">
                <a:solidFill>
                  <a:srgbClr val="0000FF"/>
                </a:solidFill>
                <a:latin typeface="Arial"/>
              </a:rPr>
              <a:t>10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Arial"/>
              </a:rPr>
              <a:t>  (let</a:t>
            </a:r>
            <a:r>
              <a:rPr lang="en-US" sz="2400" dirty="0">
                <a:latin typeface="Arial"/>
              </a:rPr>
              <a:t>   ((</a:t>
            </a:r>
            <a:r>
              <a:rPr lang="en-US" sz="2400" dirty="0">
                <a:solidFill>
                  <a:srgbClr val="FF0000"/>
                </a:solidFill>
                <a:latin typeface="Arial"/>
              </a:rPr>
              <a:t>f</a:t>
            </a:r>
            <a:r>
              <a:rPr lang="en-US" sz="2400" dirty="0">
                <a:latin typeface="Arial"/>
              </a:rPr>
              <a:t> (lambda (a) (+ a </a:t>
            </a:r>
            <a:r>
              <a:rPr lang="en-US" sz="2400" dirty="0">
                <a:solidFill>
                  <a:srgbClr val="CC0000"/>
                </a:solidFill>
                <a:latin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</a:rPr>
              <a:t>x</a:t>
            </a:r>
            <a:r>
              <a:rPr lang="en-US" sz="2400" dirty="0">
                <a:latin typeface="Arial"/>
              </a:rPr>
              <a:t>)))  ;causes </a:t>
            </a:r>
            <a:r>
              <a:rPr lang="en-US" sz="2400" dirty="0">
                <a:solidFill>
                  <a:srgbClr val="FF0000"/>
                </a:solidFill>
                <a:latin typeface="Arial"/>
              </a:rPr>
              <a:t>f</a:t>
            </a:r>
            <a:r>
              <a:rPr lang="en-US" sz="2400" dirty="0">
                <a:latin typeface="Arial"/>
              </a:rPr>
              <a:t> to be bound to   					    	  a lambda expression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  <a:defRPr/>
            </a:pPr>
            <a:r>
              <a:rPr lang="en-US" sz="2400" dirty="0">
                <a:latin typeface="Arial"/>
              </a:rPr>
              <a:t>	              </a:t>
            </a:r>
            <a:r>
              <a:rPr lang="en-US" sz="2400" dirty="0">
                <a:solidFill>
                  <a:srgbClr val="008000"/>
                </a:solidFill>
                <a:latin typeface="Arial"/>
              </a:rPr>
              <a:t>(let</a:t>
            </a:r>
            <a:r>
              <a:rPr lang="en-US" sz="2400" dirty="0">
                <a:latin typeface="Arial"/>
              </a:rPr>
              <a:t> ((</a:t>
            </a:r>
            <a:r>
              <a:rPr lang="en-US" sz="2400" dirty="0">
                <a:solidFill>
                  <a:srgbClr val="008000"/>
                </a:solidFill>
                <a:latin typeface="Arial"/>
              </a:rPr>
              <a:t>x</a:t>
            </a:r>
            <a:r>
              <a:rPr lang="en-US" sz="2400" dirty="0">
                <a:solidFill>
                  <a:schemeClr val="accent2"/>
                </a:solidFill>
                <a:latin typeface="Arial"/>
              </a:rPr>
              <a:t>  </a:t>
            </a:r>
            <a:r>
              <a:rPr lang="en-US" sz="2400" dirty="0">
                <a:latin typeface="Arial"/>
              </a:rPr>
              <a:t>2)) (</a:t>
            </a:r>
            <a:r>
              <a:rPr lang="en-US" sz="2400" dirty="0">
                <a:solidFill>
                  <a:srgbClr val="FF0000"/>
                </a:solidFill>
                <a:latin typeface="Arial"/>
              </a:rPr>
              <a:t>f</a:t>
            </a:r>
            <a:r>
              <a:rPr lang="en-US" sz="2400" dirty="0">
                <a:latin typeface="Arial"/>
              </a:rPr>
              <a:t>  5) </a:t>
            </a:r>
            <a:r>
              <a:rPr lang="en-US" sz="2400" dirty="0">
                <a:solidFill>
                  <a:srgbClr val="008000"/>
                </a:solidFill>
                <a:latin typeface="Arial"/>
              </a:rPr>
              <a:t>)</a:t>
            </a:r>
            <a:r>
              <a:rPr lang="en-US" sz="2400" dirty="0">
                <a:solidFill>
                  <a:schemeClr val="accent2"/>
                </a:solidFill>
                <a:latin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/>
              </a:rPr>
              <a:t>)</a:t>
            </a:r>
            <a:r>
              <a:rPr lang="en-US" sz="2400" dirty="0">
                <a:solidFill>
                  <a:srgbClr val="0000FF"/>
                </a:solidFill>
                <a:latin typeface="Arial"/>
              </a:rPr>
              <a:t>)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  <a:defRPr/>
            </a:pPr>
            <a:endParaRPr lang="en-US" sz="2400" dirty="0">
              <a:latin typeface="Arial"/>
            </a:endParaRP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  <a:defRPr/>
            </a:pPr>
            <a:r>
              <a:rPr lang="en-US" sz="2400" dirty="0">
                <a:latin typeface="Arial"/>
              </a:rPr>
              <a:t>Assuming that Scheme uses static scoping, what would 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  <a:defRPr/>
            </a:pPr>
            <a:r>
              <a:rPr lang="en-US" sz="2400" dirty="0">
                <a:latin typeface="Arial"/>
              </a:rPr>
              <a:t>this expression yield?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  <a:defRPr/>
            </a:pPr>
            <a:endParaRPr lang="en-US" sz="2400" dirty="0">
              <a:solidFill>
                <a:schemeClr val="accent1"/>
              </a:solidFill>
              <a:latin typeface="Arial"/>
            </a:endParaRP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  <a:defRPr/>
            </a:pPr>
            <a:endParaRPr lang="en-US" sz="2400" dirty="0">
              <a:latin typeface="Arial"/>
            </a:endParaRPr>
          </a:p>
          <a:p>
            <a:pPr marL="0" indent="0" eaLnBrk="1" hangingPunct="1">
              <a:lnSpc>
                <a:spcPct val="110000"/>
              </a:lnSpc>
              <a:buFont typeface="Wingdings" charset="0"/>
              <a:buNone/>
              <a:defRPr/>
            </a:pPr>
            <a:endParaRPr lang="en-US" sz="2400" dirty="0">
              <a:latin typeface="Arial"/>
            </a:endParaRPr>
          </a:p>
        </p:txBody>
      </p:sp>
      <p:sp>
        <p:nvSpPr>
          <p:cNvPr id="881668" name="Rectangle 4">
            <a:extLst>
              <a:ext uri="{FF2B5EF4-FFF2-40B4-BE49-F238E27FC236}">
                <a16:creationId xmlns:a16="http://schemas.microsoft.com/office/drawing/2014/main" id="{736FB844-32A0-5D46-A997-DACC3F2CF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7800"/>
            <a:ext cx="5029200" cy="19812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81669" name="Rectangle 5">
            <a:extLst>
              <a:ext uri="{FF2B5EF4-FFF2-40B4-BE49-F238E27FC236}">
                <a16:creationId xmlns:a16="http://schemas.microsoft.com/office/drawing/2014/main" id="{2377035D-276B-DF42-99D1-B7A2D4E1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05000"/>
            <a:ext cx="4191000" cy="13716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81670" name="Rectangle 6">
            <a:extLst>
              <a:ext uri="{FF2B5EF4-FFF2-40B4-BE49-F238E27FC236}">
                <a16:creationId xmlns:a16="http://schemas.microsoft.com/office/drawing/2014/main" id="{A78F5F5B-D210-534F-87FD-D0E530ABB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743200"/>
            <a:ext cx="2514600" cy="457200"/>
          </a:xfrm>
          <a:prstGeom prst="rect">
            <a:avLst/>
          </a:prstGeom>
          <a:noFill/>
          <a:ln w="158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68" grpId="0" animBg="1"/>
      <p:bldP spid="881669" grpId="0" animBg="1"/>
      <p:bldP spid="88167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D3855BA6-6EC7-0B40-A618-B7D03370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39785-0DCB-5B4B-A71A-10D00394F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3200">
                <a:latin typeface="Arial" panose="020B0604020202020204" pitchFamily="34" charset="0"/>
              </a:rPr>
              <a:t>(define (f  </a:t>
            </a: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</a:rPr>
              <a:t>z</a:t>
            </a:r>
            <a:r>
              <a:rPr lang="en-US" altLang="en-US" sz="3200">
                <a:latin typeface="Arial" panose="020B0604020202020204" pitchFamily="34" charset="0"/>
              </a:rPr>
              <a:t>) 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3200">
                <a:latin typeface="Arial" panose="020B0604020202020204" pitchFamily="34" charset="0"/>
              </a:rPr>
              <a:t>   (let* 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3200">
                <a:latin typeface="Arial" panose="020B0604020202020204" pitchFamily="34" charset="0"/>
              </a:rPr>
              <a:t> (x 5) (f (lambda (</a:t>
            </a:r>
            <a:r>
              <a:rPr lang="en-US" altLang="en-US" sz="3200">
                <a:solidFill>
                  <a:srgbClr val="008000"/>
                </a:solidFill>
                <a:latin typeface="Arial" panose="020B0604020202020204" pitchFamily="34" charset="0"/>
              </a:rPr>
              <a:t>z</a:t>
            </a:r>
            <a:r>
              <a:rPr lang="en-US" altLang="en-US" sz="3200">
                <a:latin typeface="Arial" panose="020B0604020202020204" pitchFamily="34" charset="0"/>
              </a:rPr>
              <a:t>) (* x  </a:t>
            </a:r>
            <a:r>
              <a:rPr lang="en-US" altLang="en-US" sz="3200">
                <a:solidFill>
                  <a:srgbClr val="008000"/>
                </a:solidFill>
                <a:latin typeface="Arial" panose="020B0604020202020204" pitchFamily="34" charset="0"/>
              </a:rPr>
              <a:t>z</a:t>
            </a:r>
            <a:r>
              <a:rPr lang="en-US" altLang="en-US" sz="3200">
                <a:latin typeface="Arial" panose="020B0604020202020204" pitchFamily="34" charset="0"/>
              </a:rPr>
              <a:t>))) 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en-US" altLang="en-US" sz="3200">
                <a:latin typeface="Arial" panose="020B0604020202020204" pitchFamily="34" charset="0"/>
              </a:rPr>
              <a:t> 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3200">
                <a:latin typeface="Arial" panose="020B0604020202020204" pitchFamily="34" charset="0"/>
              </a:rPr>
              <a:t>        (map f </a:t>
            </a: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</a:rPr>
              <a:t>z</a:t>
            </a:r>
            <a:r>
              <a:rPr lang="en-US" altLang="en-US" sz="3200">
                <a:latin typeface="Arial" panose="020B0604020202020204" pitchFamily="34" charset="0"/>
              </a:rPr>
              <a:t>) ) )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en-US" sz="3200"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What does this function do?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Answer: takes a list of numbers, z, and maps it to the x*5 list. E.g., (f ‘(1 2 3)) yields (5 10 15).</a:t>
            </a:r>
          </a:p>
          <a:p>
            <a:pPr marL="0" indent="0"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8371" name="Footer Placeholder 3">
            <a:extLst>
              <a:ext uri="{FF2B5EF4-FFF2-40B4-BE49-F238E27FC236}">
                <a16:creationId xmlns:a16="http://schemas.microsoft.com/office/drawing/2014/main" id="{342E94BF-9E91-234D-93C6-E8E53CB3AF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257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  <p:sp>
        <p:nvSpPr>
          <p:cNvPr id="58372" name="Slide Number Placeholder 4">
            <a:extLst>
              <a:ext uri="{FF2B5EF4-FFF2-40B4-BE49-F238E27FC236}">
                <a16:creationId xmlns:a16="http://schemas.microsoft.com/office/drawing/2014/main" id="{B1149FFC-80B7-324B-BFBF-AAB9775589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16F926-6E0F-ED4F-83D5-9FDD153EE97C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6">
            <a:extLst>
              <a:ext uri="{FF2B5EF4-FFF2-40B4-BE49-F238E27FC236}">
                <a16:creationId xmlns:a16="http://schemas.microsoft.com/office/drawing/2014/main" id="{3C01758F-9ECA-5541-927C-4F027854E5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E72A2AA-5530-3744-94B5-636A47D83558}" type="slidenum">
              <a:rPr lang="en-US" altLang="en-US" sz="1400">
                <a:solidFill>
                  <a:schemeClr val="bg2"/>
                </a:solidFill>
              </a:rPr>
              <a:pPr eaLnBrk="1" hangingPunct="1"/>
              <a:t>17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1E9E098C-9A21-1449-AEA4-FD44D8BD3D9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3429000"/>
            <a:ext cx="8077200" cy="2971800"/>
          </a:xfrm>
        </p:spPr>
        <p:txBody>
          <a:bodyPr/>
          <a:lstStyle/>
          <a:p>
            <a:pPr algn="l" eaLnBrk="1" hangingPunct="1">
              <a:buFont typeface="Wingdings" pitchFamily="2" charset="2"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With static scoping it evaluates to</a:t>
            </a:r>
            <a:r>
              <a:rPr lang="en-US" altLang="en-US" sz="2400" i="1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algn="l" eaLnBrk="1" hangingPunct="1">
              <a:buFont typeface="Wingdings" pitchFamily="2" charset="2"/>
              <a:buNone/>
            </a:pPr>
            <a:r>
              <a:rPr lang="en-US" altLang="en-US" sz="2400" i="1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(*  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  ((lambda (a)(+ a 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)) 3))  --&gt;</a:t>
            </a:r>
          </a:p>
          <a:p>
            <a:pPr algn="l" eaLnBrk="1" hangingPunct="1">
              <a:buFont typeface="Wingdings" pitchFamily="2" charset="2"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		 (*  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   ((lambda (a)(+ a 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10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)) 3)  ) --&gt; ???</a:t>
            </a:r>
          </a:p>
          <a:p>
            <a:pPr algn="l" eaLnBrk="1" hangingPunct="1">
              <a:buFont typeface="Wingdings" pitchFamily="2" charset="2"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With dynamic scoping it evaluates to</a:t>
            </a:r>
          </a:p>
          <a:p>
            <a:pPr algn="l" eaLnBrk="1" hangingPunct="1">
              <a:buFont typeface="Wingdings" pitchFamily="2" charset="2"/>
              <a:buNone/>
            </a:pPr>
            <a:r>
              <a:rPr lang="en-US" altLang="en-US" sz="2400" i="1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(*  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 ((lambda (a)(+ a 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)) 3))  --&gt;</a:t>
            </a:r>
          </a:p>
          <a:p>
            <a:pPr algn="l" eaLnBrk="1" hangingPunct="1">
              <a:buFont typeface="Wingdings" pitchFamily="2" charset="2"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		 (*  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2 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  ((lambda (a)(+ a 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))   3)  ) --&gt; ???</a:t>
            </a:r>
          </a:p>
        </p:txBody>
      </p:sp>
      <p:sp>
        <p:nvSpPr>
          <p:cNvPr id="60419" name="Text Box 6">
            <a:extLst>
              <a:ext uri="{FF2B5EF4-FFF2-40B4-BE49-F238E27FC236}">
                <a16:creationId xmlns:a16="http://schemas.microsoft.com/office/drawing/2014/main" id="{BBC7383E-832A-2340-AF69-C453E74BA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5926138" cy="1903413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b="1">
                <a:latin typeface="Arial" panose="020B0604020202020204" pitchFamily="34" charset="0"/>
              </a:rPr>
              <a:t>(let  ((</a:t>
            </a:r>
            <a:r>
              <a:rPr lang="en-US" altLang="en-US" b="1">
                <a:solidFill>
                  <a:srgbClr val="0000FF"/>
                </a:solidFill>
                <a:latin typeface="Arial" panose="020B0604020202020204" pitchFamily="34" charset="0"/>
              </a:rPr>
              <a:t>x 10</a:t>
            </a:r>
            <a:r>
              <a:rPr lang="en-US" altLang="en-US" b="1">
                <a:latin typeface="Arial" panose="020B0604020202020204" pitchFamily="34" charset="0"/>
              </a:rPr>
              <a:t>)) </a:t>
            </a:r>
          </a:p>
          <a:p>
            <a:pPr>
              <a:spcBef>
                <a:spcPct val="20000"/>
              </a:spcBef>
            </a:pPr>
            <a:r>
              <a:rPr lang="en-US" altLang="en-US" b="1">
                <a:solidFill>
                  <a:srgbClr val="CC0000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b="1">
                <a:latin typeface="Arial" panose="020B0604020202020204" pitchFamily="34" charset="0"/>
              </a:rPr>
              <a:t>(let   ((f (lambda (a) (+ a </a:t>
            </a:r>
            <a:r>
              <a:rPr lang="en-US" altLang="en-US" b="1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>
                <a:latin typeface="Arial" panose="020B0604020202020204" pitchFamily="34" charset="0"/>
              </a:rPr>
              <a:t>x)))) </a:t>
            </a:r>
          </a:p>
          <a:p>
            <a:pPr>
              <a:spcBef>
                <a:spcPct val="20000"/>
              </a:spcBef>
            </a:pPr>
            <a:r>
              <a:rPr lang="en-US" altLang="en-US" b="1">
                <a:latin typeface="Arial" panose="020B0604020202020204" pitchFamily="34" charset="0"/>
              </a:rPr>
              <a:t>             (let ((</a:t>
            </a: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x  2</a:t>
            </a:r>
            <a:r>
              <a:rPr lang="en-US" altLang="en-US" b="1">
                <a:latin typeface="Arial" panose="020B0604020202020204" pitchFamily="34" charset="0"/>
              </a:rPr>
              <a:t>)) </a:t>
            </a:r>
          </a:p>
          <a:p>
            <a:pPr>
              <a:spcBef>
                <a:spcPct val="20000"/>
              </a:spcBef>
            </a:pPr>
            <a:r>
              <a:rPr lang="en-US" altLang="en-US" b="1">
                <a:latin typeface="Arial" panose="020B0604020202020204" pitchFamily="34" charset="0"/>
              </a:rPr>
              <a:t>                  (*  x  (f  3) </a:t>
            </a:r>
            <a:r>
              <a:rPr lang="en-US" altLang="en-US" sz="2800" b="1">
                <a:latin typeface="Arial" panose="020B0604020202020204" pitchFamily="34" charset="0"/>
              </a:rPr>
              <a:t>) ) )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0420" name="Rectangle 7">
            <a:extLst>
              <a:ext uri="{FF2B5EF4-FFF2-40B4-BE49-F238E27FC236}">
                <a16:creationId xmlns:a16="http://schemas.microsoft.com/office/drawing/2014/main" id="{6E21D891-1811-C349-8D2F-DB33DDAB3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870743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000">
                <a:solidFill>
                  <a:schemeClr val="tx2"/>
                </a:solidFill>
                <a:latin typeface="Arial" panose="020B0604020202020204" pitchFamily="34" charset="0"/>
              </a:rPr>
              <a:t>Scoping in Scheme: </a:t>
            </a:r>
            <a:br>
              <a:rPr lang="en-US" altLang="en-US" sz="400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4000">
                <a:solidFill>
                  <a:schemeClr val="tx2"/>
                </a:solidFill>
                <a:latin typeface="Arial" panose="020B0604020202020204" pitchFamily="34" charset="0"/>
              </a:rPr>
              <a:t>Two Choices</a:t>
            </a:r>
          </a:p>
        </p:txBody>
      </p:sp>
      <p:sp>
        <p:nvSpPr>
          <p:cNvPr id="60421" name="Oval 9">
            <a:extLst>
              <a:ext uri="{FF2B5EF4-FFF2-40B4-BE49-F238E27FC236}">
                <a16:creationId xmlns:a16="http://schemas.microsoft.com/office/drawing/2014/main" id="{B4A105B6-656B-A743-96EA-4BBAB2C0C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752600"/>
            <a:ext cx="381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0422" name="Oval 10">
            <a:extLst>
              <a:ext uri="{FF2B5EF4-FFF2-40B4-BE49-F238E27FC236}">
                <a16:creationId xmlns:a16="http://schemas.microsoft.com/office/drawing/2014/main" id="{7D3BFC9D-CD67-9949-ACFB-46C60C880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752600"/>
            <a:ext cx="381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0423" name="Text Box 11">
            <a:extLst>
              <a:ext uri="{FF2B5EF4-FFF2-40B4-BE49-F238E27FC236}">
                <a16:creationId xmlns:a16="http://schemas.microsoft.com/office/drawing/2014/main" id="{65E63403-F64F-244B-9A51-9CFE41129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8895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Arial" panose="020B0604020202020204" pitchFamily="34" charset="0"/>
              </a:rPr>
              <a:t>a</a:t>
            </a:r>
            <a:r>
              <a:rPr lang="en-US" altLang="en-US" sz="1800">
                <a:latin typeface="Arial" panose="020B0604020202020204" pitchFamily="34" charset="0"/>
              </a:rPr>
              <a:t> is a </a:t>
            </a:r>
            <a:r>
              <a:rPr lang="ja-JP" altLang="en-US" sz="1800">
                <a:latin typeface="Arial" panose="020B0604020202020204" pitchFamily="34" charset="0"/>
              </a:rPr>
              <a:t>“</a:t>
            </a:r>
            <a:r>
              <a:rPr lang="en-US" altLang="ja-JP" sz="1800">
                <a:latin typeface="Arial" panose="020B0604020202020204" pitchFamily="34" charset="0"/>
              </a:rPr>
              <a:t>bound</a:t>
            </a:r>
            <a:r>
              <a:rPr lang="ja-JP" altLang="en-US" sz="1800">
                <a:latin typeface="Arial" panose="020B0604020202020204" pitchFamily="34" charset="0"/>
              </a:rPr>
              <a:t>”</a:t>
            </a:r>
            <a:r>
              <a:rPr lang="en-US" altLang="ja-JP" sz="1800">
                <a:latin typeface="Arial" panose="020B0604020202020204" pitchFamily="34" charset="0"/>
              </a:rPr>
              <a:t> variable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cxnSp>
        <p:nvCxnSpPr>
          <p:cNvPr id="60424" name="AutoShape 12">
            <a:extLst>
              <a:ext uri="{FF2B5EF4-FFF2-40B4-BE49-F238E27FC236}">
                <a16:creationId xmlns:a16="http://schemas.microsoft.com/office/drawing/2014/main" id="{E67052C4-CC1A-C741-BA4F-2066E287AC12}"/>
              </a:ext>
            </a:extLst>
          </p:cNvPr>
          <p:cNvCxnSpPr>
            <a:cxnSpLocks noChangeShapeType="1"/>
            <a:stCxn id="60421" idx="0"/>
            <a:endCxn id="60423" idx="2"/>
          </p:cNvCxnSpPr>
          <p:nvPr/>
        </p:nvCxnSpPr>
        <p:spPr bwMode="auto">
          <a:xfrm rot="5400000" flipH="1" flipV="1">
            <a:off x="5666581" y="-429418"/>
            <a:ext cx="896937" cy="34671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25" name="Text Box 13">
            <a:extLst>
              <a:ext uri="{FF2B5EF4-FFF2-40B4-BE49-F238E27FC236}">
                <a16:creationId xmlns:a16="http://schemas.microsoft.com/office/drawing/2014/main" id="{50A5A907-1B9B-8843-A619-2BC4DF376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752600"/>
            <a:ext cx="246221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Arial" panose="020B0604020202020204" pitchFamily="34" charset="0"/>
              </a:rPr>
              <a:t>x</a:t>
            </a:r>
            <a:r>
              <a:rPr lang="en-US" altLang="en-US" sz="1800">
                <a:latin typeface="Arial" panose="020B0604020202020204" pitchFamily="34" charset="0"/>
              </a:rPr>
              <a:t> is a </a:t>
            </a:r>
            <a:r>
              <a:rPr lang="ja-JP" altLang="en-US" sz="1800">
                <a:latin typeface="Arial" panose="020B0604020202020204" pitchFamily="34" charset="0"/>
              </a:rPr>
              <a:t>“</a:t>
            </a:r>
            <a:r>
              <a:rPr lang="en-US" altLang="ja-JP" sz="1800">
                <a:latin typeface="Arial" panose="020B0604020202020204" pitchFamily="34" charset="0"/>
              </a:rPr>
              <a:t>free</a:t>
            </a:r>
            <a:r>
              <a:rPr lang="ja-JP" altLang="en-US" sz="1800">
                <a:latin typeface="Arial" panose="020B0604020202020204" pitchFamily="34" charset="0"/>
              </a:rPr>
              <a:t>”</a:t>
            </a:r>
            <a:r>
              <a:rPr lang="en-US" altLang="ja-JP" sz="1800">
                <a:latin typeface="Arial" panose="020B0604020202020204" pitchFamily="34" charset="0"/>
              </a:rPr>
              <a:t> variable;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must be found in </a:t>
            </a:r>
          </a:p>
          <a:p>
            <a:pPr eaLnBrk="1" hangingPunct="1"/>
            <a:r>
              <a:rPr lang="ja-JP" altLang="en-US" sz="1800">
                <a:latin typeface="Arial" panose="020B0604020202020204" pitchFamily="34" charset="0"/>
              </a:rPr>
              <a:t>“</a:t>
            </a:r>
            <a:r>
              <a:rPr lang="en-US" altLang="ja-JP" sz="1800">
                <a:latin typeface="Arial" panose="020B0604020202020204" pitchFamily="34" charset="0"/>
              </a:rPr>
              <a:t>outer</a:t>
            </a:r>
            <a:r>
              <a:rPr lang="ja-JP" altLang="en-US" sz="1800">
                <a:latin typeface="Arial" panose="020B0604020202020204" pitchFamily="34" charset="0"/>
              </a:rPr>
              <a:t>”</a:t>
            </a:r>
            <a:r>
              <a:rPr lang="en-US" altLang="ja-JP" sz="1800">
                <a:latin typeface="Arial" panose="020B0604020202020204" pitchFamily="34" charset="0"/>
              </a:rPr>
              <a:t> scope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cxnSp>
        <p:nvCxnSpPr>
          <p:cNvPr id="60426" name="AutoShape 15">
            <a:extLst>
              <a:ext uri="{FF2B5EF4-FFF2-40B4-BE49-F238E27FC236}">
                <a16:creationId xmlns:a16="http://schemas.microsoft.com/office/drawing/2014/main" id="{3DD805BD-6684-9C47-9ED0-0ED6344C31CE}"/>
              </a:ext>
            </a:extLst>
          </p:cNvPr>
          <p:cNvCxnSpPr>
            <a:cxnSpLocks noChangeShapeType="1"/>
            <a:stCxn id="60422" idx="4"/>
            <a:endCxn id="60425" idx="2"/>
          </p:cNvCxnSpPr>
          <p:nvPr/>
        </p:nvCxnSpPr>
        <p:spPr bwMode="auto">
          <a:xfrm rot="16200000" flipH="1">
            <a:off x="6043613" y="928687"/>
            <a:ext cx="458788" cy="3021013"/>
          </a:xfrm>
          <a:prstGeom prst="curvedConnector3">
            <a:avLst>
              <a:gd name="adj1" fmla="val 14982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E78F7E1D-5DEB-1C46-8833-35F898BF9D76}"/>
              </a:ext>
            </a:extLst>
          </p:cNvPr>
          <p:cNvSpPr txBox="1">
            <a:spLocks/>
          </p:cNvSpPr>
          <p:nvPr/>
        </p:nvSpPr>
        <p:spPr bwMode="auto">
          <a:xfrm>
            <a:off x="228600" y="6248400"/>
            <a:ext cx="5257800" cy="457200"/>
          </a:xfrm>
          <a:prstGeom prst="rect">
            <a:avLst/>
          </a:prstGeo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6">
            <a:extLst>
              <a:ext uri="{FF2B5EF4-FFF2-40B4-BE49-F238E27FC236}">
                <a16:creationId xmlns:a16="http://schemas.microsoft.com/office/drawing/2014/main" id="{543C68B3-C7A8-7941-B4F5-FC33C30BDA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B797DC8-FDDB-2C40-8F26-F5922495EDAA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E29AF2AF-575E-FE45-BA4F-6DA81308AA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152400"/>
            <a:ext cx="8610600" cy="76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Scheme Chose Static Scoping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BE856ABC-8BF3-724F-9EA1-55D6DDEE6B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81000" y="4038600"/>
            <a:ext cx="8305800" cy="2438400"/>
          </a:xfrm>
        </p:spPr>
        <p:txBody>
          <a:bodyPr/>
          <a:lstStyle/>
          <a:p>
            <a:pPr algn="l" eaLnBrk="1" hangingPunct="1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Scheme chose static scoping: </a:t>
            </a:r>
          </a:p>
          <a:p>
            <a:pPr algn="l" eaLnBrk="1" hangingPunct="1">
              <a:buFont typeface="Wingdings" pitchFamily="2" charset="2"/>
              <a:buNone/>
            </a:pP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(*  </a:t>
            </a:r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x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(lambda (a)(+ a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x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) 3))  --&gt;</a:t>
            </a:r>
          </a:p>
          <a:p>
            <a:pPr algn="l" eaLnBrk="1" hangingPunct="1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	 (*  </a:t>
            </a:r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((lambda (a)(+ a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10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) 3)  ) --&gt; 			26</a:t>
            </a:r>
          </a:p>
        </p:txBody>
      </p:sp>
      <p:sp>
        <p:nvSpPr>
          <p:cNvPr id="61444" name="Text Box 6">
            <a:extLst>
              <a:ext uri="{FF2B5EF4-FFF2-40B4-BE49-F238E27FC236}">
                <a16:creationId xmlns:a16="http://schemas.microsoft.com/office/drawing/2014/main" id="{BF923E25-D1B5-8141-B41B-3A134D340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914400"/>
            <a:ext cx="4827588" cy="1865313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b="1">
                <a:latin typeface="Arial" panose="020B0604020202020204" pitchFamily="34" charset="0"/>
              </a:rPr>
              <a:t>(let  ((</a:t>
            </a:r>
            <a:r>
              <a:rPr lang="en-US" altLang="en-US" b="1">
                <a:solidFill>
                  <a:srgbClr val="0000FF"/>
                </a:solidFill>
                <a:latin typeface="Arial" panose="020B0604020202020204" pitchFamily="34" charset="0"/>
              </a:rPr>
              <a:t>x 10</a:t>
            </a:r>
            <a:r>
              <a:rPr lang="en-US" altLang="en-US" b="1">
                <a:latin typeface="Arial" panose="020B0604020202020204" pitchFamily="34" charset="0"/>
              </a:rPr>
              <a:t>)) </a:t>
            </a:r>
          </a:p>
          <a:p>
            <a:pPr>
              <a:spcBef>
                <a:spcPct val="20000"/>
              </a:spcBef>
            </a:pPr>
            <a:r>
              <a:rPr lang="en-US" altLang="en-US" b="1">
                <a:solidFill>
                  <a:srgbClr val="CC0000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b="1">
                <a:latin typeface="Arial" panose="020B0604020202020204" pitchFamily="34" charset="0"/>
              </a:rPr>
              <a:t>(let   ((f (lambda (a) (+ a </a:t>
            </a:r>
            <a:r>
              <a:rPr lang="en-US" altLang="en-US" b="1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>
                <a:latin typeface="Arial" panose="020B0604020202020204" pitchFamily="34" charset="0"/>
              </a:rPr>
              <a:t>x)))) </a:t>
            </a:r>
          </a:p>
          <a:p>
            <a:pPr>
              <a:spcBef>
                <a:spcPct val="20000"/>
              </a:spcBef>
            </a:pPr>
            <a:r>
              <a:rPr lang="en-US" altLang="en-US" b="1">
                <a:latin typeface="Arial" panose="020B0604020202020204" pitchFamily="34" charset="0"/>
              </a:rPr>
              <a:t>             (let ((</a:t>
            </a: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x  2</a:t>
            </a:r>
            <a:r>
              <a:rPr lang="en-US" altLang="en-US" b="1">
                <a:latin typeface="Arial" panose="020B0604020202020204" pitchFamily="34" charset="0"/>
              </a:rPr>
              <a:t>)) </a:t>
            </a:r>
          </a:p>
          <a:p>
            <a:pPr>
              <a:spcBef>
                <a:spcPct val="20000"/>
              </a:spcBef>
            </a:pPr>
            <a:r>
              <a:rPr lang="en-US" altLang="en-US" b="1">
                <a:latin typeface="Arial" panose="020B0604020202020204" pitchFamily="34" charset="0"/>
              </a:rPr>
              <a:t>                  (*  x  (f  3) </a:t>
            </a:r>
            <a:r>
              <a:rPr lang="en-US" altLang="en-US" sz="2800" b="1">
                <a:latin typeface="Arial" panose="020B0604020202020204" pitchFamily="34" charset="0"/>
              </a:rPr>
              <a:t>) ) )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45" name="Oval 7">
            <a:extLst>
              <a:ext uri="{FF2B5EF4-FFF2-40B4-BE49-F238E27FC236}">
                <a16:creationId xmlns:a16="http://schemas.microsoft.com/office/drawing/2014/main" id="{0F6D8B04-E2A8-E04D-9C29-C25CA8622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286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1446" name="Text Box 8">
            <a:extLst>
              <a:ext uri="{FF2B5EF4-FFF2-40B4-BE49-F238E27FC236}">
                <a16:creationId xmlns:a16="http://schemas.microsoft.com/office/drawing/2014/main" id="{797FE69D-7F91-D64F-A43E-BC61C26FD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190875"/>
            <a:ext cx="44338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Arial" panose="020B0604020202020204" pitchFamily="34" charset="0"/>
              </a:rPr>
              <a:t>f</a:t>
            </a:r>
            <a:r>
              <a:rPr lang="en-US" altLang="en-US" sz="1800">
                <a:latin typeface="Arial" panose="020B0604020202020204" pitchFamily="34" charset="0"/>
              </a:rPr>
              <a:t> is a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closure</a:t>
            </a:r>
            <a:r>
              <a:rPr lang="en-US" altLang="en-US" sz="1800">
                <a:latin typeface="Arial" panose="020B0604020202020204" pitchFamily="34" charset="0"/>
              </a:rPr>
              <a:t>: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  The function value: </a:t>
            </a:r>
            <a:r>
              <a:rPr lang="en-US" altLang="en-US" sz="1800" b="1">
                <a:latin typeface="Arial" panose="020B0604020202020204" pitchFamily="34" charset="0"/>
              </a:rPr>
              <a:t>(lambda (a) (+ a </a:t>
            </a:r>
            <a:r>
              <a:rPr lang="en-US" altLang="en-US" sz="1800" b="1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>
                <a:latin typeface="Arial" panose="020B0604020202020204" pitchFamily="34" charset="0"/>
              </a:rPr>
              <a:t>x))</a:t>
            </a:r>
          </a:p>
          <a:p>
            <a:pPr eaLnBrk="1" hangingPunct="1"/>
            <a:r>
              <a:rPr lang="en-US" altLang="en-US" sz="1800" b="1">
                <a:latin typeface="Arial" panose="020B0604020202020204" pitchFamily="34" charset="0"/>
              </a:rPr>
              <a:t>   </a:t>
            </a:r>
            <a:r>
              <a:rPr lang="en-US" altLang="en-US" sz="1800">
                <a:latin typeface="Arial" panose="020B0604020202020204" pitchFamily="34" charset="0"/>
              </a:rPr>
              <a:t>The environment: </a:t>
            </a:r>
            <a:r>
              <a:rPr lang="en-US" altLang="en-US" sz="1800" b="1">
                <a:latin typeface="Arial" panose="020B0604020202020204" pitchFamily="34" charset="0"/>
              </a:rPr>
              <a:t>{ x </a:t>
            </a:r>
            <a:r>
              <a:rPr lang="en-US" altLang="en-US" sz="1800" b="1">
                <a:latin typeface="Arial" panose="020B0604020202020204" pitchFamily="34" charset="0"/>
                <a:sym typeface="Symbol" pitchFamily="2" charset="2"/>
              </a:rPr>
              <a:t> 10 }</a:t>
            </a:r>
          </a:p>
        </p:txBody>
      </p:sp>
      <p:sp>
        <p:nvSpPr>
          <p:cNvPr id="61447" name="Freeform 11">
            <a:extLst>
              <a:ext uri="{FF2B5EF4-FFF2-40B4-BE49-F238E27FC236}">
                <a16:creationId xmlns:a16="http://schemas.microsoft.com/office/drawing/2014/main" id="{3855D2E3-D6D0-4F40-B3A5-CC8E5A71DFAF}"/>
              </a:ext>
            </a:extLst>
          </p:cNvPr>
          <p:cNvSpPr>
            <a:spLocks/>
          </p:cNvSpPr>
          <p:nvPr/>
        </p:nvSpPr>
        <p:spPr bwMode="auto">
          <a:xfrm>
            <a:off x="1981200" y="2667000"/>
            <a:ext cx="2870200" cy="914400"/>
          </a:xfrm>
          <a:custGeom>
            <a:avLst/>
            <a:gdLst>
              <a:gd name="T0" fmla="*/ 2147483647 w 1808"/>
              <a:gd name="T1" fmla="*/ 2147483647 h 576"/>
              <a:gd name="T2" fmla="*/ 2147483647 w 1808"/>
              <a:gd name="T3" fmla="*/ 2147483647 h 576"/>
              <a:gd name="T4" fmla="*/ 2147483647 w 1808"/>
              <a:gd name="T5" fmla="*/ 2147483647 h 576"/>
              <a:gd name="T6" fmla="*/ 2147483647 w 1808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1808"/>
              <a:gd name="T13" fmla="*/ 0 h 576"/>
              <a:gd name="T14" fmla="*/ 1808 w 1808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8" h="576">
                <a:moveTo>
                  <a:pt x="552" y="576"/>
                </a:moveTo>
                <a:cubicBezTo>
                  <a:pt x="276" y="432"/>
                  <a:pt x="0" y="288"/>
                  <a:pt x="168" y="240"/>
                </a:cubicBezTo>
                <a:cubicBezTo>
                  <a:pt x="336" y="192"/>
                  <a:pt x="1312" y="328"/>
                  <a:pt x="1560" y="288"/>
                </a:cubicBezTo>
                <a:cubicBezTo>
                  <a:pt x="1808" y="248"/>
                  <a:pt x="1640" y="48"/>
                  <a:pt x="165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145C6DFC-5FA5-A249-AFE0-6A0853DF5A5C}"/>
              </a:ext>
            </a:extLst>
          </p:cNvPr>
          <p:cNvSpPr txBox="1">
            <a:spLocks/>
          </p:cNvSpPr>
          <p:nvPr/>
        </p:nvSpPr>
        <p:spPr bwMode="auto">
          <a:xfrm>
            <a:off x="228600" y="6248400"/>
            <a:ext cx="5257800" cy="457200"/>
          </a:xfrm>
          <a:prstGeom prst="rect">
            <a:avLst/>
          </a:prstGeo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>
            <a:extLst>
              <a:ext uri="{FF2B5EF4-FFF2-40B4-BE49-F238E27FC236}">
                <a16:creationId xmlns:a16="http://schemas.microsoft.com/office/drawing/2014/main" id="{EF48FDAA-5D5F-D849-9092-CCC5FFF7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10AF339-A317-8745-B964-CAE8C326176B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9BF34B11-9BBB-524A-B748-9382E1AD9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Closures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3889713D-4378-E640-985A-486ED96DA5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26488" cy="48006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closure</a:t>
            </a:r>
            <a:r>
              <a:rPr lang="en-US" altLang="en-US" i="1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is a function value plus the environment in which it is to be evaluated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Function value: e.g., </a:t>
            </a:r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(</a:t>
            </a:r>
            <a:r>
              <a:rPr lang="en-US" altLang="en-US" dirty="0">
                <a:latin typeface="Arial" panose="020B0604020202020204" pitchFamily="34" charset="0"/>
              </a:rPr>
              <a:t>lambda (x) (+ x y))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Environment consists of bindings for variables not local to the function so the closure can eventually be evaluated: e.g., { y </a:t>
            </a:r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 2 }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closure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can be used as a function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Applied to arguments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Passed as an argument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Returned as a value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F2B2130-8BFB-F345-981B-6593244676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257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3">
            <a:extLst>
              <a:ext uri="{FF2B5EF4-FFF2-40B4-BE49-F238E27FC236}">
                <a16:creationId xmlns:a16="http://schemas.microsoft.com/office/drawing/2014/main" id="{40181BEC-807F-FF4A-9750-CA6596A6E8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181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813E3104-09A6-8F48-8B4D-D7D6631467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4FFD38C-6414-294E-BBB9-C2B323603ABA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87ECD58-B33F-F949-9F62-31FEA52B1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CC82B4B-6A89-F94A-ACC0-8ED3FF364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Scheme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Exercises with map, </a:t>
            </a:r>
            <a:r>
              <a:rPr lang="en-US" dirty="0" err="1">
                <a:latin typeface="Arial"/>
              </a:rPr>
              <a:t>foldl</a:t>
            </a:r>
            <a:r>
              <a:rPr lang="en-US" dirty="0">
                <a:latin typeface="Arial"/>
              </a:rPr>
              <a:t> and </a:t>
            </a:r>
            <a:r>
              <a:rPr lang="en-US" dirty="0" err="1">
                <a:latin typeface="Arial"/>
              </a:rPr>
              <a:t>foldr</a:t>
            </a:r>
            <a:r>
              <a:rPr lang="en-US" dirty="0">
                <a:latin typeface="Arial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Binding with </a:t>
            </a:r>
            <a:r>
              <a:rPr lang="en-US" dirty="0">
                <a:solidFill>
                  <a:srgbClr val="0000FF"/>
                </a:solidFill>
                <a:latin typeface="Arial"/>
              </a:rPr>
              <a:t>let</a:t>
            </a:r>
            <a:r>
              <a:rPr lang="en-US" dirty="0">
                <a:latin typeface="Arial"/>
              </a:rPr>
              <a:t>, </a:t>
            </a:r>
            <a:r>
              <a:rPr lang="en-US" dirty="0">
                <a:solidFill>
                  <a:srgbClr val="0000FF"/>
                </a:solidFill>
                <a:latin typeface="Arial"/>
              </a:rPr>
              <a:t>let*</a:t>
            </a:r>
            <a:r>
              <a:rPr lang="en-US" dirty="0">
                <a:latin typeface="Arial"/>
              </a:rPr>
              <a:t>,</a:t>
            </a:r>
            <a:r>
              <a:rPr lang="en-US" dirty="0">
                <a:solidFill>
                  <a:srgbClr val="0000FF"/>
                </a:solidFill>
                <a:latin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and </a:t>
            </a:r>
            <a:r>
              <a:rPr lang="en-US" dirty="0" err="1">
                <a:solidFill>
                  <a:srgbClr val="0000FF"/>
                </a:solidFill>
                <a:latin typeface="Arial"/>
              </a:rPr>
              <a:t>letrec</a:t>
            </a:r>
            <a:endParaRPr lang="en-US" dirty="0">
              <a:latin typeface="Arial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Scoping in Scheme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Closures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Scoping, revisited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800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4">
            <a:extLst>
              <a:ext uri="{FF2B5EF4-FFF2-40B4-BE49-F238E27FC236}">
                <a16:creationId xmlns:a16="http://schemas.microsoft.com/office/drawing/2014/main" id="{69627FA8-F188-6F41-8524-6F9D1F0320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7714BA1-B8AA-8149-9515-EB0C357A3B8A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691ABF56-1572-0645-ADDD-BD638FD77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Closures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CAA3799C-7764-864B-BD14-263BBC1DB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18550" cy="48006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Normally, when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let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expression exits, its bindings disappear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Closure bindings (i.e., bindings part of a closure) are special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When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let</a:t>
            </a:r>
            <a:r>
              <a:rPr lang="en-US" altLang="en-US" dirty="0">
                <a:latin typeface="Arial" panose="020B0604020202020204" pitchFamily="34" charset="0"/>
              </a:rPr>
              <a:t> exits, bindings become inactive, but they do not disappear 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When closure is called, bindings become active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Closure bindings are 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immortal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1D7F8C9F-CDB5-044E-A67F-5D1C94D94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441950"/>
            <a:ext cx="7086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(let ((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>
                <a:latin typeface="Arial" panose="020B0604020202020204" pitchFamily="34" charset="0"/>
              </a:rPr>
              <a:t> 5))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      (let  (( f 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(let ((</a:t>
            </a:r>
            <a:r>
              <a:rPr lang="en-US" altLang="en-US" b="1" u="sng">
                <a:solidFill>
                  <a:srgbClr val="0000FF"/>
                </a:solidFill>
                <a:latin typeface="Arial" panose="020B0604020202020204" pitchFamily="34" charset="0"/>
              </a:rPr>
              <a:t>x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 10))  (lambda ()  </a:t>
            </a:r>
            <a:r>
              <a:rPr lang="en-US" altLang="en-US" b="1" u="sng">
                <a:solidFill>
                  <a:srgbClr val="0000FF"/>
                </a:solidFill>
                <a:latin typeface="Arial" panose="020B0604020202020204" pitchFamily="34" charset="0"/>
              </a:rPr>
              <a:t>x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 )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  <a:r>
              <a:rPr lang="en-US" altLang="en-US">
                <a:latin typeface="Arial" panose="020B0604020202020204" pitchFamily="34" charset="0"/>
              </a:rPr>
              <a:t> ))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             (list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x </a:t>
            </a:r>
            <a:r>
              <a:rPr lang="en-US" altLang="en-US">
                <a:latin typeface="Arial" panose="020B0604020202020204" pitchFamily="34" charset="0"/>
              </a:rPr>
              <a:t>(f)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>
                <a:latin typeface="Arial" panose="020B0604020202020204" pitchFamily="34" charset="0"/>
              </a:rPr>
              <a:t> (f)) )  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3">
            <a:extLst>
              <a:ext uri="{FF2B5EF4-FFF2-40B4-BE49-F238E27FC236}">
                <a16:creationId xmlns:a16="http://schemas.microsoft.com/office/drawing/2014/main" id="{40181BEC-807F-FF4A-9750-CA6596A6E8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181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813E3104-09A6-8F48-8B4D-D7D6631467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4FFD38C-6414-294E-BBB9-C2B323603ABA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87ECD58-B33F-F949-9F62-31FEA52B1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CC82B4B-6A89-F94A-ACC0-8ED3FF364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Scheme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Exercises with map, </a:t>
            </a:r>
            <a:r>
              <a:rPr lang="en-US" dirty="0" err="1">
                <a:latin typeface="Arial"/>
              </a:rPr>
              <a:t>foldl</a:t>
            </a:r>
            <a:r>
              <a:rPr lang="en-US" dirty="0">
                <a:latin typeface="Arial"/>
              </a:rPr>
              <a:t> and </a:t>
            </a:r>
            <a:r>
              <a:rPr lang="en-US" dirty="0" err="1">
                <a:latin typeface="Arial"/>
              </a:rPr>
              <a:t>foldr</a:t>
            </a:r>
            <a:r>
              <a:rPr lang="en-US" dirty="0">
                <a:latin typeface="Arial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Binding with </a:t>
            </a:r>
            <a:r>
              <a:rPr lang="en-US" dirty="0">
                <a:solidFill>
                  <a:srgbClr val="0000FF"/>
                </a:solidFill>
                <a:latin typeface="Arial"/>
              </a:rPr>
              <a:t>let</a:t>
            </a:r>
            <a:r>
              <a:rPr lang="en-US" dirty="0">
                <a:latin typeface="Arial"/>
              </a:rPr>
              <a:t>, </a:t>
            </a:r>
            <a:r>
              <a:rPr lang="en-US" dirty="0">
                <a:solidFill>
                  <a:srgbClr val="0000FF"/>
                </a:solidFill>
                <a:latin typeface="Arial"/>
              </a:rPr>
              <a:t>let*</a:t>
            </a:r>
            <a:r>
              <a:rPr lang="en-US" dirty="0">
                <a:latin typeface="Arial"/>
              </a:rPr>
              <a:t>,</a:t>
            </a:r>
            <a:r>
              <a:rPr lang="en-US" dirty="0">
                <a:solidFill>
                  <a:srgbClr val="0000FF"/>
                </a:solidFill>
                <a:latin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and </a:t>
            </a:r>
            <a:r>
              <a:rPr lang="en-US" dirty="0" err="1">
                <a:solidFill>
                  <a:srgbClr val="0000FF"/>
                </a:solidFill>
                <a:latin typeface="Arial"/>
              </a:rPr>
              <a:t>letrec</a:t>
            </a:r>
            <a:endParaRPr lang="en-US" dirty="0">
              <a:latin typeface="Arial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Scoping in Scheme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Closures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  <a:latin typeface="Arial"/>
              </a:rPr>
              <a:t>Scoping, revisited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6404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95692752-3048-9943-A45D-1DC4503B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Scoping, revisited (Scott, Ch. 3.6)</a:t>
            </a:r>
          </a:p>
        </p:txBody>
      </p:sp>
      <p:sp>
        <p:nvSpPr>
          <p:cNvPr id="66562" name="Content Placeholder 2">
            <a:extLst>
              <a:ext uri="{FF2B5EF4-FFF2-40B4-BE49-F238E27FC236}">
                <a16:creationId xmlns:a16="http://schemas.microsoft.com/office/drawing/2014/main" id="{061727F4-01F4-E943-9050-AE71E167C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</a:rPr>
              <a:t>We discussed the two choices for mapping non-local variables to locations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</a:rPr>
              <a:t>Static scoping (early binding) 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and 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</a:rPr>
              <a:t>Dynamic scoping (late binding)</a:t>
            </a:r>
          </a:p>
          <a:p>
            <a:pPr marL="514350" indent="-457200" eaLnBrk="1" hangingPunct="1">
              <a:buFont typeface="Wingdings" charset="0"/>
              <a:buChar char="n"/>
              <a:defRPr/>
            </a:pPr>
            <a:endParaRPr lang="en-US" dirty="0">
              <a:latin typeface="Arial" charset="0"/>
              <a:ea typeface="Arial" charset="0"/>
            </a:endParaRPr>
          </a:p>
          <a:p>
            <a:pPr marL="514350" indent="-457200"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  <a:ea typeface="Arial" charset="0"/>
              </a:rPr>
              <a:t>Most languages choose static scoping</a:t>
            </a:r>
          </a:p>
          <a:p>
            <a:pPr eaLnBrk="1" hangingPunct="1">
              <a:buFont typeface="Wingdings" charset="0"/>
              <a:buChar char="n"/>
              <a:defRPr/>
            </a:pPr>
            <a:endParaRPr lang="en-US" sz="2800" dirty="0">
              <a:latin typeface="Arial" charset="0"/>
            </a:endParaRPr>
          </a:p>
        </p:txBody>
      </p:sp>
      <p:sp>
        <p:nvSpPr>
          <p:cNvPr id="68611" name="Slide Number Placeholder 4">
            <a:extLst>
              <a:ext uri="{FF2B5EF4-FFF2-40B4-BE49-F238E27FC236}">
                <a16:creationId xmlns:a16="http://schemas.microsoft.com/office/drawing/2014/main" id="{D3BA5C65-2911-964D-8BC3-7FC358D89A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0A87503-0B26-1741-94F3-A13C0149B837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sp>
        <p:nvSpPr>
          <p:cNvPr id="68612" name="Footer Placeholder 4">
            <a:extLst>
              <a:ext uri="{FF2B5EF4-FFF2-40B4-BE49-F238E27FC236}">
                <a16:creationId xmlns:a16="http://schemas.microsoft.com/office/drawing/2014/main" id="{A1CFAEE3-07C5-BE49-82CD-B224F77750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71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26978CAF-E842-C649-B9F1-0F00D534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Scoping,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34CBF-DE1F-DA4D-A735-131452A9A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534400" cy="48006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When we discussed scoping earlier, we assumed that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functions were third-class values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(i.e., functions cannot be passed as arguments or returned from other functions)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Functions as third-class values…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When functions are third-class values, the function’s static reference environment (i.e., closure bindings) is available on the stack. Function cannot outlive its referencing environment!</a:t>
            </a:r>
          </a:p>
          <a:p>
            <a:pPr lvl="1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70659" name="Slide Number Placeholder 4">
            <a:extLst>
              <a:ext uri="{FF2B5EF4-FFF2-40B4-BE49-F238E27FC236}">
                <a16:creationId xmlns:a16="http://schemas.microsoft.com/office/drawing/2014/main" id="{E1CADA7B-3F31-5F46-BE36-69F3F07046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76FE259-AEAE-1C42-B2BD-FC0BD8672B4D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4">
            <a:extLst>
              <a:ext uri="{FF2B5EF4-FFF2-40B4-BE49-F238E27FC236}">
                <a16:creationId xmlns:a16="http://schemas.microsoft.com/office/drawing/2014/main" id="{BF159B65-B433-5645-906F-AA65EE637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F8BB7D0-A408-7E4C-BAD4-5162862D21A2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F7C10AA9-55FD-1D41-ABA1-83DB1A87F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5925" y="1066800"/>
            <a:ext cx="47244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program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a, b, c: integer;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c: integer;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procedure 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c, d: integer;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procedure 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end 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end 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S();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end 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procedure 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a: integer;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20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= a, b, c;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end 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…; P(); 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end program	</a:t>
            </a:r>
          </a:p>
        </p:txBody>
      </p:sp>
      <p:sp>
        <p:nvSpPr>
          <p:cNvPr id="72707" name="AutoShape 4">
            <a:extLst>
              <a:ext uri="{FF2B5EF4-FFF2-40B4-BE49-F238E27FC236}">
                <a16:creationId xmlns:a16="http://schemas.microsoft.com/office/drawing/2014/main" id="{BA03987E-6F30-8644-B5FA-D28AECFB0292}"/>
              </a:ext>
            </a:extLst>
          </p:cNvPr>
          <p:cNvSpPr>
            <a:spLocks/>
          </p:cNvSpPr>
          <p:nvPr/>
        </p:nvSpPr>
        <p:spPr bwMode="auto">
          <a:xfrm>
            <a:off x="2603500" y="5029200"/>
            <a:ext cx="228600" cy="914400"/>
          </a:xfrm>
          <a:prstGeom prst="rightBracket">
            <a:avLst>
              <a:gd name="adj" fmla="val 33333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2708" name="AutoShape 5">
            <a:extLst>
              <a:ext uri="{FF2B5EF4-FFF2-40B4-BE49-F238E27FC236}">
                <a16:creationId xmlns:a16="http://schemas.microsoft.com/office/drawing/2014/main" id="{02DB09C6-9D53-9543-AE5E-1B709A364FE1}"/>
              </a:ext>
            </a:extLst>
          </p:cNvPr>
          <p:cNvSpPr>
            <a:spLocks/>
          </p:cNvSpPr>
          <p:nvPr/>
        </p:nvSpPr>
        <p:spPr bwMode="auto">
          <a:xfrm>
            <a:off x="381000" y="1219200"/>
            <a:ext cx="152400" cy="5257800"/>
          </a:xfrm>
          <a:prstGeom prst="leftBracket">
            <a:avLst>
              <a:gd name="adj" fmla="val 2875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2709" name="AutoShape 14">
            <a:extLst>
              <a:ext uri="{FF2B5EF4-FFF2-40B4-BE49-F238E27FC236}">
                <a16:creationId xmlns:a16="http://schemas.microsoft.com/office/drawing/2014/main" id="{A6F45530-D668-4144-B0BC-1D07395CA29A}"/>
              </a:ext>
            </a:extLst>
          </p:cNvPr>
          <p:cNvSpPr>
            <a:spLocks/>
          </p:cNvSpPr>
          <p:nvPr/>
        </p:nvSpPr>
        <p:spPr bwMode="auto">
          <a:xfrm>
            <a:off x="698500" y="1752600"/>
            <a:ext cx="152400" cy="3048000"/>
          </a:xfrm>
          <a:prstGeom prst="leftBracket">
            <a:avLst>
              <a:gd name="adj" fmla="val 16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2710" name="AutoShape 15">
            <a:extLst>
              <a:ext uri="{FF2B5EF4-FFF2-40B4-BE49-F238E27FC236}">
                <a16:creationId xmlns:a16="http://schemas.microsoft.com/office/drawing/2014/main" id="{6BA482DF-7C37-1F41-971F-6DBA7605C4A8}"/>
              </a:ext>
            </a:extLst>
          </p:cNvPr>
          <p:cNvSpPr>
            <a:spLocks/>
          </p:cNvSpPr>
          <p:nvPr/>
        </p:nvSpPr>
        <p:spPr bwMode="auto">
          <a:xfrm>
            <a:off x="1231900" y="2286000"/>
            <a:ext cx="152400" cy="1676400"/>
          </a:xfrm>
          <a:prstGeom prst="leftBracket">
            <a:avLst>
              <a:gd name="adj" fmla="val 91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2711" name="AutoShape 16">
            <a:extLst>
              <a:ext uri="{FF2B5EF4-FFF2-40B4-BE49-F238E27FC236}">
                <a16:creationId xmlns:a16="http://schemas.microsoft.com/office/drawing/2014/main" id="{999AB463-C0DD-0540-8F83-CB39C8F8ADC5}"/>
              </a:ext>
            </a:extLst>
          </p:cNvPr>
          <p:cNvSpPr>
            <a:spLocks/>
          </p:cNvSpPr>
          <p:nvPr/>
        </p:nvSpPr>
        <p:spPr bwMode="auto">
          <a:xfrm>
            <a:off x="2146300" y="2895600"/>
            <a:ext cx="152400" cy="457200"/>
          </a:xfrm>
          <a:prstGeom prst="leftBracket">
            <a:avLst>
              <a:gd name="adj" fmla="val 25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2712" name="Rectangle 17">
            <a:extLst>
              <a:ext uri="{FF2B5EF4-FFF2-40B4-BE49-F238E27FC236}">
                <a16:creationId xmlns:a16="http://schemas.microsoft.com/office/drawing/2014/main" id="{149016E5-750F-084C-AB0C-1CCC04931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1913"/>
            <a:ext cx="91440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tx2"/>
                </a:solidFill>
                <a:latin typeface="Arial" panose="020B0604020202020204" pitchFamily="34" charset="0"/>
              </a:rPr>
              <a:t>Functions as Third-Class Values and Static Scoping</a:t>
            </a:r>
          </a:p>
        </p:txBody>
      </p:sp>
      <p:grpSp>
        <p:nvGrpSpPr>
          <p:cNvPr id="72713" name="Group 35">
            <a:extLst>
              <a:ext uri="{FF2B5EF4-FFF2-40B4-BE49-F238E27FC236}">
                <a16:creationId xmlns:a16="http://schemas.microsoft.com/office/drawing/2014/main" id="{CA1362CA-2ED6-4647-ACCF-E278A844201F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066800"/>
            <a:ext cx="3913188" cy="5607050"/>
            <a:chOff x="2127" y="672"/>
            <a:chExt cx="2465" cy="3532"/>
          </a:xfrm>
        </p:grpSpPr>
        <p:sp>
          <p:nvSpPr>
            <p:cNvPr id="72715" name="Text Box 19">
              <a:extLst>
                <a:ext uri="{FF2B5EF4-FFF2-40B4-BE49-F238E27FC236}">
                  <a16:creationId xmlns:a16="http://schemas.microsoft.com/office/drawing/2014/main" id="{62772707-8774-C04F-B3AC-8D228F9D2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672"/>
              <a:ext cx="768" cy="35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  <a:p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---</a:t>
              </a:r>
            </a:p>
            <a:p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---</a:t>
              </a:r>
            </a:p>
            <a:p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  <a:p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  <a:p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  <a:p>
              <a:r>
                <a:rPr lang="en-US" alt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main.P</a:t>
              </a:r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  <a:p>
              <a:r>
                <a:rPr lang="en-US" alt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main.R</a:t>
              </a:r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  <a:p>
              <a:endParaRPr lang="en-US" altLang="en-US" dirty="0"/>
            </a:p>
          </p:txBody>
        </p:sp>
        <p:sp>
          <p:nvSpPr>
            <p:cNvPr id="72716" name="Freeform 20">
              <a:extLst>
                <a:ext uri="{FF2B5EF4-FFF2-40B4-BE49-F238E27FC236}">
                  <a16:creationId xmlns:a16="http://schemas.microsoft.com/office/drawing/2014/main" id="{C375C40D-7973-F74A-AAA5-AE16700AF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" y="768"/>
              <a:ext cx="672" cy="1776"/>
            </a:xfrm>
            <a:custGeom>
              <a:avLst/>
              <a:gdLst>
                <a:gd name="T0" fmla="*/ 672 w 672"/>
                <a:gd name="T1" fmla="*/ 1776 h 1776"/>
                <a:gd name="T2" fmla="*/ 96 w 672"/>
                <a:gd name="T3" fmla="*/ 1488 h 1776"/>
                <a:gd name="T4" fmla="*/ 96 w 672"/>
                <a:gd name="T5" fmla="*/ 240 h 1776"/>
                <a:gd name="T6" fmla="*/ 336 w 672"/>
                <a:gd name="T7" fmla="*/ 48 h 17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1776"/>
                <a:gd name="T14" fmla="*/ 672 w 672"/>
                <a:gd name="T15" fmla="*/ 1776 h 17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1776">
                  <a:moveTo>
                    <a:pt x="672" y="1776"/>
                  </a:moveTo>
                  <a:cubicBezTo>
                    <a:pt x="431" y="1759"/>
                    <a:pt x="191" y="1743"/>
                    <a:pt x="96" y="1488"/>
                  </a:cubicBezTo>
                  <a:cubicBezTo>
                    <a:pt x="0" y="1232"/>
                    <a:pt x="56" y="479"/>
                    <a:pt x="96" y="240"/>
                  </a:cubicBezTo>
                  <a:cubicBezTo>
                    <a:pt x="135" y="0"/>
                    <a:pt x="304" y="72"/>
                    <a:pt x="336" y="48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7" name="Freeform 21">
              <a:extLst>
                <a:ext uri="{FF2B5EF4-FFF2-40B4-BE49-F238E27FC236}">
                  <a16:creationId xmlns:a16="http://schemas.microsoft.com/office/drawing/2014/main" id="{88F5B165-4E12-BD48-95E4-1E8DCFBB2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912"/>
              <a:ext cx="1031" cy="1872"/>
            </a:xfrm>
            <a:custGeom>
              <a:avLst/>
              <a:gdLst>
                <a:gd name="T0" fmla="*/ 384 w 1031"/>
                <a:gd name="T1" fmla="*/ 0 h 1872"/>
                <a:gd name="T2" fmla="*/ 720 w 1031"/>
                <a:gd name="T3" fmla="*/ 240 h 1872"/>
                <a:gd name="T4" fmla="*/ 912 w 1031"/>
                <a:gd name="T5" fmla="*/ 1440 h 1872"/>
                <a:gd name="T6" fmla="*/ 0 w 1031"/>
                <a:gd name="T7" fmla="*/ 1872 h 18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1"/>
                <a:gd name="T13" fmla="*/ 0 h 1872"/>
                <a:gd name="T14" fmla="*/ 1031 w 1031"/>
                <a:gd name="T15" fmla="*/ 1872 h 18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1" h="1872">
                  <a:moveTo>
                    <a:pt x="384" y="0"/>
                  </a:moveTo>
                  <a:cubicBezTo>
                    <a:pt x="508" y="0"/>
                    <a:pt x="632" y="0"/>
                    <a:pt x="720" y="240"/>
                  </a:cubicBezTo>
                  <a:cubicBezTo>
                    <a:pt x="807" y="479"/>
                    <a:pt x="1031" y="1168"/>
                    <a:pt x="912" y="1440"/>
                  </a:cubicBezTo>
                  <a:cubicBezTo>
                    <a:pt x="792" y="1711"/>
                    <a:pt x="396" y="1791"/>
                    <a:pt x="0" y="1872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8" name="Freeform 22">
              <a:extLst>
                <a:ext uri="{FF2B5EF4-FFF2-40B4-BE49-F238E27FC236}">
                  <a16:creationId xmlns:a16="http://schemas.microsoft.com/office/drawing/2014/main" id="{B7F5FBA5-2082-7E45-87BE-1F84C343B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" y="2256"/>
              <a:ext cx="849" cy="1152"/>
            </a:xfrm>
            <a:custGeom>
              <a:avLst/>
              <a:gdLst>
                <a:gd name="T0" fmla="*/ 849 w 849"/>
                <a:gd name="T1" fmla="*/ 1152 h 1152"/>
                <a:gd name="T2" fmla="*/ 33 w 849"/>
                <a:gd name="T3" fmla="*/ 432 h 1152"/>
                <a:gd name="T4" fmla="*/ 657 w 849"/>
                <a:gd name="T5" fmla="*/ 0 h 1152"/>
                <a:gd name="T6" fmla="*/ 0 60000 65536"/>
                <a:gd name="T7" fmla="*/ 0 60000 65536"/>
                <a:gd name="T8" fmla="*/ 0 60000 65536"/>
                <a:gd name="T9" fmla="*/ 0 w 849"/>
                <a:gd name="T10" fmla="*/ 0 h 1152"/>
                <a:gd name="T11" fmla="*/ 849 w 849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9" h="1152">
                  <a:moveTo>
                    <a:pt x="849" y="1152"/>
                  </a:moveTo>
                  <a:cubicBezTo>
                    <a:pt x="457" y="888"/>
                    <a:pt x="65" y="624"/>
                    <a:pt x="33" y="432"/>
                  </a:cubicBezTo>
                  <a:cubicBezTo>
                    <a:pt x="0" y="239"/>
                    <a:pt x="328" y="119"/>
                    <a:pt x="657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9" name="Freeform 23">
              <a:extLst>
                <a:ext uri="{FF2B5EF4-FFF2-40B4-BE49-F238E27FC236}">
                  <a16:creationId xmlns:a16="http://schemas.microsoft.com/office/drawing/2014/main" id="{3D6B7F72-3DC0-8540-901D-FCF326A00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768"/>
              <a:ext cx="1280" cy="2880"/>
            </a:xfrm>
            <a:custGeom>
              <a:avLst/>
              <a:gdLst>
                <a:gd name="T0" fmla="*/ 288 w 1280"/>
                <a:gd name="T1" fmla="*/ 0 h 2880"/>
                <a:gd name="T2" fmla="*/ 1056 w 1280"/>
                <a:gd name="T3" fmla="*/ 480 h 2880"/>
                <a:gd name="T4" fmla="*/ 1104 w 1280"/>
                <a:gd name="T5" fmla="*/ 1584 h 2880"/>
                <a:gd name="T6" fmla="*/ 0 w 1280"/>
                <a:gd name="T7" fmla="*/ 2880 h 28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80"/>
                <a:gd name="T13" fmla="*/ 0 h 2880"/>
                <a:gd name="T14" fmla="*/ 1280 w 1280"/>
                <a:gd name="T15" fmla="*/ 2880 h 28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80" h="2880">
                  <a:moveTo>
                    <a:pt x="288" y="0"/>
                  </a:moveTo>
                  <a:cubicBezTo>
                    <a:pt x="604" y="108"/>
                    <a:pt x="920" y="216"/>
                    <a:pt x="1056" y="480"/>
                  </a:cubicBezTo>
                  <a:cubicBezTo>
                    <a:pt x="1191" y="743"/>
                    <a:pt x="1280" y="1183"/>
                    <a:pt x="1104" y="1584"/>
                  </a:cubicBezTo>
                  <a:cubicBezTo>
                    <a:pt x="927" y="1984"/>
                    <a:pt x="463" y="2432"/>
                    <a:pt x="0" y="2880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0" name="Line 24">
              <a:extLst>
                <a:ext uri="{FF2B5EF4-FFF2-40B4-BE49-F238E27FC236}">
                  <a16:creationId xmlns:a16="http://schemas.microsoft.com/office/drawing/2014/main" id="{83B52DDA-083E-234E-B6FC-11B784EC4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06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1" name="Line 25">
              <a:extLst>
                <a:ext uri="{FF2B5EF4-FFF2-40B4-BE49-F238E27FC236}">
                  <a16:creationId xmlns:a16="http://schemas.microsoft.com/office/drawing/2014/main" id="{7A6488ED-4996-4243-9168-8AC810D09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35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2" name="Line 26">
              <a:extLst>
                <a:ext uri="{FF2B5EF4-FFF2-40B4-BE49-F238E27FC236}">
                  <a16:creationId xmlns:a16="http://schemas.microsoft.com/office/drawing/2014/main" id="{6A175B23-D8D4-2D4D-AB19-EC7F89696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59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3" name="Line 27">
              <a:extLst>
                <a:ext uri="{FF2B5EF4-FFF2-40B4-BE49-F238E27FC236}">
                  <a16:creationId xmlns:a16="http://schemas.microsoft.com/office/drawing/2014/main" id="{85688FCF-0293-8847-8018-9DC87F54B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8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4" name="Line 28">
              <a:extLst>
                <a:ext uri="{FF2B5EF4-FFF2-40B4-BE49-F238E27FC236}">
                  <a16:creationId xmlns:a16="http://schemas.microsoft.com/office/drawing/2014/main" id="{28822786-27FF-CF4C-A59C-C94E861E8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02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5" name="Line 29">
              <a:extLst>
                <a:ext uri="{FF2B5EF4-FFF2-40B4-BE49-F238E27FC236}">
                  <a16:creationId xmlns:a16="http://schemas.microsoft.com/office/drawing/2014/main" id="{978A6D59-84FA-994F-B988-CE6F67FFE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45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6" name="Line 30">
              <a:extLst>
                <a:ext uri="{FF2B5EF4-FFF2-40B4-BE49-F238E27FC236}">
                  <a16:creationId xmlns:a16="http://schemas.microsoft.com/office/drawing/2014/main" id="{04358FE9-7844-4C45-9E53-1758A4592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74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7" name="Line 31">
              <a:extLst>
                <a:ext uri="{FF2B5EF4-FFF2-40B4-BE49-F238E27FC236}">
                  <a16:creationId xmlns:a16="http://schemas.microsoft.com/office/drawing/2014/main" id="{1E8D131D-6208-3745-90D9-644D95368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2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8" name="Line 32">
              <a:extLst>
                <a:ext uri="{FF2B5EF4-FFF2-40B4-BE49-F238E27FC236}">
                  <a16:creationId xmlns:a16="http://schemas.microsoft.com/office/drawing/2014/main" id="{9737C459-9DB9-534A-BAB5-61471F86F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39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9" name="Line 33">
              <a:extLst>
                <a:ext uri="{FF2B5EF4-FFF2-40B4-BE49-F238E27FC236}">
                  <a16:creationId xmlns:a16="http://schemas.microsoft.com/office/drawing/2014/main" id="{5D451FB5-0B60-A24C-BA47-DCA4D0274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15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30" name="Line 34">
              <a:extLst>
                <a:ext uri="{FF2B5EF4-FFF2-40B4-BE49-F238E27FC236}">
                  <a16:creationId xmlns:a16="http://schemas.microsoft.com/office/drawing/2014/main" id="{344AAAD4-9D3F-8643-8E61-E3E1901BF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9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5812" name="Text Box 36">
            <a:extLst>
              <a:ext uri="{FF2B5EF4-FFF2-40B4-BE49-F238E27FC236}">
                <a16:creationId xmlns:a16="http://schemas.microsoft.com/office/drawing/2014/main" id="{6451DF04-4797-1549-9C69-9AA779E1A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925" y="1346200"/>
            <a:ext cx="2152650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Arial" panose="020B0604020202020204" pitchFamily="34" charset="0"/>
              </a:rPr>
              <a:t>Static Scoping:</a:t>
            </a:r>
          </a:p>
          <a:p>
            <a:pPr eaLnBrk="1" hangingPunct="1"/>
            <a:r>
              <a:rPr lang="en-US" altLang="en-US" sz="2000">
                <a:latin typeface="Arial" panose="020B0604020202020204" pitchFamily="34" charset="0"/>
              </a:rPr>
              <a:t>   </a:t>
            </a:r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000">
                <a:latin typeface="Arial" panose="020B0604020202020204" pitchFamily="34" charset="0"/>
              </a:rPr>
              <a:t> bound to R.a, </a:t>
            </a:r>
          </a:p>
          <a:p>
            <a:pPr eaLnBrk="1" hangingPunct="1"/>
            <a:r>
              <a:rPr lang="en-US" altLang="en-US" sz="2000">
                <a:latin typeface="Arial" panose="020B0604020202020204" pitchFamily="34" charset="0"/>
              </a:rPr>
              <a:t>   </a:t>
            </a:r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b</a:t>
            </a:r>
            <a:r>
              <a:rPr lang="en-US" altLang="en-US" sz="2000">
                <a:latin typeface="Arial" panose="020B0604020202020204" pitchFamily="34" charset="0"/>
              </a:rPr>
              <a:t> to main.b, </a:t>
            </a:r>
          </a:p>
          <a:p>
            <a:pPr eaLnBrk="1" hangingPunct="1"/>
            <a:r>
              <a:rPr lang="en-US" altLang="en-US" sz="2000">
                <a:latin typeface="Arial" panose="020B0604020202020204" pitchFamily="34" charset="0"/>
              </a:rPr>
              <a:t>   </a:t>
            </a:r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c</a:t>
            </a:r>
            <a:r>
              <a:rPr lang="en-US" altLang="en-US" sz="2000">
                <a:latin typeface="Arial" panose="020B0604020202020204" pitchFamily="34" charset="0"/>
              </a:rPr>
              <a:t> to main.c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8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8CF65116-CC78-9D40-91F9-FC69AF19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Scoping, revisited</a:t>
            </a:r>
          </a:p>
        </p:txBody>
      </p:sp>
      <p:sp>
        <p:nvSpPr>
          <p:cNvPr id="74754" name="Content Placeholder 2">
            <a:extLst>
              <a:ext uri="{FF2B5EF4-FFF2-40B4-BE49-F238E27FC236}">
                <a16:creationId xmlns:a16="http://schemas.microsoft.com/office/drawing/2014/main" id="{F397C24F-F214-624C-955B-3A54D0B55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Functions as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first-class values </a:t>
            </a:r>
          </a:p>
          <a:p>
            <a:pPr lvl="1" eaLnBrk="1" hangingPunct="1"/>
            <a:r>
              <a:rPr lang="en-US" altLang="en-US" sz="3200" dirty="0">
                <a:latin typeface="Arial" panose="020B0604020202020204" pitchFamily="34" charset="0"/>
              </a:rPr>
              <a:t>Static scoping is more involved. Function value may outlive static referencing environment! 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lvl="1" eaLnBrk="1" hangingPunct="1"/>
            <a:r>
              <a:rPr lang="en-US" altLang="en-US" sz="3200" dirty="0">
                <a:latin typeface="Arial" panose="020B0604020202020204" pitchFamily="34" charset="0"/>
              </a:rPr>
              <a:t>Therefore, need </a:t>
            </a:r>
            <a:r>
              <a:rPr lang="ja-JP" altLang="en-US" sz="320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sz="32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immortal</a:t>
            </a:r>
            <a:r>
              <a:rPr lang="ja-JP" altLang="en-US" sz="320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sz="32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closure bindings</a:t>
            </a:r>
          </a:p>
          <a:p>
            <a:pPr lvl="1" eaLnBrk="1" hangingPunct="1"/>
            <a:r>
              <a:rPr lang="en-US" altLang="en-US" sz="3200" dirty="0">
                <a:latin typeface="Arial" panose="020B0604020202020204" pitchFamily="34" charset="0"/>
              </a:rPr>
              <a:t>In languages that choose static scoping, local variables must have </a:t>
            </a:r>
            <a:r>
              <a:rPr lang="ja-JP" altLang="en-US" sz="320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sz="32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unlimited extent</a:t>
            </a:r>
            <a:r>
              <a:rPr lang="ja-JP" altLang="en-US" sz="320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sz="32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(i.e., when stack frame is popped, local variables do not disappear!)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74755" name="Slide Number Placeholder 4">
            <a:extLst>
              <a:ext uri="{FF2B5EF4-FFF2-40B4-BE49-F238E27FC236}">
                <a16:creationId xmlns:a16="http://schemas.microsoft.com/office/drawing/2014/main" id="{2E777504-29BC-054C-813C-89356F2E35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77A3448-1F9A-D44D-972F-03B52A136315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>
            <a:extLst>
              <a:ext uri="{FF2B5EF4-FFF2-40B4-BE49-F238E27FC236}">
                <a16:creationId xmlns:a16="http://schemas.microsoft.com/office/drawing/2014/main" id="{1F483632-2A22-6749-AC96-6E1BE899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Scoping, revisited</a:t>
            </a:r>
          </a:p>
        </p:txBody>
      </p:sp>
      <p:sp>
        <p:nvSpPr>
          <p:cNvPr id="76802" name="Content Placeholder 2">
            <a:extLst>
              <a:ext uri="{FF2B5EF4-FFF2-40B4-BE49-F238E27FC236}">
                <a16:creationId xmlns:a16="http://schemas.microsoft.com/office/drawing/2014/main" id="{41EFBAF1-4DB5-6543-B3CB-4D1E3BFA2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 functional languages local variables typically have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unlimited extent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In imperative languages local variables typically have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limited extent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(i.e., when stack frame is popped, local variables disappear)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Imperative languages (Fortran, Pascal, C) disallow truly first-class function values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More and more languages do allow first-class functions, e.g., Java 8, C++11</a:t>
            </a:r>
          </a:p>
        </p:txBody>
      </p:sp>
      <p:sp>
        <p:nvSpPr>
          <p:cNvPr id="76803" name="Footer Placeholder 3">
            <a:extLst>
              <a:ext uri="{FF2B5EF4-FFF2-40B4-BE49-F238E27FC236}">
                <a16:creationId xmlns:a16="http://schemas.microsoft.com/office/drawing/2014/main" id="{DBDF3F9F-9AD9-B84E-90C0-87346586D8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76804" name="Slide Number Placeholder 4">
            <a:extLst>
              <a:ext uri="{FF2B5EF4-FFF2-40B4-BE49-F238E27FC236}">
                <a16:creationId xmlns:a16="http://schemas.microsoft.com/office/drawing/2014/main" id="{E553DA1A-FBE6-C14B-B65D-E868D8C0CF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4CCA5DB-A911-7A46-82F0-76C5B124D99A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>
            <a:extLst>
              <a:ext uri="{FF2B5EF4-FFF2-40B4-BE49-F238E27FC236}">
                <a16:creationId xmlns:a16="http://schemas.microsoft.com/office/drawing/2014/main" id="{EB7327D0-9EEC-544B-A45E-98AC89D1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More on Dynamic Scoping</a:t>
            </a:r>
          </a:p>
        </p:txBody>
      </p:sp>
      <p:sp>
        <p:nvSpPr>
          <p:cNvPr id="78850" name="Content Placeholder 2">
            <a:extLst>
              <a:ext uri="{FF2B5EF4-FFF2-40B4-BE49-F238E27FC236}">
                <a16:creationId xmlns:a16="http://schemas.microsoft.com/office/drawing/2014/main" id="{D8376B13-6C16-6048-ACC2-EFAB81357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Shallow binding vs. deep binding</a:t>
            </a:r>
          </a:p>
          <a:p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Dynamic scoping with shallow binding 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Reference environment for function/routine is not created until the function is called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I.e., all non-local references are resolved using the most-recent-frame-on-stack rule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Shallow binding is usually the default in languages with dynamic scoping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All examples of dynamic scoping we saw so far used shallow binding</a:t>
            </a:r>
          </a:p>
        </p:txBody>
      </p:sp>
      <p:sp>
        <p:nvSpPr>
          <p:cNvPr id="78851" name="Slide Number Placeholder 4">
            <a:extLst>
              <a:ext uri="{FF2B5EF4-FFF2-40B4-BE49-F238E27FC236}">
                <a16:creationId xmlns:a16="http://schemas.microsoft.com/office/drawing/2014/main" id="{119242D0-B2CE-154D-BCC4-961F385589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FC495FE-CDFF-EE43-AD01-865438BCD610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>
            <a:extLst>
              <a:ext uri="{FF2B5EF4-FFF2-40B4-BE49-F238E27FC236}">
                <a16:creationId xmlns:a16="http://schemas.microsoft.com/office/drawing/2014/main" id="{316F0965-8283-964C-B164-360909D5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More on Dynamic Scoping</a:t>
            </a:r>
          </a:p>
        </p:txBody>
      </p:sp>
      <p:sp>
        <p:nvSpPr>
          <p:cNvPr id="79874" name="Content Placeholder 2">
            <a:extLst>
              <a:ext uri="{FF2B5EF4-FFF2-40B4-BE49-F238E27FC236}">
                <a16:creationId xmlns:a16="http://schemas.microsoft.com/office/drawing/2014/main" id="{A2631934-7DC0-2044-90D6-5BECEDCEB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Dynamic scoping with deep binding 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When a function/routine </a:t>
            </a:r>
            <a:r>
              <a:rPr lang="en-US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is passed as an argument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the code that passes the function/routine has a particular reference environment (the current one!) in mind. It passes this reference environment along with the function value (it passes a closure). </a:t>
            </a:r>
          </a:p>
        </p:txBody>
      </p:sp>
      <p:sp>
        <p:nvSpPr>
          <p:cNvPr id="79875" name="Footer Placeholder 3">
            <a:extLst>
              <a:ext uri="{FF2B5EF4-FFF2-40B4-BE49-F238E27FC236}">
                <a16:creationId xmlns:a16="http://schemas.microsoft.com/office/drawing/2014/main" id="{EEBA3AF0-CA31-974A-9535-0225D669B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79876" name="Slide Number Placeholder 4">
            <a:extLst>
              <a:ext uri="{FF2B5EF4-FFF2-40B4-BE49-F238E27FC236}">
                <a16:creationId xmlns:a16="http://schemas.microsoft.com/office/drawing/2014/main" id="{4F0E174F-4C30-0342-88F1-BC4546A273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667C325-F90B-1D4A-92CE-E45E863981F6}" type="slidenum">
              <a:rPr lang="en-US" altLang="en-US" sz="1400"/>
              <a:pPr eaLnBrk="1" hangingPunct="1"/>
              <a:t>28</a:t>
            </a:fld>
            <a:endParaRPr lang="en-US" alt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>
            <a:extLst>
              <a:ext uri="{FF2B5EF4-FFF2-40B4-BE49-F238E27FC236}">
                <a16:creationId xmlns:a16="http://schemas.microsoft.com/office/drawing/2014/main" id="{0F9CB831-5BDA-5E44-B411-DDD5C80A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80898" name="Content Placeholder 2">
            <a:extLst>
              <a:ext uri="{FF2B5EF4-FFF2-40B4-BE49-F238E27FC236}">
                <a16:creationId xmlns:a16="http://schemas.microsoft.com/office/drawing/2014/main" id="{AF82819C-9D91-5448-B458-47F8C8A10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 : integer := 10 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    people : database</a:t>
            </a:r>
          </a:p>
          <a:p>
            <a:pPr marL="0" indent="0">
              <a:spcBef>
                <a:spcPts val="1875"/>
              </a:spcBef>
              <a:buFont typeface="Wingdings" pitchFamily="2" charset="2"/>
              <a:buNone/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    print_routine (p : person)</a:t>
            </a:r>
            <a:b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      if p.age &gt; 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b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         write_person(p)</a:t>
            </a:r>
          </a:p>
          <a:p>
            <a:pPr marL="0" indent="0">
              <a:spcBef>
                <a:spcPts val="1875"/>
              </a:spcBef>
              <a:buFont typeface="Wingdings" pitchFamily="2" charset="2"/>
              <a:buNone/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    other_routine (db : database, P : procedure)</a:t>
            </a:r>
            <a:b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       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 : integer := 5</a:t>
            </a:r>
            <a:b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        foreach record r in db</a:t>
            </a:r>
            <a:b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	   P(r) </a:t>
            </a:r>
            <a:b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    </a:t>
            </a:r>
            <a:b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    other_routine(people, print_routine)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/* call in main */</a:t>
            </a:r>
          </a:p>
          <a:p>
            <a:pPr marL="0" indent="0">
              <a:spcBef>
                <a:spcPts val="1963"/>
              </a:spcBef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0899" name="Slide Number Placeholder 4">
            <a:extLst>
              <a:ext uri="{FF2B5EF4-FFF2-40B4-BE49-F238E27FC236}">
                <a16:creationId xmlns:a16="http://schemas.microsoft.com/office/drawing/2014/main" id="{A7D63A27-970E-2B4E-B626-8B6AC37921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8E1A3A-849B-154F-AB31-1F394A964B93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Content Placeholder 2">
            <a:extLst>
              <a:ext uri="{FF2B5EF4-FFF2-40B4-BE49-F238E27FC236}">
                <a16:creationId xmlns:a16="http://schemas.microsoft.com/office/drawing/2014/main" id="{3047AACF-3006-0B43-A887-850516ABF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(foldr op lis id)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(    e</a:t>
            </a:r>
            <a:r>
              <a:rPr lang="en-US" altLang="en-US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  …           e</a:t>
            </a:r>
            <a:r>
              <a:rPr lang="en-US" altLang="en-US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n-1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  e</a:t>
            </a:r>
            <a:r>
              <a:rPr lang="en-US" altLang="en-US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)     id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(    e</a:t>
            </a:r>
            <a:r>
              <a:rPr lang="en-US" altLang="en-US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  …           e</a:t>
            </a:r>
            <a:r>
              <a:rPr lang="en-US" altLang="en-US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n-1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)  res</a:t>
            </a:r>
            <a:r>
              <a:rPr lang="en-US" altLang="en-US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…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(    e</a:t>
            </a:r>
            <a:r>
              <a:rPr lang="en-US" altLang="en-US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)   res</a:t>
            </a:r>
            <a:r>
              <a:rPr lang="en-US" altLang="en-US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n-1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                    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   </a:t>
            </a:r>
            <a:r>
              <a:rPr lang="en-US" altLang="en-US" u="sng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res</a:t>
            </a:r>
            <a:r>
              <a:rPr lang="en-US" altLang="en-US" u="sng" baseline="-250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</a:p>
        </p:txBody>
      </p:sp>
      <p:sp>
        <p:nvSpPr>
          <p:cNvPr id="33795" name="Slide Number Placeholder 4">
            <a:extLst>
              <a:ext uri="{FF2B5EF4-FFF2-40B4-BE49-F238E27FC236}">
                <a16:creationId xmlns:a16="http://schemas.microsoft.com/office/drawing/2014/main" id="{B203C6BE-DAD2-E84B-878C-B3581EDA8B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9DAB788-F8CB-564D-9DAB-77AF4135A47D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D12C37-C77D-8A48-9B17-0DB0D56ED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514600"/>
            <a:ext cx="2667000" cy="685800"/>
          </a:xfrm>
          <a:prstGeom prst="ellipse">
            <a:avLst/>
          </a:prstGeom>
          <a:noFill/>
          <a:ln w="9525">
            <a:solidFill>
              <a:srgbClr val="00E4A7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906D11-9F9D-1F41-9D40-0BA45675E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048000"/>
            <a:ext cx="2667000" cy="685800"/>
          </a:xfrm>
          <a:prstGeom prst="ellipse">
            <a:avLst/>
          </a:prstGeom>
          <a:noFill/>
          <a:ln w="9525">
            <a:solidFill>
              <a:srgbClr val="00E4A7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EDDE39-3609-1242-9385-6D5D97382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91000"/>
            <a:ext cx="2819400" cy="762000"/>
          </a:xfrm>
          <a:prstGeom prst="ellipse">
            <a:avLst/>
          </a:prstGeom>
          <a:noFill/>
          <a:ln w="9525">
            <a:solidFill>
              <a:srgbClr val="00E4A7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3799" name="Title 1">
            <a:extLst>
              <a:ext uri="{FF2B5EF4-FFF2-40B4-BE49-F238E27FC236}">
                <a16:creationId xmlns:a16="http://schemas.microsoft.com/office/drawing/2014/main" id="{DD057CD1-B62A-C149-B25E-4311C0B23E74}"/>
              </a:ext>
            </a:extLst>
          </p:cNvPr>
          <p:cNvSpPr txBox="1">
            <a:spLocks/>
          </p:cNvSpPr>
          <p:nvPr/>
        </p:nvSpPr>
        <p:spPr bwMode="auto">
          <a:xfrm>
            <a:off x="228600" y="76200"/>
            <a:ext cx="870743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4000" dirty="0">
                <a:solidFill>
                  <a:schemeClr val="tx2"/>
                </a:solidFill>
                <a:latin typeface="Arial" panose="020B0604020202020204" pitchFamily="34" charset="0"/>
              </a:rPr>
              <a:t>Exercises</a:t>
            </a:r>
          </a:p>
        </p:txBody>
      </p:sp>
      <p:sp>
        <p:nvSpPr>
          <p:cNvPr id="33800" name="Rectangle 2">
            <a:extLst>
              <a:ext uri="{FF2B5EF4-FFF2-40B4-BE49-F238E27FC236}">
                <a16:creationId xmlns:a16="http://schemas.microsoft.com/office/drawing/2014/main" id="{D5998514-023B-6849-9D7F-4B5BF480E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46625"/>
            <a:ext cx="5486400" cy="1349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2800">
                <a:latin typeface="Arial" panose="020B0604020202020204" pitchFamily="34" charset="0"/>
              </a:rPr>
              <a:t>Write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rev</a:t>
            </a:r>
            <a:r>
              <a:rPr lang="en-US" altLang="en-US" sz="2800">
                <a:latin typeface="Arial" panose="020B0604020202020204" pitchFamily="34" charset="0"/>
              </a:rPr>
              <a:t>, which reverses a list, using a single call to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foldr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(define (rev lis) (foldr …) )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2784C7E6-5B49-2144-AC4C-F731A00F5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181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>
            <a:extLst>
              <a:ext uri="{FF2B5EF4-FFF2-40B4-BE49-F238E27FC236}">
                <a16:creationId xmlns:a16="http://schemas.microsoft.com/office/drawing/2014/main" id="{0857CFB0-F2F6-0F46-B901-2C13141C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Exercise</a:t>
            </a:r>
          </a:p>
        </p:txBody>
      </p:sp>
      <p:sp>
        <p:nvSpPr>
          <p:cNvPr id="82946" name="Content Placeholder 2">
            <a:extLst>
              <a:ext uri="{FF2B5EF4-FFF2-40B4-BE49-F238E27FC236}">
                <a16:creationId xmlns:a16="http://schemas.microsoft.com/office/drawing/2014/main" id="{60C38431-58CD-E643-8946-5ACA5EF1A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(define A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(lambda ()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   (let* ((x 2)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   (C (lambda (P) (let ((x 4)) (P) )))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   (D (lambda () x))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(B (lambda () (let ((x 3)) (C D)))))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 (B))))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When we call </a:t>
            </a: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&gt; (A)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in the interpreter, what gets printed? What would get printed if Scheme used dynamic scoping with shallow binding? Dynamic scoping and deep binding?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           </a:t>
            </a:r>
          </a:p>
        </p:txBody>
      </p:sp>
      <p:sp>
        <p:nvSpPr>
          <p:cNvPr id="82947" name="Slide Number Placeholder 4">
            <a:extLst>
              <a:ext uri="{FF2B5EF4-FFF2-40B4-BE49-F238E27FC236}">
                <a16:creationId xmlns:a16="http://schemas.microsoft.com/office/drawing/2014/main" id="{16CCE855-9D5F-4D47-BFB0-28992A5121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37C9FD9-460A-8845-84A1-F87C78928D3D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>
            <a:extLst>
              <a:ext uri="{FF2B5EF4-FFF2-40B4-BE49-F238E27FC236}">
                <a16:creationId xmlns:a16="http://schemas.microsoft.com/office/drawing/2014/main" id="{CCC6B70A-0D22-A246-B2E5-6B9FA336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Evaluation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4ADC4-1FF7-C74F-BE38-B6DAED85A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3000" dirty="0">
                <a:latin typeface="Arial"/>
              </a:rPr>
              <a:t>(define (square x) (* x x))</a:t>
            </a:r>
          </a:p>
          <a:p>
            <a:pPr>
              <a:buFont typeface="Wingdings" charset="0"/>
              <a:buChar char="n"/>
              <a:defRPr/>
            </a:pPr>
            <a:endParaRPr lang="en-US" sz="3000" dirty="0">
              <a:latin typeface="Arial"/>
            </a:endParaRPr>
          </a:p>
          <a:p>
            <a:pPr>
              <a:buFont typeface="Wingdings" charset="0"/>
              <a:buChar char="n"/>
              <a:defRPr/>
            </a:pPr>
            <a:r>
              <a:rPr lang="en-US" sz="3000" dirty="0">
                <a:latin typeface="Arial"/>
              </a:rPr>
              <a:t>Applicative-order (also referred to as </a:t>
            </a:r>
            <a:r>
              <a:rPr lang="en-US" sz="3000" dirty="0">
                <a:solidFill>
                  <a:srgbClr val="FF0000"/>
                </a:solidFill>
                <a:latin typeface="Arial"/>
              </a:rPr>
              <a:t>eager</a:t>
            </a:r>
            <a:r>
              <a:rPr lang="en-US" sz="3000" dirty="0">
                <a:latin typeface="Arial"/>
              </a:rPr>
              <a:t>) evaluation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Evaluates arguments before function value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latin typeface="Arial"/>
              </a:rPr>
              <a:t>	</a:t>
            </a:r>
            <a:r>
              <a:rPr lang="en-US" sz="3000" dirty="0">
                <a:latin typeface="Arial"/>
              </a:rPr>
              <a:t>(square (+ 3 4)) =&gt;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000" dirty="0">
                <a:latin typeface="Arial"/>
              </a:rPr>
              <a:t>	(square 7) =&gt;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000" dirty="0">
                <a:latin typeface="Arial"/>
              </a:rPr>
              <a:t>	(* 7 7) =&gt;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000" dirty="0">
                <a:latin typeface="Arial"/>
              </a:rPr>
              <a:t>	49</a:t>
            </a:r>
          </a:p>
          <a:p>
            <a:pPr marL="0" indent="0">
              <a:buFont typeface="Wingdings" charset="0"/>
              <a:buNone/>
              <a:defRPr/>
            </a:pPr>
            <a:endParaRPr lang="en-US" dirty="0">
              <a:latin typeface="Arial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latin typeface="Arial"/>
              </a:rPr>
              <a:t>	</a:t>
            </a:r>
          </a:p>
        </p:txBody>
      </p:sp>
      <p:sp>
        <p:nvSpPr>
          <p:cNvPr id="83971" name="Footer Placeholder 3">
            <a:extLst>
              <a:ext uri="{FF2B5EF4-FFF2-40B4-BE49-F238E27FC236}">
                <a16:creationId xmlns:a16="http://schemas.microsoft.com/office/drawing/2014/main" id="{4D732B07-8E91-4F45-AFB5-3BA6FB7BD7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83972" name="Slide Number Placeholder 4">
            <a:extLst>
              <a:ext uri="{FF2B5EF4-FFF2-40B4-BE49-F238E27FC236}">
                <a16:creationId xmlns:a16="http://schemas.microsoft.com/office/drawing/2014/main" id="{5F9BAB2B-E0F1-914F-BE6E-0CE99332AA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BA0778A-5154-1741-8A52-9D3E44E97F60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>
            <a:extLst>
              <a:ext uri="{FF2B5EF4-FFF2-40B4-BE49-F238E27FC236}">
                <a16:creationId xmlns:a16="http://schemas.microsoft.com/office/drawing/2014/main" id="{E73C6869-293A-554B-AF15-7D717372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Evaluation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1A23-6429-CC47-8863-3D330480D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3000" dirty="0">
                <a:latin typeface="Arial"/>
              </a:rPr>
              <a:t>(define (square x) (* x x))</a:t>
            </a:r>
          </a:p>
          <a:p>
            <a:pPr>
              <a:buFont typeface="Wingdings" charset="0"/>
              <a:buChar char="n"/>
              <a:defRPr/>
            </a:pPr>
            <a:r>
              <a:rPr lang="en-US" sz="3000" dirty="0">
                <a:latin typeface="Arial"/>
              </a:rPr>
              <a:t>Normal-order (also referred to as </a:t>
            </a:r>
            <a:r>
              <a:rPr lang="en-US" sz="3000" dirty="0">
                <a:solidFill>
                  <a:srgbClr val="FF0000"/>
                </a:solidFill>
                <a:latin typeface="Arial"/>
              </a:rPr>
              <a:t>lazy</a:t>
            </a:r>
            <a:r>
              <a:rPr lang="en-US" sz="3000" dirty="0">
                <a:latin typeface="Arial"/>
              </a:rPr>
              <a:t>) evaluation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Evaluates function value before arguments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latin typeface="Arial"/>
              </a:rPr>
              <a:t>	</a:t>
            </a:r>
            <a:r>
              <a:rPr lang="en-US" sz="3000" dirty="0">
                <a:latin typeface="Arial"/>
              </a:rPr>
              <a:t>(square (+ 3 4)) =&gt;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000" dirty="0">
                <a:latin typeface="Arial"/>
              </a:rPr>
              <a:t>	(* (+ 3 4) (+ 3 4)) =&gt;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000" dirty="0">
                <a:latin typeface="Arial"/>
              </a:rPr>
              <a:t>	(* 7 (+ 3 4)) =&gt;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000" dirty="0">
                <a:latin typeface="Arial"/>
              </a:rPr>
              <a:t>	(* 7 7)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000" dirty="0">
                <a:latin typeface="Arial"/>
              </a:rPr>
              <a:t>	49</a:t>
            </a:r>
          </a:p>
          <a:p>
            <a:pPr>
              <a:buFont typeface="Wingdings" charset="0"/>
              <a:buChar char="n"/>
              <a:defRPr/>
            </a:pPr>
            <a:r>
              <a:rPr lang="en-US" sz="3000" dirty="0">
                <a:latin typeface="Arial"/>
              </a:rPr>
              <a:t>Scheme uses applicative-order evaluation</a:t>
            </a:r>
          </a:p>
          <a:p>
            <a:pPr marL="0" indent="0">
              <a:buFont typeface="Wingdings" charset="0"/>
              <a:buNone/>
              <a:defRPr/>
            </a:pPr>
            <a:endParaRPr lang="en-US" dirty="0">
              <a:latin typeface="Arial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latin typeface="Arial"/>
              </a:rPr>
              <a:t>	</a:t>
            </a:r>
          </a:p>
        </p:txBody>
      </p:sp>
      <p:sp>
        <p:nvSpPr>
          <p:cNvPr id="84995" name="Slide Number Placeholder 4">
            <a:extLst>
              <a:ext uri="{FF2B5EF4-FFF2-40B4-BE49-F238E27FC236}">
                <a16:creationId xmlns:a16="http://schemas.microsoft.com/office/drawing/2014/main" id="{4E339B4C-E491-424D-9400-895DDEE224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68C622B-638F-E249-8B12-BD5679EEC7CB}" type="slidenum">
              <a:rPr lang="en-US" altLang="en-US" sz="1400"/>
              <a:pPr eaLnBrk="1" hangingPunct="1"/>
              <a:t>32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>
            <a:extLst>
              <a:ext uri="{FF2B5EF4-FFF2-40B4-BE49-F238E27FC236}">
                <a16:creationId xmlns:a16="http://schemas.microsoft.com/office/drawing/2014/main" id="{47EEB0FD-6C18-2E46-B04F-7D744517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So Far</a:t>
            </a:r>
          </a:p>
        </p:txBody>
      </p:sp>
      <p:sp>
        <p:nvSpPr>
          <p:cNvPr id="86018" name="Content Placeholder 2">
            <a:extLst>
              <a:ext uri="{FF2B5EF4-FFF2-40B4-BE49-F238E27FC236}">
                <a16:creationId xmlns:a16="http://schemas.microsoft.com/office/drawing/2014/main" id="{A906872A-07EB-B645-A852-4621D3BF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Essential functional programming concepts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Reduction semantics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Lists and recursion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Higher-order functions</a:t>
            </a:r>
          </a:p>
          <a:p>
            <a:pPr lvl="2"/>
            <a:r>
              <a:rPr lang="en-US" altLang="en-US">
                <a:latin typeface="Arial" panose="020B0604020202020204" pitchFamily="34" charset="0"/>
              </a:rPr>
              <a:t>Map and fold (also known as reduce)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Evaluation order</a:t>
            </a:r>
          </a:p>
          <a:p>
            <a:pPr lvl="1"/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Scheme </a:t>
            </a:r>
          </a:p>
          <a:p>
            <a:pPr lvl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6019" name="Footer Placeholder 3">
            <a:extLst>
              <a:ext uri="{FF2B5EF4-FFF2-40B4-BE49-F238E27FC236}">
                <a16:creationId xmlns:a16="http://schemas.microsoft.com/office/drawing/2014/main" id="{6B66BF0A-ED9A-1343-9126-95895B2276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257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  <p:sp>
        <p:nvSpPr>
          <p:cNvPr id="86020" name="Slide Number Placeholder 4">
            <a:extLst>
              <a:ext uri="{FF2B5EF4-FFF2-40B4-BE49-F238E27FC236}">
                <a16:creationId xmlns:a16="http://schemas.microsoft.com/office/drawing/2014/main" id="{27AF8DFE-7105-0544-9077-5D6BD23767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17EDAC7-B5C2-E347-9C3A-7B31E903FCDE}" type="slidenum">
              <a:rPr lang="en-US" altLang="en-US" sz="1400"/>
              <a:pPr eaLnBrk="1" hangingPunct="1"/>
              <a:t>33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>
            <a:extLst>
              <a:ext uri="{FF2B5EF4-FFF2-40B4-BE49-F238E27FC236}">
                <a16:creationId xmlns:a16="http://schemas.microsoft.com/office/drawing/2014/main" id="{18590CD5-A709-5444-A959-A8526B37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Coming Up</a:t>
            </a:r>
          </a:p>
        </p:txBody>
      </p:sp>
      <p:sp>
        <p:nvSpPr>
          <p:cNvPr id="87042" name="Content Placeholder 2">
            <a:extLst>
              <a:ext uri="{FF2B5EF4-FFF2-40B4-BE49-F238E27FC236}">
                <a16:creationId xmlns:a16="http://schemas.microsoft.com/office/drawing/2014/main" id="{9D60B2C4-9FA0-3E4E-969C-E2FC1D927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Lambda calculus: theoretical foundation of functional programming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Haskell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Algebraic data types and pattern matching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Lazy evaluation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Type inference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Monads</a:t>
            </a:r>
          </a:p>
        </p:txBody>
      </p:sp>
      <p:sp>
        <p:nvSpPr>
          <p:cNvPr id="87044" name="Slide Number Placeholder 4">
            <a:extLst>
              <a:ext uri="{FF2B5EF4-FFF2-40B4-BE49-F238E27FC236}">
                <a16:creationId xmlns:a16="http://schemas.microsoft.com/office/drawing/2014/main" id="{7DB1D066-AB2E-FB41-B8EA-6937116732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6CB9D2C-7A78-A343-96D4-DE58606C17D0}" type="slidenum">
              <a:rPr lang="en-US" altLang="en-US" sz="1400"/>
              <a:pPr eaLnBrk="1" hangingPunct="1"/>
              <a:t>34</a:t>
            </a:fld>
            <a:endParaRPr lang="en-US" altLang="en-US" sz="140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F3EE0D1-9A94-6847-A328-52F4518FE0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257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>
            <a:extLst>
              <a:ext uri="{FF2B5EF4-FFF2-40B4-BE49-F238E27FC236}">
                <a16:creationId xmlns:a16="http://schemas.microsoft.com/office/drawing/2014/main" id="{7CEB61D3-ACC5-ED45-8BE1-95CEF7D4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End</a:t>
            </a:r>
          </a:p>
        </p:txBody>
      </p:sp>
      <p:sp>
        <p:nvSpPr>
          <p:cNvPr id="88066" name="Content Placeholder 2">
            <a:extLst>
              <a:ext uri="{FF2B5EF4-FFF2-40B4-BE49-F238E27FC236}">
                <a16:creationId xmlns:a16="http://schemas.microsoft.com/office/drawing/2014/main" id="{7C27B3AE-CE44-4B4F-A2F5-4FC2B7CD7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8068" name="Slide Number Placeholder 4">
            <a:extLst>
              <a:ext uri="{FF2B5EF4-FFF2-40B4-BE49-F238E27FC236}">
                <a16:creationId xmlns:a16="http://schemas.microsoft.com/office/drawing/2014/main" id="{167C4A1F-D678-D34A-90D2-12945FCDE7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AFAFB30-B902-8D40-8BAE-5DAFC629696B}" type="slidenum">
              <a:rPr lang="en-US" altLang="en-US" sz="1400"/>
              <a:pPr eaLnBrk="1" hangingPunct="1"/>
              <a:t>35</a:t>
            </a:fld>
            <a:endParaRPr lang="en-US" altLang="en-US" sz="140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183BC30-749C-8C4E-83A8-AF7D2DC4F1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257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Content Placeholder 2">
            <a:extLst>
              <a:ext uri="{FF2B5EF4-FFF2-40B4-BE49-F238E27FC236}">
                <a16:creationId xmlns:a16="http://schemas.microsoft.com/office/drawing/2014/main" id="{9CFEA1B8-EAA8-3D44-BB47-BDDFC84B5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113" y="1371600"/>
            <a:ext cx="8726487" cy="4800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(foldl op lis id)</a:t>
            </a:r>
          </a:p>
          <a:p>
            <a:pPr marL="0" indent="0"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      id    (    e</a:t>
            </a:r>
            <a:r>
              <a:rPr lang="en-US" altLang="en-US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   e</a:t>
            </a:r>
            <a:r>
              <a:rPr lang="en-US" altLang="en-US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  e</a:t>
            </a:r>
            <a:r>
              <a:rPr lang="en-US" altLang="en-US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3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…     e</a:t>
            </a:r>
            <a:r>
              <a:rPr lang="en-US" altLang="en-US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         id</a:t>
            </a:r>
            <a:r>
              <a:rPr lang="en-US" altLang="en-US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(  e</a:t>
            </a:r>
            <a:r>
              <a:rPr lang="en-US" altLang="en-US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  e</a:t>
            </a:r>
            <a:r>
              <a:rPr lang="en-US" altLang="en-US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3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…     e</a:t>
            </a:r>
            <a:r>
              <a:rPr lang="en-US" altLang="en-US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                 	 id</a:t>
            </a:r>
            <a:r>
              <a:rPr lang="en-US" altLang="en-US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( e</a:t>
            </a:r>
            <a:r>
              <a:rPr lang="en-US" altLang="en-US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3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…     e</a:t>
            </a:r>
            <a:r>
              <a:rPr lang="en-US" altLang="en-US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                        …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                                   id</a:t>
            </a:r>
            <a:r>
              <a:rPr lang="en-US" altLang="en-US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n-1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( e</a:t>
            </a:r>
            <a:r>
              <a:rPr lang="en-US" altLang="en-US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                                                        </a:t>
            </a:r>
            <a:r>
              <a:rPr lang="en-US" altLang="en-US" u="sng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id</a:t>
            </a:r>
            <a:r>
              <a:rPr lang="en-US" altLang="en-US" u="sng" baseline="-250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</a:p>
        </p:txBody>
      </p:sp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66884DF8-82CA-9B4A-A9FD-F1403C9E68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FE47DB5-3968-A243-A1B9-B094308D1DEE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27437D-028B-4142-B4EF-0BBE1E736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438400"/>
            <a:ext cx="2667000" cy="685800"/>
          </a:xfrm>
          <a:prstGeom prst="ellipse">
            <a:avLst/>
          </a:prstGeom>
          <a:noFill/>
          <a:ln w="9525">
            <a:solidFill>
              <a:srgbClr val="00E4A7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897B85-2B95-9C4F-AF9A-10660F861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048000"/>
            <a:ext cx="2667000" cy="685800"/>
          </a:xfrm>
          <a:prstGeom prst="ellipse">
            <a:avLst/>
          </a:prstGeom>
          <a:noFill/>
          <a:ln w="9525">
            <a:solidFill>
              <a:srgbClr val="00E4A7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FDC028-AC8A-1F40-AA09-34A65190D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57600"/>
            <a:ext cx="2667000" cy="685800"/>
          </a:xfrm>
          <a:prstGeom prst="ellipse">
            <a:avLst/>
          </a:prstGeom>
          <a:noFill/>
          <a:ln w="9525">
            <a:solidFill>
              <a:srgbClr val="00E4A7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924DBEC-CED1-B84F-88D5-54376FBB3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800600"/>
            <a:ext cx="2819400" cy="762000"/>
          </a:xfrm>
          <a:prstGeom prst="ellipse">
            <a:avLst/>
          </a:prstGeom>
          <a:noFill/>
          <a:ln w="9525">
            <a:solidFill>
              <a:srgbClr val="00E4A7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4823" name="Title 1">
            <a:extLst>
              <a:ext uri="{FF2B5EF4-FFF2-40B4-BE49-F238E27FC236}">
                <a16:creationId xmlns:a16="http://schemas.microsoft.com/office/drawing/2014/main" id="{C7492040-9981-3644-A9EC-A298CBDF0834}"/>
              </a:ext>
            </a:extLst>
          </p:cNvPr>
          <p:cNvSpPr txBox="1">
            <a:spLocks/>
          </p:cNvSpPr>
          <p:nvPr/>
        </p:nvSpPr>
        <p:spPr bwMode="auto">
          <a:xfrm>
            <a:off x="228600" y="76200"/>
            <a:ext cx="870743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4000" dirty="0">
                <a:solidFill>
                  <a:schemeClr val="tx2"/>
                </a:solidFill>
                <a:latin typeface="Arial" panose="020B0604020202020204" pitchFamily="34" charset="0"/>
              </a:rPr>
              <a:t>Exercises</a:t>
            </a:r>
          </a:p>
        </p:txBody>
      </p:sp>
      <p:sp>
        <p:nvSpPr>
          <p:cNvPr id="34824" name="Rectangle 11">
            <a:extLst>
              <a:ext uri="{FF2B5EF4-FFF2-40B4-BE49-F238E27FC236}">
                <a16:creationId xmlns:a16="http://schemas.microsoft.com/office/drawing/2014/main" id="{78879670-1BCE-B04B-AD59-716EEDA27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953000"/>
            <a:ext cx="4648200" cy="182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2800">
                <a:latin typeface="Arial" panose="020B0604020202020204" pitchFamily="34" charset="0"/>
              </a:rPr>
              <a:t>Write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len</a:t>
            </a:r>
            <a:r>
              <a:rPr lang="en-US" altLang="en-US" sz="2800">
                <a:latin typeface="Arial" panose="020B0604020202020204" pitchFamily="34" charset="0"/>
              </a:rPr>
              <a:t>, which computes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2800">
                <a:latin typeface="Arial" panose="020B0604020202020204" pitchFamily="34" charset="0"/>
              </a:rPr>
              <a:t>length of list, using a single call to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foldl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(define (len lis) (foldl …) 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BF19E2C1-0C01-134A-BB6D-E656AAF16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Exercises</a:t>
            </a:r>
          </a:p>
        </p:txBody>
      </p:sp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8CCD6713-A43C-6344-8DCE-9DD40A49BE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617DB2F-F6F5-DB40-91AF-0EB0B36DBAD5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A2390B8-8D56-3943-BCCE-675BFFCB3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43000"/>
            <a:ext cx="8915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(define (</a:t>
            </a:r>
            <a:r>
              <a:rPr lang="en-US" altLang="en-US" sz="2800" dirty="0" err="1">
                <a:solidFill>
                  <a:schemeClr val="hlink"/>
                </a:solidFill>
                <a:latin typeface="Arial" panose="020B0604020202020204" pitchFamily="34" charset="0"/>
              </a:rPr>
              <a:t>foldl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 op </a:t>
            </a:r>
            <a:r>
              <a:rPr lang="en-US" altLang="en-US" sz="2800" dirty="0" err="1">
                <a:solidFill>
                  <a:schemeClr val="hlink"/>
                </a:solidFill>
                <a:latin typeface="Arial" panose="020B0604020202020204" pitchFamily="34" charset="0"/>
              </a:rPr>
              <a:t>lis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 id)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   (if (null? </a:t>
            </a:r>
            <a:r>
              <a:rPr lang="en-US" altLang="en-US" sz="2800" dirty="0" err="1">
                <a:solidFill>
                  <a:schemeClr val="hlink"/>
                </a:solidFill>
                <a:latin typeface="Arial" panose="020B0604020202020204" pitchFamily="34" charset="0"/>
              </a:rPr>
              <a:t>lis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) id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       (</a:t>
            </a:r>
            <a:r>
              <a:rPr lang="en-US" altLang="en-US" sz="2800" dirty="0" err="1">
                <a:solidFill>
                  <a:schemeClr val="hlink"/>
                </a:solidFill>
                <a:latin typeface="Arial" panose="020B0604020202020204" pitchFamily="34" charset="0"/>
              </a:rPr>
              <a:t>foldl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 op (</a:t>
            </a:r>
            <a:r>
              <a:rPr lang="en-US" altLang="en-US" sz="2800" dirty="0" err="1">
                <a:solidFill>
                  <a:schemeClr val="hlink"/>
                </a:solidFill>
                <a:latin typeface="Arial" panose="020B0604020202020204" pitchFamily="34" charset="0"/>
              </a:rPr>
              <a:t>cdr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hlink"/>
                </a:solidFill>
                <a:latin typeface="Arial" panose="020B0604020202020204" pitchFamily="34" charset="0"/>
              </a:rPr>
              <a:t>lis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) (op id (car </a:t>
            </a:r>
            <a:r>
              <a:rPr lang="en-US" altLang="en-US" sz="2800" dirty="0" err="1">
                <a:solidFill>
                  <a:schemeClr val="hlink"/>
                </a:solidFill>
                <a:latin typeface="Arial" panose="020B0604020202020204" pitchFamily="34" charset="0"/>
              </a:rPr>
              <a:t>lis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)))) )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800" dirty="0">
                <a:latin typeface="Arial" panose="020B0604020202020204" pitchFamily="34" charset="0"/>
              </a:rPr>
              <a:t>Write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flatten3</a:t>
            </a:r>
            <a:r>
              <a:rPr lang="en-US" altLang="en-US" sz="2800" dirty="0">
                <a:latin typeface="Arial" panose="020B0604020202020204" pitchFamily="34" charset="0"/>
              </a:rPr>
              <a:t> using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map</a:t>
            </a:r>
            <a:r>
              <a:rPr lang="en-US" altLang="en-US" sz="2800" dirty="0">
                <a:latin typeface="Arial" panose="020B0604020202020204" pitchFamily="34" charset="0"/>
              </a:rPr>
              <a:t> and 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</a:rPr>
              <a:t>foldl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</a:rPr>
              <a:t>foldr</a:t>
            </a:r>
            <a:endParaRPr lang="en-US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(define (flatten3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800" dirty="0">
                <a:latin typeface="Arial" panose="020B0604020202020204" pitchFamily="34" charset="0"/>
              </a:rPr>
              <a:t>Write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flatten4 </a:t>
            </a:r>
            <a:r>
              <a:rPr lang="en-US" altLang="en-US" sz="2800" dirty="0">
                <a:latin typeface="Arial" panose="020B0604020202020204" pitchFamily="34" charset="0"/>
              </a:rPr>
              <a:t>this time using 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</a:rPr>
              <a:t>foldl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but not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 map.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F7BD358-8380-BE40-9A2D-3248A822CF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181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F421-F59D-214D-BCFC-C6E6BACE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CF450-2A61-494A-B3DA-DA1D6A1063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43E35-9063-4349-9631-6242568990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9E2B9-EE47-BB45-89C4-0DFC99DF1B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2578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 Milanova/BG Ryder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D90DB-3DBE-8143-8EC6-B003B38140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2F176F-E165-2340-ADAE-7A1AAD9D1A95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30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>
            <a:extLst>
              <a:ext uri="{FF2B5EF4-FFF2-40B4-BE49-F238E27FC236}">
                <a16:creationId xmlns:a16="http://schemas.microsoft.com/office/drawing/2014/main" id="{EC533BAA-736A-E443-8978-606A48309D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378F5FD-D91D-664D-84B2-EB268576BEFC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4A80B647-D2BF-FD43-B66B-3BD9063B4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Exercises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DDC1A7F2-7573-E048-A469-CC87873B8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Write a function that counts the appearances of symbols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in a list of flat lists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(count-</a:t>
            </a:r>
            <a:r>
              <a:rPr lang="en-US" altLang="en-US" dirty="0" err="1">
                <a:latin typeface="Arial" panose="020B0604020202020204" pitchFamily="34" charset="0"/>
              </a:rPr>
              <a:t>sym</a:t>
            </a:r>
            <a:r>
              <a:rPr lang="en-US" altLang="en-US" dirty="0">
                <a:latin typeface="Arial" panose="020B0604020202020204" pitchFamily="34" charset="0"/>
              </a:rPr>
              <a:t> ‘((a b) (c a) (a b d)) yields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((a 3) (b 2) (c 1))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Natural idea: use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map</a:t>
            </a:r>
            <a:r>
              <a:rPr lang="en-US" altLang="en-US" dirty="0">
                <a:latin typeface="Arial" panose="020B0604020202020204" pitchFamily="34" charset="0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fold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map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fold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(or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map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reduce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), are the foundation of Google’s MapReduce model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Canonical MapReduce example [Dean and Ghemawat OSDI’04] is </a:t>
            </a:r>
            <a:r>
              <a:rPr lang="en-US" altLang="en-US" dirty="0" err="1">
                <a:latin typeface="Arial" panose="020B0604020202020204" pitchFamily="34" charset="0"/>
              </a:rPr>
              <a:t>WordCount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1BCA3B3-B5AE-F949-9E82-C72D5CB07D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181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3">
            <a:extLst>
              <a:ext uri="{FF2B5EF4-FFF2-40B4-BE49-F238E27FC236}">
                <a16:creationId xmlns:a16="http://schemas.microsoft.com/office/drawing/2014/main" id="{40181BEC-807F-FF4A-9750-CA6596A6E8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181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813E3104-09A6-8F48-8B4D-D7D6631467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4FFD38C-6414-294E-BBB9-C2B323603ABA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87ECD58-B33F-F949-9F62-31FEA52B1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CC82B4B-6A89-F94A-ACC0-8ED3FF364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Scheme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Exercises with map, </a:t>
            </a:r>
            <a:r>
              <a:rPr lang="en-US" dirty="0" err="1">
                <a:latin typeface="Arial"/>
              </a:rPr>
              <a:t>foldl</a:t>
            </a:r>
            <a:r>
              <a:rPr lang="en-US" dirty="0">
                <a:latin typeface="Arial"/>
              </a:rPr>
              <a:t> and </a:t>
            </a:r>
            <a:r>
              <a:rPr lang="en-US" dirty="0" err="1">
                <a:latin typeface="Arial"/>
              </a:rPr>
              <a:t>foldr</a:t>
            </a:r>
            <a:r>
              <a:rPr lang="en-US" dirty="0">
                <a:latin typeface="Arial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  <a:latin typeface="Arial"/>
              </a:rPr>
              <a:t>Binding with let, let*, and </a:t>
            </a:r>
            <a:r>
              <a:rPr lang="en-US" dirty="0" err="1">
                <a:solidFill>
                  <a:srgbClr val="FF0000"/>
                </a:solidFill>
                <a:latin typeface="Arial"/>
              </a:rPr>
              <a:t>letrec</a:t>
            </a:r>
            <a:endParaRPr lang="en-US" dirty="0">
              <a:solidFill>
                <a:srgbClr val="FF0000"/>
              </a:solidFill>
              <a:latin typeface="Arial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Scoping in Scheme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Closures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Scoping, revisited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090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oter Placeholder 3">
            <a:extLst>
              <a:ext uri="{FF2B5EF4-FFF2-40B4-BE49-F238E27FC236}">
                <a16:creationId xmlns:a16="http://schemas.microsoft.com/office/drawing/2014/main" id="{A2D9EFA4-C9DE-A644-BE05-89568549B5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181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Milanova/B. G. Ryder</a:t>
            </a:r>
          </a:p>
        </p:txBody>
      </p:sp>
      <p:sp>
        <p:nvSpPr>
          <p:cNvPr id="49154" name="Slide Number Placeholder 4">
            <a:extLst>
              <a:ext uri="{FF2B5EF4-FFF2-40B4-BE49-F238E27FC236}">
                <a16:creationId xmlns:a16="http://schemas.microsoft.com/office/drawing/2014/main" id="{0411DF3E-11B0-D844-B20A-F365E07265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7D4D037-8507-5C43-A5CF-F825D4D266F3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CE57B9A2-9728-BD45-B492-C3F1DD23D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Let Expressions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9AEA6589-5281-FF4E-9777-392266AB2A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26488" cy="480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Let-expr ::=</a:t>
            </a:r>
            <a:r>
              <a:rPr lang="en-US" altLang="en-US" sz="24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 (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let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</a:t>
            </a:r>
            <a:r>
              <a:rPr lang="en-US" altLang="en-US" sz="24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Binding-list </a:t>
            </a:r>
            <a:r>
              <a:rPr lang="en-US" altLang="en-US" sz="24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S-expr1 </a:t>
            </a:r>
            <a:r>
              <a:rPr lang="en-US" altLang="en-US" sz="24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Let*-expr ::= </a:t>
            </a:r>
            <a:r>
              <a:rPr lang="en-US" altLang="en-US" sz="24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 (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let*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</a:t>
            </a:r>
            <a:r>
              <a:rPr lang="en-US" altLang="en-US" sz="24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Binding-list </a:t>
            </a:r>
            <a:r>
              <a:rPr lang="en-US" altLang="en-US" sz="24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S-expr1 </a:t>
            </a:r>
            <a:r>
              <a:rPr lang="en-US" altLang="en-US" sz="24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Binding-list ::= </a:t>
            </a:r>
            <a:r>
              <a:rPr lang="en-US" altLang="en-US" sz="24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 (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Var  S-expr </a:t>
            </a:r>
            <a:r>
              <a:rPr lang="en-US" altLang="en-US" sz="24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{ </a:t>
            </a:r>
            <a:r>
              <a:rPr lang="en-US" altLang="en-US" sz="24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 (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Var  S-expr </a:t>
            </a:r>
            <a:r>
              <a:rPr lang="en-US" altLang="en-US" sz="24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}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let</a:t>
            </a:r>
            <a:r>
              <a:rPr lang="en-US" altLang="en-US" sz="2400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and</a:t>
            </a:r>
            <a:r>
              <a:rPr lang="en-US" altLang="en-US" sz="2400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let*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expressions define a binding between each Var and the S-expr value, which holds during execution of </a:t>
            </a:r>
            <a:b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S-expr1</a:t>
            </a:r>
          </a:p>
          <a:p>
            <a:pPr eaLnBrk="1" hangingPunct="1"/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let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evaluates the S-</a:t>
            </a:r>
            <a:r>
              <a:rPr lang="en-US" altLang="en-US" sz="24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expr</a:t>
            </a:r>
            <a:r>
              <a:rPr lang="en-US" altLang="ja-JP" sz="24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s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in current environment “in parallel”; Vars are bound to fresh locations holding the results</a:t>
            </a:r>
          </a:p>
          <a:p>
            <a:pPr eaLnBrk="1" hangingPunct="1"/>
            <a:r>
              <a:rPr lang="en-US" altLang="ja-JP" sz="24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let*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evaluates the S-</a:t>
            </a:r>
            <a:r>
              <a:rPr lang="en-US" altLang="ja-JP" sz="24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exprs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from left to right</a:t>
            </a:r>
          </a:p>
          <a:p>
            <a:pPr eaLnBrk="1" hangingPunct="1"/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Associate values with variables for the local computation</a:t>
            </a:r>
          </a:p>
        </p:txBody>
      </p:sp>
      <p:sp>
        <p:nvSpPr>
          <p:cNvPr id="49157" name="Line 4">
            <a:extLst>
              <a:ext uri="{FF2B5EF4-FFF2-40B4-BE49-F238E27FC236}">
                <a16:creationId xmlns:a16="http://schemas.microsoft.com/office/drawing/2014/main" id="{B03E51D7-96DD-A043-AF44-7EAC74192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7432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Arial"/>
        <a:cs typeface="Arial"/>
      </a:majorFont>
      <a:minorFont>
        <a:latin typeface="Tahoma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26703</TotalTime>
  <Words>2747</Words>
  <Application>Microsoft Macintosh PowerPoint</Application>
  <PresentationFormat>On-screen Show (4:3)</PresentationFormat>
  <Paragraphs>401</Paragraphs>
  <Slides>35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Tahoma</vt:lpstr>
      <vt:lpstr>Wingdings</vt:lpstr>
      <vt:lpstr>Blends</vt:lpstr>
      <vt:lpstr>Custom Design</vt:lpstr>
      <vt:lpstr> Functional Programming with Scheme</vt:lpstr>
      <vt:lpstr>Lecture Outline</vt:lpstr>
      <vt:lpstr>PowerPoint Presentation</vt:lpstr>
      <vt:lpstr>PowerPoint Presentation</vt:lpstr>
      <vt:lpstr>Exercises</vt:lpstr>
      <vt:lpstr>PowerPoint Presentation</vt:lpstr>
      <vt:lpstr>Exercises</vt:lpstr>
      <vt:lpstr>Lecture Outline</vt:lpstr>
      <vt:lpstr>Let Expressions</vt:lpstr>
      <vt:lpstr>Questions</vt:lpstr>
      <vt:lpstr>Let Expressions</vt:lpstr>
      <vt:lpstr>Regions (Scopes) in Scheme</vt:lpstr>
      <vt:lpstr>Regions (Scopes) in Scheme</vt:lpstr>
      <vt:lpstr>Regions (Scopes) in Scheme</vt:lpstr>
      <vt:lpstr>Let Introduces Nested Scopes</vt:lpstr>
      <vt:lpstr>Question</vt:lpstr>
      <vt:lpstr>PowerPoint Presentation</vt:lpstr>
      <vt:lpstr>Scheme Chose Static Scoping</vt:lpstr>
      <vt:lpstr>Closures</vt:lpstr>
      <vt:lpstr>Closures</vt:lpstr>
      <vt:lpstr>Lecture Outline</vt:lpstr>
      <vt:lpstr>Scoping, revisited (Scott, Ch. 3.6)</vt:lpstr>
      <vt:lpstr>Scoping, revisited</vt:lpstr>
      <vt:lpstr>PowerPoint Presentation</vt:lpstr>
      <vt:lpstr>Scoping, revisited</vt:lpstr>
      <vt:lpstr>Scoping, revisited</vt:lpstr>
      <vt:lpstr>More on Dynamic Scoping</vt:lpstr>
      <vt:lpstr>More on Dynamic Scoping</vt:lpstr>
      <vt:lpstr>Example</vt:lpstr>
      <vt:lpstr>Exercise</vt:lpstr>
      <vt:lpstr>Evaluation Order</vt:lpstr>
      <vt:lpstr>Evaluation Order</vt:lpstr>
      <vt:lpstr>So Far</vt:lpstr>
      <vt:lpstr>Coming Up</vt:lpstr>
      <vt:lpstr>The End</vt:lpstr>
    </vt:vector>
  </TitlesOfParts>
  <Company>Rensselaer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 CSCI 4430 &amp; CSCI 6969</dc:title>
  <dc:creator>student</dc:creator>
  <cp:lastModifiedBy>Milanova, Ana L.</cp:lastModifiedBy>
  <cp:revision>5424</cp:revision>
  <dcterms:created xsi:type="dcterms:W3CDTF">2010-10-28T19:40:49Z</dcterms:created>
  <dcterms:modified xsi:type="dcterms:W3CDTF">2020-10-22T19:19:22Z</dcterms:modified>
</cp:coreProperties>
</file>