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651" r:id="rId2"/>
  </p:sldMasterIdLst>
  <p:notesMasterIdLst>
    <p:notesMasterId r:id="rId26"/>
  </p:notesMasterIdLst>
  <p:handoutMasterIdLst>
    <p:handoutMasterId r:id="rId27"/>
  </p:handoutMasterIdLst>
  <p:sldIdLst>
    <p:sldId id="797" r:id="rId3"/>
    <p:sldId id="738" r:id="rId4"/>
    <p:sldId id="810" r:id="rId5"/>
    <p:sldId id="811" r:id="rId6"/>
    <p:sldId id="812" r:id="rId7"/>
    <p:sldId id="813" r:id="rId8"/>
    <p:sldId id="775" r:id="rId9"/>
    <p:sldId id="761" r:id="rId10"/>
    <p:sldId id="792" r:id="rId11"/>
    <p:sldId id="762" r:id="rId12"/>
    <p:sldId id="814" r:id="rId13"/>
    <p:sldId id="845" r:id="rId14"/>
    <p:sldId id="743" r:id="rId15"/>
    <p:sldId id="744" r:id="rId16"/>
    <p:sldId id="815" r:id="rId17"/>
    <p:sldId id="816" r:id="rId18"/>
    <p:sldId id="841" r:id="rId19"/>
    <p:sldId id="817" r:id="rId20"/>
    <p:sldId id="846" r:id="rId21"/>
    <p:sldId id="818" r:id="rId22"/>
    <p:sldId id="838" r:id="rId23"/>
    <p:sldId id="843" r:id="rId24"/>
    <p:sldId id="842" r:id="rId25"/>
  </p:sldIdLst>
  <p:sldSz cx="9144000" cy="6858000" type="screen4x3"/>
  <p:notesSz cx="7034213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452" y="-60"/>
      </p:cViewPr>
      <p:guideLst>
        <p:guide orient="horz" pos="2924"/>
        <p:guide pos="221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59A3D266-9713-5A44-A0EE-D195E0A0DE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76E04208-DC72-084B-8F02-3C6323F0A88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5314E3E6-9DCD-D845-861B-A9BF9A02A96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BB7E170A-D740-F34A-BCDD-D9A713ADB3C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499D52-D8E3-954E-8159-11DEF58C2E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C2A1D52-338B-3542-BC50-D488F73471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304AABE-0F03-9B4F-9CD9-7728830AD97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4941CE95-85D9-AC43-9CDC-F7DCCDB5876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60F2D217-2413-D048-A143-2A98BD1AADD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3263" y="4410075"/>
            <a:ext cx="5627687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EFF5642-C0C6-2948-9D45-AE3D38D4177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51257191-737E-BF42-985C-B37304DBC8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A258641-3FD7-A94A-9208-42EBF344EF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FE42BEE7-CC13-F74B-AD96-8D97B39B81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0EED736-7283-4F4B-8AEB-2AE37B52AD4F}" type="slidenum">
              <a:rPr lang="en-US" altLang="en-US" sz="1200">
                <a:latin typeface="Arial" panose="020B0604020202020204" pitchFamily="34" charset="0"/>
              </a:rPr>
              <a:pPr eaLnBrk="1" hangingPunct="1"/>
              <a:t>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168FBA68-DEB4-B44A-A9C1-7D656E9039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249569B4-CFB7-8F46-8341-D023F70710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>
            <a:extLst>
              <a:ext uri="{FF2B5EF4-FFF2-40B4-BE49-F238E27FC236}">
                <a16:creationId xmlns:a16="http://schemas.microsoft.com/office/drawing/2014/main" id="{5442CC63-6BED-264D-A30A-91E2C96321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2" name="Notes Placeholder 2">
            <a:extLst>
              <a:ext uri="{FF2B5EF4-FFF2-40B4-BE49-F238E27FC236}">
                <a16:creationId xmlns:a16="http://schemas.microsoft.com/office/drawing/2014/main" id="{D7950D67-6860-124B-B01B-9B576B981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 use notation f, x, y, z for variables; E, M, N, P, Q for expressions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8742F0F4-1DCE-0149-BB54-B1A61C87BA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83FB3A8-5D6F-AC43-BF30-D52DB01CBD25}" type="slidenum">
              <a:rPr lang="en-US" altLang="en-US" sz="1200">
                <a:latin typeface="Arial" panose="020B0604020202020204" pitchFamily="34" charset="0"/>
              </a:rPr>
              <a:pPr eaLnBrk="1" hangingPunct="1"/>
              <a:t>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>
            <a:extLst>
              <a:ext uri="{FF2B5EF4-FFF2-40B4-BE49-F238E27FC236}">
                <a16:creationId xmlns:a16="http://schemas.microsoft.com/office/drawing/2014/main" id="{BAA60C24-BAB4-A143-8722-176D9013AB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6" name="Notes Placeholder 2">
            <a:extLst>
              <a:ext uri="{FF2B5EF4-FFF2-40B4-BE49-F238E27FC236}">
                <a16:creationId xmlns:a16="http://schemas.microsoft.com/office/drawing/2014/main" id="{1610E53A-AD2B-6E4F-A1FB-1871759A3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Scheme departs from the lamda calculus and allows us to define n-ary functions.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Of course, we can still defined curried functions in Scheme. Here is an example.</a:t>
            </a:r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7B976ECB-39CD-4F4A-8BAF-C6A8EBBA65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5E6527B-F652-604E-B39F-F9D76BA91C4E}" type="slidenum">
              <a:rPr lang="en-US" altLang="en-US" sz="1200"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>
            <a:extLst>
              <a:ext uri="{FF2B5EF4-FFF2-40B4-BE49-F238E27FC236}">
                <a16:creationId xmlns:a16="http://schemas.microsoft.com/office/drawing/2014/main" id="{1B199585-ADE7-F848-B664-8FA236C3A0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4" name="Notes Placeholder 2">
            <a:extLst>
              <a:ext uri="{FF2B5EF4-FFF2-40B4-BE49-F238E27FC236}">
                <a16:creationId xmlns:a16="http://schemas.microsoft.com/office/drawing/2014/main" id="{D1DDDE6D-63B2-9849-A309-9B6EA67F8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y is free.</a:t>
            </a:r>
          </a:p>
          <a:p>
            <a:pPr marL="228600" indent="-228600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No free variables</a:t>
            </a:r>
          </a:p>
          <a:p>
            <a:pPr marL="228600" indent="-228600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No free variables</a:t>
            </a:r>
          </a:p>
          <a:p>
            <a:pPr marL="228600" indent="-228600">
              <a:buFontTx/>
              <a:buAutoNum type="arabicPeriod"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9155" name="Slide Number Placeholder 3">
            <a:extLst>
              <a:ext uri="{FF2B5EF4-FFF2-40B4-BE49-F238E27FC236}">
                <a16:creationId xmlns:a16="http://schemas.microsoft.com/office/drawing/2014/main" id="{683DF34E-7B40-CE40-9B67-AD4D11154F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4490A1A-8E89-4749-8EDF-F4B7C3D067D9}" type="slidenum">
              <a:rPr lang="en-US" altLang="en-US" sz="1200">
                <a:latin typeface="Arial" panose="020B0604020202020204" pitchFamily="34" charset="0"/>
              </a:rPr>
              <a:pPr eaLnBrk="1" hangingPunct="1"/>
              <a:t>16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parse tree here and show the attribute grammar!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58641-3FD7-A94A-9208-42EBF344EFE7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1238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8D0ED42D-B416-C543-BAC7-BF34BCA8B2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  <a:latin typeface="Tahom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CBD8EDF2-1D37-3E44-937C-C02D2FE6C6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7CA67AF2-02A8-8647-8DB0-0C93CB4140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3BB4CAB-45C8-E348-B29A-CC34768506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500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FB81BA2-40DC-9B4E-8289-873F31DF78C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80832DE-5D80-0D43-BB7C-534D8F0D08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921CA6-EFD3-1A4A-83E9-89AB0771FE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350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3863" y="0"/>
            <a:ext cx="218122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92863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7CC8B4A-09E2-B741-A87C-6F78A5D402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A0BDB35-D234-C74B-8B83-102DC944C2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B9E585-4A0C-B84A-9C56-EE8099C459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1500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8390E8-DBF3-C24E-9736-C06A2AC6B6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F8E493-E64C-0041-BAE2-FC4B6B6E28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410ED9B-4B65-C645-BCAA-4A4B857DC7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5E91A-6C3D-9E42-AC9F-207315AF63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198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BDAD02-A0F3-9746-AA74-498F839F11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FED272-4040-9749-BCE7-CCAA528C1A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389204-0F41-EF47-A002-932F4E2662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E5A9B9-816B-3B43-8E93-8398E49C5D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9800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1C38F19-CA44-1043-9D40-08D8C46719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9F246D-BF5C-2642-8454-867B8646BF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406F102-B351-5347-B486-73C0CF3348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51C2F3-354E-8541-BEA8-DD4F579E08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358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71CAEF-2C61-134E-8460-D9B0064513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2B98CD-651E-C747-B17A-8806000CC3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384873-32CF-4D43-AF93-AECB7F3087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1873FF-997E-D348-9716-73A5A11FD3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2731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844E0A4-D49B-E949-B6DF-0972B579B2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D30E1DB-FF9C-C543-A4C6-50BAD6C726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84DAFDC-28F1-074D-A15F-1D74F43C91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4ABE3A-ED90-3747-B1F5-5E2C70A8C8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4734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2637AB3-C8D6-3046-9D23-12F4AC6104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AE8D7C8-A944-4241-BD03-5F3587C474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1E6D2C-7D5B-BF4B-A564-D850B66361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E6161-EB0E-8A46-98DD-9435A65388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16323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BB6174A-0C1B-3947-93A1-B58101F1EA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A4A29A3-0D56-904C-8632-CB076350EF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5FE8E62-B554-2F45-B854-1069322978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3897FC-E655-9343-8DD4-2B2E557313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946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247F78-EDBD-8446-9897-4074AE5EE2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1CAD77-B07B-4A43-9199-BBB1B245D5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7C508F-FC9A-0942-952F-2B46F1B44B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8E1417-F852-5845-B794-A7D633F9D6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674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E25B4B7-A75F-1E49-BDE3-7DB33B61E5D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DAD3E5A-7A2B-174E-B39A-DCC8BC94639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E70D3B-E3B8-D84F-BE24-AC5147F71D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3425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8F2D51-29E9-CC4B-8E8B-3ECDAA6368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665AFF-CD97-FC4A-9AB2-67D423ED1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476DD5-8444-5E43-A955-8B25AFC17C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F3FA98-C459-F44F-9443-B1D0E454C1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0620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BA3E5A-969D-394A-9698-855FD400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F1F713-5883-6D48-8714-64D72563BD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4FB343E-A07F-CC4C-9829-9595383D74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4E8ADF-414A-4F46-A56C-B8C6EA0B55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9533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92B8DD-0F4F-7142-A21D-16F5233B14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C69A55-BC3E-6149-8839-5234E15EA4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2840B4-AF90-354A-B020-8668230DB5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D36DBC-A89B-B847-97F3-F77DACC6DF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265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63314111-67F7-AD42-A414-A09992C96B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147C5857-F774-EA43-ADBE-E2ED5479DA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6BB0C0-F322-8C4A-9622-DCA29705BE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97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8625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371600"/>
            <a:ext cx="428783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D48022F-FEF9-654C-B549-CE66E307FC8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DF1D5F2-2172-0C4C-97E6-9D4104DDC52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1EAE81-9DF7-CD45-B3BC-AB994D5EC3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617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7008E58B-C8B4-AF41-8887-0372DAB4BB2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89A24D82-2571-4E48-A9E5-0D0AB114602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A5BCCC-1823-5841-96A6-FD0FF73966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13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D2432C82-56F6-FF41-82BD-D38987E421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258AB432-E64B-654F-B6CE-6B3AB171A18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0B025-C048-4049-A4B1-B4CEE980AC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682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65AF713F-E0F3-9D4F-9DAC-826448B9B99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2181159B-0FF5-8942-A08B-AD655CAC13E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FBDE86-3B1D-2847-B1A9-20F7AD0755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293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41374D3-69FE-2D4D-AC03-0655C3FD92B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7F0508C-1958-2843-A3C3-5FE3425E78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D2D411-CF87-0548-826A-CEFF4FE70D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75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1D2A081-7A8C-8D49-B627-3A761606C8B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D9C6FB0-7458-1147-9E84-5ABE2D799A5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70DF8D-7167-F047-AF5A-5986D4EEFB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41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07D9F842-CEA6-E244-A1D8-7D7D1E1022B8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04800" y="1066800"/>
            <a:ext cx="8226425" cy="2698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en-US" altLang="en-US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BDE5CE17-7F1C-5649-BEC5-AB6B22DB1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707438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14632E64-C45C-0244-B831-0E79440C9B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7264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90869932-300A-F24C-98E1-160F2E66871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2484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DA53C655-98A9-B84D-BCCE-3FE6B6C74E4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DB97CC9-B4DD-C34A-A6CA-716223F243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36E8958-A2B3-8646-B87A-B88807583E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B4F070F-D4F9-3443-9D48-D8DA4315BE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14436" name="Rectangle 4">
            <a:extLst>
              <a:ext uri="{FF2B5EF4-FFF2-40B4-BE49-F238E27FC236}">
                <a16:creationId xmlns:a16="http://schemas.microsoft.com/office/drawing/2014/main" id="{11172C7B-2BBD-DD4A-9B49-E923F1E9341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4437" name="Rectangle 5">
            <a:extLst>
              <a:ext uri="{FF2B5EF4-FFF2-40B4-BE49-F238E27FC236}">
                <a16:creationId xmlns:a16="http://schemas.microsoft.com/office/drawing/2014/main" id="{21BDD39A-16F0-4548-8194-19A694A7880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914438" name="Rectangle 6">
            <a:extLst>
              <a:ext uri="{FF2B5EF4-FFF2-40B4-BE49-F238E27FC236}">
                <a16:creationId xmlns:a16="http://schemas.microsoft.com/office/drawing/2014/main" id="{217B72DC-73ED-594E-937B-3359A12986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fld id="{2F51412C-1CA1-F444-AFEE-B98F798D0F5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6">
            <a:extLst>
              <a:ext uri="{FF2B5EF4-FFF2-40B4-BE49-F238E27FC236}">
                <a16:creationId xmlns:a16="http://schemas.microsoft.com/office/drawing/2014/main" id="{1223BA64-7EFA-1646-86EC-F365BA6457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E49BA49-0EF3-6542-AAF4-FD4F9A4DF404}" type="slidenum">
              <a:rPr lang="en-US" altLang="en-US" sz="1400">
                <a:solidFill>
                  <a:schemeClr val="bg2"/>
                </a:solidFill>
              </a:rPr>
              <a:pPr eaLnBrk="1" hangingPunct="1"/>
              <a:t>1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3000D22-2AD2-4D4D-A499-708EF0257EE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524000"/>
            <a:ext cx="7772400" cy="1462088"/>
          </a:xfrm>
        </p:spPr>
        <p:txBody>
          <a:bodyPr/>
          <a:lstStyle/>
          <a:p>
            <a:pPr eaLnBrk="1" hangingPunct="1"/>
            <a:br>
              <a:rPr lang="en-US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  <a:t>Lambda Calculus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F1A0608-3423-194E-8FA7-A9DF60F0BDB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10000"/>
            <a:ext cx="6858000" cy="1752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Reading: Scott, Ch. 11 on CD </a:t>
            </a:r>
          </a:p>
        </p:txBody>
      </p:sp>
      <p:grpSp>
        <p:nvGrpSpPr>
          <p:cNvPr id="31748" name="Group 4">
            <a:extLst>
              <a:ext uri="{FF2B5EF4-FFF2-40B4-BE49-F238E27FC236}">
                <a16:creationId xmlns:a16="http://schemas.microsoft.com/office/drawing/2014/main" id="{B2DF29A0-1E1D-3C49-A625-EC3FCCB6E861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1749" name="Group 5">
              <a:extLst>
                <a:ext uri="{FF2B5EF4-FFF2-40B4-BE49-F238E27FC236}">
                  <a16:creationId xmlns:a16="http://schemas.microsoft.com/office/drawing/2014/main" id="{02A327BF-AEAE-AA48-8F29-E40B8070BF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1756" name="Rectangle 6">
                <a:extLst>
                  <a:ext uri="{FF2B5EF4-FFF2-40B4-BE49-F238E27FC236}">
                    <a16:creationId xmlns:a16="http://schemas.microsoft.com/office/drawing/2014/main" id="{DEAC0A95-8B46-AB49-A1BE-B8C8FFBBA2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31757" name="Rectangle 7">
                <a:extLst>
                  <a:ext uri="{FF2B5EF4-FFF2-40B4-BE49-F238E27FC236}">
                    <a16:creationId xmlns:a16="http://schemas.microsoft.com/office/drawing/2014/main" id="{97B5C201-DDE4-534C-9933-834C80807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</p:grpSp>
        <p:grpSp>
          <p:nvGrpSpPr>
            <p:cNvPr id="31750" name="Group 8">
              <a:extLst>
                <a:ext uri="{FF2B5EF4-FFF2-40B4-BE49-F238E27FC236}">
                  <a16:creationId xmlns:a16="http://schemas.microsoft.com/office/drawing/2014/main" id="{5CD332F1-2D06-0840-B114-EBF176696B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1754" name="Rectangle 9">
                <a:extLst>
                  <a:ext uri="{FF2B5EF4-FFF2-40B4-BE49-F238E27FC236}">
                    <a16:creationId xmlns:a16="http://schemas.microsoft.com/office/drawing/2014/main" id="{E08B1EE4-ED70-764D-BCBD-6088CBB2E8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31755" name="Rectangle 10">
                <a:extLst>
                  <a:ext uri="{FF2B5EF4-FFF2-40B4-BE49-F238E27FC236}">
                    <a16:creationId xmlns:a16="http://schemas.microsoft.com/office/drawing/2014/main" id="{8D63BBD9-E977-284E-9F91-77DA63C5B7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</p:grpSp>
        <p:sp>
          <p:nvSpPr>
            <p:cNvPr id="31751" name="Rectangle 11">
              <a:extLst>
                <a:ext uri="{FF2B5EF4-FFF2-40B4-BE49-F238E27FC236}">
                  <a16:creationId xmlns:a16="http://schemas.microsoft.com/office/drawing/2014/main" id="{9B240A80-DC41-D64E-9BD0-E2ECB1C9F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1752" name="Rectangle 12">
              <a:extLst>
                <a:ext uri="{FF2B5EF4-FFF2-40B4-BE49-F238E27FC236}">
                  <a16:creationId xmlns:a16="http://schemas.microsoft.com/office/drawing/2014/main" id="{656A69D5-A888-9149-A454-13D1B0FA3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1753" name="Rectangle 13">
              <a:extLst>
                <a:ext uri="{FF2B5EF4-FFF2-40B4-BE49-F238E27FC236}">
                  <a16:creationId xmlns:a16="http://schemas.microsoft.com/office/drawing/2014/main" id="{943E4ECF-520A-E84B-A5E8-BA16736ABB6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ooter Placeholder 3">
            <a:extLst>
              <a:ext uri="{FF2B5EF4-FFF2-40B4-BE49-F238E27FC236}">
                <a16:creationId xmlns:a16="http://schemas.microsoft.com/office/drawing/2014/main" id="{1CC08172-5640-924D-BA9D-CF29C60692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43010" name="Slide Number Placeholder 4">
            <a:extLst>
              <a:ext uri="{FF2B5EF4-FFF2-40B4-BE49-F238E27FC236}">
                <a16:creationId xmlns:a16="http://schemas.microsoft.com/office/drawing/2014/main" id="{6B3E3E64-5EF8-9143-9F04-44A7C68CFD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FBE7A78-C87A-EF49-A70F-796D566ADDE9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46CD742E-D3FF-0741-B56F-F7DE576611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Currying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002575F7-1B9C-D141-A246-23FBEBFA6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</a:t>
            </a: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(</a:t>
            </a:r>
            <a:r>
              <a:rPr lang="en-US" altLang="en-US" b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x</a:t>
            </a:r>
            <a:r>
              <a:rPr lang="en-US" altLang="en-US" b="1" baseline="-250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x</a:t>
            </a:r>
            <a:r>
              <a:rPr lang="en-US" altLang="en-US" b="1" baseline="-250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2</a:t>
            </a: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,…,x</a:t>
            </a:r>
            <a:r>
              <a:rPr lang="en-US" altLang="en-US" b="1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) = </a:t>
            </a:r>
            <a:r>
              <a:rPr lang="en-US" altLang="en-US" b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g x</a:t>
            </a:r>
            <a:r>
              <a:rPr lang="en-US" altLang="en-US" b="1" baseline="-250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 b="1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x</a:t>
            </a:r>
            <a:r>
              <a:rPr lang="en-US" altLang="en-US" b="1" baseline="-250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2</a:t>
            </a:r>
            <a:r>
              <a:rPr lang="en-US" altLang="en-US" b="1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… x</a:t>
            </a:r>
            <a:r>
              <a:rPr lang="en-US" altLang="en-US" b="1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b="1" baseline="-250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b="1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b="1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Function </a:t>
            </a:r>
            <a:r>
              <a:rPr lang="en-US" altLang="en-US" b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g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is said to be the </a:t>
            </a:r>
            <a:r>
              <a:rPr lang="en-US" altLang="en-US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curried form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of </a:t>
            </a:r>
            <a:r>
              <a:rPr lang="en-US" altLang="en-US" b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45157" name="Text Box 5">
            <a:extLst>
              <a:ext uri="{FF2B5EF4-FFF2-40B4-BE49-F238E27FC236}">
                <a16:creationId xmlns:a16="http://schemas.microsoft.com/office/drawing/2014/main" id="{2B5C8AD9-E995-5D48-9FAF-859DA5F2A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541588"/>
            <a:ext cx="984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chemeClr val="hlink"/>
                </a:solidFill>
                <a:latin typeface="Arial" panose="020B0604020202020204" pitchFamily="34" charset="0"/>
              </a:rPr>
              <a:t>g</a:t>
            </a:r>
            <a:r>
              <a:rPr lang="en-US" altLang="en-US" sz="2800" b="1" baseline="-25000">
                <a:solidFill>
                  <a:schemeClr val="hlink"/>
                </a:solidFill>
                <a:latin typeface="Arial" panose="020B0604020202020204" pitchFamily="34" charset="0"/>
              </a:rPr>
              <a:t>1 </a:t>
            </a:r>
            <a:r>
              <a:rPr lang="en-US" altLang="en-US" sz="3200" b="1">
                <a:solidFill>
                  <a:schemeClr val="hlink"/>
                </a:solidFill>
                <a:latin typeface="Arial" panose="020B0604020202020204" pitchFamily="34" charset="0"/>
              </a:rPr>
              <a:t>x</a:t>
            </a:r>
            <a:r>
              <a:rPr lang="en-US" altLang="en-US" sz="3200" b="1" baseline="-25000">
                <a:solidFill>
                  <a:schemeClr val="hlink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945160" name="Text Box 8">
            <a:extLst>
              <a:ext uri="{FF2B5EF4-FFF2-40B4-BE49-F238E27FC236}">
                <a16:creationId xmlns:a16="http://schemas.microsoft.com/office/drawing/2014/main" id="{816D2A8B-B152-3D4B-88ED-186AD16DD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124200"/>
            <a:ext cx="936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008000"/>
                </a:solidFill>
                <a:latin typeface="Arial" panose="020B0604020202020204" pitchFamily="34" charset="0"/>
              </a:rPr>
              <a:t>g</a:t>
            </a:r>
            <a:r>
              <a:rPr lang="en-US" altLang="en-US" sz="2800" b="1" baseline="-25000">
                <a:solidFill>
                  <a:srgbClr val="008000"/>
                </a:solidFill>
                <a:latin typeface="Arial" panose="020B0604020202020204" pitchFamily="34" charset="0"/>
              </a:rPr>
              <a:t>2 </a:t>
            </a:r>
            <a:r>
              <a:rPr lang="en-US" altLang="en-US" sz="2800" b="1">
                <a:solidFill>
                  <a:srgbClr val="008000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800" b="1" baseline="-25000">
                <a:solidFill>
                  <a:srgbClr val="008000"/>
                </a:solidFill>
                <a:latin typeface="Arial" panose="020B0604020202020204" pitchFamily="34" charset="0"/>
              </a:rPr>
              <a:t>3</a:t>
            </a:r>
            <a:endParaRPr lang="en-US" altLang="en-US" sz="2800" b="1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43015" name="Text Box 9">
            <a:extLst>
              <a:ext uri="{FF2B5EF4-FFF2-40B4-BE49-F238E27FC236}">
                <a16:creationId xmlns:a16="http://schemas.microsoft.com/office/drawing/2014/main" id="{9BEFB816-A482-C148-B8C3-A70618EC3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765550"/>
            <a:ext cx="371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7" grpId="0"/>
      <p:bldP spid="9451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88E61ADD-F9E7-2C4D-AA45-62632B368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Semantics of Pure Lambda Calculus</a:t>
            </a:r>
          </a:p>
        </p:txBody>
      </p:sp>
      <p:sp>
        <p:nvSpPr>
          <p:cNvPr id="60418" name="Content Placeholder 2">
            <a:extLst>
              <a:ext uri="{FF2B5EF4-FFF2-40B4-BE49-F238E27FC236}">
                <a16:creationId xmlns:a16="http://schemas.microsoft.com/office/drawing/2014/main" id="{4A3079D9-503F-C241-9AB7-34BB53F14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8726488" cy="4532312"/>
          </a:xfrm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>
                <a:latin typeface="Arial" charset="0"/>
              </a:rPr>
              <a:t>An expression has as its meaning </a:t>
            </a:r>
            <a:r>
              <a:rPr lang="en-US" u="sng" dirty="0">
                <a:latin typeface="Arial" charset="0"/>
              </a:rPr>
              <a:t>the value </a:t>
            </a:r>
            <a:r>
              <a:rPr lang="en-US" dirty="0">
                <a:latin typeface="Arial" charset="0"/>
              </a:rPr>
              <a:t>that results after evaluation is carried out 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dirty="0">
                <a:latin typeface="Arial" charset="0"/>
              </a:rPr>
              <a:t>Somewhat informally, evaluation is the process of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reducing expressions</a:t>
            </a:r>
          </a:p>
          <a:p>
            <a:pPr marL="457200" lvl="1" indent="0"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E.g., </a:t>
            </a:r>
            <a:r>
              <a:rPr lang="en-US" sz="2600" b="1" dirty="0">
                <a:latin typeface="Arial" charset="0"/>
                <a:sym typeface="Symbol" charset="0"/>
              </a:rPr>
              <a:t>(</a:t>
            </a:r>
            <a:r>
              <a:rPr lang="en-US" sz="2600" b="1" dirty="0" err="1">
                <a:latin typeface="Arial" charset="0"/>
                <a:sym typeface="Symbol" charset="0"/>
              </a:rPr>
              <a:t>x.y</a:t>
            </a:r>
            <a:r>
              <a:rPr lang="en-US" sz="2600" b="1" dirty="0">
                <a:latin typeface="Arial" charset="0"/>
                <a:sym typeface="Symbol" charset="0"/>
              </a:rPr>
              <a:t>. x + y) 3 2 </a:t>
            </a:r>
            <a:r>
              <a:rPr lang="en-US" sz="2600" b="1" dirty="0">
                <a:latin typeface="Arial" charset="0"/>
                <a:sym typeface="Wingdings"/>
              </a:rPr>
              <a:t></a:t>
            </a:r>
            <a:r>
              <a:rPr lang="en-US" sz="2600" b="1" dirty="0">
                <a:latin typeface="Arial" charset="0"/>
                <a:sym typeface="Symbol" charset="0"/>
              </a:rPr>
              <a:t> (y. 3 + y) 2 </a:t>
            </a:r>
            <a:r>
              <a:rPr lang="en-US" sz="2600" b="1" dirty="0">
                <a:latin typeface="Arial" charset="0"/>
                <a:sym typeface="Wingdings"/>
              </a:rPr>
              <a:t></a:t>
            </a:r>
            <a:r>
              <a:rPr lang="en-US" sz="2600" b="1" dirty="0">
                <a:latin typeface="Arial" charset="0"/>
                <a:sym typeface="Symbol" charset="0"/>
              </a:rPr>
              <a:t> 3 + 2 = 5</a:t>
            </a:r>
          </a:p>
          <a:p>
            <a:pPr marL="457200" lvl="1" indent="0">
              <a:buFont typeface="Wingdings" charset="0"/>
              <a:buNone/>
              <a:defRPr/>
            </a:pPr>
            <a:r>
              <a:rPr lang="en-US" sz="2600" dirty="0">
                <a:latin typeface="Arial" charset="0"/>
                <a:sym typeface="Symbol" charset="0"/>
              </a:rPr>
              <a:t>(Note: this example is just an informal illustration. </a:t>
            </a:r>
            <a:br>
              <a:rPr lang="en-US" sz="2600" dirty="0">
                <a:latin typeface="Arial" charset="0"/>
                <a:sym typeface="Symbol" charset="0"/>
              </a:rPr>
            </a:br>
            <a:r>
              <a:rPr lang="en-US" sz="2600" dirty="0">
                <a:latin typeface="Arial" charset="0"/>
                <a:sym typeface="Symbol" charset="0"/>
              </a:rPr>
              <a:t>There is no </a:t>
            </a:r>
            <a:r>
              <a:rPr lang="en-US" sz="2600" b="1" dirty="0">
                <a:latin typeface="Arial" charset="0"/>
                <a:sym typeface="Symbol" charset="0"/>
              </a:rPr>
              <a:t>+</a:t>
            </a:r>
            <a:r>
              <a:rPr lang="en-US" sz="2600" dirty="0">
                <a:latin typeface="Arial" charset="0"/>
                <a:sym typeface="Symbol" charset="0"/>
              </a:rPr>
              <a:t> in the pure lambda calculus!)  </a:t>
            </a:r>
          </a:p>
          <a:p>
            <a:pPr>
              <a:buFont typeface="Wingdings" charset="0"/>
              <a:buChar char="n"/>
              <a:defRPr/>
            </a:pPr>
            <a:endParaRPr lang="en-US" sz="2800" b="1" dirty="0">
              <a:solidFill>
                <a:srgbClr val="0000FF"/>
              </a:solidFill>
              <a:latin typeface="Arial" charset="0"/>
              <a:ea typeface="Arial" charset="0"/>
              <a:sym typeface="Symbol" charset="0"/>
            </a:endParaRPr>
          </a:p>
          <a:p>
            <a:pPr>
              <a:buFont typeface="Wingdings" charset="0"/>
              <a:buChar char="n"/>
              <a:defRPr/>
            </a:pPr>
            <a:r>
              <a:rPr lang="en-US" sz="2800" b="1" dirty="0">
                <a:solidFill>
                  <a:srgbClr val="0000FF"/>
                </a:solidFill>
                <a:latin typeface="Arial" charset="0"/>
                <a:ea typeface="Arial" charset="0"/>
                <a:sym typeface="Symbol" charset="0"/>
              </a:rPr>
              <a:t></a:t>
            </a:r>
            <a:r>
              <a:rPr lang="en-US" sz="2800" b="1" dirty="0" err="1">
                <a:solidFill>
                  <a:srgbClr val="0000FF"/>
                </a:solidFill>
                <a:latin typeface="Arial" charset="0"/>
                <a:ea typeface="Arial" charset="0"/>
                <a:sym typeface="Symbol" charset="0"/>
              </a:rPr>
              <a:t>x.y</a:t>
            </a:r>
            <a:r>
              <a:rPr lang="en-US" sz="2800" b="1" dirty="0">
                <a:solidFill>
                  <a:srgbClr val="0000FF"/>
                </a:solidFill>
                <a:latin typeface="Arial" charset="0"/>
                <a:ea typeface="Arial" charset="0"/>
                <a:sym typeface="Symbol" charset="0"/>
              </a:rPr>
              <a:t>. x</a:t>
            </a:r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sym typeface="Symbol" charset="0"/>
              </a:rPr>
              <a:t> </a:t>
            </a:r>
            <a:r>
              <a:rPr lang="en-US" sz="2800" dirty="0">
                <a:latin typeface="Arial" charset="0"/>
                <a:ea typeface="Arial" charset="0"/>
                <a:sym typeface="Symbol" charset="0"/>
              </a:rPr>
              <a:t>is assigned the </a:t>
            </a:r>
            <a:r>
              <a:rPr lang="en-US" sz="2800" dirty="0">
                <a:solidFill>
                  <a:srgbClr val="000000"/>
                </a:solidFill>
                <a:latin typeface="Arial" charset="0"/>
                <a:ea typeface="Arial" charset="0"/>
                <a:sym typeface="Symbol" charset="0"/>
              </a:rPr>
              <a:t>meaning of</a:t>
            </a:r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sym typeface="Symbol" charset="0"/>
              </a:rPr>
              <a:t> TRUE</a:t>
            </a:r>
          </a:p>
          <a:p>
            <a:pPr>
              <a:buFont typeface="Wingdings" charset="0"/>
              <a:buChar char="n"/>
              <a:defRPr/>
            </a:pPr>
            <a:r>
              <a:rPr lang="en-US" sz="2800" b="1" dirty="0">
                <a:solidFill>
                  <a:srgbClr val="0000FF"/>
                </a:solidFill>
                <a:latin typeface="Arial" charset="0"/>
                <a:ea typeface="Arial" charset="0"/>
                <a:sym typeface="Symbol" charset="0"/>
              </a:rPr>
              <a:t></a:t>
            </a:r>
            <a:r>
              <a:rPr lang="en-US" sz="2800" b="1" dirty="0" err="1">
                <a:solidFill>
                  <a:srgbClr val="0000FF"/>
                </a:solidFill>
                <a:latin typeface="Arial" charset="0"/>
                <a:ea typeface="Arial" charset="0"/>
                <a:sym typeface="Symbol" charset="0"/>
              </a:rPr>
              <a:t>x.y</a:t>
            </a:r>
            <a:r>
              <a:rPr lang="en-US" sz="2800" b="1" dirty="0">
                <a:solidFill>
                  <a:srgbClr val="0000FF"/>
                </a:solidFill>
                <a:latin typeface="Arial" charset="0"/>
                <a:ea typeface="Arial" charset="0"/>
                <a:sym typeface="Symbol" charset="0"/>
              </a:rPr>
              <a:t>. y</a:t>
            </a:r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sym typeface="Symbol" charset="0"/>
              </a:rPr>
              <a:t> </a:t>
            </a:r>
            <a:r>
              <a:rPr lang="en-US" sz="2800" dirty="0">
                <a:latin typeface="Arial" charset="0"/>
                <a:ea typeface="Arial" charset="0"/>
                <a:sym typeface="Symbol" charset="0"/>
              </a:rPr>
              <a:t>is assigned the </a:t>
            </a:r>
            <a:r>
              <a:rPr lang="en-US" sz="2800" dirty="0">
                <a:solidFill>
                  <a:srgbClr val="000000"/>
                </a:solidFill>
                <a:latin typeface="Arial" charset="0"/>
                <a:ea typeface="Arial" charset="0"/>
                <a:sym typeface="Symbol" charset="0"/>
              </a:rPr>
              <a:t>meaning of </a:t>
            </a:r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sym typeface="Symbol" charset="0"/>
              </a:rPr>
              <a:t>FALSE</a:t>
            </a:r>
            <a:endParaRPr lang="en-US" sz="2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44035" name="Slide Number Placeholder 4">
            <a:extLst>
              <a:ext uri="{FF2B5EF4-FFF2-40B4-BE49-F238E27FC236}">
                <a16:creationId xmlns:a16="http://schemas.microsoft.com/office/drawing/2014/main" id="{5E76368F-5400-EC46-A5CB-678FB4B07F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4D289D2-2D79-B64E-9FB0-2019830BF668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8C2B092-88DA-3B4B-BCB8-7DFD19F6B7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4724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3">
            <a:extLst>
              <a:ext uri="{FF2B5EF4-FFF2-40B4-BE49-F238E27FC236}">
                <a16:creationId xmlns:a16="http://schemas.microsoft.com/office/drawing/2014/main" id="{59167A63-5802-454C-8194-C46B6A9D30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id="{B30090D7-15CD-C445-9201-49DC64DF6C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19F0699-8210-2D4B-BB5E-3A7B1888E927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B55AC82-BB84-6D48-9903-E2786922B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Lecture Outline 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E40F3998-4FDA-ED4E-8CFC-6A9A2E8E5A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Lambda calculus 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Introduction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Syntax and semantics</a:t>
            </a: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Free and bound variables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Substitution, formally</a:t>
            </a:r>
          </a:p>
        </p:txBody>
      </p:sp>
    </p:spTree>
    <p:extLst>
      <p:ext uri="{BB962C8B-B14F-4D97-AF65-F5344CB8AC3E}">
        <p14:creationId xmlns:p14="http://schemas.microsoft.com/office/powerpoint/2010/main" val="1844438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4">
            <a:extLst>
              <a:ext uri="{FF2B5EF4-FFF2-40B4-BE49-F238E27FC236}">
                <a16:creationId xmlns:a16="http://schemas.microsoft.com/office/drawing/2014/main" id="{F1074677-C98C-E74B-A2DF-326E9CCE4A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EDFC13A-39D0-3848-B606-1D5C2C8CB994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C64B4FA8-18CF-0F43-B249-03E42343F9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Free and Bound Variables</a:t>
            </a:r>
          </a:p>
        </p:txBody>
      </p:sp>
      <p:sp>
        <p:nvSpPr>
          <p:cNvPr id="924675" name="Rectangle 3">
            <a:extLst>
              <a:ext uri="{FF2B5EF4-FFF2-40B4-BE49-F238E27FC236}">
                <a16:creationId xmlns:a16="http://schemas.microsoft.com/office/drawing/2014/main" id="{8456FF21-8837-A643-AB13-A50722994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8006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Reducing expressions</a:t>
            </a:r>
          </a:p>
          <a:p>
            <a:pPr eaLnBrk="1" hangingPunct="1"/>
            <a:endParaRPr lang="en-US" altLang="en-US" sz="2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Consider expression </a:t>
            </a: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 </a:t>
            </a: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</a:t>
            </a:r>
            <a:r>
              <a:rPr lang="en-US" altLang="en-US" sz="2800" b="1" dirty="0" err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x.</a:t>
            </a:r>
            <a:r>
              <a:rPr lang="en-US" altLang="en-US" sz="2800" b="1" dirty="0" err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y</a:t>
            </a:r>
            <a:r>
              <a:rPr lang="en-US" altLang="en-US" sz="2800" b="1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. x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y </a:t>
            </a:r>
            <a:r>
              <a:rPr lang="en-US" altLang="en-US" sz="2800" b="1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)</a:t>
            </a: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(</a:t>
            </a:r>
            <a:r>
              <a:rPr lang="en-US" altLang="en-US" sz="2800" b="1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y</a:t>
            </a: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w) 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Try 1: 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  <a:sym typeface="Symbol" pitchFamily="2" charset="2"/>
              </a:rPr>
              <a:t>Reducing this expression results in the following</a:t>
            </a:r>
            <a:endParaRPr lang="en-US" altLang="en-US" sz="2400" dirty="0">
              <a:solidFill>
                <a:srgbClr val="FF0000"/>
              </a:solidFill>
              <a:latin typeface="Arial" panose="020B0604020202020204" pitchFamily="34" charset="0"/>
              <a:sym typeface="Symbol" pitchFamily="2" charset="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( 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</a:t>
            </a:r>
            <a:r>
              <a:rPr lang="en-US" altLang="en-US" sz="2400" b="1" dirty="0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y</a:t>
            </a:r>
            <a:r>
              <a:rPr lang="en-US" altLang="en-US" sz="2400" b="1" dirty="0">
                <a:solidFill>
                  <a:schemeClr val="hlink"/>
                </a:solidFill>
                <a:latin typeface="Arial" panose="020B0604020202020204" pitchFamily="34" charset="0"/>
                <a:sym typeface="Symbol" pitchFamily="2" charset="2"/>
              </a:rPr>
              <a:t>. x </a:t>
            </a:r>
            <a:r>
              <a:rPr lang="en-US" altLang="en-US" sz="2400" b="1" dirty="0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y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r>
              <a:rPr lang="en-US" altLang="en-US" sz="2400" b="1" dirty="0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[(</a:t>
            </a:r>
            <a:r>
              <a:rPr lang="en-US" altLang="en-US" sz="2400" b="1" dirty="0">
                <a:latin typeface="Arial" panose="020B0604020202020204" pitchFamily="34" charset="0"/>
                <a:sym typeface="Symbol" pitchFamily="2" charset="2"/>
              </a:rPr>
              <a:t>y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 w)/x] </a:t>
            </a:r>
            <a:r>
              <a:rPr lang="en-US" altLang="en-US" sz="2400" b="1" dirty="0">
                <a:latin typeface="Arial" panose="020B0604020202020204" pitchFamily="34" charset="0"/>
                <a:sym typeface="Symbol" pitchFamily="2" charset="2"/>
              </a:rPr>
              <a:t>= </a:t>
            </a:r>
            <a:r>
              <a:rPr lang="en-US" altLang="en-US" sz="2400" b="1" dirty="0">
                <a:solidFill>
                  <a:schemeClr val="hlink"/>
                </a:solidFill>
                <a:latin typeface="Arial" panose="020B0604020202020204" pitchFamily="34" charset="0"/>
                <a:sym typeface="Symbol" pitchFamily="2" charset="2"/>
              </a:rPr>
              <a:t>(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 </a:t>
            </a:r>
            <a:r>
              <a:rPr lang="en-US" altLang="en-US" sz="2400" b="1" dirty="0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y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. (</a:t>
            </a:r>
            <a:r>
              <a:rPr lang="en-US" altLang="en-US" sz="2400" b="1" dirty="0">
                <a:latin typeface="Arial" panose="020B0604020202020204" pitchFamily="34" charset="0"/>
                <a:sym typeface="Symbol" pitchFamily="2" charset="2"/>
              </a:rPr>
              <a:t>y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 w) </a:t>
            </a:r>
            <a:r>
              <a:rPr lang="en-US" altLang="en-US" sz="2400" b="1" dirty="0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y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lang="en-US" altLang="en-US" sz="2400" b="1" dirty="0">
                <a:solidFill>
                  <a:schemeClr val="hlink"/>
                </a:solidFill>
                <a:latin typeface="Arial" panose="020B0604020202020204" pitchFamily="34" charset="0"/>
                <a:sym typeface="Symbol" pitchFamily="2" charset="2"/>
              </a:rPr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dirty="0">
                <a:latin typeface="Arial" panose="020B0604020202020204" pitchFamily="34" charset="0"/>
                <a:sym typeface="Symbol" pitchFamily="2" charset="2"/>
              </a:rPr>
              <a:t>	The above notation means: we substitute argument 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(</a:t>
            </a:r>
            <a:r>
              <a:rPr lang="en-US" altLang="en-US" sz="2400" b="1" dirty="0">
                <a:latin typeface="Arial" panose="020B0604020202020204" pitchFamily="34" charset="0"/>
                <a:sym typeface="Symbol" pitchFamily="2" charset="2"/>
              </a:rPr>
              <a:t>y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 w)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sym typeface="Symbol" pitchFamily="2" charset="2"/>
              </a:rPr>
              <a:t>for every occurrence of parameter 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x</a:t>
            </a:r>
            <a:r>
              <a:rPr lang="en-US" altLang="en-US" sz="2400" dirty="0">
                <a:latin typeface="Arial" panose="020B0604020202020204" pitchFamily="34" charset="0"/>
                <a:sym typeface="Symbol" pitchFamily="2" charset="2"/>
              </a:rPr>
              <a:t> in body 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( 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</a:t>
            </a:r>
            <a:r>
              <a:rPr lang="en-US" altLang="en-US" sz="2400" b="1" dirty="0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y</a:t>
            </a:r>
            <a:r>
              <a:rPr lang="en-US" altLang="en-US" sz="2400" b="1" dirty="0">
                <a:solidFill>
                  <a:schemeClr val="hlink"/>
                </a:solidFill>
                <a:latin typeface="Arial" panose="020B0604020202020204" pitchFamily="34" charset="0"/>
                <a:sym typeface="Symbol" pitchFamily="2" charset="2"/>
              </a:rPr>
              <a:t>. x </a:t>
            </a:r>
            <a:r>
              <a:rPr lang="en-US" altLang="en-US" sz="2400" b="1" dirty="0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y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Symbol" pitchFamily="2" charset="2"/>
              </a:rPr>
              <a:t>.</a:t>
            </a: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dirty="0">
                <a:latin typeface="Arial" panose="020B0604020202020204" pitchFamily="34" charset="0"/>
                <a:sym typeface="Symbol" pitchFamily="2" charset="2"/>
              </a:rPr>
              <a:t>	But what i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s wrong here?</a:t>
            </a:r>
            <a:endParaRPr lang="en-US" altLang="en-US" sz="2800" dirty="0">
              <a:solidFill>
                <a:schemeClr val="hlink"/>
              </a:solidFill>
              <a:latin typeface="Arial" panose="020B0604020202020204" pitchFamily="34" charset="0"/>
              <a:ea typeface="ＭＳ Ｐゴシック" panose="020B0600070205080204" pitchFamily="34" charset="-128"/>
              <a:sym typeface="Symbol" pitchFamily="2" charset="2"/>
            </a:endParaRPr>
          </a:p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 </a:t>
            </a: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</a:t>
            </a:r>
            <a:r>
              <a:rPr lang="en-US" altLang="en-US" sz="2800" b="1" dirty="0" err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x.</a:t>
            </a:r>
            <a:r>
              <a:rPr lang="en-US" altLang="en-US" sz="2800" b="1" dirty="0" err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y</a:t>
            </a:r>
            <a:r>
              <a:rPr lang="en-US" altLang="en-US" sz="2800" b="1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. x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y</a:t>
            </a:r>
            <a:r>
              <a:rPr lang="en-US" altLang="en-US" sz="2800" b="1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)</a:t>
            </a: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(</a:t>
            </a:r>
            <a:r>
              <a:rPr lang="en-US" altLang="en-US" sz="2800" b="1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y</a:t>
            </a: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w)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: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different y’</a:t>
            </a:r>
            <a:r>
              <a:rPr lang="en-US" altLang="ja-JP" sz="2800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s! If we substitute (y w) for x, the </a:t>
            </a:r>
            <a:r>
              <a:rPr lang="ja-JP" altLang="en-US" sz="280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“</a:t>
            </a:r>
            <a:r>
              <a:rPr lang="en-US" altLang="ja-JP" sz="2800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free</a:t>
            </a:r>
            <a:r>
              <a:rPr lang="ja-JP" altLang="en-US" sz="280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”</a:t>
            </a:r>
            <a:r>
              <a:rPr lang="en-US" altLang="ja-JP" sz="2800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y will become </a:t>
            </a:r>
            <a:r>
              <a:rPr lang="ja-JP" altLang="en-US" sz="280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“</a:t>
            </a:r>
            <a:r>
              <a:rPr lang="en-US" altLang="ja-JP" sz="2800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bound</a:t>
            </a:r>
            <a:r>
              <a:rPr lang="ja-JP" altLang="en-US" sz="280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”</a:t>
            </a:r>
            <a:r>
              <a:rPr lang="en-US" altLang="ja-JP" sz="2800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!</a:t>
            </a:r>
            <a:endParaRPr lang="en-US" altLang="en-US" sz="2800" dirty="0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  <a:sym typeface="Symbol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Footer Placeholder 3">
            <a:extLst>
              <a:ext uri="{FF2B5EF4-FFF2-40B4-BE49-F238E27FC236}">
                <a16:creationId xmlns:a16="http://schemas.microsoft.com/office/drawing/2014/main" id="{C155767F-FD9B-DD42-BB40-105BACC2A8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46082" name="Slide Number Placeholder 4">
            <a:extLst>
              <a:ext uri="{FF2B5EF4-FFF2-40B4-BE49-F238E27FC236}">
                <a16:creationId xmlns:a16="http://schemas.microsoft.com/office/drawing/2014/main" id="{99CD4980-7BE2-9D4E-BCDA-373AEEDB48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217E709-200A-6343-8BB6-1DEA13085DCE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4647C0F7-571B-844C-AD0D-48153CA083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Free and Bound Variables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FFD39060-CDCB-AA49-8591-FDB6CD48C1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8006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Try 2: 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sym typeface="Symbol" pitchFamily="2" charset="2"/>
              </a:rPr>
              <a:t>Rename 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“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bound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”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ja-JP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in </a:t>
            </a:r>
            <a:r>
              <a:rPr lang="en-US" altLang="ja-JP" b="1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y. x y</a:t>
            </a:r>
            <a:r>
              <a:rPr lang="en-US" altLang="ja-JP" b="1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to</a:t>
            </a:r>
            <a:r>
              <a:rPr lang="en-US" altLang="ja-JP" b="1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ja-JP" b="1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z</a:t>
            </a:r>
            <a:r>
              <a:rPr lang="en-US" altLang="ja-JP" b="1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: </a:t>
            </a:r>
            <a:r>
              <a:rPr lang="en-US" altLang="ja-JP" b="1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z. x z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b="1" dirty="0">
                <a:solidFill>
                  <a:schemeClr val="hlink"/>
                </a:solidFill>
                <a:latin typeface="Arial" panose="020B0604020202020204" pitchFamily="34" charset="0"/>
                <a:sym typeface="Symbol" pitchFamily="2" charset="2"/>
              </a:rPr>
              <a:t>(</a:t>
            </a:r>
            <a:r>
              <a:rPr lang="en-US" altLang="en-US" b="1" dirty="0" err="1">
                <a:solidFill>
                  <a:schemeClr val="hlink"/>
                </a:solidFill>
                <a:latin typeface="Arial" panose="020B0604020202020204" pitchFamily="34" charset="0"/>
                <a:sym typeface="Symbol" pitchFamily="2" charset="2"/>
              </a:rPr>
              <a:t>x.</a:t>
            </a:r>
            <a:r>
              <a:rPr lang="en-US" altLang="en-US" b="1" dirty="0" err="1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y</a:t>
            </a:r>
            <a:r>
              <a:rPr lang="en-US" altLang="en-US" b="1" dirty="0">
                <a:solidFill>
                  <a:schemeClr val="hlink"/>
                </a:solidFill>
                <a:latin typeface="Arial" panose="020B0604020202020204" pitchFamily="34" charset="0"/>
                <a:sym typeface="Symbol" pitchFamily="2" charset="2"/>
              </a:rPr>
              <a:t>. x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y</a:t>
            </a:r>
            <a:r>
              <a:rPr lang="en-US" altLang="en-US" b="1" dirty="0">
                <a:solidFill>
                  <a:schemeClr val="hlink"/>
                </a:solidFill>
                <a:latin typeface="Arial" panose="020B0604020202020204" pitchFamily="34" charset="0"/>
                <a:sym typeface="Symbol" pitchFamily="2" charset="2"/>
              </a:rPr>
              <a:t>) (y w) </a:t>
            </a:r>
            <a:r>
              <a:rPr lang="en-US" altLang="en-US" b="1" dirty="0">
                <a:latin typeface="Arial" panose="020B0604020202020204" pitchFamily="34" charset="0"/>
                <a:sym typeface="Symbol" pitchFamily="2" charset="2"/>
              </a:rPr>
              <a:t>=&gt; </a:t>
            </a:r>
            <a:r>
              <a:rPr lang="en-US" altLang="en-US" b="1" dirty="0">
                <a:solidFill>
                  <a:schemeClr val="hlink"/>
                </a:solidFill>
                <a:latin typeface="Arial" panose="020B0604020202020204" pitchFamily="34" charset="0"/>
                <a:sym typeface="Symbol" pitchFamily="2" charset="2"/>
              </a:rPr>
              <a:t>(</a:t>
            </a:r>
            <a:r>
              <a:rPr lang="en-US" altLang="en-US" b="1" dirty="0" err="1">
                <a:solidFill>
                  <a:schemeClr val="hlink"/>
                </a:solidFill>
                <a:latin typeface="Arial" panose="020B0604020202020204" pitchFamily="34" charset="0"/>
                <a:sym typeface="Symbol" pitchFamily="2" charset="2"/>
              </a:rPr>
              <a:t>x.</a:t>
            </a:r>
            <a:r>
              <a:rPr lang="en-US" altLang="en-US" b="1" dirty="0" err="1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z</a:t>
            </a:r>
            <a:r>
              <a:rPr lang="en-US" altLang="en-US" b="1" dirty="0">
                <a:solidFill>
                  <a:schemeClr val="hlink"/>
                </a:solidFill>
                <a:latin typeface="Arial" panose="020B0604020202020204" pitchFamily="34" charset="0"/>
                <a:sym typeface="Symbol" pitchFamily="2" charset="2"/>
              </a:rPr>
              <a:t>. x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z</a:t>
            </a:r>
            <a:r>
              <a:rPr lang="en-US" altLang="en-US" b="1" dirty="0">
                <a:solidFill>
                  <a:schemeClr val="hlink"/>
                </a:solidFill>
                <a:latin typeface="Arial" panose="020B0604020202020204" pitchFamily="34" charset="0"/>
                <a:sym typeface="Symbol" pitchFamily="2" charset="2"/>
              </a:rPr>
              <a:t>) (y w)</a:t>
            </a:r>
            <a:r>
              <a:rPr lang="en-US" altLang="en-US" b="1" dirty="0">
                <a:latin typeface="Arial" panose="020B0604020202020204" pitchFamily="34" charset="0"/>
                <a:sym typeface="Symbol" pitchFamily="2" charset="2"/>
              </a:rPr>
              <a:t> 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sym typeface="Symbol" pitchFamily="2" charset="2"/>
              </a:rPr>
              <a:t>E.g., in C, </a:t>
            </a:r>
            <a:r>
              <a:rPr lang="en-US" altLang="en-US" b="1" dirty="0">
                <a:latin typeface="Arial" panose="020B0604020202020204" pitchFamily="34" charset="0"/>
                <a:sym typeface="Symbol" pitchFamily="2" charset="2"/>
              </a:rPr>
              <a:t>int id(int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p</a:t>
            </a:r>
            <a:r>
              <a:rPr lang="en-US" altLang="en-US" b="1" dirty="0">
                <a:latin typeface="Arial" panose="020B0604020202020204" pitchFamily="34" charset="0"/>
                <a:sym typeface="Symbol" pitchFamily="2" charset="2"/>
              </a:rPr>
              <a:t>) { return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p</a:t>
            </a:r>
            <a:r>
              <a:rPr lang="en-US" altLang="en-US" b="1" dirty="0">
                <a:latin typeface="Arial" panose="020B0604020202020204" pitchFamily="34" charset="0"/>
                <a:sym typeface="Symbol" pitchFamily="2" charset="2"/>
              </a:rPr>
              <a:t>; }</a:t>
            </a:r>
            <a:r>
              <a:rPr lang="en-US" altLang="en-US" dirty="0">
                <a:latin typeface="Arial" panose="020B0604020202020204" pitchFamily="34" charset="0"/>
                <a:sym typeface="Symbol" pitchFamily="2" charset="2"/>
              </a:rPr>
              <a:t> is exactly the same as </a:t>
            </a:r>
            <a:r>
              <a:rPr lang="en-US" altLang="en-US" b="1" dirty="0">
                <a:latin typeface="Arial" panose="020B0604020202020204" pitchFamily="34" charset="0"/>
                <a:sym typeface="Symbol" pitchFamily="2" charset="2"/>
              </a:rPr>
              <a:t>int id(int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q</a:t>
            </a:r>
            <a:r>
              <a:rPr lang="en-US" altLang="en-US" b="1" dirty="0">
                <a:latin typeface="Arial" panose="020B0604020202020204" pitchFamily="34" charset="0"/>
                <a:sym typeface="Symbol" pitchFamily="2" charset="2"/>
              </a:rPr>
              <a:t>) { return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q</a:t>
            </a:r>
            <a:r>
              <a:rPr lang="en-US" altLang="en-US" b="1" dirty="0">
                <a:latin typeface="Arial" panose="020B0604020202020204" pitchFamily="34" charset="0"/>
                <a:sym typeface="Symbol" pitchFamily="2" charset="2"/>
              </a:rPr>
              <a:t>; }</a:t>
            </a:r>
          </a:p>
          <a:p>
            <a:pPr lvl="1" eaLnBrk="1" hangingPunct="1"/>
            <a:endParaRPr lang="en-US" altLang="en-US" dirty="0">
              <a:latin typeface="Arial" panose="020B0604020202020204" pitchFamily="34" charset="0"/>
              <a:sym typeface="Symbol" pitchFamily="2" charset="2"/>
            </a:endParaRPr>
          </a:p>
          <a:p>
            <a:pPr lvl="1" eaLnBrk="1" hangingPunct="1"/>
            <a:endParaRPr lang="en-US" altLang="en-US" dirty="0">
              <a:latin typeface="Arial" panose="020B0604020202020204" pitchFamily="34" charset="0"/>
              <a:sym typeface="Symbol" pitchFamily="2" charset="2"/>
            </a:endParaRP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sym typeface="Symbol" pitchFamily="2" charset="2"/>
              </a:rPr>
              <a:t>Applying the reduction rule results in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( 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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z</a:t>
            </a:r>
            <a:r>
              <a:rPr lang="en-US" altLang="en-US" b="1" dirty="0">
                <a:solidFill>
                  <a:schemeClr val="hlink"/>
                </a:solidFill>
                <a:latin typeface="Arial" panose="020B0604020202020204" pitchFamily="34" charset="0"/>
                <a:sym typeface="Symbol" pitchFamily="2" charset="2"/>
              </a:rPr>
              <a:t>. x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z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) 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[(</a:t>
            </a:r>
            <a:r>
              <a:rPr lang="en-US" altLang="en-US" b="1" dirty="0">
                <a:latin typeface="Arial" panose="020B0604020202020204" pitchFamily="34" charset="0"/>
                <a:sym typeface="Symbol" pitchFamily="2" charset="2"/>
              </a:rPr>
              <a:t>y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 w)/x] </a:t>
            </a:r>
            <a:r>
              <a:rPr lang="en-US" altLang="en-US" b="1" dirty="0">
                <a:latin typeface="Arial" panose="020B0604020202020204" pitchFamily="34" charset="0"/>
                <a:sym typeface="Symbol" pitchFamily="2" charset="2"/>
              </a:rPr>
              <a:t>=&gt; </a:t>
            </a:r>
            <a:r>
              <a:rPr lang="en-US" altLang="en-US" b="1" dirty="0">
                <a:solidFill>
                  <a:schemeClr val="hlink"/>
                </a:solidFill>
                <a:latin typeface="Arial" panose="020B0604020202020204" pitchFamily="34" charset="0"/>
                <a:sym typeface="Symbol" pitchFamily="2" charset="2"/>
              </a:rPr>
              <a:t>(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 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z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. (</a:t>
            </a:r>
            <a:r>
              <a:rPr lang="en-US" altLang="en-US" b="1" dirty="0">
                <a:latin typeface="Arial" panose="020B0604020202020204" pitchFamily="34" charset="0"/>
                <a:sym typeface="Symbol" pitchFamily="2" charset="2"/>
              </a:rPr>
              <a:t>y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 w)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z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lang="en-US" altLang="en-US" b="1" dirty="0">
                <a:solidFill>
                  <a:schemeClr val="hlink"/>
                </a:solidFill>
                <a:latin typeface="Arial" panose="020B0604020202020204" pitchFamily="34" charset="0"/>
                <a:sym typeface="Symbol" pitchFamily="2" charset="2"/>
              </a:rPr>
              <a:t>) </a:t>
            </a:r>
            <a:endParaRPr lang="en-US" altLang="en-US" dirty="0">
              <a:latin typeface="Arial" panose="020B0604020202020204" pitchFamily="34" charset="0"/>
              <a:sym typeface="Symbol" pitchFamily="2" charset="2"/>
            </a:endParaRPr>
          </a:p>
          <a:p>
            <a:pPr lvl="1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Footer Placeholder 3">
            <a:extLst>
              <a:ext uri="{FF2B5EF4-FFF2-40B4-BE49-F238E27FC236}">
                <a16:creationId xmlns:a16="http://schemas.microsoft.com/office/drawing/2014/main" id="{7BE81ED1-91DA-2143-A552-00749B9980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47106" name="Slide Number Placeholder 4">
            <a:extLst>
              <a:ext uri="{FF2B5EF4-FFF2-40B4-BE49-F238E27FC236}">
                <a16:creationId xmlns:a16="http://schemas.microsoft.com/office/drawing/2014/main" id="{AA35ADF6-0D80-1F46-931A-CBB8C336F6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BFBB13-992C-524C-BFD7-F35CED55A745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E1491F60-E3B6-1845-9738-DBF0AED48C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Free and Bound Variables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2A8A8AA7-F6AA-324B-A807-F5D553B77B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8006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Abstraction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x. E )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is also referred as binding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  <a:sym typeface="Symbol" pitchFamily="2" charset="2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Variable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is said to be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bound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in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x. E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The set of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free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variables of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is the set of variables that are unbound in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E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Defined by cases on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E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sym typeface="Symbol" pitchFamily="2" charset="2"/>
              </a:rPr>
              <a:t>Var </a:t>
            </a:r>
            <a:r>
              <a:rPr lang="en-US" altLang="en-US" b="1" dirty="0">
                <a:latin typeface="Arial" panose="020B0604020202020204" pitchFamily="34" charset="0"/>
                <a:sym typeface="Symbol" pitchFamily="2" charset="2"/>
              </a:rPr>
              <a:t>x</a:t>
            </a:r>
            <a:r>
              <a:rPr lang="en-US" altLang="en-US" dirty="0">
                <a:latin typeface="Arial" panose="020B0604020202020204" pitchFamily="34" charset="0"/>
                <a:sym typeface="Symbol" pitchFamily="2" charset="2"/>
              </a:rPr>
              <a:t>: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sym typeface="Symbol" pitchFamily="2" charset="2"/>
              </a:rPr>
              <a:t>App </a:t>
            </a:r>
            <a:r>
              <a:rPr lang="en-US" altLang="en-US" b="1" dirty="0">
                <a:latin typeface="Arial" panose="020B0604020202020204" pitchFamily="34" charset="0"/>
                <a:sym typeface="Symbol" pitchFamily="2" charset="2"/>
              </a:rPr>
              <a:t>E</a:t>
            </a:r>
            <a:r>
              <a:rPr lang="en-US" altLang="en-US" b="1" baseline="-25000" dirty="0">
                <a:latin typeface="Arial" panose="020B0604020202020204" pitchFamily="34" charset="0"/>
                <a:sym typeface="Symbol" pitchFamily="2" charset="2"/>
              </a:rPr>
              <a:t>1</a:t>
            </a:r>
            <a:r>
              <a:rPr lang="en-US" altLang="en-US" b="1" dirty="0">
                <a:latin typeface="Arial" panose="020B0604020202020204" pitchFamily="34" charset="0"/>
                <a:sym typeface="Symbol" pitchFamily="2" charset="2"/>
              </a:rPr>
              <a:t> E</a:t>
            </a:r>
            <a:r>
              <a:rPr lang="en-US" altLang="en-US" b="1" baseline="-25000" dirty="0">
                <a:latin typeface="Arial" panose="020B0604020202020204" pitchFamily="34" charset="0"/>
                <a:sym typeface="Symbol" pitchFamily="2" charset="2"/>
              </a:rPr>
              <a:t>2</a:t>
            </a:r>
            <a:r>
              <a:rPr lang="en-US" altLang="en-US" dirty="0">
                <a:latin typeface="Arial" panose="020B0604020202020204" pitchFamily="34" charset="0"/>
                <a:sym typeface="Symbol" pitchFamily="2" charset="2"/>
              </a:rPr>
              <a:t>: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sym typeface="Symbol" pitchFamily="2" charset="2"/>
              </a:rPr>
              <a:t>Abs </a:t>
            </a:r>
            <a:r>
              <a:rPr lang="en-US" altLang="en-US" b="1" dirty="0">
                <a:latin typeface="Arial" panose="020B0604020202020204" pitchFamily="34" charset="0"/>
                <a:sym typeface="Symbol" pitchFamily="2" charset="2"/>
              </a:rPr>
              <a:t></a:t>
            </a:r>
            <a:r>
              <a:rPr lang="en-US" altLang="en-US" b="1" dirty="0" err="1">
                <a:latin typeface="Arial" panose="020B0604020202020204" pitchFamily="34" charset="0"/>
                <a:sym typeface="Symbol" pitchFamily="2" charset="2"/>
              </a:rPr>
              <a:t>x.E</a:t>
            </a:r>
            <a:r>
              <a:rPr lang="en-US" altLang="en-US" dirty="0">
                <a:latin typeface="Arial" panose="020B0604020202020204" pitchFamily="34" charset="0"/>
                <a:sym typeface="Symbol" pitchFamily="2" charset="2"/>
              </a:rPr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01A8FB-1B17-674D-80AF-9A774FEC1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4810125"/>
            <a:ext cx="20907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>
                <a:latin typeface="Arial" panose="020B0604020202020204" pitchFamily="34" charset="0"/>
                <a:sym typeface="Symbol" pitchFamily="2" charset="2"/>
              </a:rPr>
              <a:t>free(</a:t>
            </a:r>
            <a:r>
              <a:rPr lang="en-US" altLang="en-US" sz="2800" b="1">
                <a:latin typeface="Arial" panose="020B0604020202020204" pitchFamily="34" charset="0"/>
                <a:sym typeface="Symbol" pitchFamily="2" charset="2"/>
              </a:rPr>
              <a:t>x</a:t>
            </a:r>
            <a:r>
              <a:rPr lang="en-US" altLang="en-US" sz="2800">
                <a:latin typeface="Arial" panose="020B0604020202020204" pitchFamily="34" charset="0"/>
                <a:sym typeface="Symbol" pitchFamily="2" charset="2"/>
              </a:rPr>
              <a:t>) = {</a:t>
            </a:r>
            <a:r>
              <a:rPr lang="en-US" altLang="en-US" sz="2800" b="1">
                <a:latin typeface="Arial" panose="020B0604020202020204" pitchFamily="34" charset="0"/>
                <a:sym typeface="Symbol" pitchFamily="2" charset="2"/>
              </a:rPr>
              <a:t>x</a:t>
            </a:r>
            <a:r>
              <a:rPr lang="en-US" altLang="en-US" sz="2800">
                <a:latin typeface="Arial" panose="020B0604020202020204" pitchFamily="34" charset="0"/>
                <a:sym typeface="Symbol" pitchFamily="2" charset="2"/>
              </a:rPr>
              <a:t>}</a:t>
            </a:r>
            <a:endParaRPr lang="en-US" altLang="en-US" sz="2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F08A4-BA28-6541-AB77-FA59A8960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3075" y="5267325"/>
            <a:ext cx="5216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>
                <a:latin typeface="Arial" panose="020B0604020202020204" pitchFamily="34" charset="0"/>
                <a:sym typeface="Symbol" pitchFamily="2" charset="2"/>
              </a:rPr>
              <a:t>free(</a:t>
            </a:r>
            <a:r>
              <a:rPr lang="en-US" altLang="en-US" sz="2800" b="1">
                <a:latin typeface="Arial" panose="020B0604020202020204" pitchFamily="34" charset="0"/>
                <a:sym typeface="Symbol" pitchFamily="2" charset="2"/>
              </a:rPr>
              <a:t>E</a:t>
            </a:r>
            <a:r>
              <a:rPr lang="en-US" altLang="en-US" sz="2800" b="1" baseline="-25000">
                <a:latin typeface="Arial" panose="020B0604020202020204" pitchFamily="34" charset="0"/>
                <a:sym typeface="Symbol" pitchFamily="2" charset="2"/>
              </a:rPr>
              <a:t>1</a:t>
            </a:r>
            <a:r>
              <a:rPr lang="en-US" altLang="en-US" sz="2800" b="1">
                <a:latin typeface="Arial" panose="020B0604020202020204" pitchFamily="34" charset="0"/>
                <a:sym typeface="Symbol" pitchFamily="2" charset="2"/>
              </a:rPr>
              <a:t> E</a:t>
            </a:r>
            <a:r>
              <a:rPr lang="en-US" altLang="en-US" sz="2800" b="1" baseline="-25000">
                <a:latin typeface="Arial" panose="020B0604020202020204" pitchFamily="34" charset="0"/>
                <a:sym typeface="Symbol" pitchFamily="2" charset="2"/>
              </a:rPr>
              <a:t>2</a:t>
            </a:r>
            <a:r>
              <a:rPr lang="en-US" altLang="en-US" sz="2800">
                <a:latin typeface="Arial" panose="020B0604020202020204" pitchFamily="34" charset="0"/>
                <a:sym typeface="Symbol" pitchFamily="2" charset="2"/>
              </a:rPr>
              <a:t>) = free(</a:t>
            </a:r>
            <a:r>
              <a:rPr lang="en-US" altLang="en-US" sz="2800" b="1">
                <a:latin typeface="Arial" panose="020B0604020202020204" pitchFamily="34" charset="0"/>
                <a:sym typeface="Symbol" pitchFamily="2" charset="2"/>
              </a:rPr>
              <a:t>E</a:t>
            </a:r>
            <a:r>
              <a:rPr lang="en-US" altLang="en-US" sz="2800" b="1" baseline="-25000">
                <a:latin typeface="Arial" panose="020B0604020202020204" pitchFamily="34" charset="0"/>
                <a:sym typeface="Symbol" pitchFamily="2" charset="2"/>
              </a:rPr>
              <a:t>1</a:t>
            </a:r>
            <a:r>
              <a:rPr lang="en-US" altLang="en-US" sz="2800">
                <a:latin typeface="Arial" panose="020B0604020202020204" pitchFamily="34" charset="0"/>
                <a:sym typeface="Symbol" pitchFamily="2" charset="2"/>
              </a:rPr>
              <a:t>) U free(</a:t>
            </a:r>
            <a:r>
              <a:rPr lang="en-US" altLang="en-US" sz="2800" b="1">
                <a:latin typeface="Arial" panose="020B0604020202020204" pitchFamily="34" charset="0"/>
                <a:sym typeface="Symbol" pitchFamily="2" charset="2"/>
              </a:rPr>
              <a:t>E</a:t>
            </a:r>
            <a:r>
              <a:rPr lang="en-US" altLang="en-US" sz="2800" b="1" baseline="-25000">
                <a:latin typeface="Arial" panose="020B0604020202020204" pitchFamily="34" charset="0"/>
                <a:sym typeface="Symbol" pitchFamily="2" charset="2"/>
              </a:rPr>
              <a:t>2</a:t>
            </a:r>
            <a:r>
              <a:rPr lang="en-US" altLang="en-US" sz="2800">
                <a:latin typeface="Arial" panose="020B0604020202020204" pitchFamily="34" charset="0"/>
                <a:sym typeface="Symbol" pitchFamily="2" charset="2"/>
              </a:rPr>
              <a:t>)</a:t>
            </a:r>
            <a:endParaRPr lang="en-US" altLang="en-US" sz="2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7FCDDC-350C-6048-973E-2A3D173BF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638" y="5800725"/>
            <a:ext cx="4043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latin typeface="Arial" panose="020B0604020202020204" pitchFamily="34" charset="0"/>
                <a:sym typeface="Symbol" pitchFamily="2" charset="2"/>
              </a:rPr>
              <a:t>free(</a:t>
            </a:r>
            <a:r>
              <a:rPr lang="en-US" altLang="en-US" sz="2800" b="1" dirty="0">
                <a:latin typeface="Arial" panose="020B0604020202020204" pitchFamily="34" charset="0"/>
                <a:sym typeface="Symbol" pitchFamily="2" charset="2"/>
              </a:rPr>
              <a:t></a:t>
            </a:r>
            <a:r>
              <a:rPr lang="en-US" altLang="en-US" sz="2800" b="1" dirty="0" err="1">
                <a:latin typeface="Arial" panose="020B0604020202020204" pitchFamily="34" charset="0"/>
                <a:sym typeface="Symbol" pitchFamily="2" charset="2"/>
              </a:rPr>
              <a:t>x.E</a:t>
            </a:r>
            <a:r>
              <a:rPr lang="en-US" altLang="en-US" sz="2800" dirty="0">
                <a:latin typeface="Arial" panose="020B0604020202020204" pitchFamily="34" charset="0"/>
                <a:sym typeface="Symbol" pitchFamily="2" charset="2"/>
              </a:rPr>
              <a:t>) = free(</a:t>
            </a:r>
            <a:r>
              <a:rPr lang="en-US" altLang="en-US" sz="2800" b="1" dirty="0">
                <a:latin typeface="Arial" panose="020B0604020202020204" pitchFamily="34" charset="0"/>
                <a:sym typeface="Symbol" pitchFamily="2" charset="2"/>
              </a:rPr>
              <a:t>E</a:t>
            </a:r>
            <a:r>
              <a:rPr lang="en-US" altLang="en-US" sz="2800" dirty="0">
                <a:latin typeface="Arial" panose="020B0604020202020204" pitchFamily="34" charset="0"/>
                <a:sym typeface="Symbol" pitchFamily="2" charset="2"/>
              </a:rPr>
              <a:t>) - {</a:t>
            </a:r>
            <a:r>
              <a:rPr lang="en-US" altLang="en-US" sz="2800" b="1" dirty="0">
                <a:latin typeface="Arial" panose="020B0604020202020204" pitchFamily="34" charset="0"/>
                <a:sym typeface="Symbol" pitchFamily="2" charset="2"/>
              </a:rPr>
              <a:t>x</a:t>
            </a:r>
            <a:r>
              <a:rPr lang="en-US" altLang="en-US" sz="2800" dirty="0">
                <a:latin typeface="Arial" panose="020B0604020202020204" pitchFamily="34" charset="0"/>
                <a:sym typeface="Symbol" pitchFamily="2" charset="2"/>
              </a:rPr>
              <a:t>}</a:t>
            </a: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4">
            <a:extLst>
              <a:ext uri="{FF2B5EF4-FFF2-40B4-BE49-F238E27FC236}">
                <a16:creationId xmlns:a16="http://schemas.microsoft.com/office/drawing/2014/main" id="{1FC63D3A-165F-FF41-BA9B-4824DFF4B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3CAF3E0-2DAF-0146-BC5C-25E0319E1E33}" type="slidenum">
              <a:rPr lang="en-US" altLang="en-US" sz="1400"/>
              <a:pPr eaLnBrk="1" hangingPunct="1"/>
              <a:t>16</a:t>
            </a:fld>
            <a:endParaRPr lang="en-US" altLang="en-US" sz="1400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643F303A-FFA2-764D-9CA8-BE540B0AE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Free and Bound Variables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1948B8A-C847-E64C-AC65-B5E61665FA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26488" cy="4800600"/>
          </a:xfrm>
        </p:spPr>
        <p:txBody>
          <a:bodyPr/>
          <a:lstStyle/>
          <a:p>
            <a:pPr marL="514350" indent="-457200" eaLnBrk="1" hangingPunct="1">
              <a:buFont typeface="Wingdings" charset="0"/>
              <a:buChar char="n"/>
              <a:defRPr/>
            </a:pPr>
            <a:r>
              <a:rPr lang="en-US" dirty="0">
                <a:latin typeface="Arial" charset="0"/>
                <a:ea typeface="Arial" charset="0"/>
              </a:rPr>
              <a:t>A variable </a:t>
            </a:r>
            <a:r>
              <a:rPr lang="en-US" b="1" dirty="0">
                <a:solidFill>
                  <a:srgbClr val="0000FF"/>
                </a:solidFill>
                <a:latin typeface="Arial" charset="0"/>
                <a:ea typeface="Arial" charset="0"/>
                <a:sym typeface="Symbol" charset="0"/>
              </a:rPr>
              <a:t>x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sym typeface="Symbol" charset="0"/>
              </a:rPr>
              <a:t> </a:t>
            </a:r>
            <a:r>
              <a:rPr lang="en-US" dirty="0">
                <a:latin typeface="Arial" charset="0"/>
                <a:ea typeface="Arial" charset="0"/>
                <a:sym typeface="Symbol" charset="0"/>
              </a:rPr>
              <a:t>is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sym typeface="Symbol" charset="0"/>
              </a:rPr>
              <a:t>bound</a:t>
            </a:r>
            <a:r>
              <a:rPr lang="en-US" dirty="0">
                <a:latin typeface="Arial" charset="0"/>
                <a:ea typeface="Arial" charset="0"/>
                <a:sym typeface="Symbol" charset="0"/>
              </a:rPr>
              <a:t> if it is in the scope of a lambda abstraction: as in </a:t>
            </a:r>
            <a:r>
              <a:rPr lang="en-US" b="1" dirty="0">
                <a:solidFill>
                  <a:srgbClr val="0000FF"/>
                </a:solidFill>
                <a:latin typeface="Arial" charset="0"/>
                <a:ea typeface="Arial" charset="0"/>
                <a:sym typeface="Symbol" charset="0"/>
              </a:rPr>
              <a:t>x. E</a:t>
            </a:r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sym typeface="Symbol" charset="0"/>
              </a:rPr>
              <a:t> </a:t>
            </a:r>
          </a:p>
          <a:p>
            <a:pPr marL="514350" indent="-457200" eaLnBrk="1" hangingPunct="1">
              <a:buFont typeface="Wingdings" charset="0"/>
              <a:buChar char="n"/>
              <a:defRPr/>
            </a:pPr>
            <a:r>
              <a:rPr lang="en-US" dirty="0">
                <a:latin typeface="Arial" charset="0"/>
                <a:ea typeface="Arial" charset="0"/>
                <a:sym typeface="Symbol" charset="0"/>
              </a:rPr>
              <a:t>Variable is free otherwise</a:t>
            </a:r>
          </a:p>
          <a:p>
            <a:pPr marL="990600" lvl="1" indent="-533400" eaLnBrk="1" hangingPunct="1">
              <a:buFont typeface="Wingdings" charset="0"/>
              <a:buNone/>
              <a:defRPr/>
            </a:pPr>
            <a:endParaRPr lang="en-US" b="1" dirty="0">
              <a:solidFill>
                <a:srgbClr val="0000FF"/>
              </a:solidFill>
              <a:latin typeface="Arial" charset="0"/>
              <a:sym typeface="Symbol" charset="0"/>
            </a:endParaRPr>
          </a:p>
          <a:p>
            <a:pPr marL="990600" lvl="1" indent="-533400" eaLnBrk="1" hangingPunct="1"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  <a:sym typeface="Symbol" charset="0"/>
              </a:rPr>
              <a:t>1. (x. x) y</a:t>
            </a:r>
            <a:r>
              <a:rPr lang="en-US" dirty="0">
                <a:solidFill>
                  <a:srgbClr val="0000FF"/>
                </a:solidFill>
                <a:latin typeface="Arial" charset="0"/>
                <a:sym typeface="Symbol" charset="0"/>
              </a:rPr>
              <a:t> </a:t>
            </a:r>
          </a:p>
          <a:p>
            <a:pPr marL="990600" lvl="1" indent="-533400" eaLnBrk="1" hangingPunct="1">
              <a:buFont typeface="Wingdings" charset="0"/>
              <a:buNone/>
              <a:defRPr/>
            </a:pPr>
            <a:endParaRPr lang="en-US" dirty="0">
              <a:solidFill>
                <a:srgbClr val="0000FF"/>
              </a:solidFill>
              <a:latin typeface="Arial" charset="0"/>
              <a:sym typeface="Symbol" charset="0"/>
            </a:endParaRPr>
          </a:p>
          <a:p>
            <a:pPr marL="990600" lvl="1" indent="-533400" eaLnBrk="1" hangingPunct="1"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  <a:sym typeface="Symbol" charset="0"/>
              </a:rPr>
              <a:t>2. </a:t>
            </a:r>
            <a:r>
              <a:rPr lang="en-US" b="1" dirty="0">
                <a:solidFill>
                  <a:srgbClr val="0000FF"/>
                </a:solidFill>
                <a:latin typeface="Arial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Arial" charset="0"/>
                <a:sym typeface="Symbol" charset="0"/>
              </a:rPr>
              <a:t>z. z z) (x. x) </a:t>
            </a:r>
          </a:p>
          <a:p>
            <a:pPr marL="990600" lvl="1" indent="-533400" eaLnBrk="1" hangingPunct="1">
              <a:buFont typeface="Wingdings" charset="0"/>
              <a:buNone/>
              <a:defRPr/>
            </a:pPr>
            <a:endParaRPr lang="en-US" dirty="0">
              <a:solidFill>
                <a:srgbClr val="0000FF"/>
              </a:solidFill>
              <a:latin typeface="Arial" charset="0"/>
              <a:sym typeface="Symbol" charset="0"/>
            </a:endParaRPr>
          </a:p>
          <a:p>
            <a:pPr marL="990600" lvl="1" indent="-533400" eaLnBrk="1" hangingPunct="1"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  <a:sym typeface="Symbol" charset="0"/>
              </a:rPr>
              <a:t>3. </a:t>
            </a:r>
            <a:r>
              <a:rPr lang="en-US" b="1" dirty="0" err="1">
                <a:solidFill>
                  <a:srgbClr val="0000FF"/>
                </a:solidFill>
                <a:latin typeface="Arial" charset="0"/>
                <a:sym typeface="Symbol" charset="0"/>
              </a:rPr>
              <a:t>x.y.z</a:t>
            </a:r>
            <a:r>
              <a:rPr lang="en-US" b="1" dirty="0">
                <a:solidFill>
                  <a:srgbClr val="0000FF"/>
                </a:solidFill>
                <a:latin typeface="Arial" charset="0"/>
                <a:sym typeface="Symbol" charset="0"/>
              </a:rPr>
              <a:t>.</a:t>
            </a:r>
            <a:r>
              <a:rPr lang="en-US" dirty="0">
                <a:solidFill>
                  <a:srgbClr val="0000FF"/>
                </a:solidFill>
                <a:latin typeface="Arial" charset="0"/>
                <a:sym typeface="Symbol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" charset="0"/>
                <a:sym typeface="Symbol" charset="0"/>
              </a:rPr>
              <a:t>x z (y (u. u))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solidFill>
                <a:srgbClr val="FF0000"/>
              </a:solidFill>
              <a:latin typeface="Arial" charset="0"/>
              <a:sym typeface="Symbol" charset="0"/>
            </a:endParaRPr>
          </a:p>
          <a:p>
            <a:pPr marL="990600" lvl="1" indent="-533400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solidFill>
                <a:srgbClr val="FF0000"/>
              </a:solidFill>
              <a:latin typeface="Arial" charset="0"/>
              <a:sym typeface="Symbol" charset="0"/>
            </a:endParaRPr>
          </a:p>
          <a:p>
            <a:pPr marL="990600" lvl="1" indent="-533400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solidFill>
                <a:srgbClr val="FF0000"/>
              </a:solidFill>
              <a:latin typeface="Arial" charset="0"/>
              <a:sym typeface="Symbol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charset="0"/>
              <a:buChar char="n"/>
              <a:defRPr/>
            </a:pPr>
            <a:endParaRPr lang="en-US" dirty="0">
              <a:solidFill>
                <a:srgbClr val="FF0000"/>
              </a:solidFill>
              <a:latin typeface="Arial" charset="0"/>
              <a:sym typeface="Symbol" charset="0"/>
            </a:endParaRPr>
          </a:p>
        </p:txBody>
      </p:sp>
      <p:sp>
        <p:nvSpPr>
          <p:cNvPr id="48132" name="Footer Placeholder 3">
            <a:extLst>
              <a:ext uri="{FF2B5EF4-FFF2-40B4-BE49-F238E27FC236}">
                <a16:creationId xmlns:a16="http://schemas.microsoft.com/office/drawing/2014/main" id="{A2A77E76-3E4F-3641-8A19-A9921C92A7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Langauges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CSCI 4430, A. Milanova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946DB-8D6D-2245-B3CF-57C4A7164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and Bound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42D48-2539-E24A-87E7-3F8836C99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Arial" charset="0"/>
                <a:sym typeface="Symbol" charset="0"/>
              </a:rPr>
              <a:t></a:t>
            </a:r>
            <a:r>
              <a:rPr lang="en-US" b="1" dirty="0" err="1">
                <a:solidFill>
                  <a:srgbClr val="0000FF"/>
                </a:solidFill>
                <a:latin typeface="Arial" charset="0"/>
                <a:sym typeface="Symbol" charset="0"/>
              </a:rPr>
              <a:t>x.y.z</a:t>
            </a:r>
            <a:r>
              <a:rPr lang="en-US" b="1" dirty="0">
                <a:solidFill>
                  <a:srgbClr val="0000FF"/>
                </a:solidFill>
                <a:latin typeface="Arial" charset="0"/>
                <a:sym typeface="Symbol" charset="0"/>
              </a:rPr>
              <a:t>.</a:t>
            </a:r>
            <a:r>
              <a:rPr lang="en-US" dirty="0">
                <a:solidFill>
                  <a:srgbClr val="0000FF"/>
                </a:solidFill>
                <a:latin typeface="Arial" charset="0"/>
                <a:sym typeface="Symbol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" charset="0"/>
                <a:sym typeface="Symbol" charset="0"/>
              </a:rPr>
              <a:t>x z (y (u. u))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99536-FC38-C242-AE0B-34D8ABC3CD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 Milanova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CE50-D463-E443-AABC-7563BCDE66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E70D3B-E3B8-D84F-BE24-AC5147F71DD2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4890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4">
            <a:extLst>
              <a:ext uri="{FF2B5EF4-FFF2-40B4-BE49-F238E27FC236}">
                <a16:creationId xmlns:a16="http://schemas.microsoft.com/office/drawing/2014/main" id="{C7AEC476-7739-814D-9C56-D861499A3D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6911575-0348-0444-ADCB-44349396BC42}" type="slidenum">
              <a:rPr lang="en-US" altLang="en-US" sz="1400"/>
              <a:pPr eaLnBrk="1" hangingPunct="1"/>
              <a:t>18</a:t>
            </a:fld>
            <a:endParaRPr lang="en-US" altLang="en-US" sz="1400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916304A7-9ACA-4940-ADF1-56A22207C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Free and Bound Variables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BF5A0CB4-99C3-7949-B84E-2569910228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800600"/>
          </a:xfrm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Arial" charset="0"/>
              </a:rPr>
              <a:t>We must take free and bound variables into account when reducing expressions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   E.g., </a:t>
            </a:r>
            <a:r>
              <a:rPr lang="en-US" b="1" dirty="0">
                <a:solidFill>
                  <a:srgbClr val="000000"/>
                </a:solidFill>
                <a:latin typeface="Arial" charset="0"/>
                <a:ea typeface="Arial" charset="0"/>
                <a:sym typeface="Symbol" charset="0"/>
              </a:rPr>
              <a:t>(</a:t>
            </a:r>
            <a:r>
              <a:rPr lang="en-US" b="1" dirty="0" err="1">
                <a:solidFill>
                  <a:srgbClr val="000000"/>
                </a:solidFill>
                <a:latin typeface="Arial" charset="0"/>
                <a:ea typeface="Arial" charset="0"/>
                <a:sym typeface="Symbol" charset="0"/>
              </a:rPr>
              <a:t>x.</a:t>
            </a:r>
            <a:r>
              <a:rPr lang="en-US" b="1" dirty="0" err="1">
                <a:solidFill>
                  <a:srgbClr val="0000FF"/>
                </a:solidFill>
                <a:latin typeface="Arial" charset="0"/>
                <a:ea typeface="Arial" charset="0"/>
                <a:sym typeface="Symbol" charset="0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Arial" charset="0"/>
                <a:ea typeface="Arial" charset="0"/>
                <a:sym typeface="Symbol" charset="0"/>
              </a:rPr>
              <a:t>.</a:t>
            </a:r>
            <a:r>
              <a:rPr lang="en-US" b="1" dirty="0">
                <a:solidFill>
                  <a:schemeClr val="hlink"/>
                </a:solidFill>
                <a:latin typeface="Arial" charset="0"/>
                <a:ea typeface="Arial" charset="0"/>
                <a:sym typeface="Symbo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Arial" charset="0"/>
                <a:ea typeface="Arial" charset="0"/>
                <a:sym typeface="Symbol" charset="0"/>
              </a:rPr>
              <a:t>x</a:t>
            </a:r>
            <a:r>
              <a:rPr lang="en-US" b="1" dirty="0">
                <a:solidFill>
                  <a:schemeClr val="hlink"/>
                </a:solidFill>
                <a:latin typeface="Arial" charset="0"/>
                <a:ea typeface="Arial" charset="0"/>
                <a:sym typeface="Symbol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" charset="0"/>
                <a:ea typeface="Arial" charset="0"/>
                <a:sym typeface="Symbol" charset="0"/>
              </a:rPr>
              <a:t>y</a:t>
            </a:r>
            <a:r>
              <a:rPr lang="en-US" b="1" dirty="0">
                <a:latin typeface="Arial" charset="0"/>
                <a:ea typeface="Arial" charset="0"/>
                <a:sym typeface="Symbol" charset="0"/>
              </a:rPr>
              <a:t>) (</a:t>
            </a:r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sym typeface="Symbol" charset="0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Arial" charset="0"/>
                <a:ea typeface="Arial" charset="0"/>
                <a:sym typeface="Symbol" charset="0"/>
              </a:rPr>
              <a:t> w)</a:t>
            </a:r>
            <a:endParaRPr lang="en-US" b="1" dirty="0">
              <a:solidFill>
                <a:srgbClr val="000000"/>
              </a:solidFill>
              <a:latin typeface="Arial" charset="0"/>
            </a:endParaRP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 charset="0"/>
                <a:sym typeface="Symbol" charset="0"/>
              </a:rPr>
              <a:t>First, rename </a:t>
            </a:r>
            <a:r>
              <a:rPr lang="en-US" altLang="ja-JP" dirty="0">
                <a:latin typeface="Arial" charset="0"/>
                <a:sym typeface="Symbol" charset="0"/>
              </a:rPr>
              <a:t>bound </a:t>
            </a:r>
            <a:r>
              <a:rPr lang="en-US" altLang="ja-JP" b="1" dirty="0">
                <a:solidFill>
                  <a:srgbClr val="0000FF"/>
                </a:solidFill>
                <a:latin typeface="Arial" charset="0"/>
                <a:sym typeface="Symbol" charset="0"/>
              </a:rPr>
              <a:t>y</a:t>
            </a:r>
            <a:r>
              <a:rPr lang="en-US" altLang="ja-JP" dirty="0">
                <a:latin typeface="Arial" charset="0"/>
                <a:sym typeface="Symbol" charset="0"/>
              </a:rPr>
              <a:t> in </a:t>
            </a:r>
            <a:r>
              <a:rPr lang="en-US" altLang="ja-JP" b="1" dirty="0">
                <a:solidFill>
                  <a:srgbClr val="000000"/>
                </a:solidFill>
                <a:latin typeface="Arial" charset="0"/>
                <a:sym typeface="Symbol" charset="0"/>
              </a:rPr>
              <a:t></a:t>
            </a:r>
            <a:r>
              <a:rPr lang="en-US" altLang="ja-JP" b="1" dirty="0">
                <a:solidFill>
                  <a:srgbClr val="0000FF"/>
                </a:solidFill>
                <a:latin typeface="Arial" charset="0"/>
                <a:sym typeface="Symbol" charset="0"/>
              </a:rPr>
              <a:t>y</a:t>
            </a:r>
            <a:r>
              <a:rPr lang="en-US" altLang="ja-JP" b="1" dirty="0">
                <a:solidFill>
                  <a:srgbClr val="000000"/>
                </a:solidFill>
                <a:latin typeface="Arial" charset="0"/>
                <a:sym typeface="Symbol" charset="0"/>
              </a:rPr>
              <a:t>. x </a:t>
            </a:r>
            <a:r>
              <a:rPr lang="en-US" altLang="ja-JP" b="1" dirty="0">
                <a:solidFill>
                  <a:srgbClr val="0000FF"/>
                </a:solidFill>
                <a:latin typeface="Arial" charset="0"/>
                <a:sym typeface="Symbol" charset="0"/>
              </a:rPr>
              <a:t>y</a:t>
            </a:r>
            <a:r>
              <a:rPr lang="en-US" altLang="ja-JP" dirty="0">
                <a:latin typeface="Arial" charset="0"/>
                <a:sym typeface="Symbol" charset="0"/>
              </a:rPr>
              <a:t> to </a:t>
            </a:r>
            <a:r>
              <a:rPr lang="en-US" altLang="ja-JP" b="1" dirty="0">
                <a:solidFill>
                  <a:srgbClr val="0000FF"/>
                </a:solidFill>
                <a:latin typeface="Arial" charset="0"/>
                <a:sym typeface="Symbol" charset="0"/>
              </a:rPr>
              <a:t>z</a:t>
            </a:r>
            <a:r>
              <a:rPr lang="en-US" altLang="ja-JP" dirty="0">
                <a:latin typeface="Arial" charset="0"/>
                <a:sym typeface="Symbol" charset="0"/>
              </a:rPr>
              <a:t>: </a:t>
            </a:r>
            <a:r>
              <a:rPr lang="en-US" altLang="ja-JP" b="1" dirty="0">
                <a:solidFill>
                  <a:srgbClr val="000000"/>
                </a:solidFill>
                <a:latin typeface="Arial" charset="0"/>
                <a:sym typeface="Symbol" charset="0"/>
              </a:rPr>
              <a:t></a:t>
            </a:r>
            <a:r>
              <a:rPr lang="en-US" altLang="ja-JP" b="1" dirty="0">
                <a:solidFill>
                  <a:srgbClr val="0000FF"/>
                </a:solidFill>
                <a:latin typeface="Arial" charset="0"/>
                <a:sym typeface="Symbol" charset="0"/>
              </a:rPr>
              <a:t>z</a:t>
            </a:r>
            <a:r>
              <a:rPr lang="en-US" altLang="ja-JP" b="1" dirty="0">
                <a:solidFill>
                  <a:srgbClr val="000000"/>
                </a:solidFill>
                <a:latin typeface="Arial" charset="0"/>
                <a:sym typeface="Symbol" charset="0"/>
              </a:rPr>
              <a:t>. x </a:t>
            </a:r>
            <a:r>
              <a:rPr lang="en-US" altLang="ja-JP" b="1" dirty="0">
                <a:solidFill>
                  <a:srgbClr val="0000FF"/>
                </a:solidFill>
                <a:latin typeface="Arial" charset="0"/>
                <a:sym typeface="Symbol" charset="0"/>
              </a:rPr>
              <a:t>z</a:t>
            </a:r>
            <a:r>
              <a:rPr lang="en-US" altLang="ja-JP" dirty="0">
                <a:latin typeface="Arial" charset="0"/>
                <a:sym typeface="Symbol" charset="0"/>
              </a:rPr>
              <a:t> </a:t>
            </a:r>
            <a:r>
              <a:rPr lang="en-US" dirty="0">
                <a:latin typeface="Arial" charset="0"/>
              </a:rPr>
              <a:t> (more precisely, we have to rename to a variable that is NOT free in </a:t>
            </a:r>
            <a:r>
              <a:rPr lang="en-US" b="1" dirty="0">
                <a:latin typeface="Arial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y</a:t>
            </a:r>
            <a:r>
              <a:rPr lang="en-US" b="1" dirty="0">
                <a:latin typeface="Arial" charset="0"/>
              </a:rPr>
              <a:t> w)</a:t>
            </a:r>
            <a:r>
              <a:rPr lang="en-US" dirty="0">
                <a:latin typeface="Arial" charset="0"/>
              </a:rPr>
              <a:t>)</a:t>
            </a:r>
            <a:endParaRPr lang="en-US" altLang="ja-JP" dirty="0">
              <a:latin typeface="Arial" charset="0"/>
              <a:sym typeface="Symbol" charset="0"/>
            </a:endParaRPr>
          </a:p>
          <a:p>
            <a:pPr lvl="1" eaLnBrk="1" hangingPunct="1">
              <a:buFont typeface="Wingdings" charset="0"/>
              <a:buNone/>
              <a:defRPr/>
            </a:pPr>
            <a:r>
              <a:rPr lang="en-US" b="1" dirty="0">
                <a:latin typeface="Arial" charset="0"/>
                <a:sym typeface="Symbol" charset="0"/>
              </a:rPr>
              <a:t>(</a:t>
            </a:r>
            <a:r>
              <a:rPr lang="en-US" b="1" dirty="0" err="1">
                <a:latin typeface="Arial" charset="0"/>
                <a:sym typeface="Symbol" charset="0"/>
              </a:rPr>
              <a:t>x.</a:t>
            </a:r>
            <a:r>
              <a:rPr lang="en-US" b="1" dirty="0" err="1">
                <a:solidFill>
                  <a:srgbClr val="0000FF"/>
                </a:solidFill>
                <a:latin typeface="Arial" charset="0"/>
                <a:sym typeface="Symbol" charset="0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Arial" charset="0"/>
                <a:sym typeface="Symbol" charset="0"/>
              </a:rPr>
              <a:t>. x </a:t>
            </a:r>
            <a:r>
              <a:rPr lang="en-US" b="1" dirty="0">
                <a:solidFill>
                  <a:srgbClr val="0000FF"/>
                </a:solidFill>
                <a:latin typeface="Arial" charset="0"/>
                <a:sym typeface="Symbol" charset="0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Arial" charset="0"/>
                <a:sym typeface="Symbol" charset="0"/>
              </a:rPr>
              <a:t>) (</a:t>
            </a:r>
            <a:r>
              <a:rPr lang="en-US" b="1" dirty="0">
                <a:solidFill>
                  <a:srgbClr val="FF0000"/>
                </a:solidFill>
                <a:latin typeface="Arial" charset="0"/>
                <a:sym typeface="Symbol" charset="0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Arial" charset="0"/>
                <a:sym typeface="Symbol" charset="0"/>
              </a:rPr>
              <a:t> w)</a:t>
            </a:r>
            <a:r>
              <a:rPr lang="en-US" b="1" dirty="0">
                <a:solidFill>
                  <a:schemeClr val="hlink"/>
                </a:solidFill>
                <a:latin typeface="Arial" charset="0"/>
                <a:sym typeface="Symbol" charset="0"/>
              </a:rPr>
              <a:t> </a:t>
            </a:r>
            <a:r>
              <a:rPr lang="en-US" b="1" dirty="0">
                <a:latin typeface="Arial" charset="0"/>
                <a:sym typeface="Wingdings"/>
              </a:rPr>
              <a:t></a:t>
            </a:r>
            <a:r>
              <a:rPr lang="en-US" b="1" dirty="0">
                <a:solidFill>
                  <a:schemeClr val="hlink"/>
                </a:solidFill>
                <a:latin typeface="Arial" charset="0"/>
                <a:sym typeface="Wingding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Arial" charset="0"/>
                <a:sym typeface="Symbol" charset="0"/>
              </a:rPr>
              <a:t>(</a:t>
            </a:r>
            <a:r>
              <a:rPr lang="en-US" b="1" dirty="0" err="1">
                <a:solidFill>
                  <a:srgbClr val="000000"/>
                </a:solidFill>
                <a:latin typeface="Arial" charset="0"/>
                <a:sym typeface="Symbol" charset="0"/>
              </a:rPr>
              <a:t>x.</a:t>
            </a:r>
            <a:r>
              <a:rPr lang="en-US" b="1" dirty="0" err="1">
                <a:solidFill>
                  <a:srgbClr val="0000FF"/>
                </a:solidFill>
                <a:latin typeface="Arial" charset="0"/>
                <a:sym typeface="Symbol" charset="0"/>
              </a:rPr>
              <a:t>z</a:t>
            </a:r>
            <a:r>
              <a:rPr lang="en-US" b="1" dirty="0">
                <a:latin typeface="Arial" charset="0"/>
                <a:sym typeface="Symbol" charset="0"/>
              </a:rPr>
              <a:t>. x </a:t>
            </a:r>
            <a:r>
              <a:rPr lang="en-US" b="1" dirty="0">
                <a:solidFill>
                  <a:srgbClr val="0000FF"/>
                </a:solidFill>
                <a:latin typeface="Arial" charset="0"/>
                <a:sym typeface="Symbol" charset="0"/>
              </a:rPr>
              <a:t>z</a:t>
            </a:r>
            <a:r>
              <a:rPr lang="en-US" b="1" dirty="0">
                <a:solidFill>
                  <a:srgbClr val="000000"/>
                </a:solidFill>
                <a:latin typeface="Arial" charset="0"/>
                <a:sym typeface="Symbol" charset="0"/>
              </a:rPr>
              <a:t>) (</a:t>
            </a:r>
            <a:r>
              <a:rPr lang="en-US" b="1" dirty="0">
                <a:solidFill>
                  <a:srgbClr val="FF0000"/>
                </a:solidFill>
                <a:latin typeface="Arial" charset="0"/>
                <a:sym typeface="Symbol" charset="0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Arial" charset="0"/>
                <a:sym typeface="Symbol" charset="0"/>
              </a:rPr>
              <a:t> w)</a:t>
            </a:r>
            <a:r>
              <a:rPr lang="en-US" b="1" dirty="0">
                <a:latin typeface="Arial" charset="0"/>
                <a:sym typeface="Symbol" charset="0"/>
              </a:rPr>
              <a:t> 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 charset="0"/>
                <a:sym typeface="Symbol" charset="0"/>
              </a:rPr>
              <a:t>Second, apply the reduction rule that substitutes </a:t>
            </a:r>
            <a:br>
              <a:rPr lang="en-US" dirty="0">
                <a:latin typeface="Arial" charset="0"/>
                <a:sym typeface="Symbol" charset="0"/>
              </a:rPr>
            </a:br>
            <a:r>
              <a:rPr lang="en-US" b="1" dirty="0">
                <a:latin typeface="Arial" charset="0"/>
                <a:sym typeface="Symbol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Arial" charset="0"/>
                <a:sym typeface="Symbol" charset="0"/>
              </a:rPr>
              <a:t>y</a:t>
            </a:r>
            <a:r>
              <a:rPr lang="en-US" b="1" dirty="0">
                <a:latin typeface="Arial" charset="0"/>
                <a:sym typeface="Symbol" charset="0"/>
              </a:rPr>
              <a:t> w)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Symbol" charset="0"/>
              </a:rPr>
              <a:t> </a:t>
            </a:r>
            <a:r>
              <a:rPr lang="en-US" dirty="0">
                <a:latin typeface="Arial" charset="0"/>
                <a:sym typeface="Symbol" charset="0"/>
              </a:rPr>
              <a:t>for </a:t>
            </a:r>
            <a:r>
              <a:rPr lang="en-US" b="1" dirty="0">
                <a:solidFill>
                  <a:srgbClr val="000000"/>
                </a:solidFill>
                <a:latin typeface="Arial" charset="0"/>
                <a:sym typeface="Symbol" charset="0"/>
              </a:rPr>
              <a:t>x</a:t>
            </a:r>
            <a:r>
              <a:rPr lang="en-US" dirty="0">
                <a:latin typeface="Arial" charset="0"/>
                <a:sym typeface="Symbol" charset="0"/>
              </a:rPr>
              <a:t> in the body </a:t>
            </a:r>
            <a:r>
              <a:rPr lang="en-US" b="1" dirty="0">
                <a:solidFill>
                  <a:srgbClr val="000000"/>
                </a:solidFill>
                <a:latin typeface="Arial" charset="0"/>
              </a:rPr>
              <a:t>( </a:t>
            </a:r>
            <a:r>
              <a:rPr lang="en-US" b="1" dirty="0">
                <a:solidFill>
                  <a:srgbClr val="000000"/>
                </a:solidFill>
                <a:latin typeface="Arial" charset="0"/>
                <a:sym typeface="Symbol" charset="0"/>
              </a:rPr>
              <a:t></a:t>
            </a:r>
            <a:r>
              <a:rPr lang="en-US" b="1" dirty="0">
                <a:solidFill>
                  <a:srgbClr val="0000FF"/>
                </a:solidFill>
                <a:latin typeface="Arial" charset="0"/>
                <a:sym typeface="Symbol" charset="0"/>
              </a:rPr>
              <a:t>z</a:t>
            </a:r>
            <a:r>
              <a:rPr lang="en-US" b="1" dirty="0">
                <a:solidFill>
                  <a:srgbClr val="000000"/>
                </a:solidFill>
                <a:latin typeface="Arial" charset="0"/>
                <a:sym typeface="Symbol" charset="0"/>
              </a:rPr>
              <a:t>. x </a:t>
            </a:r>
            <a:r>
              <a:rPr lang="en-US" b="1" dirty="0">
                <a:solidFill>
                  <a:srgbClr val="0000FF"/>
                </a:solidFill>
                <a:latin typeface="Arial" charset="0"/>
                <a:sym typeface="Symbol" charset="0"/>
              </a:rPr>
              <a:t>z</a:t>
            </a:r>
            <a:r>
              <a:rPr lang="en-US" b="1" dirty="0">
                <a:solidFill>
                  <a:srgbClr val="000000"/>
                </a:solidFill>
                <a:latin typeface="Arial" charset="0"/>
                <a:sym typeface="Symbo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Arial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</a:t>
            </a:r>
            <a:endParaRPr lang="en-US" dirty="0">
              <a:latin typeface="Arial" charset="0"/>
              <a:sym typeface="Symbol" charset="0"/>
            </a:endParaRPr>
          </a:p>
          <a:p>
            <a:pPr lvl="1" eaLnBrk="1" hangingPunct="1">
              <a:buFont typeface="Wingdings" charset="0"/>
              <a:buNone/>
              <a:defRPr/>
            </a:pPr>
            <a:r>
              <a:rPr lang="en-US" b="1" dirty="0">
                <a:latin typeface="Arial" charset="0"/>
              </a:rPr>
              <a:t>( </a:t>
            </a:r>
            <a:r>
              <a:rPr lang="en-US" b="1" dirty="0">
                <a:latin typeface="Arial" charset="0"/>
                <a:sym typeface="Symbol" charset="0"/>
              </a:rPr>
              <a:t></a:t>
            </a:r>
            <a:r>
              <a:rPr lang="en-US" b="1" dirty="0">
                <a:solidFill>
                  <a:srgbClr val="0000FF"/>
                </a:solidFill>
                <a:latin typeface="Arial" charset="0"/>
                <a:sym typeface="Symbol" charset="0"/>
              </a:rPr>
              <a:t>z</a:t>
            </a:r>
            <a:r>
              <a:rPr lang="en-US" b="1" dirty="0">
                <a:solidFill>
                  <a:srgbClr val="000000"/>
                </a:solidFill>
                <a:latin typeface="Arial" charset="0"/>
                <a:sym typeface="Symbol" charset="0"/>
              </a:rPr>
              <a:t>. x </a:t>
            </a:r>
            <a:r>
              <a:rPr lang="en-US" b="1" dirty="0">
                <a:solidFill>
                  <a:srgbClr val="0000FF"/>
                </a:solidFill>
                <a:latin typeface="Arial" charset="0"/>
                <a:sym typeface="Symbol" charset="0"/>
              </a:rPr>
              <a:t>z</a:t>
            </a:r>
            <a:r>
              <a:rPr lang="en-US" b="1" dirty="0">
                <a:solidFill>
                  <a:srgbClr val="000000"/>
                </a:solidFill>
                <a:latin typeface="Arial" charset="0"/>
                <a:sym typeface="Symbo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Arial" charset="0"/>
              </a:rPr>
              <a:t>) </a:t>
            </a:r>
            <a:r>
              <a:rPr lang="en-US" b="1" dirty="0">
                <a:solidFill>
                  <a:srgbClr val="000000"/>
                </a:solidFill>
                <a:latin typeface="Arial" charset="0"/>
                <a:sym typeface="Symbol" charset="0"/>
              </a:rPr>
              <a:t>[(</a:t>
            </a:r>
            <a:r>
              <a:rPr lang="en-US" b="1" dirty="0">
                <a:solidFill>
                  <a:srgbClr val="FF0000"/>
                </a:solidFill>
                <a:latin typeface="Arial" charset="0"/>
                <a:sym typeface="Symbol" charset="0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Arial" charset="0"/>
                <a:sym typeface="Symbol" charset="0"/>
              </a:rPr>
              <a:t> w)/x] </a:t>
            </a:r>
            <a:r>
              <a:rPr lang="en-US" b="1" dirty="0">
                <a:solidFill>
                  <a:srgbClr val="000000"/>
                </a:solidFill>
                <a:latin typeface="Arial" charset="0"/>
                <a:sym typeface="Wingdings"/>
              </a:rPr>
              <a:t> </a:t>
            </a:r>
            <a:r>
              <a:rPr lang="en-US" b="1" dirty="0">
                <a:solidFill>
                  <a:srgbClr val="000000"/>
                </a:solidFill>
                <a:latin typeface="Arial" charset="0"/>
                <a:sym typeface="Symbol" charset="0"/>
              </a:rPr>
              <a:t>( </a:t>
            </a:r>
            <a:r>
              <a:rPr lang="en-US" b="1" dirty="0">
                <a:solidFill>
                  <a:srgbClr val="0000FF"/>
                </a:solidFill>
                <a:latin typeface="Arial" charset="0"/>
                <a:sym typeface="Symbol" charset="0"/>
              </a:rPr>
              <a:t>z</a:t>
            </a:r>
            <a:r>
              <a:rPr lang="en-US" b="1" dirty="0">
                <a:solidFill>
                  <a:srgbClr val="000000"/>
                </a:solidFill>
                <a:latin typeface="Arial" charset="0"/>
                <a:sym typeface="Symbol" charset="0"/>
              </a:rPr>
              <a:t>. (</a:t>
            </a:r>
            <a:r>
              <a:rPr lang="en-US" b="1" dirty="0">
                <a:solidFill>
                  <a:srgbClr val="FF0000"/>
                </a:solidFill>
                <a:latin typeface="Arial" charset="0"/>
                <a:sym typeface="Symbol" charset="0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Arial" charset="0"/>
                <a:sym typeface="Symbol" charset="0"/>
              </a:rPr>
              <a:t> w) </a:t>
            </a:r>
            <a:r>
              <a:rPr lang="en-US" b="1" dirty="0">
                <a:solidFill>
                  <a:srgbClr val="0000FF"/>
                </a:solidFill>
                <a:latin typeface="Arial" charset="0"/>
                <a:sym typeface="Symbol" charset="0"/>
              </a:rPr>
              <a:t>z</a:t>
            </a:r>
            <a:r>
              <a:rPr lang="en-US" b="1" dirty="0">
                <a:solidFill>
                  <a:srgbClr val="000000"/>
                </a:solidFill>
                <a:latin typeface="Arial" charset="0"/>
                <a:sym typeface="Symbol" charset="0"/>
              </a:rPr>
              <a:t> )</a:t>
            </a:r>
            <a:r>
              <a:rPr lang="en-US" b="1" dirty="0">
                <a:solidFill>
                  <a:schemeClr val="hlink"/>
                </a:solidFill>
                <a:latin typeface="Arial" charset="0"/>
                <a:sym typeface="Symbol" charset="0"/>
              </a:rPr>
              <a:t> </a:t>
            </a:r>
            <a:r>
              <a:rPr lang="en-US" b="1" dirty="0">
                <a:latin typeface="Arial" charset="0"/>
                <a:sym typeface="Symbol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Arial" charset="0"/>
                <a:sym typeface="Symbol" charset="0"/>
              </a:rPr>
              <a:t></a:t>
            </a:r>
            <a:r>
              <a:rPr lang="en-US" b="1" dirty="0">
                <a:solidFill>
                  <a:srgbClr val="0000FF"/>
                </a:solidFill>
                <a:latin typeface="Arial" charset="0"/>
                <a:sym typeface="Symbol" charset="0"/>
              </a:rPr>
              <a:t>z</a:t>
            </a:r>
            <a:r>
              <a:rPr lang="en-US" b="1" dirty="0">
                <a:solidFill>
                  <a:srgbClr val="000000"/>
                </a:solidFill>
                <a:latin typeface="Arial" charset="0"/>
                <a:sym typeface="Symbol" charset="0"/>
              </a:rPr>
              <a:t>. </a:t>
            </a:r>
            <a:r>
              <a:rPr lang="en-US" b="1" dirty="0">
                <a:solidFill>
                  <a:srgbClr val="FF0000"/>
                </a:solidFill>
                <a:latin typeface="Arial" charset="0"/>
                <a:sym typeface="Symbol" charset="0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Arial" charset="0"/>
                <a:sym typeface="Symbol" charset="0"/>
              </a:rPr>
              <a:t> w </a:t>
            </a:r>
            <a:r>
              <a:rPr lang="en-US" b="1" dirty="0">
                <a:solidFill>
                  <a:srgbClr val="0000FF"/>
                </a:solidFill>
                <a:latin typeface="Arial" charset="0"/>
                <a:sym typeface="Symbol" charset="0"/>
              </a:rPr>
              <a:t>z</a:t>
            </a:r>
            <a:endParaRPr lang="en-US" b="1" dirty="0">
              <a:solidFill>
                <a:schemeClr val="hlink"/>
              </a:solidFill>
              <a:latin typeface="Arial" charset="0"/>
              <a:sym typeface="Symbo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3">
            <a:extLst>
              <a:ext uri="{FF2B5EF4-FFF2-40B4-BE49-F238E27FC236}">
                <a16:creationId xmlns:a16="http://schemas.microsoft.com/office/drawing/2014/main" id="{59167A63-5802-454C-8194-C46B6A9D30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id="{B30090D7-15CD-C445-9201-49DC64DF6C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19F0699-8210-2D4B-BB5E-3A7B1888E927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B55AC82-BB84-6D48-9903-E2786922B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Lecture Outline 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E40F3998-4FDA-ED4E-8CFC-6A9A2E8E5A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Lambda calculus 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Introduction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Syntax and semantics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Free and bound variables</a:t>
            </a: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Substitution, formally</a:t>
            </a:r>
          </a:p>
        </p:txBody>
      </p:sp>
    </p:spTree>
    <p:extLst>
      <p:ext uri="{BB962C8B-B14F-4D97-AF65-F5344CB8AC3E}">
        <p14:creationId xmlns:p14="http://schemas.microsoft.com/office/powerpoint/2010/main" val="2789047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3">
            <a:extLst>
              <a:ext uri="{FF2B5EF4-FFF2-40B4-BE49-F238E27FC236}">
                <a16:creationId xmlns:a16="http://schemas.microsoft.com/office/drawing/2014/main" id="{59167A63-5802-454C-8194-C46B6A9D30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id="{B30090D7-15CD-C445-9201-49DC64DF6C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19F0699-8210-2D4B-BB5E-3A7B1888E927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B55AC82-BB84-6D48-9903-E2786922B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Lecture Outline 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E40F3998-4FDA-ED4E-8CFC-6A9A2E8E5A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Lambda calculus 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Introduction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Syntax and semantics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Free and bound variables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Substitution, formally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4">
            <a:extLst>
              <a:ext uri="{FF2B5EF4-FFF2-40B4-BE49-F238E27FC236}">
                <a16:creationId xmlns:a16="http://schemas.microsoft.com/office/drawing/2014/main" id="{1362A700-658E-1648-8605-D9DB2DE087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136963E-A211-8B40-A728-D1827993C7B3}" type="slidenum">
              <a:rPr lang="en-US" altLang="en-US" sz="1400"/>
              <a:pPr eaLnBrk="1" hangingPunct="1"/>
              <a:t>20</a:t>
            </a:fld>
            <a:endParaRPr lang="en-US" altLang="en-US" sz="1400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6E2A451C-18D8-3B4F-8AB0-ADCD892107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Substitution, formally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BE58004E-007E-9A40-85A2-660B3F68F3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532313"/>
          </a:xfrm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sz="2800" b="1" dirty="0">
                <a:latin typeface="Arial" charset="0"/>
                <a:ea typeface="Arial" charset="0"/>
                <a:sym typeface="Symbol" charset="0"/>
              </a:rPr>
              <a:t>(</a:t>
            </a:r>
            <a:r>
              <a:rPr lang="en-US" sz="2800" b="1" dirty="0" err="1">
                <a:latin typeface="Arial" charset="0"/>
                <a:ea typeface="Arial" charset="0"/>
                <a:sym typeface="Symbol" charset="0"/>
              </a:rPr>
              <a:t>x.E</a:t>
            </a:r>
            <a:r>
              <a:rPr lang="en-US" sz="2800" b="1" dirty="0">
                <a:latin typeface="Arial" charset="0"/>
                <a:ea typeface="Arial" charset="0"/>
                <a:sym typeface="Symbol" charset="0"/>
              </a:rPr>
              <a:t>) M </a:t>
            </a:r>
            <a:r>
              <a:rPr lang="en-US" sz="2800" b="1" dirty="0">
                <a:latin typeface="Arial" charset="0"/>
                <a:ea typeface="Arial" charset="0"/>
                <a:sym typeface="Wingdings"/>
              </a:rPr>
              <a:t> </a:t>
            </a:r>
            <a:r>
              <a:rPr lang="en-US" sz="3000" b="1" dirty="0">
                <a:solidFill>
                  <a:srgbClr val="000000"/>
                </a:solidFill>
                <a:latin typeface="Arial" charset="0"/>
              </a:rPr>
              <a:t>E[M/x]</a:t>
            </a:r>
            <a:r>
              <a:rPr lang="en-US" sz="3000" dirty="0">
                <a:latin typeface="Arial" charset="0"/>
              </a:rPr>
              <a:t> replaces all free occurrences of </a:t>
            </a:r>
            <a:r>
              <a:rPr lang="en-US" sz="3000" b="1" dirty="0">
                <a:latin typeface="Arial" charset="0"/>
              </a:rPr>
              <a:t>x</a:t>
            </a:r>
            <a:r>
              <a:rPr lang="en-US" sz="3000" dirty="0">
                <a:latin typeface="Arial" charset="0"/>
              </a:rPr>
              <a:t> in </a:t>
            </a:r>
            <a:r>
              <a:rPr lang="en-US" sz="3000" b="1" dirty="0">
                <a:latin typeface="Arial" charset="0"/>
              </a:rPr>
              <a:t>E</a:t>
            </a:r>
            <a:r>
              <a:rPr lang="en-US" sz="3000" dirty="0">
                <a:latin typeface="Arial" charset="0"/>
              </a:rPr>
              <a:t> by </a:t>
            </a:r>
            <a:r>
              <a:rPr lang="en-US" sz="3000" b="1" dirty="0">
                <a:latin typeface="Arial" charset="0"/>
              </a:rPr>
              <a:t>M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sz="3000" b="1" dirty="0">
                <a:solidFill>
                  <a:srgbClr val="0000FF"/>
                </a:solidFill>
                <a:latin typeface="Arial" charset="0"/>
              </a:rPr>
              <a:t>E</a:t>
            </a:r>
            <a:r>
              <a:rPr lang="en-US" sz="3000" b="1" dirty="0">
                <a:solidFill>
                  <a:srgbClr val="000000"/>
                </a:solidFill>
                <a:latin typeface="Arial" charset="0"/>
              </a:rPr>
              <a:t>[M/x] </a:t>
            </a:r>
            <a:r>
              <a:rPr lang="en-US" sz="3000" dirty="0">
                <a:solidFill>
                  <a:srgbClr val="000000"/>
                </a:solidFill>
                <a:latin typeface="Arial" charset="0"/>
              </a:rPr>
              <a:t>is</a:t>
            </a:r>
            <a:r>
              <a:rPr lang="en-US" sz="3000" dirty="0">
                <a:latin typeface="Arial" charset="0"/>
              </a:rPr>
              <a:t> defined by cases on </a:t>
            </a:r>
            <a:r>
              <a:rPr lang="en-US" sz="3000" b="1" dirty="0">
                <a:solidFill>
                  <a:srgbClr val="0000FF"/>
                </a:solidFill>
                <a:latin typeface="Arial" charset="0"/>
              </a:rPr>
              <a:t>E</a:t>
            </a:r>
            <a:r>
              <a:rPr lang="en-US" sz="3000" dirty="0">
                <a:latin typeface="Arial" charset="0"/>
              </a:rPr>
              <a:t>: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 err="1">
                <a:latin typeface="Arial" charset="0"/>
              </a:rPr>
              <a:t>Var</a:t>
            </a:r>
            <a:r>
              <a:rPr lang="en-US" b="1" dirty="0">
                <a:latin typeface="Arial" charset="0"/>
              </a:rPr>
              <a:t>: y[M/x]</a:t>
            </a:r>
            <a:r>
              <a:rPr lang="en-US" dirty="0">
                <a:latin typeface="Arial" charset="0"/>
              </a:rPr>
              <a:t> =</a:t>
            </a:r>
          </a:p>
          <a:p>
            <a:pPr marL="457200" lvl="1" indent="0" eaLnBrk="1" hangingPunct="1">
              <a:buFont typeface="Wingdings" charset="0"/>
              <a:buNone/>
              <a:defRPr/>
            </a:pPr>
            <a:r>
              <a:rPr lang="en-US" b="1" dirty="0">
                <a:latin typeface="Arial" charset="0"/>
              </a:rPr>
              <a:t>           y[M/x]</a:t>
            </a:r>
            <a:r>
              <a:rPr lang="en-US" dirty="0">
                <a:latin typeface="Arial" charset="0"/>
              </a:rPr>
              <a:t> =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 charset="0"/>
              </a:rPr>
              <a:t>App:</a:t>
            </a:r>
            <a:r>
              <a:rPr lang="en-US" b="1" dirty="0">
                <a:latin typeface="Arial" charset="0"/>
              </a:rPr>
              <a:t> (E</a:t>
            </a:r>
            <a:r>
              <a:rPr lang="en-US" b="1" baseline="-25000" dirty="0">
                <a:latin typeface="Arial" charset="0"/>
              </a:rPr>
              <a:t>1</a:t>
            </a:r>
            <a:r>
              <a:rPr lang="en-US" b="1" dirty="0">
                <a:latin typeface="Arial" charset="0"/>
              </a:rPr>
              <a:t> E</a:t>
            </a:r>
            <a:r>
              <a:rPr lang="en-US" b="1" baseline="-25000" dirty="0">
                <a:latin typeface="Arial" charset="0"/>
              </a:rPr>
              <a:t>2</a:t>
            </a:r>
            <a:r>
              <a:rPr lang="en-US" b="1" dirty="0">
                <a:latin typeface="Arial" charset="0"/>
              </a:rPr>
              <a:t>)[M/x]</a:t>
            </a:r>
            <a:r>
              <a:rPr lang="en-US" dirty="0">
                <a:latin typeface="Arial" charset="0"/>
              </a:rPr>
              <a:t> =</a:t>
            </a:r>
            <a:endParaRPr lang="en-US" b="1" dirty="0">
              <a:latin typeface="Arial" charset="0"/>
            </a:endParaRP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 charset="0"/>
                <a:sym typeface="Symbol" charset="0"/>
              </a:rPr>
              <a:t>Abs: </a:t>
            </a:r>
            <a:r>
              <a:rPr lang="en-US" b="1" dirty="0">
                <a:latin typeface="Arial" charset="0"/>
                <a:sym typeface="Symbol" charset="0"/>
              </a:rPr>
              <a:t>(y.E</a:t>
            </a:r>
            <a:r>
              <a:rPr lang="en-US" b="1" baseline="-25000" dirty="0">
                <a:latin typeface="Arial" charset="0"/>
                <a:sym typeface="Symbol" charset="0"/>
              </a:rPr>
              <a:t>1</a:t>
            </a:r>
            <a:r>
              <a:rPr lang="en-US" b="1" dirty="0">
                <a:latin typeface="Arial" charset="0"/>
                <a:sym typeface="Symbol" charset="0"/>
              </a:rPr>
              <a:t>)[M/x]</a:t>
            </a:r>
            <a:r>
              <a:rPr lang="en-US" dirty="0">
                <a:latin typeface="Arial" charset="0"/>
                <a:sym typeface="Symbol" charset="0"/>
              </a:rPr>
              <a:t> =</a:t>
            </a:r>
            <a:endParaRPr lang="en-US" b="1" dirty="0">
              <a:latin typeface="Arial" charset="0"/>
              <a:sym typeface="Symbol" charset="0"/>
            </a:endParaRPr>
          </a:p>
          <a:p>
            <a:pPr marL="457200" lvl="1" indent="0" eaLnBrk="1" hangingPunct="1">
              <a:buFont typeface="Wingdings" charset="0"/>
              <a:buNone/>
              <a:defRPr/>
            </a:pPr>
            <a:r>
              <a:rPr lang="en-US" dirty="0">
                <a:latin typeface="Arial" charset="0"/>
                <a:sym typeface="Symbol" charset="0"/>
              </a:rPr>
              <a:t>            </a:t>
            </a:r>
            <a:r>
              <a:rPr lang="en-US" b="1" dirty="0">
                <a:latin typeface="Arial" charset="0"/>
                <a:sym typeface="Symbol" charset="0"/>
              </a:rPr>
              <a:t>(y.E</a:t>
            </a:r>
            <a:r>
              <a:rPr lang="en-US" b="1" baseline="-25000" dirty="0">
                <a:latin typeface="Arial" charset="0"/>
                <a:sym typeface="Symbol" charset="0"/>
              </a:rPr>
              <a:t>1</a:t>
            </a:r>
            <a:r>
              <a:rPr lang="en-US" b="1" dirty="0">
                <a:latin typeface="Arial" charset="0"/>
                <a:sym typeface="Symbol" charset="0"/>
              </a:rPr>
              <a:t>)[M/x] </a:t>
            </a:r>
            <a:r>
              <a:rPr lang="en-US" dirty="0">
                <a:latin typeface="Arial" charset="0"/>
                <a:sym typeface="Symbol" charset="0"/>
              </a:rPr>
              <a:t>=</a:t>
            </a:r>
            <a:r>
              <a:rPr lang="en-US" b="1" dirty="0">
                <a:latin typeface="Arial" charset="0"/>
                <a:sym typeface="Symbol" charset="0"/>
              </a:rPr>
              <a:t> </a:t>
            </a:r>
            <a:br>
              <a:rPr lang="en-US" dirty="0">
                <a:latin typeface="Arial" charset="0"/>
                <a:sym typeface="Symbol" charset="0"/>
              </a:rPr>
            </a:br>
            <a:endParaRPr lang="en-US" dirty="0">
              <a:latin typeface="Arial" charset="0"/>
            </a:endParaRPr>
          </a:p>
        </p:txBody>
      </p:sp>
      <p:sp>
        <p:nvSpPr>
          <p:cNvPr id="51204" name="Footer Placeholder 3">
            <a:extLst>
              <a:ext uri="{FF2B5EF4-FFF2-40B4-BE49-F238E27FC236}">
                <a16:creationId xmlns:a16="http://schemas.microsoft.com/office/drawing/2014/main" id="{E2E507EC-FA64-EF4A-BAD0-699413F645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CE7A48-6ED9-5646-98C8-C76855D3D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895600"/>
            <a:ext cx="1684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1" dirty="0">
                <a:latin typeface="Arial" panose="020B0604020202020204" pitchFamily="34" charset="0"/>
              </a:rPr>
              <a:t>M</a:t>
            </a:r>
            <a:r>
              <a:rPr lang="en-US" altLang="en-US" sz="2800" dirty="0">
                <a:latin typeface="Arial" panose="020B0604020202020204" pitchFamily="34" charset="0"/>
              </a:rPr>
              <a:t> if </a:t>
            </a:r>
            <a:r>
              <a:rPr lang="en-US" altLang="en-US" sz="2800" b="1" dirty="0">
                <a:latin typeface="Arial" panose="020B0604020202020204" pitchFamily="34" charset="0"/>
              </a:rPr>
              <a:t>x = y</a:t>
            </a:r>
            <a:endParaRPr lang="en-US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2ED53B-1ECE-9849-9A55-26B9C461E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429000"/>
            <a:ext cx="2020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1" dirty="0">
                <a:latin typeface="Arial" panose="020B0604020202020204" pitchFamily="34" charset="0"/>
              </a:rPr>
              <a:t>y</a:t>
            </a:r>
            <a:r>
              <a:rPr lang="en-US" altLang="en-US" sz="2800" dirty="0">
                <a:latin typeface="Arial" panose="020B0604020202020204" pitchFamily="34" charset="0"/>
              </a:rPr>
              <a:t> otherwise</a:t>
            </a:r>
            <a:endParaRPr lang="en-US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F02CE8-B933-8E40-AFE7-8C58A39ED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886200"/>
            <a:ext cx="2944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1" dirty="0">
                <a:latin typeface="Arial" panose="020B0604020202020204" pitchFamily="34" charset="0"/>
              </a:rPr>
              <a:t>(E</a:t>
            </a:r>
            <a:r>
              <a:rPr lang="en-US" altLang="en-US" sz="2800" b="1" baseline="-25000" dirty="0">
                <a:latin typeface="Arial" panose="020B0604020202020204" pitchFamily="34" charset="0"/>
              </a:rPr>
              <a:t>1</a:t>
            </a:r>
            <a:r>
              <a:rPr lang="en-US" altLang="en-US" sz="2800" b="1" dirty="0">
                <a:latin typeface="Arial" panose="020B0604020202020204" pitchFamily="34" charset="0"/>
              </a:rPr>
              <a:t>[M/x] E</a:t>
            </a:r>
            <a:r>
              <a:rPr lang="en-US" altLang="en-US" sz="2800" b="1" baseline="-25000" dirty="0">
                <a:latin typeface="Arial" panose="020B0604020202020204" pitchFamily="34" charset="0"/>
              </a:rPr>
              <a:t>2</a:t>
            </a:r>
            <a:r>
              <a:rPr lang="en-US" altLang="en-US" sz="2800" b="1" dirty="0">
                <a:latin typeface="Arial" panose="020B0604020202020204" pitchFamily="34" charset="0"/>
              </a:rPr>
              <a:t>[M/x])</a:t>
            </a:r>
            <a:endParaRPr lang="en-US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2AF0E5-5223-3247-8711-89C2AB34B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429125"/>
            <a:ext cx="2249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1" dirty="0">
                <a:latin typeface="Arial" panose="020B0604020202020204" pitchFamily="34" charset="0"/>
                <a:sym typeface="Symbol" pitchFamily="2" charset="2"/>
              </a:rPr>
              <a:t>y.E</a:t>
            </a:r>
            <a:r>
              <a:rPr lang="en-US" altLang="en-US" sz="2800" b="1" baseline="-25000" dirty="0">
                <a:latin typeface="Arial" panose="020B0604020202020204" pitchFamily="34" charset="0"/>
                <a:sym typeface="Symbol" pitchFamily="2" charset="2"/>
              </a:rPr>
              <a:t>1</a:t>
            </a:r>
            <a:r>
              <a:rPr lang="en-US" altLang="en-US" sz="2800" dirty="0">
                <a:latin typeface="Arial" panose="020B0604020202020204" pitchFamily="34" charset="0"/>
                <a:sym typeface="Symbol" pitchFamily="2" charset="2"/>
              </a:rPr>
              <a:t> if </a:t>
            </a:r>
            <a:r>
              <a:rPr lang="en-US" altLang="en-US" sz="2800" b="1" dirty="0">
                <a:latin typeface="Arial" panose="020B0604020202020204" pitchFamily="34" charset="0"/>
                <a:sym typeface="Symbol" pitchFamily="2" charset="2"/>
              </a:rPr>
              <a:t>x = y</a:t>
            </a:r>
            <a:endParaRPr lang="en-US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88F619-7475-B042-B858-99BB448C0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962525"/>
            <a:ext cx="4803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1" dirty="0">
                <a:latin typeface="Arial" panose="020B0604020202020204" pitchFamily="34" charset="0"/>
                <a:sym typeface="Symbol" pitchFamily="2" charset="2"/>
              </a:rPr>
              <a:t>z.((E</a:t>
            </a:r>
            <a:r>
              <a:rPr lang="en-US" altLang="en-US" sz="2800" b="1" baseline="-25000" dirty="0">
                <a:latin typeface="Arial" panose="020B0604020202020204" pitchFamily="34" charset="0"/>
                <a:sym typeface="Symbol" pitchFamily="2" charset="2"/>
              </a:rPr>
              <a:t>1</a:t>
            </a:r>
            <a:r>
              <a:rPr lang="en-US" altLang="en-US" sz="2800" b="1" dirty="0">
                <a:latin typeface="Arial" panose="020B0604020202020204" pitchFamily="34" charset="0"/>
                <a:sym typeface="Symbol" pitchFamily="2" charset="2"/>
              </a:rPr>
              <a:t>[z/y])[M/x]) </a:t>
            </a:r>
            <a:r>
              <a:rPr lang="en-US" altLang="en-US" sz="2800" dirty="0">
                <a:latin typeface="Arial" panose="020B0604020202020204" pitchFamily="34" charset="0"/>
                <a:sym typeface="Symbol" pitchFamily="2" charset="2"/>
              </a:rPr>
              <a:t>otherwise,</a:t>
            </a:r>
            <a:endParaRPr lang="en-US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51720A-CCB3-9542-8DA4-0170A02A7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486400"/>
            <a:ext cx="6529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lvl="1" eaLnBrk="1" hangingPunct="1"/>
            <a:r>
              <a:rPr lang="en-US" altLang="en-US" sz="2800">
                <a:latin typeface="Arial" panose="020B0604020202020204" pitchFamily="34" charset="0"/>
                <a:sym typeface="Symbol" pitchFamily="2" charset="2"/>
              </a:rPr>
              <a:t>where </a:t>
            </a:r>
            <a:r>
              <a:rPr lang="en-US" altLang="en-US" sz="2800" b="1">
                <a:latin typeface="Arial" panose="020B0604020202020204" pitchFamily="34" charset="0"/>
                <a:sym typeface="Symbol" pitchFamily="2" charset="2"/>
              </a:rPr>
              <a:t>z</a:t>
            </a:r>
            <a:r>
              <a:rPr lang="en-US" altLang="en-US" sz="2800">
                <a:latin typeface="Arial" panose="020B0604020202020204" pitchFamily="34" charset="0"/>
                <a:sym typeface="Symbol" pitchFamily="2" charset="2"/>
              </a:rPr>
              <a:t> NOT in free(</a:t>
            </a:r>
            <a:r>
              <a:rPr lang="en-US" altLang="en-US" sz="2800" b="1">
                <a:latin typeface="Arial" panose="020B0604020202020204" pitchFamily="34" charset="0"/>
                <a:sym typeface="Symbol" pitchFamily="2" charset="2"/>
              </a:rPr>
              <a:t>E</a:t>
            </a:r>
            <a:r>
              <a:rPr lang="en-US" altLang="en-US" sz="2800" b="1" baseline="-25000">
                <a:latin typeface="Arial" panose="020B0604020202020204" pitchFamily="34" charset="0"/>
                <a:sym typeface="Symbol" pitchFamily="2" charset="2"/>
              </a:rPr>
              <a:t>1</a:t>
            </a:r>
            <a:r>
              <a:rPr lang="en-US" altLang="en-US" sz="2800">
                <a:latin typeface="Arial" panose="020B0604020202020204" pitchFamily="34" charset="0"/>
                <a:sym typeface="Symbol" pitchFamily="2" charset="2"/>
              </a:rPr>
              <a:t>) U free(</a:t>
            </a:r>
            <a:r>
              <a:rPr lang="en-US" altLang="en-US" sz="2800" b="1">
                <a:latin typeface="Arial" panose="020B0604020202020204" pitchFamily="34" charset="0"/>
                <a:sym typeface="Symbol" pitchFamily="2" charset="2"/>
              </a:rPr>
              <a:t>M</a:t>
            </a:r>
            <a:r>
              <a:rPr lang="en-US" altLang="en-US" sz="2800">
                <a:latin typeface="Arial" panose="020B0604020202020204" pitchFamily="34" charset="0"/>
                <a:sym typeface="Symbol" pitchFamily="2" charset="2"/>
              </a:rPr>
              <a:t>) U {</a:t>
            </a:r>
            <a:r>
              <a:rPr lang="en-US" altLang="en-US" sz="2800" b="1">
                <a:latin typeface="Arial" panose="020B0604020202020204" pitchFamily="34" charset="0"/>
                <a:sym typeface="Symbol" pitchFamily="2" charset="2"/>
              </a:rPr>
              <a:t>x</a:t>
            </a:r>
            <a:r>
              <a:rPr lang="en-US" altLang="en-US" sz="2800">
                <a:latin typeface="Arial" panose="020B0604020202020204" pitchFamily="34" charset="0"/>
                <a:sym typeface="Symbol" pitchFamily="2" charset="2"/>
              </a:rPr>
              <a:t>}</a:t>
            </a:r>
            <a:endParaRPr lang="en-US" altLang="en-US" sz="2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D23BE7F5-B277-BB43-A5C5-E0FB1844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Substitution, formally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C9C64-41E1-8F4C-9699-FC77C29C1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ea typeface="Arial" charset="0"/>
                <a:sym typeface="Symbol" charset="0"/>
              </a:rPr>
              <a:t>(</a:t>
            </a:r>
            <a:r>
              <a:rPr lang="en-US" b="1" dirty="0" err="1">
                <a:solidFill>
                  <a:srgbClr val="000000"/>
                </a:solidFill>
                <a:latin typeface="Arial" charset="0"/>
                <a:ea typeface="Arial" charset="0"/>
                <a:sym typeface="Symbol" charset="0"/>
              </a:rPr>
              <a:t>x.</a:t>
            </a:r>
            <a:r>
              <a:rPr lang="en-US" b="1" dirty="0" err="1">
                <a:solidFill>
                  <a:srgbClr val="0000FF"/>
                </a:solidFill>
                <a:latin typeface="Arial" charset="0"/>
                <a:ea typeface="Arial" charset="0"/>
                <a:sym typeface="Symbol" charset="0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Arial" charset="0"/>
                <a:ea typeface="Arial" charset="0"/>
                <a:sym typeface="Symbol" charset="0"/>
              </a:rPr>
              <a:t>.</a:t>
            </a:r>
            <a:r>
              <a:rPr lang="en-US" b="1" dirty="0">
                <a:solidFill>
                  <a:schemeClr val="hlink"/>
                </a:solidFill>
                <a:latin typeface="Arial" charset="0"/>
                <a:ea typeface="Arial" charset="0"/>
                <a:sym typeface="Symbo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Arial" charset="0"/>
                <a:ea typeface="Arial" charset="0"/>
                <a:sym typeface="Symbol" charset="0"/>
              </a:rPr>
              <a:t>x</a:t>
            </a:r>
            <a:r>
              <a:rPr lang="en-US" b="1" dirty="0">
                <a:solidFill>
                  <a:schemeClr val="hlink"/>
                </a:solidFill>
                <a:latin typeface="Arial" charset="0"/>
                <a:ea typeface="Arial" charset="0"/>
                <a:sym typeface="Symbol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" charset="0"/>
                <a:ea typeface="Arial" charset="0"/>
                <a:sym typeface="Symbol" charset="0"/>
              </a:rPr>
              <a:t>y</a:t>
            </a:r>
            <a:r>
              <a:rPr lang="en-US" b="1" dirty="0">
                <a:latin typeface="Arial" charset="0"/>
                <a:ea typeface="Arial" charset="0"/>
                <a:sym typeface="Symbol" charset="0"/>
              </a:rPr>
              <a:t>) (</a:t>
            </a:r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sym typeface="Symbol" charset="0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Arial" charset="0"/>
                <a:ea typeface="Arial" charset="0"/>
                <a:sym typeface="Symbol" charset="0"/>
              </a:rPr>
              <a:t> w) </a:t>
            </a:r>
          </a:p>
          <a:p>
            <a:pPr>
              <a:buFont typeface="Wingdings" charset="0"/>
              <a:buChar char="à"/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ea typeface="Arial" charset="0"/>
                <a:sym typeface="Wingdings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Arial" charset="0"/>
                <a:ea typeface="Arial" charset="0"/>
                <a:sym typeface="Symbol" charset="0"/>
              </a:rPr>
              <a:t></a:t>
            </a:r>
            <a:r>
              <a:rPr lang="en-US" b="1" dirty="0">
                <a:solidFill>
                  <a:srgbClr val="0000FF"/>
                </a:solidFill>
                <a:latin typeface="Arial" charset="0"/>
                <a:ea typeface="Arial" charset="0"/>
                <a:sym typeface="Symbol" charset="0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Arial" charset="0"/>
                <a:ea typeface="Arial" charset="0"/>
                <a:sym typeface="Symbol" charset="0"/>
              </a:rPr>
              <a:t>.</a:t>
            </a:r>
            <a:r>
              <a:rPr lang="en-US" b="1" dirty="0">
                <a:solidFill>
                  <a:schemeClr val="hlink"/>
                </a:solidFill>
                <a:latin typeface="Arial" charset="0"/>
                <a:ea typeface="Arial" charset="0"/>
                <a:sym typeface="Symbo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Arial" charset="0"/>
                <a:ea typeface="Arial" charset="0"/>
                <a:sym typeface="Symbol" charset="0"/>
              </a:rPr>
              <a:t>x</a:t>
            </a:r>
            <a:r>
              <a:rPr lang="en-US" b="1" dirty="0">
                <a:solidFill>
                  <a:schemeClr val="hlink"/>
                </a:solidFill>
                <a:latin typeface="Arial" charset="0"/>
                <a:ea typeface="Arial" charset="0"/>
                <a:sym typeface="Symbol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" charset="0"/>
                <a:ea typeface="Arial" charset="0"/>
                <a:sym typeface="Symbol" charset="0"/>
              </a:rPr>
              <a:t>y</a:t>
            </a:r>
            <a:r>
              <a:rPr lang="en-US" b="1" dirty="0">
                <a:latin typeface="Arial" charset="0"/>
                <a:ea typeface="Arial" charset="0"/>
                <a:sym typeface="Symbol" charset="0"/>
              </a:rPr>
              <a:t>)[(</a:t>
            </a:r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sym typeface="Symbol" charset="0"/>
              </a:rPr>
              <a:t>y</a:t>
            </a:r>
            <a:r>
              <a:rPr lang="en-US" b="1" dirty="0">
                <a:latin typeface="Arial" charset="0"/>
                <a:ea typeface="Arial" charset="0"/>
                <a:sym typeface="Symbol" charset="0"/>
              </a:rPr>
              <a:t> w)/x]</a:t>
            </a:r>
          </a:p>
          <a:p>
            <a:pPr>
              <a:buFont typeface="Wingdings" charset="0"/>
              <a:buChar char="à"/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ea typeface="Arial" charset="0"/>
                <a:sym typeface="Symbol" charset="0"/>
              </a:rPr>
              <a:t>1_.</a:t>
            </a:r>
            <a:r>
              <a:rPr lang="en-US" b="1" dirty="0">
                <a:solidFill>
                  <a:schemeClr val="hlink"/>
                </a:solidFill>
                <a:latin typeface="Arial" charset="0"/>
                <a:ea typeface="Arial" charset="0"/>
                <a:sym typeface="Symbol" charset="0"/>
              </a:rPr>
              <a:t> </a:t>
            </a:r>
            <a:r>
              <a:rPr lang="en-US" b="1" dirty="0">
                <a:latin typeface="Arial" charset="0"/>
                <a:ea typeface="Arial" charset="0"/>
                <a:sym typeface="Symbol" charset="0"/>
              </a:rPr>
              <a:t>( (</a:t>
            </a:r>
            <a:r>
              <a:rPr lang="en-US" b="1" dirty="0">
                <a:solidFill>
                  <a:srgbClr val="000000"/>
                </a:solidFill>
                <a:latin typeface="Arial" charset="0"/>
                <a:ea typeface="Arial" charset="0"/>
                <a:sym typeface="Symbol" charset="0"/>
              </a:rPr>
              <a:t>(x</a:t>
            </a:r>
            <a:r>
              <a:rPr lang="en-US" b="1" dirty="0">
                <a:solidFill>
                  <a:schemeClr val="hlink"/>
                </a:solidFill>
                <a:latin typeface="Arial" charset="0"/>
                <a:ea typeface="Arial" charset="0"/>
                <a:sym typeface="Symbol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" charset="0"/>
                <a:ea typeface="Arial" charset="0"/>
                <a:sym typeface="Symbol" charset="0"/>
              </a:rPr>
              <a:t>y</a:t>
            </a:r>
            <a:r>
              <a:rPr lang="en-US" b="1" dirty="0">
                <a:latin typeface="Arial" charset="0"/>
                <a:ea typeface="Arial" charset="0"/>
                <a:sym typeface="Symbol" charset="0"/>
              </a:rPr>
              <a:t>)[1_/</a:t>
            </a:r>
            <a:r>
              <a:rPr lang="en-US" b="1" dirty="0">
                <a:solidFill>
                  <a:srgbClr val="0000FF"/>
                </a:solidFill>
                <a:latin typeface="Arial" charset="0"/>
                <a:ea typeface="Arial" charset="0"/>
                <a:sym typeface="Symbol" charset="0"/>
              </a:rPr>
              <a:t>y</a:t>
            </a:r>
            <a:r>
              <a:rPr lang="en-US" b="1" dirty="0">
                <a:latin typeface="Arial" charset="0"/>
                <a:ea typeface="Arial" charset="0"/>
                <a:sym typeface="Symbol" charset="0"/>
              </a:rPr>
              <a:t>])[(</a:t>
            </a:r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sym typeface="Symbol" charset="0"/>
              </a:rPr>
              <a:t>y</a:t>
            </a:r>
            <a:r>
              <a:rPr lang="en-US" b="1" dirty="0">
                <a:latin typeface="Arial" charset="0"/>
                <a:ea typeface="Arial" charset="0"/>
                <a:sym typeface="Symbol" charset="0"/>
              </a:rPr>
              <a:t> w)/x] ) </a:t>
            </a:r>
          </a:p>
          <a:p>
            <a:pPr>
              <a:buFont typeface="Wingdings" charset="0"/>
              <a:buChar char="à"/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ea typeface="Arial" charset="0"/>
                <a:sym typeface="Symbol" charset="0"/>
              </a:rPr>
              <a:t>1_.</a:t>
            </a:r>
            <a:r>
              <a:rPr lang="en-US" b="1" dirty="0">
                <a:solidFill>
                  <a:schemeClr val="hlink"/>
                </a:solidFill>
                <a:latin typeface="Arial" charset="0"/>
                <a:ea typeface="Arial" charset="0"/>
                <a:sym typeface="Symbo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Arial" charset="0"/>
                <a:ea typeface="Arial" charset="0"/>
                <a:sym typeface="Symbol" charset="0"/>
              </a:rPr>
              <a:t>( (x</a:t>
            </a:r>
            <a:r>
              <a:rPr lang="en-US" b="1" dirty="0">
                <a:solidFill>
                  <a:schemeClr val="hlink"/>
                </a:solidFill>
                <a:latin typeface="Arial" charset="0"/>
                <a:ea typeface="Arial" charset="0"/>
                <a:sym typeface="Symbo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Arial" charset="0"/>
                <a:ea typeface="Arial" charset="0"/>
                <a:sym typeface="Symbol" charset="0"/>
              </a:rPr>
              <a:t>1_</a:t>
            </a:r>
            <a:r>
              <a:rPr lang="en-US" b="1" dirty="0">
                <a:latin typeface="Arial" charset="0"/>
                <a:ea typeface="Arial" charset="0"/>
                <a:sym typeface="Symbol" charset="0"/>
              </a:rPr>
              <a:t>)[(</a:t>
            </a:r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sym typeface="Symbol" charset="0"/>
              </a:rPr>
              <a:t>y</a:t>
            </a:r>
            <a:r>
              <a:rPr lang="en-US" b="1" dirty="0">
                <a:latin typeface="Arial" charset="0"/>
                <a:ea typeface="Arial" charset="0"/>
                <a:sym typeface="Symbol" charset="0"/>
              </a:rPr>
              <a:t> w)/x] )</a:t>
            </a:r>
          </a:p>
          <a:p>
            <a:pPr>
              <a:buFont typeface="Wingdings" charset="0"/>
              <a:buChar char="à"/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ea typeface="Arial" charset="0"/>
                <a:sym typeface="Symbol" charset="0"/>
              </a:rPr>
              <a:t>1_.</a:t>
            </a:r>
            <a:r>
              <a:rPr lang="en-US" b="1" dirty="0">
                <a:solidFill>
                  <a:schemeClr val="hlink"/>
                </a:solidFill>
                <a:latin typeface="Arial" charset="0"/>
                <a:ea typeface="Arial" charset="0"/>
                <a:sym typeface="Symbo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Arial" charset="0"/>
                <a:ea typeface="Arial" charset="0"/>
                <a:sym typeface="Symbol" charset="0"/>
              </a:rPr>
              <a:t>( </a:t>
            </a:r>
            <a:r>
              <a:rPr lang="en-US" b="1" dirty="0">
                <a:latin typeface="Arial" charset="0"/>
                <a:ea typeface="Arial" charset="0"/>
                <a:sym typeface="Symbol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sym typeface="Symbol" charset="0"/>
              </a:rPr>
              <a:t>y</a:t>
            </a:r>
            <a:r>
              <a:rPr lang="en-US" b="1" dirty="0">
                <a:latin typeface="Arial" charset="0"/>
                <a:ea typeface="Arial" charset="0"/>
                <a:sym typeface="Symbol" charset="0"/>
              </a:rPr>
              <a:t> w)</a:t>
            </a:r>
            <a:r>
              <a:rPr lang="en-US" b="1" dirty="0">
                <a:solidFill>
                  <a:schemeClr val="hlink"/>
                </a:solidFill>
                <a:latin typeface="Arial" charset="0"/>
                <a:ea typeface="Arial" charset="0"/>
                <a:sym typeface="Symbo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Arial" charset="0"/>
                <a:ea typeface="Arial" charset="0"/>
                <a:sym typeface="Symbol" charset="0"/>
              </a:rPr>
              <a:t>1_ </a:t>
            </a:r>
            <a:r>
              <a:rPr lang="en-US" b="1" dirty="0">
                <a:latin typeface="Arial" charset="0"/>
                <a:ea typeface="Arial" charset="0"/>
                <a:sym typeface="Symbol" charset="0"/>
              </a:rPr>
              <a:t>)</a:t>
            </a:r>
          </a:p>
          <a:p>
            <a:pPr>
              <a:buFont typeface="Wingdings" charset="0"/>
              <a:buChar char="à"/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ea typeface="Arial" charset="0"/>
                <a:sym typeface="Symbol" charset="0"/>
              </a:rPr>
              <a:t>1_.</a:t>
            </a:r>
            <a:r>
              <a:rPr lang="en-US" b="1" dirty="0">
                <a:solidFill>
                  <a:schemeClr val="hlink"/>
                </a:solidFill>
                <a:latin typeface="Arial" charset="0"/>
                <a:ea typeface="Arial" charset="0"/>
                <a:sym typeface="Symbol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sym typeface="Symbol" charset="0"/>
              </a:rPr>
              <a:t>y</a:t>
            </a:r>
            <a:r>
              <a:rPr lang="en-US" b="1" dirty="0">
                <a:latin typeface="Arial" charset="0"/>
                <a:ea typeface="Arial" charset="0"/>
                <a:sym typeface="Symbol" charset="0"/>
              </a:rPr>
              <a:t> w</a:t>
            </a:r>
            <a:r>
              <a:rPr lang="en-US" b="1" dirty="0">
                <a:solidFill>
                  <a:schemeClr val="hlink"/>
                </a:solidFill>
                <a:latin typeface="Arial" charset="0"/>
                <a:ea typeface="Arial" charset="0"/>
                <a:sym typeface="Symbo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Arial" charset="0"/>
                <a:ea typeface="Arial" charset="0"/>
                <a:sym typeface="Symbol" charset="0"/>
              </a:rPr>
              <a:t>1_</a:t>
            </a:r>
          </a:p>
          <a:p>
            <a:pPr>
              <a:buFont typeface="Wingdings" charset="0"/>
              <a:buChar char="à"/>
              <a:defRPr/>
            </a:pPr>
            <a:endParaRPr lang="en-US" b="1" dirty="0">
              <a:solidFill>
                <a:srgbClr val="000000"/>
              </a:solidFill>
              <a:latin typeface="Arial" charset="0"/>
              <a:ea typeface="Arial" charset="0"/>
              <a:sym typeface="Symbol" charset="0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sym typeface="Symbol" charset="0"/>
              </a:rPr>
              <a:t>You will have to implement this substitution algorithm in Haskell</a:t>
            </a:r>
            <a:endParaRPr lang="en-US" dirty="0">
              <a:latin typeface="Arial" charset="0"/>
              <a:ea typeface="Arial" charset="0"/>
              <a:sym typeface="Symbol" charset="0"/>
            </a:endParaRPr>
          </a:p>
          <a:p>
            <a:pPr>
              <a:buFont typeface="Wingdings" charset="0"/>
              <a:buChar char="à"/>
              <a:defRPr/>
            </a:pPr>
            <a:endParaRPr lang="en-US" dirty="0">
              <a:sym typeface="Wingdings"/>
            </a:endParaRPr>
          </a:p>
          <a:p>
            <a:pPr marL="0" indent="0">
              <a:buFont typeface="Wingdings" charset="0"/>
              <a:buNone/>
              <a:defRPr/>
            </a:pPr>
            <a:endParaRPr lang="en-US" b="1" dirty="0">
              <a:solidFill>
                <a:srgbClr val="000000"/>
              </a:solidFill>
              <a:latin typeface="Arial" charset="0"/>
              <a:ea typeface="Arial" charset="0"/>
              <a:sym typeface="Wingdings"/>
            </a:endParaRPr>
          </a:p>
        </p:txBody>
      </p:sp>
      <p:sp>
        <p:nvSpPr>
          <p:cNvPr id="52227" name="Footer Placeholder 3">
            <a:extLst>
              <a:ext uri="{FF2B5EF4-FFF2-40B4-BE49-F238E27FC236}">
                <a16:creationId xmlns:a16="http://schemas.microsoft.com/office/drawing/2014/main" id="{85B0A83B-909A-AD4D-9E93-09DBA47A99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52228" name="Slide Number Placeholder 4">
            <a:extLst>
              <a:ext uri="{FF2B5EF4-FFF2-40B4-BE49-F238E27FC236}">
                <a16:creationId xmlns:a16="http://schemas.microsoft.com/office/drawing/2014/main" id="{EAC9DFC9-EF10-F64A-B75E-C41E5D0984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F216CA6-9471-2B43-896A-46B0FD0D738E}" type="slidenum">
              <a:rPr lang="en-US" altLang="en-US" sz="1400"/>
              <a:pPr eaLnBrk="1" hangingPunct="1"/>
              <a:t>21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D23BE7F5-B277-BB43-A5C5-E0FB1844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Substitution, formally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C9C64-41E1-8F4C-9699-FC77C29C1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ea typeface="Arial" charset="0"/>
                <a:sym typeface="Symbol" charset="0"/>
              </a:rPr>
              <a:t>(</a:t>
            </a:r>
            <a:r>
              <a:rPr lang="en-US" b="1" dirty="0" err="1">
                <a:solidFill>
                  <a:srgbClr val="000000"/>
                </a:solidFill>
                <a:latin typeface="Arial" charset="0"/>
                <a:ea typeface="Arial" charset="0"/>
                <a:sym typeface="Symbol" charset="0"/>
              </a:rPr>
              <a:t>x.</a:t>
            </a:r>
            <a:r>
              <a:rPr lang="en-US" b="1" dirty="0" err="1">
                <a:solidFill>
                  <a:srgbClr val="0000FF"/>
                </a:solidFill>
                <a:latin typeface="Arial" charset="0"/>
                <a:ea typeface="Arial" charset="0"/>
                <a:sym typeface="Symbol" charset="0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Arial" charset="0"/>
                <a:ea typeface="Arial" charset="0"/>
                <a:sym typeface="Symbol" charset="0"/>
              </a:rPr>
              <a:t>. </a:t>
            </a:r>
            <a:r>
              <a:rPr lang="en-US" b="1" dirty="0">
                <a:solidFill>
                  <a:srgbClr val="0000FF"/>
                </a:solidFill>
                <a:latin typeface="Arial" charset="0"/>
                <a:ea typeface="Arial" charset="0"/>
                <a:sym typeface="Symbol" charset="0"/>
              </a:rPr>
              <a:t>z</a:t>
            </a:r>
            <a:r>
              <a:rPr lang="en-US" b="1" dirty="0">
                <a:solidFill>
                  <a:srgbClr val="000000"/>
                </a:solidFill>
                <a:latin typeface="Arial" charset="0"/>
                <a:ea typeface="Arial" charset="0"/>
                <a:sym typeface="Symbol" charset="0"/>
              </a:rPr>
              <a:t>.</a:t>
            </a:r>
            <a:r>
              <a:rPr lang="en-US" b="1" dirty="0">
                <a:solidFill>
                  <a:schemeClr val="hlink"/>
                </a:solidFill>
                <a:latin typeface="Arial" charset="0"/>
                <a:ea typeface="Arial" charset="0"/>
                <a:sym typeface="Symbo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Arial" charset="0"/>
                <a:ea typeface="Arial" charset="0"/>
                <a:sym typeface="Symbol" charset="0"/>
              </a:rPr>
              <a:t>x</a:t>
            </a:r>
            <a:r>
              <a:rPr lang="en-US" b="1" dirty="0">
                <a:solidFill>
                  <a:schemeClr val="hlink"/>
                </a:solidFill>
                <a:latin typeface="Arial" charset="0"/>
                <a:ea typeface="Arial" charset="0"/>
                <a:sym typeface="Symbol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" charset="0"/>
                <a:ea typeface="Arial" charset="0"/>
                <a:sym typeface="Symbol" charset="0"/>
              </a:rPr>
              <a:t>z </a:t>
            </a:r>
            <a:r>
              <a:rPr lang="en-US" b="1" dirty="0">
                <a:latin typeface="Arial" charset="0"/>
                <a:ea typeface="Arial" charset="0"/>
                <a:sym typeface="Symbol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sym typeface="Symbol" charset="0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Arial" charset="0"/>
                <a:ea typeface="Arial" charset="0"/>
                <a:sym typeface="Symbol" charset="0"/>
              </a:rPr>
              <a:t> z)) (</a:t>
            </a:r>
            <a:r>
              <a:rPr lang="en-US" b="1" dirty="0" err="1">
                <a:solidFill>
                  <a:srgbClr val="000000"/>
                </a:solidFill>
                <a:latin typeface="Arial" charset="0"/>
                <a:ea typeface="Arial" charset="0"/>
                <a:sym typeface="Symbol" charset="0"/>
              </a:rPr>
              <a:t>x.x</a:t>
            </a:r>
            <a:r>
              <a:rPr lang="en-US" b="1" dirty="0">
                <a:solidFill>
                  <a:srgbClr val="000000"/>
                </a:solidFill>
                <a:latin typeface="Arial" charset="0"/>
                <a:ea typeface="Arial" charset="0"/>
                <a:sym typeface="Symbol" charset="0"/>
              </a:rPr>
              <a:t>) </a:t>
            </a:r>
          </a:p>
          <a:p>
            <a:pPr>
              <a:buFont typeface="Wingdings" charset="0"/>
              <a:buChar char="à"/>
              <a:defRPr/>
            </a:pPr>
            <a:endParaRPr lang="en-US" dirty="0">
              <a:sym typeface="Wingdings"/>
            </a:endParaRPr>
          </a:p>
          <a:p>
            <a:pPr marL="0" indent="0">
              <a:buFont typeface="Wingdings" charset="0"/>
              <a:buNone/>
              <a:defRPr/>
            </a:pPr>
            <a:endParaRPr lang="en-US" b="1" dirty="0">
              <a:solidFill>
                <a:srgbClr val="000000"/>
              </a:solidFill>
              <a:latin typeface="Arial" charset="0"/>
              <a:ea typeface="Arial" charset="0"/>
              <a:sym typeface="Wingdings"/>
            </a:endParaRPr>
          </a:p>
        </p:txBody>
      </p:sp>
      <p:sp>
        <p:nvSpPr>
          <p:cNvPr id="52227" name="Footer Placeholder 3">
            <a:extLst>
              <a:ext uri="{FF2B5EF4-FFF2-40B4-BE49-F238E27FC236}">
                <a16:creationId xmlns:a16="http://schemas.microsoft.com/office/drawing/2014/main" id="{85B0A83B-909A-AD4D-9E93-09DBA47A99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52228" name="Slide Number Placeholder 4">
            <a:extLst>
              <a:ext uri="{FF2B5EF4-FFF2-40B4-BE49-F238E27FC236}">
                <a16:creationId xmlns:a16="http://schemas.microsoft.com/office/drawing/2014/main" id="{EAC9DFC9-EF10-F64A-B75E-C41E5D0984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F216CA6-9471-2B43-896A-46B0FD0D738E}" type="slidenum">
              <a:rPr lang="en-US" altLang="en-US" sz="1400"/>
              <a:pPr eaLnBrk="1" hangingPunct="1"/>
              <a:t>22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542614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1096-C90D-D946-8464-96C1A1A9C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CAEDF-7C7B-6F45-BD86-78B64815E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DBCB7-D55C-B544-AFC3-D1778CD852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B5D96-8FCA-AE42-924F-708F395939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E70D3B-E3B8-D84F-BE24-AC5147F71DD2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17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308A8119-4F98-F04E-A181-329144CD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Lambda Calculus</a:t>
            </a:r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924B26DB-7159-3B4F-AEC6-F1A5C0BAE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8726488" cy="453231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 theory of functions 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Theory behind functional programming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Turing complete: any computable function can be expressed and evaluated using the calculus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“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Lingua franca</a:t>
            </a:r>
            <a:r>
              <a:rPr lang="en-US" altLang="en-US" dirty="0">
                <a:latin typeface="Arial" panose="020B0604020202020204" pitchFamily="34" charset="0"/>
              </a:rPr>
              <a:t>”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 of PL research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Lambda (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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) calculus expresses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function definition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function application</a:t>
            </a:r>
          </a:p>
          <a:p>
            <a:pPr lvl="1" eaLnBrk="1" hangingPunct="1"/>
            <a:r>
              <a:rPr lang="en-US" altLang="en-US" b="1" dirty="0">
                <a:latin typeface="Arial" panose="020B0604020202020204" pitchFamily="34" charset="0"/>
                <a:sym typeface="Symbol" pitchFamily="2" charset="2"/>
              </a:rPr>
              <a:t>f(x)=</a:t>
            </a:r>
            <a:r>
              <a:rPr lang="en-US" altLang="en-US" b="1" dirty="0">
                <a:latin typeface="Arial" panose="020B0604020202020204" pitchFamily="34" charset="0"/>
              </a:rPr>
              <a:t>x*x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sym typeface="Symbol" pitchFamily="2" charset="2"/>
              </a:rPr>
              <a:t>  becomes   </a:t>
            </a:r>
            <a:r>
              <a:rPr lang="en-US" altLang="en-US" b="1" dirty="0">
                <a:latin typeface="Arial" panose="020B0604020202020204" pitchFamily="34" charset="0"/>
                <a:sym typeface="Symbol" pitchFamily="2" charset="2"/>
              </a:rPr>
              <a:t>x. x*x</a:t>
            </a:r>
            <a:endParaRPr lang="en-US" altLang="en-US" b="1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b="1" dirty="0">
                <a:latin typeface="Arial" panose="020B0604020202020204" pitchFamily="34" charset="0"/>
              </a:rPr>
              <a:t>g(x)=x+1</a:t>
            </a:r>
            <a:r>
              <a:rPr lang="en-US" altLang="en-US" dirty="0">
                <a:latin typeface="Arial" panose="020B0604020202020204" pitchFamily="34" charset="0"/>
              </a:rPr>
              <a:t> becomes   </a:t>
            </a:r>
            <a:r>
              <a:rPr lang="en-US" altLang="en-US" b="1" dirty="0">
                <a:latin typeface="Arial" panose="020B0604020202020204" pitchFamily="34" charset="0"/>
                <a:sym typeface="Symbol" pitchFamily="2" charset="2"/>
              </a:rPr>
              <a:t>x. x+1</a:t>
            </a:r>
          </a:p>
          <a:p>
            <a:pPr lvl="1" eaLnBrk="1" hangingPunct="1"/>
            <a:r>
              <a:rPr lang="en-US" altLang="en-US" b="1" dirty="0">
                <a:latin typeface="Arial" panose="020B0604020202020204" pitchFamily="34" charset="0"/>
              </a:rPr>
              <a:t>f(5)</a:t>
            </a:r>
            <a:r>
              <a:rPr lang="en-US" altLang="en-US" dirty="0">
                <a:latin typeface="Arial" panose="020B0604020202020204" pitchFamily="34" charset="0"/>
              </a:rPr>
              <a:t>          becomes   </a:t>
            </a:r>
            <a:r>
              <a:rPr lang="en-US" altLang="en-US" b="1" dirty="0">
                <a:latin typeface="Arial" panose="020B0604020202020204" pitchFamily="34" charset="0"/>
              </a:rPr>
              <a:t>(</a:t>
            </a:r>
            <a:r>
              <a:rPr lang="en-US" altLang="en-US" b="1" dirty="0">
                <a:latin typeface="Arial" panose="020B0604020202020204" pitchFamily="34" charset="0"/>
                <a:sym typeface="Symbol" pitchFamily="2" charset="2"/>
              </a:rPr>
              <a:t>x. x*x)</a:t>
            </a:r>
            <a:r>
              <a:rPr lang="en-US" altLang="en-US" b="1" baseline="30000" dirty="0">
                <a:latin typeface="Arial" panose="020B0604020202020204" pitchFamily="34" charset="0"/>
              </a:rPr>
              <a:t>  </a:t>
            </a:r>
            <a:r>
              <a:rPr lang="en-US" altLang="en-US" b="1" dirty="0">
                <a:latin typeface="Arial" panose="020B0604020202020204" pitchFamily="34" charset="0"/>
              </a:rPr>
              <a:t>5 </a:t>
            </a:r>
            <a:r>
              <a:rPr lang="en-US" altLang="en-US" b="1" dirty="0">
                <a:latin typeface="Arial" panose="020B0604020202020204" pitchFamily="34" charset="0"/>
                <a:sym typeface="Wingdings" pitchFamily="2" charset="2"/>
              </a:rPr>
              <a:t></a:t>
            </a:r>
            <a:r>
              <a:rPr lang="en-US" altLang="en-US" b="1" dirty="0">
                <a:latin typeface="Arial" panose="020B0604020202020204" pitchFamily="34" charset="0"/>
              </a:rPr>
              <a:t> 5*5</a:t>
            </a:r>
            <a:r>
              <a:rPr lang="en-US" altLang="en-US" b="1" baseline="30000" dirty="0">
                <a:latin typeface="Arial" panose="020B0604020202020204" pitchFamily="34" charset="0"/>
              </a:rPr>
              <a:t> </a:t>
            </a:r>
            <a:r>
              <a:rPr lang="en-US" altLang="en-US" b="1" dirty="0">
                <a:latin typeface="Arial" panose="020B0604020202020204" pitchFamily="34" charset="0"/>
                <a:sym typeface="Wingdings" pitchFamily="2" charset="2"/>
              </a:rPr>
              <a:t></a:t>
            </a:r>
            <a:r>
              <a:rPr lang="en-US" altLang="en-US" b="1" dirty="0">
                <a:latin typeface="Arial" panose="020B0604020202020204" pitchFamily="34" charset="0"/>
              </a:rPr>
              <a:t> 25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3795" name="Footer Placeholder 3">
            <a:extLst>
              <a:ext uri="{FF2B5EF4-FFF2-40B4-BE49-F238E27FC236}">
                <a16:creationId xmlns:a16="http://schemas.microsoft.com/office/drawing/2014/main" id="{370BECA0-93FF-894B-8608-F9B8128D96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33796" name="Slide Number Placeholder 4">
            <a:extLst>
              <a:ext uri="{FF2B5EF4-FFF2-40B4-BE49-F238E27FC236}">
                <a16:creationId xmlns:a16="http://schemas.microsoft.com/office/drawing/2014/main" id="{0F52D0AB-40BB-A344-8E2B-1DEF83D9B8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A7321D6-CEF5-2844-9F5A-E97CDF07EFA1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Footer Placeholder 3">
            <a:extLst>
              <a:ext uri="{FF2B5EF4-FFF2-40B4-BE49-F238E27FC236}">
                <a16:creationId xmlns:a16="http://schemas.microsoft.com/office/drawing/2014/main" id="{997C9663-4E2A-0842-9407-18E92872C8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34818" name="Slide Number Placeholder 4">
            <a:extLst>
              <a:ext uri="{FF2B5EF4-FFF2-40B4-BE49-F238E27FC236}">
                <a16:creationId xmlns:a16="http://schemas.microsoft.com/office/drawing/2014/main" id="{BACD087E-D542-314B-986C-6765ED1118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EE05200-C766-FB49-B245-DABEA49F4321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ABF88A51-0BB2-BD44-9D7C-AFE73E53A3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Syntax of 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Pure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Lambda Calculus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E3854B31-F67A-D244-BC12-E2E3BF7B73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26488" cy="5105400"/>
          </a:xfrm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E </a:t>
            </a:r>
            <a:r>
              <a:rPr lang="en-US" dirty="0">
                <a:solidFill>
                  <a:srgbClr val="0000FF"/>
                </a:solidFill>
                <a:latin typeface="Arial" charset="0"/>
                <a:sym typeface="Wingdings" charset="0"/>
              </a:rPr>
              <a:t>::=</a:t>
            </a:r>
            <a:r>
              <a:rPr lang="en-US" b="1" dirty="0">
                <a:solidFill>
                  <a:srgbClr val="0000FF"/>
                </a:solidFill>
                <a:latin typeface="Arial" charset="0"/>
                <a:sym typeface="Wingdings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" charset="0"/>
              </a:rPr>
              <a:t> x | ( </a:t>
            </a:r>
            <a:r>
              <a:rPr lang="en-US" b="1" dirty="0">
                <a:solidFill>
                  <a:srgbClr val="0000FF"/>
                </a:solidFill>
                <a:latin typeface="Arial" charset="0"/>
                <a:sym typeface="Symbol" charset="0"/>
              </a:rPr>
              <a:t>x. E</a:t>
            </a:r>
            <a:r>
              <a:rPr lang="en-US" b="1" baseline="-25000" dirty="0">
                <a:solidFill>
                  <a:srgbClr val="0000FF"/>
                </a:solidFill>
                <a:latin typeface="Arial" charset="0"/>
                <a:sym typeface="Symbol" charset="0"/>
              </a:rPr>
              <a:t>1</a:t>
            </a:r>
            <a:r>
              <a:rPr lang="en-US" b="1" dirty="0">
                <a:solidFill>
                  <a:srgbClr val="0000FF"/>
                </a:solidFill>
                <a:latin typeface="Arial" charset="0"/>
                <a:sym typeface="Symbol" charset="0"/>
              </a:rPr>
              <a:t> ) | ( E</a:t>
            </a:r>
            <a:r>
              <a:rPr lang="en-US" b="1" baseline="-25000" dirty="0">
                <a:solidFill>
                  <a:srgbClr val="0000FF"/>
                </a:solidFill>
                <a:latin typeface="Arial" charset="0"/>
                <a:sym typeface="Symbol" charset="0"/>
              </a:rPr>
              <a:t>1</a:t>
            </a:r>
            <a:r>
              <a:rPr lang="en-US" b="1" dirty="0">
                <a:solidFill>
                  <a:srgbClr val="0000FF"/>
                </a:solidFill>
                <a:latin typeface="Arial" charset="0"/>
                <a:sym typeface="Symbol" charset="0"/>
              </a:rPr>
              <a:t> E</a:t>
            </a:r>
            <a:r>
              <a:rPr lang="en-US" b="1" baseline="-25000" dirty="0">
                <a:solidFill>
                  <a:srgbClr val="0000FF"/>
                </a:solidFill>
                <a:latin typeface="Arial" charset="0"/>
                <a:sym typeface="Symbol" charset="0"/>
              </a:rPr>
              <a:t>2 </a:t>
            </a:r>
            <a:r>
              <a:rPr lang="en-US" b="1" dirty="0">
                <a:solidFill>
                  <a:srgbClr val="0000FF"/>
                </a:solidFill>
                <a:latin typeface="Arial" charset="0"/>
                <a:sym typeface="Symbol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Symbol" charset="0"/>
              </a:rPr>
              <a:t> 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 charset="0"/>
                <a:sym typeface="Symbol" charset="0"/>
              </a:rPr>
              <a:t>A -expression is one of </a:t>
            </a:r>
          </a:p>
          <a:p>
            <a:pPr lvl="2" eaLnBrk="1" hangingPunct="1">
              <a:buFont typeface="Wingdings" charset="0"/>
              <a:buChar char="n"/>
              <a:defRPr/>
            </a:pPr>
            <a:r>
              <a:rPr lang="en-US" dirty="0">
                <a:latin typeface="Arial" charset="0"/>
                <a:sym typeface="Symbol" charset="0"/>
              </a:rPr>
              <a:t>Variable: </a:t>
            </a:r>
            <a:r>
              <a:rPr lang="en-US" b="1" dirty="0">
                <a:solidFill>
                  <a:srgbClr val="0000FF"/>
                </a:solidFill>
                <a:latin typeface="Arial" charset="0"/>
              </a:rPr>
              <a:t>x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</a:t>
            </a:r>
          </a:p>
          <a:p>
            <a:pPr lvl="2" eaLnBrk="1" hangingPunct="1">
              <a:buFont typeface="Wingdings" charset="0"/>
              <a:buChar char="n"/>
              <a:defRPr/>
            </a:pPr>
            <a:r>
              <a:rPr lang="en-US" dirty="0">
                <a:latin typeface="Arial" charset="0"/>
                <a:sym typeface="Symbol" charset="0"/>
              </a:rPr>
              <a:t>Abstraction (i.e., function definition): </a:t>
            </a:r>
            <a:r>
              <a:rPr lang="en-US" b="1" dirty="0">
                <a:solidFill>
                  <a:srgbClr val="0000FF"/>
                </a:solidFill>
                <a:latin typeface="Arial" charset="0"/>
                <a:sym typeface="Symbol" charset="0"/>
              </a:rPr>
              <a:t>x. E</a:t>
            </a:r>
            <a:r>
              <a:rPr lang="en-US" b="1" baseline="-25000" dirty="0">
                <a:solidFill>
                  <a:srgbClr val="0000FF"/>
                </a:solidFill>
                <a:latin typeface="Arial" charset="0"/>
                <a:sym typeface="Symbol" charset="0"/>
              </a:rPr>
              <a:t>1</a:t>
            </a:r>
            <a:endParaRPr lang="en-US" b="1" dirty="0">
              <a:solidFill>
                <a:srgbClr val="0000FF"/>
              </a:solidFill>
              <a:latin typeface="Arial" charset="0"/>
              <a:sym typeface="Symbol" charset="0"/>
            </a:endParaRPr>
          </a:p>
          <a:p>
            <a:pPr lvl="2" eaLnBrk="1" hangingPunct="1">
              <a:buFont typeface="Wingdings" charset="0"/>
              <a:buChar char="n"/>
              <a:defRPr/>
            </a:pPr>
            <a:r>
              <a:rPr lang="en-US" dirty="0">
                <a:latin typeface="Arial" charset="0"/>
                <a:sym typeface="Symbol" charset="0"/>
              </a:rPr>
              <a:t>Application: </a:t>
            </a:r>
            <a:r>
              <a:rPr lang="en-US" b="1" dirty="0">
                <a:solidFill>
                  <a:srgbClr val="0000FF"/>
                </a:solidFill>
                <a:latin typeface="Arial" charset="0"/>
                <a:sym typeface="Symbol" charset="0"/>
              </a:rPr>
              <a:t>E</a:t>
            </a:r>
            <a:r>
              <a:rPr lang="en-US" b="1" baseline="-25000" dirty="0">
                <a:solidFill>
                  <a:srgbClr val="0000FF"/>
                </a:solidFill>
                <a:latin typeface="Arial" charset="0"/>
                <a:sym typeface="Symbol" charset="0"/>
              </a:rPr>
              <a:t>1</a:t>
            </a:r>
            <a:r>
              <a:rPr lang="en-US" b="1" dirty="0">
                <a:solidFill>
                  <a:srgbClr val="0000FF"/>
                </a:solidFill>
                <a:latin typeface="Arial" charset="0"/>
                <a:sym typeface="Symbol" charset="0"/>
              </a:rPr>
              <a:t> E</a:t>
            </a:r>
            <a:r>
              <a:rPr lang="en-US" b="1" baseline="-25000" dirty="0">
                <a:solidFill>
                  <a:srgbClr val="0000FF"/>
                </a:solidFill>
                <a:latin typeface="Arial" charset="0"/>
                <a:sym typeface="Symbol" charset="0"/>
              </a:rPr>
              <a:t>2 </a:t>
            </a:r>
            <a:r>
              <a:rPr lang="en-US" dirty="0">
                <a:solidFill>
                  <a:srgbClr val="0000FF"/>
                </a:solidFill>
                <a:latin typeface="Arial" charset="0"/>
                <a:sym typeface="Symbol" charset="0"/>
              </a:rPr>
              <a:t> </a:t>
            </a:r>
          </a:p>
          <a:p>
            <a:pPr marL="342900" lvl="1" indent="-342900" eaLnBrk="1" hangingPunct="1">
              <a:buClr>
                <a:schemeClr val="folHlink"/>
              </a:buClr>
              <a:buSzPct val="60000"/>
              <a:buFont typeface="Wingdings" charset="0"/>
              <a:buChar char="n"/>
              <a:defRPr/>
            </a:pPr>
            <a:endParaRPr lang="en-US" dirty="0">
              <a:latin typeface="Arial" charset="0"/>
              <a:sym typeface="Symbol" charset="0"/>
            </a:endParaRPr>
          </a:p>
          <a:p>
            <a:pPr marL="342900" lvl="1" indent="-342900" eaLnBrk="1" hangingPunct="1">
              <a:buClr>
                <a:schemeClr val="folHlink"/>
              </a:buClr>
              <a:buSzPct val="60000"/>
              <a:buFont typeface="Wingdings" charset="0"/>
              <a:buChar char="n"/>
              <a:defRPr/>
            </a:pPr>
            <a:r>
              <a:rPr lang="en-US" dirty="0">
                <a:latin typeface="Arial" charset="0"/>
                <a:sym typeface="Symbol" charset="0"/>
              </a:rPr>
              <a:t>-calculus formulae (e.g., </a:t>
            </a:r>
            <a:r>
              <a:rPr lang="en-US" b="1" dirty="0">
                <a:solidFill>
                  <a:srgbClr val="0000FF"/>
                </a:solidFill>
                <a:latin typeface="Arial" charset="0"/>
                <a:sym typeface="Symbol" charset="0"/>
              </a:rPr>
              <a:t>( x. (x y) )</a:t>
            </a:r>
            <a:r>
              <a:rPr lang="en-US" dirty="0">
                <a:latin typeface="Arial" charset="0"/>
                <a:sym typeface="Symbol" charset="0"/>
              </a:rPr>
              <a:t>) are called 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Symbol" charset="0"/>
              </a:rPr>
              <a:t>expressions</a:t>
            </a:r>
            <a:r>
              <a:rPr lang="en-US" dirty="0">
                <a:latin typeface="Arial" charset="0"/>
                <a:sym typeface="Symbol" charset="0"/>
              </a:rPr>
              <a:t> or 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Symbol" charset="0"/>
              </a:rPr>
              <a:t>terms</a:t>
            </a:r>
            <a:endParaRPr lang="en-US" dirty="0">
              <a:solidFill>
                <a:schemeClr val="hlink"/>
              </a:solidFill>
              <a:latin typeface="Arial" charset="0"/>
              <a:sym typeface="Symbol" charset="0"/>
            </a:endParaRPr>
          </a:p>
          <a:p>
            <a:pPr marL="342900" lvl="1" indent="-342900" eaLnBrk="1" hangingPunct="1">
              <a:buClr>
                <a:schemeClr val="folHlink"/>
              </a:buClr>
              <a:buSzPct val="60000"/>
              <a:buFont typeface="Wingdings" charset="0"/>
              <a:buChar char="n"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  <a:sym typeface="Symbol" charset="0"/>
              </a:rPr>
              <a:t>( x. (x y) )</a:t>
            </a:r>
            <a:r>
              <a:rPr lang="en-US" dirty="0">
                <a:latin typeface="Arial" charset="0"/>
                <a:sym typeface="Symbol" charset="0"/>
              </a:rPr>
              <a:t> corresponds to </a:t>
            </a:r>
            <a:r>
              <a:rPr lang="en-US" dirty="0">
                <a:solidFill>
                  <a:srgbClr val="0000FF"/>
                </a:solidFill>
                <a:latin typeface="Arial" charset="0"/>
                <a:sym typeface="Symbol" charset="0"/>
              </a:rPr>
              <a:t>(lambda (x) (x y))</a:t>
            </a:r>
            <a:r>
              <a:rPr lang="en-US" dirty="0">
                <a:latin typeface="Arial" charset="0"/>
                <a:sym typeface="Symbol" charset="0"/>
              </a:rPr>
              <a:t> in Scheme!</a:t>
            </a:r>
          </a:p>
        </p:txBody>
      </p:sp>
      <p:sp>
        <p:nvSpPr>
          <p:cNvPr id="34821" name="TextBox 1">
            <a:extLst>
              <a:ext uri="{FF2B5EF4-FFF2-40B4-BE49-F238E27FC236}">
                <a16:creationId xmlns:a16="http://schemas.microsoft.com/office/drawing/2014/main" id="{DDC869EC-4007-6440-94DE-C2962A6CB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219200"/>
            <a:ext cx="3286125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Convention: 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notation f, x, y, z for variables; 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E, M, N, P, Q for expressions 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Footer Placeholder 3">
            <a:extLst>
              <a:ext uri="{FF2B5EF4-FFF2-40B4-BE49-F238E27FC236}">
                <a16:creationId xmlns:a16="http://schemas.microsoft.com/office/drawing/2014/main" id="{6E0900AA-0CB0-944B-8AEE-0BE5B251A2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36866" name="Slide Number Placeholder 4">
            <a:extLst>
              <a:ext uri="{FF2B5EF4-FFF2-40B4-BE49-F238E27FC236}">
                <a16:creationId xmlns:a16="http://schemas.microsoft.com/office/drawing/2014/main" id="{A54B6509-ABD1-2F47-986D-BB10692916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661B038-82BA-F640-B337-7A1C836366A4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15DD780A-EC00-674E-8B29-B0C3197B8C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Syntactic Conventions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6D0BA4AD-5922-1842-B5C9-47C3ABE156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53231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Parentheses may be dropped from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 E</a:t>
            </a:r>
            <a:r>
              <a:rPr lang="en-US" altLang="en-US" b="1" baseline="-250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E</a:t>
            </a:r>
            <a:r>
              <a:rPr lang="en-US" altLang="en-US" b="1" baseline="-250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2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or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</a:t>
            </a:r>
            <a:r>
              <a:rPr lang="en-US" altLang="en-US" b="1" dirty="0" err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x.E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)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  <a:endParaRPr lang="en-US" altLang="en-US" sz="2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E.g.,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( f x )</a:t>
            </a:r>
            <a:r>
              <a:rPr lang="en-US" altLang="en-US" dirty="0">
                <a:latin typeface="Arial" panose="020B0604020202020204" pitchFamily="34" charset="0"/>
              </a:rPr>
              <a:t> may be written as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f x</a:t>
            </a:r>
            <a:endParaRPr lang="en-US" altLang="en-US" sz="3000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sz="30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3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Function application groups from left-to-right (i.e., </a:t>
            </a:r>
            <a:r>
              <a:rPr lang="en-US" altLang="en-US" sz="3000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it is left-associative</a:t>
            </a:r>
            <a:r>
              <a:rPr lang="en-US" altLang="en-US" sz="3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E.g.,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x y z </a:t>
            </a:r>
            <a:r>
              <a:rPr lang="en-US" altLang="en-US" dirty="0">
                <a:latin typeface="Arial" panose="020B0604020202020204" pitchFamily="34" charset="0"/>
              </a:rPr>
              <a:t>abbreviates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( ( x y ) z )</a:t>
            </a:r>
            <a:r>
              <a:rPr lang="en-US" altLang="en-US" dirty="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E.g.,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E</a:t>
            </a:r>
            <a:r>
              <a:rPr lang="en-US" altLang="en-US" b="1" baseline="-25000" dirty="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 E</a:t>
            </a:r>
            <a:r>
              <a:rPr lang="en-US" altLang="en-US" b="1" baseline="-25000" dirty="0">
                <a:solidFill>
                  <a:srgbClr val="0000FF"/>
                </a:solidFill>
                <a:latin typeface="Arial" panose="020B0604020202020204" pitchFamily="34" charset="0"/>
              </a:rPr>
              <a:t>2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 E</a:t>
            </a:r>
            <a:r>
              <a:rPr lang="en-US" altLang="en-US" b="1" baseline="-25000" dirty="0">
                <a:solidFill>
                  <a:srgbClr val="0000FF"/>
                </a:solidFill>
                <a:latin typeface="Arial" panose="020B0604020202020204" pitchFamily="34" charset="0"/>
              </a:rPr>
              <a:t>3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 E</a:t>
            </a:r>
            <a:r>
              <a:rPr lang="en-US" altLang="en-US" b="1" baseline="-25000" dirty="0">
                <a:solidFill>
                  <a:srgbClr val="0000FF"/>
                </a:solidFill>
                <a:latin typeface="Arial" panose="020B0604020202020204" pitchFamily="34" charset="0"/>
              </a:rPr>
              <a:t>4</a:t>
            </a:r>
            <a:r>
              <a:rPr lang="en-US" altLang="en-US" dirty="0">
                <a:latin typeface="Arial" panose="020B0604020202020204" pitchFamily="34" charset="0"/>
              </a:rPr>
              <a:t> abbreviates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( ( ( E</a:t>
            </a:r>
            <a:r>
              <a:rPr lang="en-US" altLang="en-US" b="1" baseline="-25000" dirty="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 E</a:t>
            </a:r>
            <a:r>
              <a:rPr lang="en-US" altLang="en-US" b="1" baseline="-25000" dirty="0">
                <a:solidFill>
                  <a:srgbClr val="0000FF"/>
                </a:solidFill>
                <a:latin typeface="Arial" panose="020B0604020202020204" pitchFamily="34" charset="0"/>
              </a:rPr>
              <a:t>2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) E</a:t>
            </a:r>
            <a:r>
              <a:rPr lang="en-US" altLang="en-US" b="1" baseline="-25000" dirty="0">
                <a:solidFill>
                  <a:srgbClr val="0000FF"/>
                </a:solidFill>
                <a:latin typeface="Arial" panose="020B0604020202020204" pitchFamily="34" charset="0"/>
              </a:rPr>
              <a:t>3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) E</a:t>
            </a:r>
            <a:r>
              <a:rPr lang="en-US" altLang="en-US" b="1" baseline="-25000" dirty="0">
                <a:solidFill>
                  <a:srgbClr val="0000FF"/>
                </a:solidFill>
                <a:latin typeface="Arial" panose="020B0604020202020204" pitchFamily="34" charset="0"/>
              </a:rPr>
              <a:t>4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)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Parentheses in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x (y z)</a:t>
            </a:r>
            <a:r>
              <a:rPr lang="en-US" altLang="en-US" dirty="0">
                <a:latin typeface="Arial" panose="020B0604020202020204" pitchFamily="34" charset="0"/>
              </a:rPr>
              <a:t> are necessary! Why?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4">
            <a:extLst>
              <a:ext uri="{FF2B5EF4-FFF2-40B4-BE49-F238E27FC236}">
                <a16:creationId xmlns:a16="http://schemas.microsoft.com/office/drawing/2014/main" id="{63E3D84F-49AD-2547-9113-70C3B69776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BF0FBF0-7458-434B-BAD9-D7DFF3557623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DB7FBB0F-01D0-A143-A1A7-D1123C28A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Syntactic Conventions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B8489D8-63A1-164D-A34C-79A23F30B6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53231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Application </a:t>
            </a:r>
            <a:r>
              <a:rPr lang="en-US" altLang="en-US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has higher precedence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than abstraction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Another way to say this is that the scope of the dot extends as far to the right as possible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E.g.,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x. x z</a:t>
            </a:r>
            <a:r>
              <a:rPr lang="en-US" altLang="en-US" dirty="0">
                <a:latin typeface="Arial" panose="020B0604020202020204" pitchFamily="34" charset="0"/>
              </a:rPr>
              <a:t>  =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x. ( x z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) </a:t>
            </a:r>
            <a:r>
              <a:rPr lang="en-US" altLang="en-US" dirty="0">
                <a:latin typeface="Arial" panose="020B0604020202020204" pitchFamily="34" charset="0"/>
              </a:rPr>
              <a:t>=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 (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x. ( x z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) ) </a:t>
            </a:r>
            <a:r>
              <a:rPr lang="en-US" altLang="en-US" dirty="0">
                <a:latin typeface="Arial" panose="020B0604020202020204" pitchFamily="34" charset="0"/>
              </a:rPr>
              <a:t>=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b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</a:rPr>
            </a:b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x. x z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 ) </a:t>
            </a:r>
            <a:r>
              <a:rPr lang="en-US" altLang="en-US" sz="3400" b="1" dirty="0">
                <a:solidFill>
                  <a:srgbClr val="FF0000"/>
                </a:solidFill>
                <a:latin typeface="Arial" panose="020B0604020202020204" pitchFamily="34" charset="0"/>
              </a:rPr>
              <a:t>≠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 ( (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x. x ) z )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WARNING: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This is the most common syntactic convention (e.g., Pierce 2002). Some books give abstraction higher precedence.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697EA5A-A525-7D4C-BC15-603E62C1FA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4724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2F2D70B5-651A-E14E-9CBB-F5A81B0A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26BD4220-885D-1043-99E4-01859B256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Parameter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(also, formal parameter)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E.g.,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x</a:t>
            </a:r>
            <a:r>
              <a:rPr lang="en-US" altLang="en-US" dirty="0">
                <a:latin typeface="Arial" panose="020B0604020202020204" pitchFamily="34" charset="0"/>
              </a:rPr>
              <a:t> is the parameter in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x. x z</a:t>
            </a:r>
          </a:p>
          <a:p>
            <a:pPr lvl="1"/>
            <a:endParaRPr lang="en-US" altLang="en-US" dirty="0">
              <a:solidFill>
                <a:schemeClr val="hlink"/>
              </a:solidFill>
              <a:latin typeface="Arial" panose="020B0604020202020204" pitchFamily="34" charset="0"/>
              <a:sym typeface="Symbol" pitchFamily="2" charset="2"/>
            </a:endParaRPr>
          </a:p>
          <a:p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Argument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(also, actual argument)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sym typeface="Symbol" pitchFamily="2" charset="2"/>
              </a:rPr>
              <a:t>E.g., expression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z. z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sym typeface="Symbol" pitchFamily="2" charset="2"/>
              </a:rPr>
              <a:t>is the argument in </a:t>
            </a:r>
          </a:p>
          <a:p>
            <a:pPr lvl="1">
              <a:buFont typeface="Wingdings" pitchFamily="2" charset="2"/>
              <a:buNone/>
            </a:pP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(x. x) (z. z)</a:t>
            </a:r>
          </a:p>
          <a:p>
            <a:pPr lvl="1">
              <a:buFont typeface="Wingdings" pitchFamily="2" charset="2"/>
              <a:buNone/>
            </a:pPr>
            <a:r>
              <a:rPr lang="en-US" altLang="en-US" dirty="0">
                <a:solidFill>
                  <a:schemeClr val="hlink"/>
                </a:solidFill>
                <a:latin typeface="Arial" panose="020B0604020202020204" pitchFamily="34" charset="0"/>
                <a:sym typeface="Symbol" pitchFamily="2" charset="2"/>
              </a:rPr>
              <a:t>	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sym typeface="Symbol" pitchFamily="2" charset="2"/>
              </a:rPr>
              <a:t>Can you guess what this evaluates to?</a:t>
            </a: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15" name="Footer Placeholder 3">
            <a:extLst>
              <a:ext uri="{FF2B5EF4-FFF2-40B4-BE49-F238E27FC236}">
                <a16:creationId xmlns:a16="http://schemas.microsoft.com/office/drawing/2014/main" id="{3CF6CC26-BFF1-354A-8B43-876BE2710F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38916" name="Slide Number Placeholder 4">
            <a:extLst>
              <a:ext uri="{FF2B5EF4-FFF2-40B4-BE49-F238E27FC236}">
                <a16:creationId xmlns:a16="http://schemas.microsoft.com/office/drawing/2014/main" id="{2B2EBA31-F859-8F40-8AFC-224DB97319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88F24D6-C2E5-1547-B0E1-5CDE57AE0D82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Footer Placeholder 3">
            <a:extLst>
              <a:ext uri="{FF2B5EF4-FFF2-40B4-BE49-F238E27FC236}">
                <a16:creationId xmlns:a16="http://schemas.microsoft.com/office/drawing/2014/main" id="{5E1294FE-FE33-5340-A71D-38EBC6CD8E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39938" name="Slide Number Placeholder 4">
            <a:extLst>
              <a:ext uri="{FF2B5EF4-FFF2-40B4-BE49-F238E27FC236}">
                <a16:creationId xmlns:a16="http://schemas.microsoft.com/office/drawing/2014/main" id="{9C0FA5FE-4983-8745-9C01-B9B02D5181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B164953-1A9A-CF43-A7F9-129008443305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C95B809-ADC2-9949-BE4B-F34F901232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Currying </a:t>
            </a:r>
          </a:p>
        </p:txBody>
      </p:sp>
      <p:sp>
        <p:nvSpPr>
          <p:cNvPr id="944131" name="Rectangle 3">
            <a:extLst>
              <a:ext uri="{FF2B5EF4-FFF2-40B4-BE49-F238E27FC236}">
                <a16:creationId xmlns:a16="http://schemas.microsoft.com/office/drawing/2014/main" id="{51CCED84-124E-2C4E-9C26-997DABD6DA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763000" cy="48006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In lambda calculus, all functions have one parameter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How do we express n-</a:t>
            </a:r>
            <a:r>
              <a:rPr lang="en-US" altLang="en-US" dirty="0" err="1">
                <a:latin typeface="Arial" panose="020B0604020202020204" pitchFamily="34" charset="0"/>
              </a:rPr>
              <a:t>ary</a:t>
            </a:r>
            <a:r>
              <a:rPr lang="en-US" altLang="en-US" dirty="0">
                <a:latin typeface="Arial" panose="020B0604020202020204" pitchFamily="34" charset="0"/>
              </a:rPr>
              <a:t> functions?</a:t>
            </a:r>
          </a:p>
          <a:p>
            <a:pPr lvl="1" eaLnBrk="1" hangingPunct="1"/>
            <a:endParaRPr lang="en-US" altLang="en-US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Currying</a:t>
            </a:r>
            <a:r>
              <a:rPr lang="en-US" altLang="en-US" dirty="0">
                <a:latin typeface="Arial" panose="020B0604020202020204" pitchFamily="34" charset="0"/>
              </a:rPr>
              <a:t> expresses an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n-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</a:rPr>
              <a:t>ary</a:t>
            </a:r>
            <a:r>
              <a:rPr lang="en-US" altLang="en-US" dirty="0">
                <a:latin typeface="Arial" panose="020B0604020202020204" pitchFamily="34" charset="0"/>
              </a:rPr>
              <a:t> function in terms of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n unary</a:t>
            </a:r>
            <a:r>
              <a:rPr lang="en-US" altLang="en-US" dirty="0">
                <a:latin typeface="Arial" panose="020B0604020202020204" pitchFamily="34" charset="0"/>
              </a:rPr>
              <a:t> functions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b="1" dirty="0">
                <a:latin typeface="Arial" panose="020B0604020202020204" pitchFamily="34" charset="0"/>
              </a:rPr>
              <a:t>f(</a:t>
            </a:r>
            <a:r>
              <a:rPr lang="en-US" altLang="en-US" b="1" dirty="0" err="1">
                <a:latin typeface="Arial" panose="020B0604020202020204" pitchFamily="34" charset="0"/>
              </a:rPr>
              <a:t>x,y</a:t>
            </a:r>
            <a:r>
              <a:rPr lang="en-US" altLang="en-US" b="1" dirty="0">
                <a:latin typeface="Arial" panose="020B0604020202020204" pitchFamily="34" charset="0"/>
              </a:rPr>
              <a:t>) = </a:t>
            </a:r>
            <a:r>
              <a:rPr lang="en-US" altLang="en-US" b="1" dirty="0" err="1">
                <a:latin typeface="Arial" panose="020B0604020202020204" pitchFamily="34" charset="0"/>
              </a:rPr>
              <a:t>x+y</a:t>
            </a:r>
            <a:r>
              <a:rPr lang="en-US" altLang="en-US" dirty="0">
                <a:latin typeface="Arial" panose="020B0604020202020204" pitchFamily="34" charset="0"/>
              </a:rPr>
              <a:t>,	</a:t>
            </a:r>
            <a:r>
              <a:rPr lang="en-US" altLang="en-US" dirty="0">
                <a:latin typeface="Arial" panose="020B0604020202020204" pitchFamily="34" charset="0"/>
                <a:sym typeface="Symbol" pitchFamily="2" charset="2"/>
              </a:rPr>
              <a:t>becomes	</a:t>
            </a:r>
            <a:r>
              <a:rPr lang="en-US" altLang="en-US" b="1" dirty="0">
                <a:latin typeface="Arial" panose="020B0604020202020204" pitchFamily="34" charset="0"/>
                <a:sym typeface="Symbol" pitchFamily="2" charset="2"/>
              </a:rPr>
              <a:t>(</a:t>
            </a:r>
            <a:r>
              <a:rPr lang="en-US" altLang="en-US" b="1" dirty="0" err="1">
                <a:latin typeface="Arial" panose="020B0604020202020204" pitchFamily="34" charset="0"/>
                <a:sym typeface="Symbol" pitchFamily="2" charset="2"/>
              </a:rPr>
              <a:t>x.y</a:t>
            </a:r>
            <a:r>
              <a:rPr lang="en-US" altLang="en-US" b="1" dirty="0">
                <a:latin typeface="Arial" panose="020B0604020202020204" pitchFamily="34" charset="0"/>
                <a:sym typeface="Symbol" pitchFamily="2" charset="2"/>
              </a:rPr>
              <a:t>. x + y)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	</a:t>
            </a:r>
            <a:r>
              <a:rPr lang="en-US" altLang="en-US" sz="2800" b="1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(</a:t>
            </a:r>
            <a:r>
              <a:rPr lang="en-US" altLang="en-US" sz="2800" b="1" dirty="0" err="1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x.y</a:t>
            </a:r>
            <a:r>
              <a:rPr lang="en-US" altLang="en-US" sz="2800" b="1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. x + y) 2 3 </a:t>
            </a:r>
            <a:r>
              <a:rPr lang="en-US" altLang="en-US" sz="2800" b="1" dirty="0">
                <a:latin typeface="Arial" panose="020B0604020202020204" pitchFamily="34" charset="0"/>
                <a:ea typeface="ＭＳ Ｐゴシック" panose="020B0600070205080204" pitchFamily="34" charset="-128"/>
                <a:sym typeface="Wingdings" pitchFamily="2" charset="2"/>
              </a:rPr>
              <a:t></a:t>
            </a:r>
            <a:r>
              <a:rPr lang="en-US" altLang="en-US" sz="2800" b="1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(y. 2 + y) 3 </a:t>
            </a:r>
            <a:r>
              <a:rPr lang="en-US" altLang="en-US" sz="2800" b="1" dirty="0">
                <a:latin typeface="Arial" panose="020B0604020202020204" pitchFamily="34" charset="0"/>
                <a:ea typeface="ＭＳ Ｐゴシック" panose="020B0600070205080204" pitchFamily="34" charset="-128"/>
                <a:sym typeface="Wingdings" pitchFamily="2" charset="2"/>
              </a:rPr>
              <a:t></a:t>
            </a:r>
            <a:r>
              <a:rPr lang="en-US" altLang="en-US" sz="2800" b="1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2 + 3 = 5</a:t>
            </a:r>
            <a:endParaRPr lang="en-US" altLang="en-US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FF253CCE-4301-E945-A961-FDE383796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Currying in Scheme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1670-BF83-D34C-89E9-76AC9F55E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dirty="0">
                <a:latin typeface="Arial"/>
              </a:rPr>
              <a:t>(define curried-plus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latin typeface="Arial"/>
              </a:rPr>
              <a:t>           (lambda (a) (lambda (b) (+ a b))))</a:t>
            </a:r>
          </a:p>
          <a:p>
            <a:pPr marL="0" indent="0">
              <a:buFont typeface="Wingdings" charset="0"/>
              <a:buNone/>
              <a:defRPr/>
            </a:pPr>
            <a:endParaRPr lang="en-US" dirty="0">
              <a:latin typeface="Arial"/>
            </a:endParaRPr>
          </a:p>
          <a:p>
            <a:pPr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(curried-plus 3) returns what?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Returns the plus-3 function (or more precisely, it returns a </a:t>
            </a:r>
            <a:r>
              <a:rPr lang="en-US" dirty="0">
                <a:solidFill>
                  <a:srgbClr val="0000FF"/>
                </a:solidFill>
                <a:latin typeface="Arial"/>
              </a:rPr>
              <a:t>closure</a:t>
            </a:r>
            <a:r>
              <a:rPr lang="en-US" dirty="0">
                <a:latin typeface="Arial"/>
              </a:rPr>
              <a:t>)</a:t>
            </a:r>
          </a:p>
          <a:p>
            <a:pPr lvl="1">
              <a:buFont typeface="Wingdings" charset="0"/>
              <a:buChar char="n"/>
              <a:defRPr/>
            </a:pPr>
            <a:endParaRPr lang="en-US" dirty="0">
              <a:latin typeface="Arial"/>
            </a:endParaRPr>
          </a:p>
          <a:p>
            <a:pPr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((curried-plus 3) 2) returns what?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5</a:t>
            </a:r>
          </a:p>
        </p:txBody>
      </p:sp>
      <p:sp>
        <p:nvSpPr>
          <p:cNvPr id="40963" name="Footer Placeholder 3">
            <a:extLst>
              <a:ext uri="{FF2B5EF4-FFF2-40B4-BE49-F238E27FC236}">
                <a16:creationId xmlns:a16="http://schemas.microsoft.com/office/drawing/2014/main" id="{602F3F1C-37C4-4A49-803F-D3D1AC846F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40964" name="Slide Number Placeholder 4">
            <a:extLst>
              <a:ext uri="{FF2B5EF4-FFF2-40B4-BE49-F238E27FC236}">
                <a16:creationId xmlns:a16="http://schemas.microsoft.com/office/drawing/2014/main" id="{1670654C-6A1F-724C-BD0C-5F64AE8C0B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CF40893-05E9-644C-B313-E5B88D9F1A6C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Arial"/>
        <a:cs typeface="Arial"/>
      </a:majorFont>
      <a:minorFont>
        <a:latin typeface="Tahoma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26058</TotalTime>
  <Words>1933</Words>
  <Application>Microsoft Macintosh PowerPoint</Application>
  <PresentationFormat>On-screen Show (4:3)</PresentationFormat>
  <Paragraphs>229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Tahoma</vt:lpstr>
      <vt:lpstr>Wingdings</vt:lpstr>
      <vt:lpstr>Blends</vt:lpstr>
      <vt:lpstr>Custom Design</vt:lpstr>
      <vt:lpstr> Lambda Calculus</vt:lpstr>
      <vt:lpstr>Lecture Outline </vt:lpstr>
      <vt:lpstr>Lambda Calculus</vt:lpstr>
      <vt:lpstr>Syntax of Pure Lambda Calculus</vt:lpstr>
      <vt:lpstr>Syntactic Conventions</vt:lpstr>
      <vt:lpstr>Syntactic Conventions</vt:lpstr>
      <vt:lpstr>Terminology</vt:lpstr>
      <vt:lpstr>Currying </vt:lpstr>
      <vt:lpstr>Currying in Scheme </vt:lpstr>
      <vt:lpstr>Currying</vt:lpstr>
      <vt:lpstr>Semantics of Pure Lambda Calculus</vt:lpstr>
      <vt:lpstr>Lecture Outline </vt:lpstr>
      <vt:lpstr>Free and Bound Variables</vt:lpstr>
      <vt:lpstr>Free and Bound Variables</vt:lpstr>
      <vt:lpstr>Free and Bound Variables</vt:lpstr>
      <vt:lpstr>Free and Bound Variables</vt:lpstr>
      <vt:lpstr>Free and Bound Variables</vt:lpstr>
      <vt:lpstr>Free and Bound Variables</vt:lpstr>
      <vt:lpstr>Lecture Outline </vt:lpstr>
      <vt:lpstr>Substitution, formally</vt:lpstr>
      <vt:lpstr>Substitution, formally</vt:lpstr>
      <vt:lpstr>Substitution, formally</vt:lpstr>
      <vt:lpstr>The End</vt:lpstr>
    </vt:vector>
  </TitlesOfParts>
  <Company>Rensselaer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 CSCI 4430 &amp; CSCI 6969</dc:title>
  <dc:creator>student</dc:creator>
  <cp:lastModifiedBy>Milanova, Ana L.</cp:lastModifiedBy>
  <cp:revision>5242</cp:revision>
  <dcterms:created xsi:type="dcterms:W3CDTF">2010-11-02T15:56:59Z</dcterms:created>
  <dcterms:modified xsi:type="dcterms:W3CDTF">2020-10-27T01:18:35Z</dcterms:modified>
</cp:coreProperties>
</file>