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797" r:id="rId3"/>
    <p:sldId id="841" r:id="rId4"/>
    <p:sldId id="811" r:id="rId5"/>
    <p:sldId id="856" r:id="rId6"/>
    <p:sldId id="815" r:id="rId7"/>
    <p:sldId id="818" r:id="rId8"/>
    <p:sldId id="819" r:id="rId9"/>
    <p:sldId id="821" r:id="rId10"/>
    <p:sldId id="864" r:id="rId11"/>
    <p:sldId id="822" r:id="rId12"/>
    <p:sldId id="780" r:id="rId13"/>
    <p:sldId id="857" r:id="rId14"/>
    <p:sldId id="823" r:id="rId15"/>
    <p:sldId id="824" r:id="rId16"/>
    <p:sldId id="860" r:id="rId17"/>
    <p:sldId id="865" r:id="rId18"/>
    <p:sldId id="866" r:id="rId19"/>
    <p:sldId id="825" r:id="rId20"/>
    <p:sldId id="826" r:id="rId21"/>
    <p:sldId id="851" r:id="rId22"/>
    <p:sldId id="828" r:id="rId23"/>
    <p:sldId id="829" r:id="rId24"/>
    <p:sldId id="867" r:id="rId25"/>
    <p:sldId id="830" r:id="rId26"/>
    <p:sldId id="831" r:id="rId27"/>
    <p:sldId id="832" r:id="rId28"/>
    <p:sldId id="833" r:id="rId29"/>
    <p:sldId id="834" r:id="rId30"/>
    <p:sldId id="799" r:id="rId31"/>
    <p:sldId id="862" r:id="rId32"/>
    <p:sldId id="868" r:id="rId33"/>
    <p:sldId id="863" r:id="rId34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3901FB8-A7AE-1C43-9A4B-6AA7E2DB9A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50E9F6E-B55E-EB41-B403-5ADDFEBF8A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CA531F5-EDC2-5A41-B4E8-7D8A41B53A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CE3F285-5F3E-D347-993C-E3BDC46605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5051CD-D799-ED48-8F5B-49F7F1545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1A50FFB-8A98-3C4B-BA0D-78D910CE07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6BCA1F-D28A-2F40-B9D7-9F267AFA0B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58BF019-432C-AE40-9549-F30F9F1745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687B911-4383-8D4F-870C-029870891A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8A576D-BF16-CA4D-9577-7C043284AE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3B50E36-A83E-4840-BB7D-D85F6C540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D00B1F-42C8-1B4D-91CD-7718263EE4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DAB91504-B8F4-A642-9538-53494A910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C58A42-91B8-F847-877C-3C9D0A8B88B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7F4F5F1-B6BC-BA4C-A9A9-794F29459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7EE8DAB-3E32-EC47-94B4-5D11832ED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F40A7C41-F132-F14B-9D97-18FDB93E1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89D67CE1-019B-A948-8E3C-9A059C42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 use notation f, x, y, z for variables; E, M, N, P, Q for expressions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ABC7C8F4-1190-124A-B243-79E6F5CD1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CB07A5-3803-604E-B239-592AF269C99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770A234-BBC2-314E-82F2-E64745AD2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DF0A21-A0DC-A547-8CC3-2CAE2A503C4F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83AD5AD-B94A-2540-816D-56716A52A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1BDD587-08D3-8448-8F79-3F3280F8C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E865F129-0ADB-9E47-923F-052EC8F4A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9CB33493-C359-7544-852F-C205FF49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Both orders arrived at the same normal form (generally, but not always true!)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Normal order took more work (generally true).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916F60BA-4489-954B-BE2F-B9B44BD76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8A0692-6594-154E-A5F3-03083ED1DE7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6D456EF0-25C3-6340-B6BB-ACE6464C4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9E4E64F6-33E2-E243-A931-A04EB56D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Applicative order never terminates!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Normal order reduction terminates. It evaluates to y.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573E4BA-5C78-474D-960C-15134B0DF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4F1F1D-2EFA-7043-826E-16B4EDEF8E4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B3F249-DBE4-EF48-9AB8-1F8227A79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F387C28-562D-2747-9A68-600F50353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13D54D8-EE92-2643-A227-A7FB0DD81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89F837-62B4-A148-A14F-45BA5EF88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729C58-B896-1049-8824-FC75BEEF5D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49AAB9-402C-8547-8215-7391356E0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927AF-51E9-D54E-924F-19EB99F5A4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28821E9-5C35-3946-9C8E-F76AEE8BCA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69AF2E5-5ECC-9948-AA04-C05A1380D8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2AC0B-7755-DC49-B8D6-4C02E86DA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0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A541F-CB4F-C346-8AB1-176818AEF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91F09C-FDC1-5546-805B-5C5B23BEC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BF6DBD-2959-2644-868A-7B79C05EB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E562D-C102-BD40-A022-0B9F26804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7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D2BB19-297A-434A-8ABD-D16396C7E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0DB5A0-6E0C-D548-9D60-CFEB1BA5E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F8211D-D8E9-094D-AC5D-C6CB05FDA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9F27A-7976-6145-AF18-FDF58AC05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90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A2101-04FC-9E40-A388-961BBDBB2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07C6E2-866B-E84C-B8A1-4F645E70B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32C09-2EAF-6F4A-8E8B-48FE0EFBA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9D45B-B050-254C-B05A-F05F3F7F2D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9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E5D27-A9E2-A64A-8E94-D442DD78C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545A0-2E81-6D47-89C9-88048675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98853-827D-E24D-8AC0-D99376178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5B2AF-A755-0D4E-9A5F-1C9E93BD7F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57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772EFB-1356-9748-903D-65ED1D4DB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DEBCD9-66CA-C841-B07A-6DEA9835D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4EBE04-E28D-8346-8A14-36FC46BD2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C97EC-3BFF-B248-8265-5B9D43F7B5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5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2F5728-9DCB-7441-BE11-0902C17DD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A45224-ADD6-4941-9118-4B5D8FF0F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AA5F15-95FB-E54A-993E-86E57596F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0F29D-29E4-D844-AB94-83F89CB4E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3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745EF10-FE67-B44A-A7B5-C12D70A1A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C3999D-9F33-5143-BC50-60FD81346E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41CA39-F5C3-E742-BC99-5AC4F72A9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7C4E6-C1D7-3640-8185-28007A9F8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55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27459-FB73-DD4C-A88B-1F18DFB29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C527F-1199-6D46-A3A3-2177C42A6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67D73-0790-B642-BB36-5760926D0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FCB63-57FE-AB4D-AAAA-A3AEC89BA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A2F34E2-FE99-7B48-80BD-15388332D8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705D36B-4F5F-3845-9E49-0F2E384D73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57D-A940-8C47-888C-02B6649F8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440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BD89E-91AF-054D-BB87-89DCAC830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2FA8A-334A-294B-A743-3BBF6A4CB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2E191-50AD-AB4F-A86B-FFD900810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4ABE5-21AF-774B-8BA5-BE52F577B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879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655F2A-2AFB-ED4E-89D3-3531DD17A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8FCA91-0CD3-654E-838E-A26E7FAEA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502F72-8FA1-A543-8448-5FCEF5B36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B449F-731D-7243-8354-6D0AA8AF9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02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66A219-77B0-BA4F-BC39-B10CF7818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132EAA-AA10-DE4E-82D8-1515D94F6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7E3F57-0C5A-4645-9E19-EE148D447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5571B-FAAC-D343-A031-C1D86DA17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5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271441-BCF0-D34F-9CC6-5B5A87D147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9B74DCB-20B3-974F-8B88-209FDB5012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A87E4-339E-F042-B05C-769A54E71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46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2C6C969-B927-6044-AB1D-0E054EE8B8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54DDC88-EEA7-C849-91E1-11B5B00EA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26795-E911-9B4C-858A-2F3BAF768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13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B75829-4543-1C42-BD62-2C73850B5F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952C4FF-EFDA-3C4E-AB0A-C26E5961A5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E8438-0253-DD41-80CD-344ACB128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0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791AD03-7310-7346-8D3D-9A32191B7F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2E61E8C-86ED-5742-95D2-061996304E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9CA1-264F-604B-A049-BCFE16691E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8B406F2-9B85-244E-B2A9-3249549C4C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62F36DB-27A5-094D-827D-3F2E66AB31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0B2CB-1673-FC48-8724-5857A4336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1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3266B0F-A695-6347-BCE4-7F55D821CB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54DA8DC-E396-C046-81AA-C3D31BF251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B306A-8274-BE48-BCFC-4BE2C7363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4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ACEF41-29DF-0741-BB3E-46B45DB685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AA1AE8-3ED7-DD43-A760-F916364EA5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B5447-DC22-364F-A817-D729E8951D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2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AF0C7E3-DD7C-604F-9306-193208915C7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052B8389-5876-3149-B356-1FBEC7230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715D763-85DC-B140-9CDE-F6A373555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717D5DFF-E920-DD4F-9A24-18AD990943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2DAF2824-1C28-1442-8171-CFAA662368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F9F295-13DC-C346-BF17-45DFFAF775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7FEE1A-D3AA-7A45-8871-1978880BF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4BD560F-6017-744D-A5D6-F1FD9F7CF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F00EEE3F-A326-784D-A4D9-9203D4520A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B659E83B-6193-7D45-A7EA-1094DCF3E2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91F492B4-58F7-B04A-A9C3-3B2662FE06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4767A73E-B8BC-864A-A7C8-6CD7F84BAA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6">
            <a:extLst>
              <a:ext uri="{FF2B5EF4-FFF2-40B4-BE49-F238E27FC236}">
                <a16:creationId xmlns:a16="http://schemas.microsoft.com/office/drawing/2014/main" id="{F665DEA6-AD95-9746-853A-FC6DAC89C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E9CE2B-1ADD-834D-8AFE-3C7934B27ABF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430ECCD-946E-214E-926B-4BDB5C8183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0A8EC4E-B5D2-7348-AE3A-DB7D931E4E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Reading: Scott, Ch. 11 on CD 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C625BE08-6FBE-FB47-91BD-C00857BA33D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25" name="Group 5">
              <a:extLst>
                <a:ext uri="{FF2B5EF4-FFF2-40B4-BE49-F238E27FC236}">
                  <a16:creationId xmlns:a16="http://schemas.microsoft.com/office/drawing/2014/main" id="{394B0B02-451B-E84A-8ACA-C588D663D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732" name="Rectangle 6">
                <a:extLst>
                  <a:ext uri="{FF2B5EF4-FFF2-40B4-BE49-F238E27FC236}">
                    <a16:creationId xmlns:a16="http://schemas.microsoft.com/office/drawing/2014/main" id="{163CC91B-6FF7-8849-A2F5-5E2D667A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33" name="Rectangle 7">
                <a:extLst>
                  <a:ext uri="{FF2B5EF4-FFF2-40B4-BE49-F238E27FC236}">
                    <a16:creationId xmlns:a16="http://schemas.microsoft.com/office/drawing/2014/main" id="{156A9A23-A500-8B4C-A57D-3E5D592B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30726" name="Group 8">
              <a:extLst>
                <a:ext uri="{FF2B5EF4-FFF2-40B4-BE49-F238E27FC236}">
                  <a16:creationId xmlns:a16="http://schemas.microsoft.com/office/drawing/2014/main" id="{689853C5-8F47-6D48-9427-8C7DDD573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730" name="Rectangle 9">
                <a:extLst>
                  <a:ext uri="{FF2B5EF4-FFF2-40B4-BE49-F238E27FC236}">
                    <a16:creationId xmlns:a16="http://schemas.microsoft.com/office/drawing/2014/main" id="{42FE9675-D2BA-174E-AEDD-E8CA761FE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31" name="Rectangle 10">
                <a:extLst>
                  <a:ext uri="{FF2B5EF4-FFF2-40B4-BE49-F238E27FC236}">
                    <a16:creationId xmlns:a16="http://schemas.microsoft.com/office/drawing/2014/main" id="{6EB71B27-6271-DB4E-A49A-60E2E8F18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0727" name="Rectangle 11">
              <a:extLst>
                <a:ext uri="{FF2B5EF4-FFF2-40B4-BE49-F238E27FC236}">
                  <a16:creationId xmlns:a16="http://schemas.microsoft.com/office/drawing/2014/main" id="{20A70292-5AD8-9A49-8E36-E632BFF95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28" name="Rectangle 12">
              <a:extLst>
                <a:ext uri="{FF2B5EF4-FFF2-40B4-BE49-F238E27FC236}">
                  <a16:creationId xmlns:a16="http://schemas.microsoft.com/office/drawing/2014/main" id="{D3586A39-E3A8-5E46-BBE0-CA1E97EA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29" name="Rectangle 13">
              <a:extLst>
                <a:ext uri="{FF2B5EF4-FFF2-40B4-BE49-F238E27FC236}">
                  <a16:creationId xmlns:a16="http://schemas.microsoft.com/office/drawing/2014/main" id="{90B4FA27-4750-9E4D-9040-15B0BE93C3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>
            <a:extLst>
              <a:ext uri="{FF2B5EF4-FFF2-40B4-BE49-F238E27FC236}">
                <a16:creationId xmlns:a16="http://schemas.microsoft.com/office/drawing/2014/main" id="{CFE061A7-1C56-C74C-8A0D-08334DF540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FED0C296-6524-A84B-9BAA-AD2608A79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11D6AF-6458-9245-99F4-E1BC84E079E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8454C8A-1EFF-C440-97AA-CDD3E281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3E50832-53F5-194F-9AE2-FDA18C453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expression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x.E ) M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called a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redex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(for reducible expression)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An expression is in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normal form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if it cannot be </a:t>
            </a:r>
            <a:r>
              <a:rPr lang="el-GR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-reduced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The normal form is the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meaning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of the term, the “answer”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8FCFA3AE-C604-A045-B161-CF130F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BF28-59B0-1B46-AED7-32BC2408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Is </a:t>
            </a:r>
            <a:r>
              <a:rPr lang="en-US" b="1" dirty="0">
                <a:solidFill>
                  <a:srgbClr val="0000FF"/>
                </a:solidFill>
                <a:latin typeface="Arial"/>
                <a:sym typeface="Symbol" charset="0"/>
              </a:rPr>
              <a:t>z. z z </a:t>
            </a:r>
            <a:r>
              <a:rPr lang="en-US" dirty="0">
                <a:latin typeface="Arial"/>
              </a:rPr>
              <a:t>in normal form?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Answer: yes, it cannot be beta-reduced 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Is </a:t>
            </a:r>
            <a:r>
              <a:rPr lang="en-US" b="1" dirty="0">
                <a:solidFill>
                  <a:srgbClr val="0000FF"/>
                </a:solidFill>
                <a:latin typeface="Arial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"/>
                <a:sym typeface="Symbol" charset="0"/>
              </a:rPr>
              <a:t>z. z z) (x. x)</a:t>
            </a:r>
            <a:r>
              <a:rPr lang="en-US" dirty="0">
                <a:solidFill>
                  <a:srgbClr val="FF0000"/>
                </a:solidFill>
                <a:latin typeface="Arial"/>
                <a:sym typeface="Symbol" charset="0"/>
              </a:rPr>
              <a:t> </a:t>
            </a:r>
            <a:r>
              <a:rPr lang="en-US" dirty="0">
                <a:latin typeface="Arial"/>
              </a:rPr>
              <a:t>in normal form?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Answer: no, it can be beta-reduced </a:t>
            </a:r>
            <a:endParaRPr lang="en-US" dirty="0">
              <a:solidFill>
                <a:srgbClr val="FF0000"/>
              </a:solidFill>
              <a:latin typeface="Arial"/>
              <a:sym typeface="Symbol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FA372784-5763-B944-A2AF-57AF9E035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Langauges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CSCI 4430, A. Milanova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DF32AC2E-9980-5548-B762-4F6EAC247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8AA6C2-60FA-3241-919C-C54F0C9D351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00D671FC-EA15-9E4F-A74C-9DA78BC4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A98D5D44-5168-9947-B307-16AFA189F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E282F7-DAF4-9247-BAAF-F69E31E9CCF0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4A0E7DD-FC8E-9D4E-A8F1-83F3EB9F0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A721B4-D0E6-7C4F-8146-26EEDBD88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calculus, continued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Substitution, review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Rules of the lambda calculus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Normal forms</a:t>
            </a:r>
          </a:p>
          <a:p>
            <a:pPr lvl="1" eaLnBrk="1" hangingPunct="1"/>
            <a:endParaRPr lang="en-US" altLang="en-US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600" dirty="0">
                <a:latin typeface="Arial" panose="020B0604020202020204" pitchFamily="34" charset="0"/>
              </a:rPr>
              <a:t>Reduction strategies</a:t>
            </a:r>
          </a:p>
          <a:p>
            <a:pPr eaLnBrk="1" hangingPunct="1"/>
            <a:endParaRPr lang="en-US" altLang="en-US" sz="3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7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CADC36F-3243-EC42-9175-0BF5783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Definitions of Normal Form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02801F5-4ACA-154D-894C-95793F50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Normal form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(NF)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: a term without redexes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Head normal form (HNF)</a:t>
            </a:r>
          </a:p>
          <a:p>
            <a:pPr lvl="1"/>
            <a:r>
              <a:rPr lang="en-US" altLang="en-US" b="1">
                <a:latin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 is in HNF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(x. E)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is in HNF if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is in HNF 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(x E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is-I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… E</a:t>
            </a:r>
            <a:r>
              <a:rPr lang="is-I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n</a:t>
            </a:r>
            <a:r>
              <a:rPr lang="is-I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  <a:r>
              <a:rPr lang="is-I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is in HNF</a:t>
            </a:r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Weak head normal form (WHNF)</a:t>
            </a:r>
          </a:p>
          <a:p>
            <a:pPr lvl="1"/>
            <a:r>
              <a:rPr lang="en-US" altLang="en-US" b="1">
                <a:latin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 is in WHNF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(x. E)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is in WHNF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(x E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is-I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… E</a:t>
            </a:r>
            <a:r>
              <a:rPr lang="is-I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n</a:t>
            </a:r>
            <a:r>
              <a:rPr lang="is-I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  <a:r>
              <a:rPr lang="is-I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 is in WHNF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Footer Placeholder 3">
            <a:extLst>
              <a:ext uri="{FF2B5EF4-FFF2-40B4-BE49-F238E27FC236}">
                <a16:creationId xmlns:a16="http://schemas.microsoft.com/office/drawing/2014/main" id="{732EB8DE-E9BC-7C4E-AB47-E857D4C59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 (from MIT’s 2015 Program Analysis OCW)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A325F198-8964-5446-A2F0-701F79F34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CF8D42-6B3C-5240-B62D-EF7AAA51C28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2E3DF7A-E564-3B4F-BDBB-030B820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A70A-7B99-5A44-9D87-201A4EE8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z. z z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in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NF, HNF, or WHNF?</a:t>
            </a:r>
          </a:p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z. z z) (x. x)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in?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x.y.z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 z (y (u. u))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in?</a:t>
            </a:r>
          </a:p>
          <a:p>
            <a:endParaRPr lang="pl-PL" altLang="en-US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l-PL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(We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will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be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reducing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NF,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mostly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D3A06159-C7C1-4348-8AB9-2D4B61D69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EE3AD-F690-2D4D-ABC5-195AF2CE8A97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0BC2BD-C98E-8141-9E4A-CED808A1A7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2E3DF7A-E564-3B4F-BDBB-030B820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A70A-7B99-5A44-9D87-201A4EE8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y. x) z ((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 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x))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is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in?</a:t>
            </a:r>
          </a:p>
          <a:p>
            <a:endParaRPr lang="pl-PL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l-PL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D3A06159-C7C1-4348-8AB9-2D4B61D69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EE3AD-F690-2D4D-ABC5-195AF2CE8A9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23F63B7-9A6E-1645-8999-89CE1648CA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</p:spTree>
    <p:extLst>
      <p:ext uri="{BB962C8B-B14F-4D97-AF65-F5344CB8AC3E}">
        <p14:creationId xmlns:p14="http://schemas.microsoft.com/office/powerpoint/2010/main" val="4902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2E3DF7A-E564-3B4F-BDBB-030B820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A70A-7B99-5A44-9D87-201A4EE8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z ((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 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x))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is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in?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D3A06159-C7C1-4348-8AB9-2D4B61D69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EE3AD-F690-2D4D-ABC5-195AF2CE8A97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E2675E8-7B1C-7B43-A0A0-EEF6A789C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</p:spTree>
    <p:extLst>
      <p:ext uri="{BB962C8B-B14F-4D97-AF65-F5344CB8AC3E}">
        <p14:creationId xmlns:p14="http://schemas.microsoft.com/office/powerpoint/2010/main" val="357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2E3DF7A-E564-3B4F-BDBB-030B820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A70A-7B99-5A44-9D87-201A4EE8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z.(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y. x) z ((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 (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</a:t>
            </a:r>
            <a:r>
              <a:rPr lang="pl-PL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 z x))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pl-P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is</a:t>
            </a:r>
            <a:r>
              <a:rPr lang="pl-P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in?</a:t>
            </a:r>
          </a:p>
          <a:p>
            <a:endParaRPr lang="pl-PL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D3A06159-C7C1-4348-8AB9-2D4B61D69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EE3AD-F690-2D4D-ABC5-195AF2CE8A97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22947D-C015-4F4C-9750-CE186A3558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</p:spTree>
    <p:extLst>
      <p:ext uri="{BB962C8B-B14F-4D97-AF65-F5344CB8AC3E}">
        <p14:creationId xmlns:p14="http://schemas.microsoft.com/office/powerpoint/2010/main" val="7342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BAD803C-4E11-6F47-8A08-1737676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Reduction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578F-BC29-8643-83CD-63FBBD49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26488" cy="4532313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C = 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x.y.f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f x y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H = f. f (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 = f. f (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y)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What is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H (C a b)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f. f 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x)) (C a b)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(C a b)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x.y.f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f x y) a b) 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(f. f a b) 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x) a b </a:t>
            </a:r>
          </a:p>
          <a:p>
            <a:pPr>
              <a:buFont typeface="Wingdings" pitchFamily="2" charset="2"/>
              <a:buChar char="à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>
              <a:buFont typeface="Wingdings" pitchFamily="2" charset="2"/>
              <a:buChar char="à"/>
            </a:pP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C6578965-9C9F-1F49-9680-2165A6AE9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Programming Languages CSCI 4430, A Milanova (from MIT 2015 Program Analysis OCW) 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8E8B1E18-025D-9A47-947D-F52A3CB90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332B49-0277-924E-8AF8-6EFBB08B1BD7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>
            <a:extLst>
              <a:ext uri="{FF2B5EF4-FFF2-40B4-BE49-F238E27FC236}">
                <a16:creationId xmlns:a16="http://schemas.microsoft.com/office/drawing/2014/main" id="{ACFBA649-EBB3-5244-98E0-AE81B1C4F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0A15951B-623A-8F4A-A923-46810D117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67A9B6-F497-2745-B88B-0DCC1EFD904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F2B2004-E9C2-8B40-90F5-3B9B008B2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2F62F8B-4AAA-9C40-9D2B-41831321D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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x.y.z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. x z (y z)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x. 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 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What is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S I I 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?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3D2FF9D2-1346-F448-A889-EACE3768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2400"/>
            <a:ext cx="3581400" cy="914400"/>
          </a:xfrm>
          <a:prstGeom prst="wedgeRectCallout">
            <a:avLst>
              <a:gd name="adj1" fmla="val -123236"/>
              <a:gd name="adj2" fmla="val 1214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182" name="TextBox 2">
            <a:extLst>
              <a:ext uri="{FF2B5EF4-FFF2-40B4-BE49-F238E27FC236}">
                <a16:creationId xmlns:a16="http://schemas.microsoft.com/office/drawing/2014/main" id="{95A9644F-B652-EC4E-AE3D-F7D23384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52400"/>
            <a:ext cx="3276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An expression with no free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variables is called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combinator.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S, I, C, H, T are combinators. </a:t>
            </a:r>
          </a:p>
        </p:txBody>
      </p:sp>
      <p:sp>
        <p:nvSpPr>
          <p:cNvPr id="50183" name="TextBox 3">
            <a:extLst>
              <a:ext uri="{FF2B5EF4-FFF2-40B4-BE49-F238E27FC236}">
                <a16:creationId xmlns:a16="http://schemas.microsoft.com/office/drawing/2014/main" id="{1C3E772E-5810-644F-B5B6-E54383D7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41624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Reducible expression is underlined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at each step.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00D671FC-EA15-9E4F-A74C-9DA78BC4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A98D5D44-5168-9947-B307-16AFA189F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E282F7-DAF4-9247-BAAF-F69E31E9CCF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4A0E7DD-FC8E-9D4E-A8F1-83F3EB9F0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A721B4-D0E6-7C4F-8146-26EEDBD88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calculus, continued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Substitution, review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Rules of the lambda calculus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Normal forms</a:t>
            </a:r>
          </a:p>
          <a:p>
            <a:pPr lvl="1" eaLnBrk="1" hangingPunct="1"/>
            <a:endParaRPr lang="en-US" altLang="en-US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600" dirty="0">
                <a:latin typeface="Arial" panose="020B0604020202020204" pitchFamily="34" charset="0"/>
              </a:rPr>
              <a:t>Reduction strategies</a:t>
            </a:r>
          </a:p>
          <a:p>
            <a:pPr eaLnBrk="1" hangingPunct="1"/>
            <a:endParaRPr lang="en-US" altLang="en-US" sz="3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>
            <a:extLst>
              <a:ext uri="{FF2B5EF4-FFF2-40B4-BE49-F238E27FC236}">
                <a16:creationId xmlns:a16="http://schemas.microsoft.com/office/drawing/2014/main" id="{BB2126D7-DDB6-9B46-9B7F-CE6199C563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99CF8483-BE7B-8247-9F04-44CE53B5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AD29F5-8FDA-9246-92EA-DC5F1BC842FB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8784F02-5108-9447-9AF4-22FECF62B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 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9413304-3650-7747-BF57-57C390081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calculus, continued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Substitution, review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Rules of the lambda calculus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Normal forms</a:t>
            </a:r>
          </a:p>
          <a:p>
            <a:pPr lvl="1" eaLnBrk="1" hangingPunct="1"/>
            <a:endParaRPr lang="en-US" altLang="en-US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Reduction strategies</a:t>
            </a:r>
          </a:p>
          <a:p>
            <a:pPr eaLnBrk="1" hangingPunct="1"/>
            <a:endParaRPr lang="en-US" altLang="en-US" sz="3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>
            <a:extLst>
              <a:ext uri="{FF2B5EF4-FFF2-40B4-BE49-F238E27FC236}">
                <a16:creationId xmlns:a16="http://schemas.microsoft.com/office/drawing/2014/main" id="{5C2DA0D5-6152-8C4F-A6A8-B1308D4F6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CDFABF-32FD-9C4D-9041-8FA52F552CD2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CAD4504-E03F-114F-A47F-1FF409A80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0C3C267-EE77-F14C-8653-CDBF49DA9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Look again at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(x.y.z. x z (y z)) (u. u) (v. v)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Actually, there are (at least) two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reduction paths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Path 1: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(x.y.z. x z (y z)) (u. u)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(v. v)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b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 b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(y.z. (u. u) z (y z)) (v. v)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  (z. 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(u. u) z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((v. v) z))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(z. z (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(v. v) z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z. z 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Path 2: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(x.y.z. x z (y z)) (u. u)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(v. v)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b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(y.z. </a:t>
            </a:r>
            <a:r>
              <a:rPr lang="en-US" altLang="en-US" sz="2800" b="1" u="sng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(u. u) z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(y z)) (v. v)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   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(y.z. z (y z)) (v. v)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(z. z (</a:t>
            </a:r>
            <a:r>
              <a:rPr lang="en-US" altLang="en-US" sz="2800" b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(v. v) z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)) 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l-GR" altLang="en-US" sz="2800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   z. z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>
            <a:extLst>
              <a:ext uri="{FF2B5EF4-FFF2-40B4-BE49-F238E27FC236}">
                <a16:creationId xmlns:a16="http://schemas.microsoft.com/office/drawing/2014/main" id="{3BF7597B-3ED1-FB42-A331-FE1FFC5F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31930ECC-8E48-8345-89A9-D725DB53F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2D7DAB-1D59-DA4F-8D20-6B4AA051FDF6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EFA2909-55CA-8341-A5E5-351C7B505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8C4B868-A7AD-B642-B5ED-4C36BC21F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reduction strategy (also called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evaluation order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is a strategy for choosing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redexes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do we arrive at a normal form (answer)?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Applicative order reduction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chooses the leftmost-innermost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redex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an expression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Also referred to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call-by-value reduction</a:t>
            </a:r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>
            <a:extLst>
              <a:ext uri="{FF2B5EF4-FFF2-40B4-BE49-F238E27FC236}">
                <a16:creationId xmlns:a16="http://schemas.microsoft.com/office/drawing/2014/main" id="{3BF7597B-3ED1-FB42-A331-FE1FFC5F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31930ECC-8E48-8345-89A9-D725DB53F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2D7DAB-1D59-DA4F-8D20-6B4AA051FDF6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EFA2909-55CA-8341-A5E5-351C7B505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8C4B868-A7AD-B642-B5ED-4C36BC21F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reduction strategy (also called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evaluation order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is a strategy for choosing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redexes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do we arrive at a normal form (answer)?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Normal order reduction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chooses the leftmost-outermost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redex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an expression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Also referred to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call-by-name </a:t>
            </a:r>
            <a:r>
              <a:rPr lang="en-US" altLang="en-US" dirty="0">
                <a:latin typeface="Arial" panose="020B060402020202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62594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4">
            <a:extLst>
              <a:ext uri="{FF2B5EF4-FFF2-40B4-BE49-F238E27FC236}">
                <a16:creationId xmlns:a16="http://schemas.microsoft.com/office/drawing/2014/main" id="{4B1FAAE3-226B-584E-8496-6E6246018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8749E0-AD5F-D240-9D8C-877D5EA16AB2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63AFC9B-0925-9E47-97F2-68BB5433B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Strategy: Examples 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F373256-0B89-AC4A-855E-A4FCD7CD2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 charset="0"/>
                <a:sym typeface="Symbol" charset="0"/>
              </a:rPr>
              <a:t>Evaluate</a:t>
            </a: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(x. x x) ( (y. y) (z. z) )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 charset="0"/>
                <a:sym typeface="Symbol" charset="0"/>
              </a:rPr>
              <a:t>Using applicative order reduction: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(x. x x) ( </a:t>
            </a: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(y. y) (z. z)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)</a:t>
            </a:r>
          </a:p>
          <a:p>
            <a:pPr eaLnBrk="1" hangingPunct="1">
              <a:buFont typeface="Wingdings" charset="0"/>
              <a:buChar char="à"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(x. x x) (z. z)</a:t>
            </a:r>
          </a:p>
          <a:p>
            <a:pPr eaLnBrk="1" hangingPunct="1">
              <a:buFont typeface="Wingdings" charset="0"/>
              <a:buChar char="à"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(z. z) (z. z)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Wingdings"/>
              </a:rPr>
              <a:t>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(z. z)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 charset="0"/>
                <a:sym typeface="Symbol" charset="0"/>
              </a:rPr>
              <a:t>Using normal order reduction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(x. x x) ( (y. y) (z. z) )</a:t>
            </a:r>
          </a:p>
          <a:p>
            <a:pPr eaLnBrk="1" hangingPunct="1">
              <a:buFont typeface="Wingdings" charset="0"/>
              <a:buChar char="à"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(y. y) (z. z)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( (y. y) (z. z) )</a:t>
            </a:r>
          </a:p>
          <a:p>
            <a:pPr eaLnBrk="1" hangingPunct="1">
              <a:buFont typeface="Wingdings" charset="0"/>
              <a:buChar char="à"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(z. z) ( (y. y) (z. z) )</a:t>
            </a:r>
          </a:p>
          <a:p>
            <a:pPr eaLnBrk="1" hangingPunct="1">
              <a:buFont typeface="Wingdings" charset="0"/>
              <a:buChar char="à"/>
              <a:defRPr/>
            </a:pPr>
            <a:r>
              <a:rPr lang="en-US" sz="2800" b="1" u="sng" dirty="0">
                <a:solidFill>
                  <a:srgbClr val="000000"/>
                </a:solidFill>
                <a:latin typeface="Arial" charset="0"/>
                <a:sym typeface="Symbol" charset="0"/>
              </a:rPr>
              <a:t>(y. y) (z. z)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Wingdings"/>
              </a:rPr>
              <a:t>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(z. z)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latin typeface="Arial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>
            <a:extLst>
              <a:ext uri="{FF2B5EF4-FFF2-40B4-BE49-F238E27FC236}">
                <a16:creationId xmlns:a16="http://schemas.microsoft.com/office/drawing/2014/main" id="{20638677-BDE5-EE44-94BD-CA6BCA86D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ABBBC299-CFC2-2A48-969F-7AC177C8E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B196AE-D50E-2C44-956A-9A1EE86CA722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B930BDA-306B-F84A-BA57-EC794A60C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BA18271-C996-5449-B01D-8E1534A46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 our examples, both strategies produced the same result. This is not always the case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First, look at expression </a:t>
            </a:r>
            <a:r>
              <a:rPr lang="en-US" altLang="en-US" b="1">
                <a:latin typeface="Arial" panose="020B0604020202020204" pitchFamily="34" charset="0"/>
                <a:sym typeface="Symbol" pitchFamily="2" charset="2"/>
              </a:rPr>
              <a:t>(x. x x) (x. x x)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. What happens when we apply </a:t>
            </a:r>
            <a:r>
              <a:rPr lang="el-GR" altLang="en-US">
                <a:latin typeface="Arial" panose="020B0604020202020204" pitchFamily="34" charset="0"/>
                <a:sym typeface="Symbol" pitchFamily="2" charset="2"/>
              </a:rPr>
              <a:t>β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-reduction to this expression?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Then look at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(z. y) ((x. x x) (x. x x))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Applicative order reduction – what happens?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Normal order reduction – what happens?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85F8C85C-DD2E-1443-8695-2FD471606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2E9E47-234A-E74F-9B64-3E447A93EF33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ED7F403-954D-5340-B4AD-E24419B5F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Church-Rosser Theorem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90278C4-F02D-904D-AC12-D17B7E247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Normal form implies that there are no more reductions possible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Church-Rosser Theorem, informally</a:t>
            </a:r>
          </a:p>
          <a:p>
            <a:pPr lvl="1" eaLnBrk="1" hangingPunct="1"/>
            <a:r>
              <a:rPr lang="en-US" alt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If normal form exists, then it is unique</a:t>
            </a:r>
            <a:r>
              <a:rPr lang="en-US" altLang="en-US" sz="2600" dirty="0">
                <a:latin typeface="Arial" panose="020B0604020202020204" pitchFamily="34" charset="0"/>
              </a:rPr>
              <a:t> (i.e., result of computation does not depend on the order that reductions are applied; i.e., no expression can have two distinct normal forms)</a:t>
            </a:r>
          </a:p>
          <a:p>
            <a:pPr lvl="1" eaLnBrk="1" hangingPunct="1"/>
            <a:r>
              <a:rPr lang="en-US" altLang="en-US" sz="2600" dirty="0">
                <a:latin typeface="Arial" panose="020B0604020202020204" pitchFamily="34" charset="0"/>
              </a:rPr>
              <a:t>If normal form exists, then </a:t>
            </a:r>
            <a:r>
              <a:rPr lang="en-US" alt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normal order will find it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Church-Rosser Theorem, more formally: </a:t>
            </a:r>
          </a:p>
          <a:p>
            <a:pPr lvl="1" eaLnBrk="1" hangingPunct="1"/>
            <a:r>
              <a:rPr lang="en-US" altLang="en-US" sz="2600" dirty="0">
                <a:latin typeface="Arial" panose="020B0604020202020204" pitchFamily="34" charset="0"/>
              </a:rPr>
              <a:t>For all pure 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-expressions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M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Q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, if </a:t>
            </a:r>
            <a:b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M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Wingdings" pitchFamily="2" charset="2"/>
              </a:rPr>
              <a:t>*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P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M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Wingdings" pitchFamily="2" charset="2"/>
              </a:rPr>
              <a:t>*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Q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, then there must exist an expression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 such that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P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Wingdings" pitchFamily="2" charset="2"/>
              </a:rPr>
              <a:t>*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R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Q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Wingdings" pitchFamily="2" charset="2"/>
              </a:rPr>
              <a:t>*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 R</a:t>
            </a:r>
          </a:p>
          <a:p>
            <a:pPr eaLnBrk="1" hangingPunct="1"/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854D7739-1D13-8442-BA77-451D72310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1334BF-B7AF-554D-8770-4DBD9B79C798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5F1A7AC-15A8-0B4A-B3F4-AC7D3EC17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Reduction Strategy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E180156-02BB-164F-B093-B2F99C612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Intuitively: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Applicative order (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call-by-value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 is an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eager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evaluation strategy. Also known as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strict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Normal order (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call-by-name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 is a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lazy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evaluation strategy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order of evaluation do most programming languages use?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CB1C6A41-2AE8-9C4E-A770-4E2BDF9D2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05447FFC-E58A-8943-8C00-252B614A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C019-F8B1-0548-B06E-F54363CB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Evaluate </a:t>
            </a:r>
            <a:r>
              <a:rPr lang="en-US" b="1" dirty="0">
                <a:latin typeface="Arial"/>
              </a:rPr>
              <a:t>(</a:t>
            </a:r>
            <a:r>
              <a:rPr lang="en-US" b="1" dirty="0">
                <a:latin typeface="Arial"/>
                <a:sym typeface="Symbol"/>
              </a:rPr>
              <a:t></a:t>
            </a:r>
            <a:r>
              <a:rPr lang="en-US" b="1" dirty="0" err="1">
                <a:latin typeface="Arial"/>
              </a:rPr>
              <a:t>x.</a:t>
            </a:r>
            <a:r>
              <a:rPr lang="en-US" b="1" dirty="0" err="1">
                <a:latin typeface="Arial"/>
                <a:sym typeface="Symbol"/>
              </a:rPr>
              <a:t></a:t>
            </a:r>
            <a:r>
              <a:rPr lang="en-US" b="1" dirty="0" err="1">
                <a:latin typeface="Arial"/>
              </a:rPr>
              <a:t>y</a:t>
            </a:r>
            <a:r>
              <a:rPr lang="en-US" b="1" dirty="0">
                <a:latin typeface="Arial"/>
              </a:rPr>
              <a:t>. x y) ((</a:t>
            </a:r>
            <a:r>
              <a:rPr lang="en-US" b="1" dirty="0">
                <a:latin typeface="Arial"/>
                <a:sym typeface="Symbol"/>
              </a:rPr>
              <a:t></a:t>
            </a:r>
            <a:r>
              <a:rPr lang="en-US" b="1" dirty="0">
                <a:latin typeface="Arial"/>
              </a:rPr>
              <a:t>z. z) w) </a:t>
            </a:r>
            <a:endParaRPr lang="en-US" dirty="0">
              <a:latin typeface="Arial" charset="0"/>
              <a:sym typeface="Symbo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Using applicative order reduction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Using normal order reduction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74BBC88D-4625-944A-99EC-4CF0AA8BD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3081D0-DB7D-C042-8580-37C65EE352D3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B5B613C-021A-C146-A559-652993CF0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CA1DF9B-E88C-9F45-873A-901E1E25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4BF8-AEFE-324A-9C11-DA490A41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Evaluate 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 err="1">
                <a:solidFill>
                  <a:srgbClr val="FF0000"/>
                </a:solidFill>
                <a:latin typeface="Arial"/>
              </a:rPr>
              <a:t>x.</a:t>
            </a:r>
            <a:r>
              <a:rPr lang="en-US" b="1" dirty="0" err="1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 err="1">
                <a:solidFill>
                  <a:srgbClr val="FF0000"/>
                </a:solidFill>
                <a:latin typeface="Arial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. x y) ((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z. z) w)</a:t>
            </a:r>
            <a:r>
              <a:rPr lang="en-US" b="1" dirty="0">
                <a:latin typeface="Arial"/>
              </a:rPr>
              <a:t> </a:t>
            </a:r>
            <a:endParaRPr lang="en-US" dirty="0">
              <a:latin typeface="Arial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Using applicative order reduction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Using normal order reduction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xyz. x z (y z)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and 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I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x. x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Evaluate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I I I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Using applicative order reduction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Using normal order reduction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Remember function application is left-associative,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S I I I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 stands for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((S I) I) I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F7088641-446A-334A-A043-B8924CAC1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74D3C3-B519-7344-A7F5-A4BE4D3FB5CD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>
            <a:extLst>
              <a:ext uri="{FF2B5EF4-FFF2-40B4-BE49-F238E27FC236}">
                <a16:creationId xmlns:a16="http://schemas.microsoft.com/office/drawing/2014/main" id="{7D6FF52A-6A36-594B-AB08-EC0743AD3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52169BD-7380-9F4F-92B0-22A47605D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95D715-2F0E-E545-92F0-C11A605808B3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CC5C113-BF16-DE43-8D62-81BD607D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Syntax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Pure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Lambda Calculus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FAF4DFC-EFC5-BD44-ADC1-2A722D24F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E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Wingdings" charset="0"/>
              </a:rPr>
              <a:t>::=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 x | (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) | (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2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 -expression is one of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Variable: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Abstraction (i.e., function definition):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endParaRPr lang="en-US" b="1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Application: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FF"/>
                </a:solidFill>
                <a:latin typeface="Arial" charset="0"/>
                <a:sym typeface="Symbol" charset="0"/>
              </a:rPr>
              <a:t>2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-calculus formulae (e.g.,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( x. (x y) )</a:t>
            </a:r>
            <a:r>
              <a:rPr lang="en-US" dirty="0">
                <a:latin typeface="Arial" charset="0"/>
                <a:sym typeface="Symbol" charset="0"/>
              </a:rPr>
              <a:t>) are called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expressions</a:t>
            </a:r>
            <a:r>
              <a:rPr lang="en-US" dirty="0">
                <a:latin typeface="Arial" charset="0"/>
                <a:sym typeface="Symbol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terms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endParaRPr lang="en-US" dirty="0">
              <a:solidFill>
                <a:schemeClr val="hlink"/>
              </a:solidFill>
              <a:latin typeface="Arial" charset="0"/>
              <a:sym typeface="Symbol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( x. (x y) )</a:t>
            </a:r>
            <a:r>
              <a:rPr lang="en-US" dirty="0">
                <a:latin typeface="Arial" charset="0"/>
                <a:sym typeface="Symbol" charset="0"/>
              </a:rPr>
              <a:t> corresponds to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Symbol" charset="0"/>
              </a:rPr>
              <a:t>(lambda (x) (x y))</a:t>
            </a:r>
            <a:r>
              <a:rPr lang="en-US" dirty="0">
                <a:latin typeface="Arial" charset="0"/>
                <a:sym typeface="Symbol" charset="0"/>
              </a:rPr>
              <a:t> in Scheme!</a:t>
            </a:r>
          </a:p>
        </p:txBody>
      </p:sp>
      <p:sp>
        <p:nvSpPr>
          <p:cNvPr id="33797" name="TextBox 1">
            <a:extLst>
              <a:ext uri="{FF2B5EF4-FFF2-40B4-BE49-F238E27FC236}">
                <a16:creationId xmlns:a16="http://schemas.microsoft.com/office/drawing/2014/main" id="{4AA90F7C-6048-E543-8492-44D7CED8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19200"/>
            <a:ext cx="32861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Convention: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notation f, x, y, z for variables;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E, M, N, P, Q for expressions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CA1DF9B-E88C-9F45-873A-901E1E25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4BF8-AEFE-324A-9C11-DA490A41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sym typeface="Symbol" charset="0"/>
              </a:rPr>
              <a:t>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xyz. x z (y z)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and 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I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x. x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Evaluate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I I I </a:t>
            </a:r>
            <a:r>
              <a:rPr lang="en-US" dirty="0">
                <a:latin typeface="Arial"/>
                <a:sym typeface="Symbol" charset="0"/>
              </a:rPr>
              <a:t>using applicative order</a:t>
            </a:r>
            <a:endParaRPr lang="en-US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F7088641-446A-334A-A043-B8924CAC1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74D3C3-B519-7344-A7F5-A4BE4D3FB5CD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D4D180C-4943-1949-AE5F-A54BDD46A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351220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CA1DF9B-E88C-9F45-873A-901E1E25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4BF8-AEFE-324A-9C11-DA490A41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sym typeface="Symbol" charset="0"/>
              </a:rPr>
              <a:t>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xyz. x z (y z)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and let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I =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/>
              </a:rPr>
              <a:t>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x. x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Evaluate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sym typeface="Symbol" charset="0"/>
              </a:rPr>
              <a:t>S I I I </a:t>
            </a:r>
            <a:r>
              <a:rPr lang="en-US" dirty="0">
                <a:latin typeface="Arial"/>
                <a:sym typeface="Symbol" charset="0"/>
              </a:rPr>
              <a:t>using normal order</a:t>
            </a:r>
            <a:endParaRPr lang="en-US" dirty="0">
              <a:latin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F7088641-446A-334A-A043-B8924CAC1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74D3C3-B519-7344-A7F5-A4BE4D3FB5C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D4D180C-4943-1949-AE5F-A54BDD46A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4225218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5776-9C1E-9144-A450-EB1899AB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4117-EA4E-244E-8FBD-813DFF5D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806C-9AC0-4B4E-AA12-95001690C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F4880-33F8-AA45-8FA6-BB6ED180F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8857D-A940-8C47-888C-02B6649F89B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8288D1A0-5A27-144B-962C-9D72BA1CF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9BF6AB-C1C0-D640-BF91-FA48F0ABF297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6E5601-CB7B-0F41-A42A-DEA08EAAD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Syntactic Conventions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E3B5147-7909-2F43-B48C-5F2FDE4B6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May drop parenthesis from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E</a:t>
            </a:r>
            <a:r>
              <a:rPr lang="en-US" altLang="en-US" sz="2800" b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</a:t>
            </a:r>
            <a:r>
              <a:rPr lang="en-US" altLang="en-US" sz="2800" b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or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 E )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E.g.,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( f x )</a:t>
            </a:r>
            <a:r>
              <a:rPr lang="en-US" altLang="en-US" sz="2400">
                <a:latin typeface="Arial" panose="020B0604020202020204" pitchFamily="34" charset="0"/>
              </a:rPr>
              <a:t> may be written as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f x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Function application is </a:t>
            </a:r>
            <a:r>
              <a:rPr lang="en-US" altLang="en-US" sz="2800" u="sng">
                <a:latin typeface="Arial" panose="020B0604020202020204" pitchFamily="34" charset="0"/>
                <a:ea typeface="ＭＳ Ｐゴシック" panose="020B0600070205080204" pitchFamily="34" charset="-128"/>
              </a:rPr>
              <a:t>left-associative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I.e., it groups from left-to-right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E.g.,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x y z </a:t>
            </a:r>
            <a:r>
              <a:rPr lang="en-US" altLang="en-US" sz="2400">
                <a:latin typeface="Arial" panose="020B0604020202020204" pitchFamily="34" charset="0"/>
              </a:rPr>
              <a:t>abbreviates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( ( x y ) z )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E.g.,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400">
                <a:latin typeface="Arial" panose="020B0604020202020204" pitchFamily="34" charset="0"/>
              </a:rPr>
              <a:t> abbreviates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( ( (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2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)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) E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4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Application </a:t>
            </a:r>
            <a:r>
              <a:rPr lang="en-US" altLang="en-US" sz="2800" u="sng">
                <a:latin typeface="Arial" panose="020B0604020202020204" pitchFamily="34" charset="0"/>
                <a:ea typeface="ＭＳ Ｐゴシック" panose="020B0600070205080204" pitchFamily="34" charset="-128"/>
              </a:rPr>
              <a:t>has higher precedence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than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Another way to say this is that the scope of the </a:t>
            </a:r>
            <a:r>
              <a:rPr lang="en-US" altLang="en-US" sz="2400" b="1">
                <a:latin typeface="Arial" panose="020B0604020202020204" pitchFamily="34" charset="0"/>
              </a:rPr>
              <a:t>dot</a:t>
            </a:r>
            <a:r>
              <a:rPr lang="en-US" altLang="en-US" sz="2400">
                <a:latin typeface="Arial" panose="020B0604020202020204" pitchFamily="34" charset="0"/>
              </a:rPr>
              <a:t> extends as far to the right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E.g.,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y</a:t>
            </a:r>
            <a:r>
              <a:rPr lang="en-US" altLang="en-US" sz="2400">
                <a:latin typeface="Arial" panose="020B0604020202020204" pitchFamily="34" charset="0"/>
              </a:rPr>
              <a:t>  =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( x y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>
                <a:latin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( x y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) ) </a:t>
            </a:r>
            <a:r>
              <a:rPr lang="en-US" altLang="en-US" sz="3000" b="1">
                <a:solidFill>
                  <a:srgbClr val="FF0000"/>
                </a:solidFill>
                <a:latin typeface="Arial" panose="020B0604020202020204" pitchFamily="34" charset="0"/>
              </a:rPr>
              <a:t>≠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( (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x. x ) y )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>
            <a:extLst>
              <a:ext uri="{FF2B5EF4-FFF2-40B4-BE49-F238E27FC236}">
                <a16:creationId xmlns:a16="http://schemas.microsoft.com/office/drawing/2014/main" id="{B290D6FC-182E-4E46-AC87-444234EE18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DAA1C67B-9C11-EF4D-AFC2-44767071C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6B7C42-1C1E-B048-8E20-B73F38CFFE32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E0B3578-BEF3-B846-95AD-1AF309EDB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Free and Bound Variables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9E154B5-E5DF-A946-B122-3FA035C71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Abstraction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 E )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introduces 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binding</a:t>
            </a:r>
            <a:endParaRPr lang="en-US" altLang="ja-JP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Variable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said to be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bound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x. 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The set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free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variables of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is the set of variables that are unbound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Defined by cases 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Var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App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b="1" baseline="-25000" dirty="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Abs </a:t>
            </a:r>
            <a:r>
              <a:rPr lang="en-US" altLang="en-US" b="1" dirty="0">
                <a:latin typeface="Arial" panose="020B0604020202020204" pitchFamily="34" charset="0"/>
                <a:sym typeface="Symbol" pitchFamily="2" charset="2"/>
              </a:rPr>
              <a:t></a:t>
            </a:r>
            <a:r>
              <a:rPr lang="en-US" altLang="en-US" b="1" dirty="0" err="1">
                <a:latin typeface="Arial" panose="020B0604020202020204" pitchFamily="34" charset="0"/>
                <a:sym typeface="Symbol" pitchFamily="2" charset="2"/>
              </a:rPr>
              <a:t>x.E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966EA-B3E5-2E48-A21A-F44788A6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876800"/>
            <a:ext cx="209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= {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4A6FA-682D-0646-8717-8F40F457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5334000"/>
            <a:ext cx="521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 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) = free(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) U free(</a:t>
            </a:r>
            <a:r>
              <a:rPr lang="en-US" altLang="en-US" sz="2800" b="1" dirty="0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sym typeface="Symbol" pitchFamily="2" charset="2"/>
              </a:rPr>
              <a:t>)</a:t>
            </a:r>
            <a:endParaRPr lang="en-US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03EEE-0371-D441-A6FE-1C22E333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5867400"/>
            <a:ext cx="4043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x.E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=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- {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79DF85AC-E70B-6649-860E-209C0EB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CBB8D0-213F-614E-8A27-402A2C4CB00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446D1BA-B726-C148-8D26-7B6752F43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Substitution, formally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40ABB0A-5DC7-2541-8830-2B98EAA0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532313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b="1" dirty="0">
                <a:latin typeface="Arial" charset="0"/>
                <a:ea typeface="Arial" charset="0"/>
                <a:sym typeface="Symbol" charset="0"/>
              </a:rPr>
              <a:t>(x. E) M </a:t>
            </a:r>
            <a:r>
              <a:rPr lang="en-US" sz="2800" b="1" dirty="0">
                <a:latin typeface="Arial" charset="0"/>
                <a:ea typeface="Arial" charset="0"/>
                <a:sym typeface="Wingdings"/>
              </a:rPr>
              <a:t> </a:t>
            </a:r>
            <a:r>
              <a:rPr lang="en-US" sz="3000" b="1" dirty="0">
                <a:solidFill>
                  <a:srgbClr val="000000"/>
                </a:solidFill>
                <a:latin typeface="Arial" charset="0"/>
              </a:rPr>
              <a:t>E[M/x]</a:t>
            </a:r>
            <a:r>
              <a:rPr lang="en-US" sz="3000" dirty="0">
                <a:latin typeface="Arial" charset="0"/>
              </a:rPr>
              <a:t> replaces all free occurrences of </a:t>
            </a:r>
            <a:r>
              <a:rPr lang="en-US" sz="3000" b="1" dirty="0">
                <a:latin typeface="Arial" charset="0"/>
              </a:rPr>
              <a:t>x</a:t>
            </a:r>
            <a:r>
              <a:rPr lang="en-US" sz="3000" dirty="0">
                <a:latin typeface="Arial" charset="0"/>
              </a:rPr>
              <a:t> in </a:t>
            </a:r>
            <a:r>
              <a:rPr lang="en-US" sz="3000" b="1" dirty="0">
                <a:latin typeface="Arial" charset="0"/>
              </a:rPr>
              <a:t>E</a:t>
            </a:r>
            <a:r>
              <a:rPr lang="en-US" sz="3000" dirty="0">
                <a:latin typeface="Arial" charset="0"/>
              </a:rPr>
              <a:t> by </a:t>
            </a:r>
            <a:r>
              <a:rPr lang="en-US" sz="3000" b="1" dirty="0">
                <a:latin typeface="Arial" charset="0"/>
              </a:rPr>
              <a:t>M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3000" b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sz="3000" b="1" dirty="0">
                <a:solidFill>
                  <a:srgbClr val="000000"/>
                </a:solidFill>
                <a:latin typeface="Arial" charset="0"/>
              </a:rPr>
              <a:t>[M/x] </a:t>
            </a:r>
            <a:r>
              <a:rPr lang="en-US" sz="3000" dirty="0">
                <a:solidFill>
                  <a:srgbClr val="000000"/>
                </a:solidFill>
                <a:latin typeface="Arial" charset="0"/>
              </a:rPr>
              <a:t>is</a:t>
            </a:r>
            <a:r>
              <a:rPr lang="en-US" sz="3000" dirty="0">
                <a:latin typeface="Arial" charset="0"/>
              </a:rPr>
              <a:t> defined by cases on </a:t>
            </a:r>
            <a:r>
              <a:rPr lang="en-US" sz="3000" b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sz="3000" dirty="0">
                <a:latin typeface="Arial" charset="0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err="1">
                <a:latin typeface="Arial" charset="0"/>
              </a:rPr>
              <a:t>Var</a:t>
            </a:r>
            <a:r>
              <a:rPr lang="en-US" b="1" dirty="0">
                <a:latin typeface="Arial" charset="0"/>
              </a:rPr>
              <a:t>: y[M/x]</a:t>
            </a:r>
            <a:r>
              <a:rPr lang="en-US" dirty="0">
                <a:latin typeface="Arial" charset="0"/>
              </a:rPr>
              <a:t> =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b="1" dirty="0">
                <a:latin typeface="Arial" charset="0"/>
              </a:rPr>
              <a:t>           y[M/x]</a:t>
            </a:r>
            <a:r>
              <a:rPr lang="en-US" dirty="0">
                <a:latin typeface="Arial" charset="0"/>
              </a:rPr>
              <a:t> =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App:</a:t>
            </a:r>
            <a:r>
              <a:rPr lang="en-US" b="1" dirty="0">
                <a:latin typeface="Arial" charset="0"/>
              </a:rPr>
              <a:t> (E</a:t>
            </a:r>
            <a:r>
              <a:rPr lang="en-US" b="1" baseline="-25000" dirty="0">
                <a:latin typeface="Arial" charset="0"/>
              </a:rPr>
              <a:t>1</a:t>
            </a:r>
            <a:r>
              <a:rPr lang="en-US" b="1" dirty="0">
                <a:latin typeface="Arial" charset="0"/>
              </a:rPr>
              <a:t> E</a:t>
            </a:r>
            <a:r>
              <a:rPr lang="en-US" b="1" baseline="-25000" dirty="0">
                <a:latin typeface="Arial" charset="0"/>
              </a:rPr>
              <a:t>2</a:t>
            </a:r>
            <a:r>
              <a:rPr lang="en-US" b="1" dirty="0">
                <a:latin typeface="Arial" charset="0"/>
              </a:rPr>
              <a:t>)[M/x]</a:t>
            </a:r>
            <a:r>
              <a:rPr lang="en-US" dirty="0">
                <a:latin typeface="Arial" charset="0"/>
              </a:rPr>
              <a:t> =</a:t>
            </a:r>
            <a:endParaRPr lang="en-US" b="1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Abs: </a:t>
            </a:r>
            <a:r>
              <a:rPr lang="en-US" b="1" dirty="0">
                <a:latin typeface="Arial" charset="0"/>
                <a:sym typeface="Symbol" charset="0"/>
              </a:rPr>
              <a:t>(y. E</a:t>
            </a:r>
            <a:r>
              <a:rPr lang="en-US" b="1" baseline="-25000" dirty="0">
                <a:latin typeface="Arial" charset="0"/>
                <a:sym typeface="Symbol" charset="0"/>
              </a:rPr>
              <a:t>1</a:t>
            </a:r>
            <a:r>
              <a:rPr lang="en-US" b="1" dirty="0">
                <a:latin typeface="Arial" charset="0"/>
                <a:sym typeface="Symbol" charset="0"/>
              </a:rPr>
              <a:t>)[M/x]</a:t>
            </a:r>
            <a:r>
              <a:rPr lang="en-US" dirty="0">
                <a:latin typeface="Arial" charset="0"/>
                <a:sym typeface="Symbol" charset="0"/>
              </a:rPr>
              <a:t> =</a:t>
            </a:r>
            <a:endParaRPr lang="en-US" b="1" dirty="0">
              <a:latin typeface="Arial" charset="0"/>
              <a:sym typeface="Symbol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            </a:t>
            </a:r>
            <a:r>
              <a:rPr lang="en-US" b="1" dirty="0">
                <a:latin typeface="Arial" charset="0"/>
                <a:sym typeface="Symbol" charset="0"/>
              </a:rPr>
              <a:t>(y. E</a:t>
            </a:r>
            <a:r>
              <a:rPr lang="en-US" b="1" baseline="-25000" dirty="0">
                <a:latin typeface="Arial" charset="0"/>
                <a:sym typeface="Symbol" charset="0"/>
              </a:rPr>
              <a:t>1</a:t>
            </a:r>
            <a:r>
              <a:rPr lang="en-US" b="1" dirty="0">
                <a:latin typeface="Arial" charset="0"/>
                <a:sym typeface="Symbol" charset="0"/>
              </a:rPr>
              <a:t>)[M/x] </a:t>
            </a:r>
            <a:r>
              <a:rPr lang="en-US" dirty="0">
                <a:latin typeface="Arial" charset="0"/>
                <a:sym typeface="Symbol" charset="0"/>
              </a:rPr>
              <a:t>=</a:t>
            </a:r>
            <a:r>
              <a:rPr lang="en-US" b="1" dirty="0">
                <a:latin typeface="Arial" charset="0"/>
                <a:sym typeface="Symbol" charset="0"/>
              </a:rPr>
              <a:t> </a:t>
            </a:r>
            <a:br>
              <a:rPr lang="en-US" dirty="0">
                <a:latin typeface="Arial" charset="0"/>
                <a:sym typeface="Symbo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7F5AE15E-0DB5-044C-B61D-EB87EBC3D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4B0BC-1C32-A440-87C4-46EAA2BA4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048000"/>
            <a:ext cx="168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</a:rPr>
              <a:t> if </a:t>
            </a:r>
            <a:r>
              <a:rPr lang="en-US" altLang="en-US" sz="2800" b="1">
                <a:latin typeface="Arial" panose="020B0604020202020204" pitchFamily="34" charset="0"/>
              </a:rPr>
              <a:t>x = y</a:t>
            </a:r>
            <a:endParaRPr lang="en-US" alt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A7A0-2D01-FE42-8620-474AE735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020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Arial" panose="020B0604020202020204" pitchFamily="34" charset="0"/>
              </a:rPr>
              <a:t>y</a:t>
            </a:r>
            <a:r>
              <a:rPr lang="en-US" altLang="en-US" sz="2800">
                <a:latin typeface="Arial" panose="020B0604020202020204" pitchFamily="34" charset="0"/>
              </a:rPr>
              <a:t> otherwise</a:t>
            </a:r>
            <a:endParaRPr lang="en-US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38D63-D18C-484C-9AE5-509B4C76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294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Arial" panose="020B0604020202020204" pitchFamily="34" charset="0"/>
              </a:rPr>
              <a:t>(E</a:t>
            </a:r>
            <a:r>
              <a:rPr lang="en-US" altLang="en-US" sz="2800" b="1" baseline="-25000">
                <a:latin typeface="Arial" panose="020B0604020202020204" pitchFamily="34" charset="0"/>
              </a:rPr>
              <a:t>1</a:t>
            </a:r>
            <a:r>
              <a:rPr lang="en-US" altLang="en-US" sz="2800" b="1">
                <a:latin typeface="Arial" panose="020B0604020202020204" pitchFamily="34" charset="0"/>
              </a:rPr>
              <a:t>[M/x] E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  <a:r>
              <a:rPr lang="en-US" altLang="en-US" sz="2800" b="1">
                <a:latin typeface="Arial" panose="020B0604020202020204" pitchFamily="34" charset="0"/>
              </a:rPr>
              <a:t>[M/x])</a:t>
            </a:r>
            <a:endParaRPr lang="en-US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3CE59-9F52-EB43-8780-BC58E46E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81525"/>
            <a:ext cx="235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y. 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 if 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 = y</a:t>
            </a:r>
            <a:endParaRPr lang="en-US" alt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314AC-6E5C-7A44-93A2-80071D1A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14925"/>
            <a:ext cx="4903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z. ((E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[z/y])[M/x]) 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otherwise,</a:t>
            </a:r>
            <a:endParaRPr lang="en-US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43001-72AF-004C-AE4D-F07329C7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38800"/>
            <a:ext cx="6529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where 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 NOT in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lang="en-US" altLang="en-US" sz="28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U free(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M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) U {</a:t>
            </a:r>
            <a:r>
              <a:rPr lang="en-US" altLang="en-US" sz="28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800">
                <a:latin typeface="Arial" panose="020B0604020202020204" pitchFamily="34" charset="0"/>
                <a:sym typeface="Symbol" pitchFamily="2" charset="2"/>
              </a:rPr>
              <a:t>}</a:t>
            </a: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87ACC3C0-5D24-B947-9268-15AF55B0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CBD68F-35A1-3140-93D4-C5C973E5AE8C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68CA4EA-32EA-144E-A19B-B161D076F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 (Axioms) of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Lambda Calculus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50CB542-EC56-2D4D-A45B-8C0771F8A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 rule (-conversion)</a:t>
            </a:r>
            <a:r>
              <a:rPr lang="en-US" dirty="0">
                <a:latin typeface="Arial" charset="0"/>
                <a:sym typeface="Symbol" charset="0"/>
              </a:rPr>
              <a:t>: renaming of parameter (choice of parameter name does no</a:t>
            </a:r>
            <a:r>
              <a:rPr lang="en-US" altLang="ja-JP" dirty="0">
                <a:latin typeface="Arial" charset="0"/>
                <a:sym typeface="Symbol" charset="0"/>
              </a:rPr>
              <a:t>t matter)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b="1" dirty="0">
                <a:latin typeface="Arial" charset="0"/>
                <a:sym typeface="Symbol" charset="0"/>
              </a:rPr>
              <a:t></a:t>
            </a:r>
            <a:r>
              <a:rPr lang="en-US" b="1" dirty="0" err="1">
                <a:latin typeface="Arial" charset="0"/>
                <a:sym typeface="Symbol" charset="0"/>
              </a:rPr>
              <a:t>x.E</a:t>
            </a:r>
            <a:r>
              <a:rPr lang="en-US" b="1" dirty="0">
                <a:latin typeface="Arial" charset="0"/>
                <a:sym typeface="Symbol" charset="0"/>
              </a:rPr>
              <a:t> </a:t>
            </a:r>
            <a:r>
              <a:rPr lang="en-US" b="1" dirty="0">
                <a:latin typeface="Arial" charset="0"/>
                <a:sym typeface="Wingdings"/>
              </a:rPr>
              <a:t></a:t>
            </a:r>
            <a:r>
              <a:rPr lang="en-US" b="1" baseline="-25000" dirty="0">
                <a:latin typeface="Arial" charset="0"/>
                <a:sym typeface="Symbol" charset="0"/>
              </a:rPr>
              <a:t></a:t>
            </a:r>
            <a:r>
              <a:rPr lang="en-US" b="1" dirty="0">
                <a:latin typeface="Arial" charset="0"/>
                <a:sym typeface="Symbol" charset="0"/>
              </a:rPr>
              <a:t> z.(E[z/x])</a:t>
            </a:r>
            <a:r>
              <a:rPr lang="en-US" dirty="0">
                <a:latin typeface="Arial" charset="0"/>
                <a:sym typeface="Symbol" charset="0"/>
              </a:rPr>
              <a:t> provided that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z</a:t>
            </a:r>
            <a:r>
              <a:rPr lang="en-US" dirty="0">
                <a:latin typeface="Arial" charset="0"/>
                <a:sym typeface="Symbol" charset="0"/>
              </a:rPr>
              <a:t> is not free in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 x x</a:t>
            </a:r>
            <a:r>
              <a:rPr lang="en-US" dirty="0">
                <a:latin typeface="Arial" charset="0"/>
                <a:sym typeface="Symbol" charset="0"/>
              </a:rPr>
              <a:t> is the same as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z. z z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sym typeface="Symbol" charset="0"/>
              </a:rPr>
              <a:t> rule (-reduction)</a:t>
            </a:r>
            <a:r>
              <a:rPr lang="en-US" dirty="0">
                <a:latin typeface="Arial" charset="0"/>
                <a:sym typeface="Symbol" charset="0"/>
              </a:rPr>
              <a:t>: function application (substitutes argument for parameter)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b="1" dirty="0">
                <a:latin typeface="Arial" charset="0"/>
                <a:sym typeface="Symbol" charset="0"/>
              </a:rPr>
              <a:t>(x. E) M </a:t>
            </a:r>
            <a:r>
              <a:rPr lang="en-US" b="1" dirty="0">
                <a:latin typeface="Arial" charset="0"/>
                <a:sym typeface="Wingdings"/>
              </a:rPr>
              <a:t></a:t>
            </a:r>
            <a:r>
              <a:rPr lang="en-US" b="1" baseline="-25000" dirty="0">
                <a:latin typeface="Arial" charset="0"/>
                <a:sym typeface="Symbol" charset="0"/>
              </a:rPr>
              <a:t></a:t>
            </a:r>
            <a:r>
              <a:rPr lang="en-US" b="1" dirty="0">
                <a:latin typeface="Arial" charset="0"/>
                <a:sym typeface="Symbol" charset="0"/>
              </a:rPr>
              <a:t> E[M/x]</a:t>
            </a:r>
          </a:p>
          <a:p>
            <a:pPr marL="457200" lvl="1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Note: </a:t>
            </a:r>
            <a:r>
              <a:rPr lang="en-US" b="1" dirty="0">
                <a:latin typeface="Arial" charset="0"/>
                <a:sym typeface="Symbol" charset="0"/>
              </a:rPr>
              <a:t>E[M/x]</a:t>
            </a:r>
            <a:r>
              <a:rPr lang="en-US" dirty="0">
                <a:latin typeface="Arial" charset="0"/>
                <a:sym typeface="Symbol" charset="0"/>
              </a:rPr>
              <a:t> as defined on previous slide!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sym typeface="Symbol" charset="0"/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(x. x) z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Wingdings"/>
              </a:rPr>
              <a:t>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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z</a:t>
            </a:r>
            <a:r>
              <a:rPr lang="en-US" dirty="0">
                <a:latin typeface="Arial" charset="0"/>
                <a:sym typeface="Symbol" charset="0"/>
              </a:rPr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D84CD81-FE31-9A4F-8E03-09985F9F1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>
            <a:extLst>
              <a:ext uri="{FF2B5EF4-FFF2-40B4-BE49-F238E27FC236}">
                <a16:creationId xmlns:a16="http://schemas.microsoft.com/office/drawing/2014/main" id="{725F911D-E79B-4846-B021-E424FE017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7D03889E-BFA0-F94B-9F03-21BBCF2B8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875A3C-3D13-C14D-8489-A553A19E206F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303FA6-FD7D-2D42-AEC1-1BF171E56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 of Lambda Calculus: Exercises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BC4B951-8E42-E441-98DE-CE3BF9594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-conversion and/or </a:t>
            </a: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-reduction: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 x) y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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 x) (y. y)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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(x.y.z. x z (y z)) (u. u) (v. v)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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A7B9876F-671C-0942-B0B5-4C05A4DB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24450"/>
            <a:ext cx="9070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Notation: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b="1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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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 denotes that expression on the left reduces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to the expression on the right, through a sequence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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-conversions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and </a:t>
            </a: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β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sym typeface="Symbol" pitchFamily="2" charset="2"/>
              </a:rPr>
              <a:t>-reductions.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>
            <a:extLst>
              <a:ext uri="{FF2B5EF4-FFF2-40B4-BE49-F238E27FC236}">
                <a16:creationId xmlns:a16="http://schemas.microsoft.com/office/drawing/2014/main" id="{725F911D-E79B-4846-B021-E424FE017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7D03889E-BFA0-F94B-9F03-21BBCF2B8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875A3C-3D13-C14D-8489-A553A19E206F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303FA6-FD7D-2D42-AEC1-1BF171E56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 of Lambda Calculus: Exercises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BC4B951-8E42-E441-98DE-CE3BF9594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-conversion or </a:t>
            </a:r>
            <a:r>
              <a:rPr lang="el-GR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β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-reduction: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(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x.y.z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. x z (y z)) (u. u) (v. v)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b="1" baseline="-25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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050866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26658</TotalTime>
  <Words>2594</Words>
  <Application>Microsoft Macintosh PowerPoint</Application>
  <PresentationFormat>On-screen Show (4:3)</PresentationFormat>
  <Paragraphs>298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Tahoma</vt:lpstr>
      <vt:lpstr>Wingdings</vt:lpstr>
      <vt:lpstr>Blends</vt:lpstr>
      <vt:lpstr>Custom Design</vt:lpstr>
      <vt:lpstr> Lambda Calculus</vt:lpstr>
      <vt:lpstr>Lecture Outline </vt:lpstr>
      <vt:lpstr>Syntax of Pure Lambda Calculus</vt:lpstr>
      <vt:lpstr>Syntactic Conventions</vt:lpstr>
      <vt:lpstr>Free and Bound Variables</vt:lpstr>
      <vt:lpstr>Substitution, formally</vt:lpstr>
      <vt:lpstr>Rules (Axioms) of Lambda Calculus</vt:lpstr>
      <vt:lpstr>Rules of Lambda Calculus: Exercises</vt:lpstr>
      <vt:lpstr>Rules of Lambda Calculus: Exercises</vt:lpstr>
      <vt:lpstr>Reductions</vt:lpstr>
      <vt:lpstr>Questions</vt:lpstr>
      <vt:lpstr>Lecture Outline </vt:lpstr>
      <vt:lpstr>Definitions of Normal Form</vt:lpstr>
      <vt:lpstr>Questions</vt:lpstr>
      <vt:lpstr>Questions</vt:lpstr>
      <vt:lpstr>Questions</vt:lpstr>
      <vt:lpstr>Questions</vt:lpstr>
      <vt:lpstr>More Reduction Exercises</vt:lpstr>
      <vt:lpstr>Exercise</vt:lpstr>
      <vt:lpstr>Lecture Outline </vt:lpstr>
      <vt:lpstr>Reduction Strategy</vt:lpstr>
      <vt:lpstr>Reduction Strategy</vt:lpstr>
      <vt:lpstr>Reduction Strategy</vt:lpstr>
      <vt:lpstr>Reduction Strategy: Examples </vt:lpstr>
      <vt:lpstr>Reduction Strategy</vt:lpstr>
      <vt:lpstr>Church-Rosser Theorem</vt:lpstr>
      <vt:lpstr>Reduction Strategy</vt:lpstr>
      <vt:lpstr>Exercises</vt:lpstr>
      <vt:lpstr>Exercise</vt:lpstr>
      <vt:lpstr>Exercise</vt:lpstr>
      <vt:lpstr>Exercise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5373</cp:revision>
  <dcterms:created xsi:type="dcterms:W3CDTF">2010-11-02T15:56:59Z</dcterms:created>
  <dcterms:modified xsi:type="dcterms:W3CDTF">2020-10-29T23:24:39Z</dcterms:modified>
</cp:coreProperties>
</file>