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640" r:id="rId3"/>
    <p:sldId id="692" r:id="rId4"/>
    <p:sldId id="639" r:id="rId5"/>
    <p:sldId id="641" r:id="rId6"/>
    <p:sldId id="669" r:id="rId7"/>
    <p:sldId id="667" r:id="rId8"/>
    <p:sldId id="661" r:id="rId9"/>
    <p:sldId id="662" r:id="rId10"/>
    <p:sldId id="680" r:id="rId11"/>
    <p:sldId id="665" r:id="rId12"/>
    <p:sldId id="664" r:id="rId13"/>
    <p:sldId id="695" r:id="rId14"/>
    <p:sldId id="663" r:id="rId15"/>
    <p:sldId id="693" r:id="rId16"/>
    <p:sldId id="607" r:id="rId17"/>
    <p:sldId id="613" r:id="rId18"/>
    <p:sldId id="614" r:id="rId19"/>
    <p:sldId id="696" r:id="rId20"/>
    <p:sldId id="681" r:id="rId21"/>
    <p:sldId id="689" r:id="rId22"/>
    <p:sldId id="610" r:id="rId23"/>
    <p:sldId id="623" r:id="rId24"/>
    <p:sldId id="622" r:id="rId25"/>
    <p:sldId id="679" r:id="rId26"/>
    <p:sldId id="619" r:id="rId27"/>
    <p:sldId id="697" r:id="rId28"/>
    <p:sldId id="620" r:id="rId29"/>
    <p:sldId id="670" r:id="rId30"/>
    <p:sldId id="687" r:id="rId31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129"/>
  </p:normalViewPr>
  <p:slideViewPr>
    <p:cSldViewPr>
      <p:cViewPr varScale="1">
        <p:scale>
          <a:sx n="92" d="100"/>
          <a:sy n="92" d="100"/>
        </p:scale>
        <p:origin x="2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9D442D-2914-1D48-824E-9B8E058F9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6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DAB0B4-D447-3041-B99E-3CBE7F5AF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ACFF23-70BC-B34A-B0E0-616C24D3CB1B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DAB0B4-D447-3041-B99E-3CBE7F5AF0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download and install Haskell on your machine! Go on </a:t>
            </a:r>
            <a:r>
              <a:rPr lang="en-US" dirty="0" err="1"/>
              <a:t>www.Haskell.org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DAB0B4-D447-3041-B99E-3CBE7F5AF0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 Line comments</a:t>
            </a:r>
            <a:r>
              <a:rPr lang="en-US" baseline="0" dirty="0"/>
              <a:t> in Haskell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DAB0B4-D447-3041-B99E-3CBE7F5AF0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plus: </a:t>
            </a:r>
            <a:r>
              <a:rPr lang="en-US" dirty="0" err="1"/>
              <a:t>a+b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DAB0B4-D447-3041-B99E-3CBE7F5AF0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DAB0B4-D447-3041-B99E-3CBE7F5AF0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baseline="0" dirty="0"/>
              <a:t> a interpret(E[a/x])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DAB0B4-D447-3041-B99E-3CBE7F5AF0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Quaternary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DAB0B4-D447-3041-B99E-3CBE7F5AF0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DEF20E6-A0B1-2E4C-9C03-FE331D64D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A23E1-7469-034C-8948-9F1FCFFE1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1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214313"/>
            <a:ext cx="21812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14313"/>
            <a:ext cx="639286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F7B3C-8AFD-6249-A249-450BBD565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7832F-8175-9B4D-81C2-7D7B19149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1A231-0230-D640-8EF2-97930ED9A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8625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287838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4B3EF-A318-EB41-9959-859E31437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DB675-E869-934D-B338-B304A9249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1D1E8-CF15-9B42-85C7-BAA1B8D9B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1475C-8A17-7342-A7D1-5DAE4BCEB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20DA-2462-B74A-BF7E-4C9AC2E1F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4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513F5-B12B-7B4C-90B9-E6934F040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688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4338" y="11112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784225" y="11112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0" y="1038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635000" y="581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15913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726488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Spring 18 CSCI 4450/6450, A Milanova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5C76EB67-FE0C-8C42-80EE-6528F4FB9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ＭＳ Ｐゴシック" charset="0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kel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as.upenn.edu/~cis194/spring1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kell.org/gh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solidFill>
                  <a:schemeClr val="hlink"/>
                </a:solidFill>
                <a:latin typeface="Arial" charset="0"/>
              </a:rPr>
              <a:t>Intro to Haskell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definition:</a:t>
            </a:r>
          </a:p>
          <a:p>
            <a:pPr marL="0" indent="0">
              <a:buNone/>
            </a:pPr>
            <a:r>
              <a:rPr lang="en-US" b="1" dirty="0"/>
              <a:t>&gt; square x = x*x  --- </a:t>
            </a:r>
            <a:r>
              <a:rPr lang="en-US" i="1" dirty="0"/>
              <a:t>name</a:t>
            </a:r>
            <a:r>
              <a:rPr lang="en-US" b="1" dirty="0"/>
              <a:t> </a:t>
            </a:r>
            <a:r>
              <a:rPr lang="en-US" i="1" dirty="0" err="1"/>
              <a:t>params</a:t>
            </a:r>
            <a:r>
              <a:rPr lang="en-US" b="1" dirty="0"/>
              <a:t> = </a:t>
            </a:r>
            <a:r>
              <a:rPr lang="en-US" i="1" dirty="0"/>
              <a:t>body</a:t>
            </a:r>
          </a:p>
          <a:p>
            <a:endParaRPr lang="en-US" b="1" dirty="0"/>
          </a:p>
          <a:p>
            <a:r>
              <a:rPr lang="en-US" dirty="0"/>
              <a:t>Just as in Scheme, you can define a function using the lambda construct:</a:t>
            </a:r>
          </a:p>
          <a:p>
            <a:pPr marL="0" indent="0">
              <a:buNone/>
            </a:pPr>
            <a:r>
              <a:rPr lang="en-US" b="1" dirty="0"/>
              <a:t>&gt; square = </a:t>
            </a:r>
            <a:r>
              <a:rPr lang="en-US" b="1" dirty="0">
                <a:solidFill>
                  <a:srgbClr val="FF0000"/>
                </a:solidFill>
              </a:rPr>
              <a:t>\x-&gt;</a:t>
            </a:r>
            <a:r>
              <a:rPr lang="en-US" b="1" dirty="0"/>
              <a:t>x*x</a:t>
            </a:r>
          </a:p>
          <a:p>
            <a:pPr marL="0" indent="0">
              <a:buNone/>
            </a:pPr>
            <a:r>
              <a:rPr lang="en-US" b="1" dirty="0"/>
              <a:t>&gt; square 5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higher-order functions are everywhere!</a:t>
            </a:r>
          </a:p>
          <a:p>
            <a:pPr marL="0" indent="0">
              <a:buNone/>
            </a:pPr>
            <a:r>
              <a:rPr lang="en-US" dirty="0"/>
              <a:t>--- defining </a:t>
            </a:r>
            <a:r>
              <a:rPr lang="en-US" b="1" dirty="0" err="1"/>
              <a:t>apply_n</a:t>
            </a:r>
            <a:r>
              <a:rPr lang="en-US" dirty="0"/>
              <a:t> in </a:t>
            </a:r>
            <a:r>
              <a:rPr lang="en-US" dirty="0" err="1"/>
              <a:t>ghci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500" b="1" dirty="0"/>
              <a:t>&gt; </a:t>
            </a:r>
            <a:r>
              <a:rPr lang="en-US" sz="2500" b="1" dirty="0" err="1"/>
              <a:t>apply_n</a:t>
            </a:r>
            <a:r>
              <a:rPr lang="en-US" sz="2500" b="1" dirty="0"/>
              <a:t> f n x = if n==0 then x else </a:t>
            </a:r>
            <a:r>
              <a:rPr lang="en-US" sz="2500" b="1" dirty="0" err="1"/>
              <a:t>apply_n</a:t>
            </a:r>
            <a:r>
              <a:rPr lang="en-US" sz="2500" b="1" dirty="0"/>
              <a:t> f (n-1) (f x)</a:t>
            </a:r>
          </a:p>
          <a:p>
            <a:pPr marL="0" indent="0">
              <a:buNone/>
            </a:pPr>
            <a:r>
              <a:rPr lang="en-US" sz="2500" b="1" dirty="0"/>
              <a:t>--- </a:t>
            </a:r>
            <a:r>
              <a:rPr lang="en-US" sz="2500" dirty="0"/>
              <a:t>applies f n times on x: e.g., f (f (f (f x)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apply_n</a:t>
            </a:r>
            <a:r>
              <a:rPr lang="en-US" b="1" dirty="0"/>
              <a:t> ((+) 1) 10 0 </a:t>
            </a:r>
          </a:p>
          <a:p>
            <a:pPr marL="0" indent="0">
              <a:buNone/>
            </a:pPr>
            <a:r>
              <a:rPr lang="en-US" b="1" dirty="0"/>
              <a:t>10</a:t>
            </a:r>
          </a:p>
          <a:p>
            <a:pPr marL="0" indent="0">
              <a:buNone/>
            </a:pPr>
            <a:r>
              <a:rPr lang="en-US" b="1" dirty="0"/>
              <a:t>&gt; fun a b = </a:t>
            </a:r>
            <a:r>
              <a:rPr lang="en-US" b="1" dirty="0" err="1"/>
              <a:t>apply_n</a:t>
            </a:r>
            <a:r>
              <a:rPr lang="en-US" b="1" dirty="0"/>
              <a:t> ((+) 1) a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Let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in Haskell is same as </a:t>
            </a:r>
            <a:r>
              <a:rPr lang="en-US" b="1" dirty="0" err="1"/>
              <a:t>letrec</a:t>
            </a:r>
            <a:r>
              <a:rPr lang="en-US" b="1" dirty="0"/>
              <a:t> </a:t>
            </a:r>
            <a:r>
              <a:rPr lang="en-US" dirty="0"/>
              <a:t>in Scheme:</a:t>
            </a:r>
          </a:p>
          <a:p>
            <a:pPr marL="0" indent="0">
              <a:buNone/>
            </a:pPr>
            <a:r>
              <a:rPr lang="en-US" b="1" dirty="0"/>
              <a:t>&gt; let square x = x*x in square 5</a:t>
            </a:r>
          </a:p>
          <a:p>
            <a:pPr marL="0" indent="0">
              <a:buNone/>
            </a:pPr>
            <a:r>
              <a:rPr lang="en-US" b="1" dirty="0"/>
              <a:t>25</a:t>
            </a:r>
          </a:p>
          <a:p>
            <a:pPr marL="0" indent="0">
              <a:buNone/>
            </a:pPr>
            <a:r>
              <a:rPr lang="en-US" b="1" dirty="0"/>
              <a:t>&gt; let </a:t>
            </a:r>
            <a:r>
              <a:rPr lang="en-US" b="1" dirty="0" err="1"/>
              <a:t>lis</a:t>
            </a:r>
            <a:r>
              <a:rPr lang="en-US" b="1" dirty="0"/>
              <a:t> = [‘</a:t>
            </a:r>
            <a:r>
              <a:rPr lang="en-US" b="1" dirty="0" err="1"/>
              <a:t>a’,’n’,’a</a:t>
            </a:r>
            <a:r>
              <a:rPr lang="en-US" b="1" dirty="0"/>
              <a:t>’] in head </a:t>
            </a:r>
            <a:r>
              <a:rPr lang="en-US" b="1" dirty="0" err="1"/>
              <a:t>lis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‘a’</a:t>
            </a:r>
          </a:p>
          <a:p>
            <a:pPr marL="0" indent="0">
              <a:buNone/>
            </a:pPr>
            <a:r>
              <a:rPr lang="en-US" b="1" dirty="0"/>
              <a:t>&gt; let </a:t>
            </a:r>
            <a:r>
              <a:rPr lang="en-US" b="1" dirty="0" err="1"/>
              <a:t>lis</a:t>
            </a:r>
            <a:r>
              <a:rPr lang="en-US" b="1" dirty="0"/>
              <a:t> = [‘</a:t>
            </a:r>
            <a:r>
              <a:rPr lang="en-US" b="1" dirty="0" err="1"/>
              <a:t>a’,’n’,’a</a:t>
            </a:r>
            <a:r>
              <a:rPr lang="en-US" b="1" dirty="0"/>
              <a:t>’] in tail </a:t>
            </a:r>
            <a:r>
              <a:rPr lang="en-US" b="1" dirty="0" err="1"/>
              <a:t>lis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“</a:t>
            </a:r>
            <a:r>
              <a:rPr lang="en-US" b="1" dirty="0" err="1"/>
              <a:t>na</a:t>
            </a:r>
            <a:r>
              <a:rPr lang="en-US" b="1" dirty="0"/>
              <a:t>”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CA54-861A-0343-9B21-A0A042D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2BDA-E4BE-CA49-A35B-F3551D71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05778-167D-9641-891C-8FCA52630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F3DAA-AFFE-DB4B-97CB-80EC5CF28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 supports </a:t>
            </a:r>
            <a:r>
              <a:rPr lang="en-US" b="1" dirty="0"/>
              <a:t>;</a:t>
            </a:r>
            <a:r>
              <a:rPr lang="en-US" dirty="0"/>
              <a:t> and </a:t>
            </a:r>
            <a:r>
              <a:rPr lang="en-US" b="1" dirty="0"/>
              <a:t>{ } </a:t>
            </a:r>
            <a:r>
              <a:rPr lang="en-US" dirty="0"/>
              <a:t>to delineate blocks</a:t>
            </a:r>
          </a:p>
          <a:p>
            <a:r>
              <a:rPr lang="en-US" dirty="0"/>
              <a:t>Haskell supports indentation too!</a:t>
            </a:r>
          </a:p>
          <a:p>
            <a:pPr marL="0" indent="0">
              <a:buNone/>
            </a:pPr>
            <a:r>
              <a:rPr lang="en-US" sz="3000" b="1" dirty="0" err="1"/>
              <a:t>isEven</a:t>
            </a:r>
            <a:r>
              <a:rPr lang="en-US" sz="3000" b="1" dirty="0"/>
              <a:t> n =  </a:t>
            </a:r>
          </a:p>
          <a:p>
            <a:pPr marL="0" indent="0">
              <a:buNone/>
            </a:pPr>
            <a:r>
              <a:rPr lang="en-US" sz="3000" b="1" dirty="0"/>
              <a:t>  let </a:t>
            </a:r>
          </a:p>
          <a:p>
            <a:pPr marL="0" indent="0">
              <a:buNone/>
            </a:pPr>
            <a:r>
              <a:rPr lang="en-US" sz="3000" b="1" dirty="0"/>
              <a:t>     </a:t>
            </a:r>
            <a:r>
              <a:rPr lang="en-US" sz="3000" b="1" dirty="0">
                <a:solidFill>
                  <a:srgbClr val="0000FF"/>
                </a:solidFill>
              </a:rPr>
              <a:t>even</a:t>
            </a:r>
            <a:r>
              <a:rPr lang="en-US" sz="3000" b="1" dirty="0"/>
              <a:t> n = if n == 0 then True else </a:t>
            </a:r>
            <a:r>
              <a:rPr lang="en-US" sz="3000" b="1" dirty="0">
                <a:solidFill>
                  <a:srgbClr val="008000"/>
                </a:solidFill>
              </a:rPr>
              <a:t>odd</a:t>
            </a:r>
            <a:r>
              <a:rPr lang="en-US" sz="3000" b="1" dirty="0"/>
              <a:t> (n-1)</a:t>
            </a:r>
          </a:p>
          <a:p>
            <a:pPr marL="0" indent="0">
              <a:buNone/>
            </a:pPr>
            <a:r>
              <a:rPr lang="en-US" sz="3000" b="1" dirty="0"/>
              <a:t>     </a:t>
            </a:r>
            <a:r>
              <a:rPr lang="en-US" sz="3000" b="1" dirty="0">
                <a:solidFill>
                  <a:srgbClr val="008000"/>
                </a:solidFill>
              </a:rPr>
              <a:t>odd</a:t>
            </a:r>
            <a:r>
              <a:rPr lang="en-US" sz="3000" b="1" dirty="0"/>
              <a:t> n = if n == 0 then False else </a:t>
            </a:r>
            <a:r>
              <a:rPr lang="en-US" sz="3000" b="1" dirty="0">
                <a:solidFill>
                  <a:srgbClr val="0000FF"/>
                </a:solidFill>
              </a:rPr>
              <a:t>even</a:t>
            </a:r>
            <a:r>
              <a:rPr lang="en-US" sz="3000" b="1" dirty="0"/>
              <a:t> (n-1)</a:t>
            </a:r>
          </a:p>
          <a:p>
            <a:pPr marL="0" indent="0">
              <a:buNone/>
            </a:pPr>
            <a:r>
              <a:rPr lang="en-US" sz="3000" b="1" dirty="0"/>
              <a:t>  in </a:t>
            </a:r>
          </a:p>
          <a:p>
            <a:pPr marL="0" indent="0">
              <a:buNone/>
            </a:pPr>
            <a:r>
              <a:rPr lang="en-US" sz="3000" b="1" dirty="0"/>
              <a:t>     even n</a:t>
            </a:r>
          </a:p>
          <a:p>
            <a:pPr marL="0" indent="0">
              <a:buNone/>
            </a:pPr>
            <a:r>
              <a:rPr lang="en-US" sz="3000" b="1" dirty="0"/>
              <a:t>&gt; </a:t>
            </a:r>
            <a:r>
              <a:rPr lang="en-US" sz="3000" b="1" dirty="0" err="1"/>
              <a:t>isEven</a:t>
            </a:r>
            <a:r>
              <a:rPr lang="en-US" sz="3000" b="1" dirty="0"/>
              <a:t> 100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248400" y="2740152"/>
            <a:ext cx="2590800" cy="917448"/>
          </a:xfrm>
          <a:prstGeom prst="wedgeRectCallout">
            <a:avLst>
              <a:gd name="adj1" fmla="val -200066"/>
              <a:gd name="adj2" fmla="val -1406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1337" y="2734270"/>
            <a:ext cx="2391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Define function in file.</a:t>
            </a:r>
          </a:p>
          <a:p>
            <a:r>
              <a:rPr lang="en-US" dirty="0">
                <a:latin typeface="Arial"/>
                <a:cs typeface="Arial"/>
              </a:rPr>
              <a:t>Can’t use indentation </a:t>
            </a:r>
          </a:p>
          <a:p>
            <a:r>
              <a:rPr lang="en-US" dirty="0">
                <a:latin typeface="Arial"/>
                <a:cs typeface="Arial"/>
              </a:rPr>
              <a:t>syntax in </a:t>
            </a:r>
            <a:r>
              <a:rPr lang="en-US" dirty="0" err="1">
                <a:latin typeface="Arial"/>
                <a:cs typeface="Arial"/>
              </a:rPr>
              <a:t>ghci</a:t>
            </a:r>
            <a:r>
              <a:rPr lang="en-US" dirty="0"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001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Haskell: getting started</a:t>
            </a:r>
          </a:p>
          <a:p>
            <a:r>
              <a:rPr lang="en-US" dirty="0">
                <a:solidFill>
                  <a:srgbClr val="FF0000"/>
                </a:solidFill>
              </a:rPr>
              <a:t>Interpreters for the Lambda Calculus</a:t>
            </a:r>
          </a:p>
          <a:p>
            <a:endParaRPr lang="en-US" dirty="0"/>
          </a:p>
          <a:p>
            <a:r>
              <a:rPr lang="en-US" dirty="0"/>
              <a:t>Key ideas</a:t>
            </a:r>
          </a:p>
          <a:p>
            <a:pPr lvl="1"/>
            <a:r>
              <a:rPr lang="en-US" dirty="0"/>
              <a:t>Rich syntax, rich libraries (modules)</a:t>
            </a:r>
          </a:p>
          <a:p>
            <a:pPr lvl="1"/>
            <a:r>
              <a:rPr lang="en-US" dirty="0"/>
              <a:t>Lazy evaluation</a:t>
            </a:r>
          </a:p>
          <a:p>
            <a:pPr lvl="1"/>
            <a:r>
              <a:rPr lang="en-US" dirty="0"/>
              <a:t>Static typing and polymorphic type inference</a:t>
            </a:r>
          </a:p>
          <a:p>
            <a:pPr lvl="1"/>
            <a:r>
              <a:rPr lang="en-US" dirty="0"/>
              <a:t>Algebraic data types and pattern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for the Lambda Calculus (for Haskell Homework!)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interpreter for the lambda calculus is a program that reduces lambda expressions to “answers”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We must specify</a:t>
            </a:r>
          </a:p>
          <a:p>
            <a:pPr marL="914400" lvl="1" indent="-457200"/>
            <a:r>
              <a:rPr lang="en-US" dirty="0"/>
              <a:t>Definition of “answer”. Which normal form?</a:t>
            </a:r>
          </a:p>
          <a:p>
            <a:pPr marL="914400" lvl="1" indent="-457200"/>
            <a:r>
              <a:rPr lang="en-US" dirty="0"/>
              <a:t>Reduction strategy. How do we chose </a:t>
            </a:r>
            <a:r>
              <a:rPr lang="en-US" dirty="0" err="1"/>
              <a:t>redexes</a:t>
            </a:r>
            <a:r>
              <a:rPr lang="en-US" dirty="0"/>
              <a:t> in an expression?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r>
              <a:rPr lang="en-US" dirty="0"/>
              <a:t>Definition by cases on </a:t>
            </a:r>
            <a:r>
              <a:rPr lang="en-US" b="1" dirty="0"/>
              <a:t>E</a:t>
            </a:r>
            <a:r>
              <a:rPr lang="en-US" dirty="0"/>
              <a:t> ::= </a:t>
            </a:r>
            <a:r>
              <a:rPr lang="en-US" b="1" dirty="0"/>
              <a:t>x</a:t>
            </a:r>
            <a:r>
              <a:rPr lang="en-US" dirty="0"/>
              <a:t> | 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 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  |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2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 =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 =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 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 =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sym typeface="Symbol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f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                          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sym typeface="Symbol" charset="0"/>
              </a:rPr>
              <a:t>in case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f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sym typeface="Symbol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		       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3 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Wingdings"/>
              </a:rPr>
              <a:t>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/>
              </a:rPr>
              <a:t>interpret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/x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])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                                    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-  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Wingdings"/>
              </a:rPr>
              <a:t>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Wingdings"/>
              </a:rPr>
              <a:t> f 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Wingdings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sym typeface="Wingdings"/>
              </a:rPr>
              <a:t>What normal form: Weak head normal form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sym typeface="Wingdings"/>
              </a:rPr>
              <a:t>What strategy: Normal order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46672"/>
            <a:ext cx="190939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Haskell syntax:</a:t>
            </a:r>
          </a:p>
          <a:p>
            <a:r>
              <a:rPr lang="en-US" sz="2000" dirty="0">
                <a:latin typeface="Arial"/>
                <a:cs typeface="Arial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let </a:t>
            </a:r>
            <a:r>
              <a:rPr lang="is-IS" sz="2000" dirty="0">
                <a:solidFill>
                  <a:srgbClr val="0000FF"/>
                </a:solidFill>
                <a:latin typeface="Arial"/>
                <a:cs typeface="Arial"/>
              </a:rPr>
              <a:t>….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</a:p>
          <a:p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  case </a:t>
            </a:r>
            <a:r>
              <a:rPr lang="en-US" sz="2000" dirty="0">
                <a:latin typeface="Arial"/>
                <a:cs typeface="Arial"/>
              </a:rPr>
              <a:t>f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</a:p>
          <a:p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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815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Languages CSCI 4430, A. Milanova (modified from MIT 2015 Program Analysis OCW)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248400" y="2514600"/>
            <a:ext cx="2590800" cy="917448"/>
          </a:xfrm>
          <a:prstGeom prst="wedgeRectCallout">
            <a:avLst>
              <a:gd name="adj1" fmla="val -36867"/>
              <a:gd name="adj2" fmla="val 13126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5666" y="2505670"/>
            <a:ext cx="2609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Apply the function </a:t>
            </a:r>
          </a:p>
          <a:p>
            <a:r>
              <a:rPr lang="en-US" dirty="0">
                <a:latin typeface="Arial"/>
                <a:cs typeface="Arial"/>
              </a:rPr>
              <a:t>before “interpreting” the </a:t>
            </a:r>
          </a:p>
          <a:p>
            <a:r>
              <a:rPr lang="en-US" dirty="0">
                <a:latin typeface="Arial"/>
                <a:cs typeface="Arial"/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36924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532313"/>
          </a:xfrm>
        </p:spPr>
        <p:txBody>
          <a:bodyPr/>
          <a:lstStyle/>
          <a:p>
            <a:r>
              <a:rPr lang="en-US" dirty="0"/>
              <a:t>Definition by cases on </a:t>
            </a:r>
            <a:r>
              <a:rPr lang="en-US" b="1" dirty="0"/>
              <a:t>E</a:t>
            </a:r>
            <a:r>
              <a:rPr lang="en-US" dirty="0"/>
              <a:t> ::= </a:t>
            </a:r>
            <a:r>
              <a:rPr lang="en-US" b="1" dirty="0"/>
              <a:t>x</a:t>
            </a:r>
            <a:r>
              <a:rPr lang="en-US" dirty="0"/>
              <a:t> | 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 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  |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2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 =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x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 =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 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 =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sym typeface="Symbol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f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                               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sym typeface="Symbol" charset="0"/>
              </a:rPr>
              <a:t>interpret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sz="2800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                          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sym typeface="Symbol" charset="0"/>
              </a:rPr>
              <a:t>in case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sym typeface="Symbol" charset="0"/>
              </a:rPr>
              <a:t>f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sym typeface="Symbol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Arial" charset="0"/>
                <a:sym typeface="Symbol" charset="0"/>
              </a:rPr>
              <a:t>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		       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x.E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3 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Wingdings"/>
              </a:rPr>
              <a:t>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/>
              </a:rPr>
              <a:t>interpret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E</a:t>
            </a:r>
            <a:r>
              <a:rPr lang="en-US" b="1" baseline="-25000" dirty="0">
                <a:solidFill>
                  <a:srgbClr val="000000"/>
                </a:solidFill>
                <a:latin typeface="Arial" charset="0"/>
                <a:sym typeface="Symbol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a/x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])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                                     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Symbol" charset="0"/>
              </a:rPr>
              <a:t>-   </a:t>
            </a:r>
            <a:r>
              <a:rPr lang="en-US" b="1" dirty="0">
                <a:solidFill>
                  <a:srgbClr val="0000FF"/>
                </a:solidFill>
                <a:latin typeface="Arial" charset="0"/>
                <a:sym typeface="Wingdings"/>
              </a:rPr>
              <a:t>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Wingdings"/>
              </a:rPr>
              <a:t> f a</a:t>
            </a:r>
            <a:endParaRPr lang="en-US" b="1" baseline="-25000" dirty="0">
              <a:solidFill>
                <a:srgbClr val="000000"/>
              </a:solidFill>
              <a:latin typeface="Arial" charset="0"/>
              <a:sym typeface="Wingdings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sym typeface="Wingdings"/>
              </a:rPr>
              <a:t>What normal form: Weak head normal form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sym typeface="Wingdings"/>
              </a:rPr>
              <a:t>What strategy: Applicative order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1F85-9053-B841-9817-84C4A41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Applicative Order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FF06-3959-7A4C-BCEF-E509E2D3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72A9B-4BE0-1B4F-9A41-CE66DA0D9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F4C97-83F1-EF42-9B54-C2DF7487B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Haskell: a functional programming language</a:t>
            </a:r>
          </a:p>
          <a:p>
            <a:endParaRPr lang="en-US" dirty="0"/>
          </a:p>
          <a:p>
            <a:r>
              <a:rPr lang="en-US" dirty="0"/>
              <a:t>Key ideas</a:t>
            </a:r>
          </a:p>
          <a:p>
            <a:pPr lvl="1"/>
            <a:r>
              <a:rPr lang="en-US" dirty="0"/>
              <a:t>Rich syntax (</a:t>
            </a:r>
            <a:r>
              <a:rPr lang="en-US" dirty="0">
                <a:solidFill>
                  <a:srgbClr val="FF0000"/>
                </a:solidFill>
              </a:rPr>
              <a:t>syntactic sugar</a:t>
            </a:r>
            <a:r>
              <a:rPr lang="en-US" dirty="0"/>
              <a:t>), rich libraries (modules)</a:t>
            </a:r>
          </a:p>
          <a:p>
            <a:pPr lvl="1"/>
            <a:r>
              <a:rPr lang="en-US" dirty="0"/>
              <a:t>Lazy evaluation</a:t>
            </a:r>
          </a:p>
          <a:p>
            <a:pPr lvl="1"/>
            <a:r>
              <a:rPr lang="en-US" dirty="0"/>
              <a:t>Static typing and polymorphic type inference</a:t>
            </a:r>
          </a:p>
          <a:p>
            <a:pPr lvl="1"/>
            <a:r>
              <a:rPr lang="en-US" dirty="0"/>
              <a:t>Algebraic data types and pattern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Haskell Homework </a:t>
            </a:r>
          </a:p>
          <a:p>
            <a:r>
              <a:rPr lang="en-US" dirty="0"/>
              <a:t>First, you will write the </a:t>
            </a:r>
            <a:r>
              <a:rPr lang="en-US" dirty="0" err="1"/>
              <a:t>pseudocode</a:t>
            </a:r>
            <a:r>
              <a:rPr lang="en-US" dirty="0"/>
              <a:t> for an interpreter that</a:t>
            </a:r>
          </a:p>
          <a:p>
            <a:pPr lvl="1"/>
            <a:r>
              <a:rPr lang="en-US" dirty="0"/>
              <a:t>Reduces to answers in Normal Form</a:t>
            </a:r>
          </a:p>
          <a:p>
            <a:pPr lvl="1"/>
            <a:r>
              <a:rPr lang="en-US" dirty="0"/>
              <a:t>Uses applicative order reduction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Then, you’ll code this interpreter in Haskell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Haskell: a functional programming language</a:t>
            </a:r>
          </a:p>
          <a:p>
            <a:endParaRPr lang="en-US" dirty="0"/>
          </a:p>
          <a:p>
            <a:r>
              <a:rPr lang="en-US" dirty="0"/>
              <a:t>Key ideas</a:t>
            </a:r>
          </a:p>
          <a:p>
            <a:pPr lvl="1"/>
            <a:r>
              <a:rPr lang="en-US" dirty="0"/>
              <a:t>Rich syntax, rich libraries (modules)</a:t>
            </a:r>
          </a:p>
          <a:p>
            <a:pPr lvl="1"/>
            <a:r>
              <a:rPr lang="en-US" dirty="0"/>
              <a:t>Lazy evaluation</a:t>
            </a:r>
          </a:p>
          <a:p>
            <a:pPr lvl="1"/>
            <a:r>
              <a:rPr lang="en-US" dirty="0"/>
              <a:t>Static typing and polymorphic type inference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Algebraic data types and pattern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are </a:t>
            </a:r>
            <a:r>
              <a:rPr lang="en-US" dirty="0">
                <a:solidFill>
                  <a:srgbClr val="0000FF"/>
                </a:solidFill>
              </a:rPr>
              <a:t>tagged unions</a:t>
            </a:r>
            <a:r>
              <a:rPr lang="en-US" dirty="0"/>
              <a:t> (aka sums) of </a:t>
            </a:r>
            <a:r>
              <a:rPr lang="en-US" dirty="0">
                <a:solidFill>
                  <a:srgbClr val="0000FF"/>
                </a:solidFill>
              </a:rPr>
              <a:t>products </a:t>
            </a:r>
            <a:r>
              <a:rPr lang="en-US" dirty="0">
                <a:solidFill>
                  <a:srgbClr val="000000"/>
                </a:solidFill>
              </a:rPr>
              <a:t>(aka records)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data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Shape</a:t>
            </a:r>
            <a:r>
              <a:rPr lang="en-US" sz="2800" dirty="0">
                <a:solidFill>
                  <a:srgbClr val="00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Line</a:t>
            </a:r>
            <a:r>
              <a:rPr lang="en-US" sz="2800" dirty="0">
                <a:solidFill>
                  <a:srgbClr val="000000"/>
                </a:solidFill>
              </a:rPr>
              <a:t> Point Point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                   | </a:t>
            </a:r>
            <a:r>
              <a:rPr lang="en-US" sz="2800" dirty="0">
                <a:solidFill>
                  <a:srgbClr val="FF0000"/>
                </a:solidFill>
              </a:rPr>
              <a:t>Triangle</a:t>
            </a:r>
            <a:r>
              <a:rPr lang="en-US" sz="2800" dirty="0">
                <a:solidFill>
                  <a:srgbClr val="000000"/>
                </a:solidFill>
              </a:rPr>
              <a:t> Point Point Point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                   | </a:t>
            </a:r>
            <a:r>
              <a:rPr lang="en-US" sz="2800" dirty="0">
                <a:solidFill>
                  <a:srgbClr val="FF0000"/>
                </a:solidFill>
              </a:rPr>
              <a:t>Quad</a:t>
            </a:r>
            <a:r>
              <a:rPr lang="en-US" sz="2800" dirty="0">
                <a:solidFill>
                  <a:srgbClr val="000000"/>
                </a:solidFill>
              </a:rPr>
              <a:t> Point Point Point 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599" y="6248400"/>
            <a:ext cx="8252021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Languages CSCI 4430, A Milanova (example from MIT 2015 Program Analysis OCW)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590800"/>
            <a:ext cx="70866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17383" y="3210580"/>
            <a:ext cx="106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union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4800" y="3200400"/>
            <a:ext cx="1865189" cy="2046943"/>
            <a:chOff x="863893" y="3216901"/>
            <a:chExt cx="1865189" cy="2490211"/>
          </a:xfrm>
        </p:grpSpPr>
        <p:sp>
          <p:nvSpPr>
            <p:cNvPr id="12" name="TextBox 11"/>
            <p:cNvSpPr txBox="1"/>
            <p:nvPr/>
          </p:nvSpPr>
          <p:spPr>
            <a:xfrm>
              <a:off x="863893" y="5257801"/>
              <a:ext cx="1865189" cy="4493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Haskell keyword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1168693" y="3216901"/>
              <a:ext cx="627795" cy="2040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452527" y="3212068"/>
            <a:ext cx="1671673" cy="2807732"/>
            <a:chOff x="685800" y="3124200"/>
            <a:chExt cx="1671673" cy="2502932"/>
          </a:xfrm>
        </p:grpSpPr>
        <p:sp>
          <p:nvSpPr>
            <p:cNvPr id="17" name="TextBox 16"/>
            <p:cNvSpPr txBox="1"/>
            <p:nvPr/>
          </p:nvSpPr>
          <p:spPr>
            <a:xfrm>
              <a:off x="863893" y="5257800"/>
              <a:ext cx="149358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the new type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685800" y="3124200"/>
              <a:ext cx="924883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630611" y="3134658"/>
            <a:ext cx="5495840" cy="2400141"/>
            <a:chOff x="863893" y="3124201"/>
            <a:chExt cx="5495840" cy="2919895"/>
          </a:xfrm>
        </p:grpSpPr>
        <p:sp>
          <p:nvSpPr>
            <p:cNvPr id="21" name="TextBox 20"/>
            <p:cNvSpPr txBox="1"/>
            <p:nvPr/>
          </p:nvSpPr>
          <p:spPr>
            <a:xfrm>
              <a:off x="863893" y="5257801"/>
              <a:ext cx="5495840" cy="7862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new constructors (a.k.a. </a:t>
              </a: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tags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disjuncts</a:t>
              </a:r>
              <a:r>
                <a:rPr lang="en-US" dirty="0">
                  <a:latin typeface="Arial"/>
                  <a:cs typeface="Arial"/>
                </a:rPr>
                <a:t>, summands)</a:t>
              </a:r>
            </a:p>
            <a:p>
              <a:r>
                <a:rPr lang="en-US" dirty="0">
                  <a:latin typeface="Arial"/>
                  <a:cs typeface="Arial"/>
                </a:rPr>
                <a:t>Line is a binary constructor, Triangle is a ternary </a:t>
              </a:r>
              <a:r>
                <a:rPr lang="is-IS" dirty="0">
                  <a:latin typeface="Arial"/>
                  <a:cs typeface="Arial"/>
                </a:rPr>
                <a:t>…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1066855" y="3124201"/>
              <a:ext cx="2544958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5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/>
              <a:t> values of the data type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let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l1::Shape</a:t>
            </a:r>
          </a:p>
          <a:p>
            <a:pPr marL="0" indent="0">
              <a:buNone/>
            </a:pPr>
            <a:r>
              <a:rPr lang="en-US" dirty="0"/>
              <a:t>   l1 = </a:t>
            </a:r>
            <a:r>
              <a:rPr lang="en-US" dirty="0">
                <a:solidFill>
                  <a:srgbClr val="FF0000"/>
                </a:solidFill>
              </a:rPr>
              <a:t>Line</a:t>
            </a:r>
            <a:r>
              <a:rPr lang="en-US" dirty="0"/>
              <a:t> e1 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t1::Shape = </a:t>
            </a:r>
            <a:r>
              <a:rPr lang="en-US" dirty="0">
                <a:solidFill>
                  <a:srgbClr val="FF0000"/>
                </a:solidFill>
              </a:rPr>
              <a:t>Triangle</a:t>
            </a:r>
            <a:r>
              <a:rPr lang="en-US" dirty="0"/>
              <a:t> e3 e4 e5</a:t>
            </a:r>
          </a:p>
          <a:p>
            <a:pPr marL="0" indent="0">
              <a:buNone/>
            </a:pPr>
            <a:r>
              <a:rPr lang="en-US" dirty="0"/>
              <a:t>   q1::Shape = </a:t>
            </a:r>
            <a:r>
              <a:rPr lang="en-US" dirty="0">
                <a:solidFill>
                  <a:srgbClr val="FF0000"/>
                </a:solidFill>
              </a:rPr>
              <a:t>Quad</a:t>
            </a:r>
            <a:r>
              <a:rPr lang="en-US" dirty="0"/>
              <a:t> e6 e7 e8 e9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Languages CSCI 4430, A Milanova (example from MIT 2015 Program Analysis OCW)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71628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Types in Haskell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Defining a lambda expression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 Name = String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		         | </a:t>
            </a:r>
            <a:r>
              <a:rPr lang="en-US" dirty="0">
                <a:solidFill>
                  <a:srgbClr val="FF0000"/>
                </a:solidFill>
              </a:rPr>
              <a:t>Lambda</a:t>
            </a:r>
            <a:r>
              <a:rPr lang="en-US" dirty="0">
                <a:solidFill>
                  <a:srgbClr val="000000"/>
                </a:solidFill>
              </a:rPr>
              <a:t> Name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		         | </a:t>
            </a:r>
            <a:r>
              <a:rPr lang="en-US" dirty="0">
                <a:solidFill>
                  <a:srgbClr val="FF0000"/>
                </a:solidFill>
              </a:rPr>
              <a:t>App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e1 = </a:t>
            </a:r>
            <a:r>
              <a:rPr lang="en-US" b="1" dirty="0" err="1">
                <a:solidFill>
                  <a:srgbClr val="000000"/>
                </a:solidFill>
              </a:rPr>
              <a:t>Var</a:t>
            </a:r>
            <a:r>
              <a:rPr lang="en-US" b="1" dirty="0">
                <a:solidFill>
                  <a:srgbClr val="000000"/>
                </a:solidFill>
              </a:rPr>
              <a:t> “x”</a:t>
            </a:r>
            <a:r>
              <a:rPr lang="en-US" dirty="0">
                <a:solidFill>
                  <a:srgbClr val="000000"/>
                </a:solidFill>
              </a:rPr>
              <a:t> // </a:t>
            </a:r>
            <a:r>
              <a:rPr lang="en-US">
                <a:solidFill>
                  <a:srgbClr val="000000"/>
                </a:solidFill>
              </a:rPr>
              <a:t>Lambda term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e2 = Lambda “x” e1</a:t>
            </a:r>
            <a:r>
              <a:rPr lang="en-US" dirty="0">
                <a:solidFill>
                  <a:srgbClr val="000000"/>
                </a:solidFill>
              </a:rPr>
              <a:t> // Lambda term </a:t>
            </a:r>
            <a:r>
              <a:rPr lang="en-US" b="1" dirty="0">
                <a:solidFill>
                  <a:srgbClr val="000000"/>
                </a:solidFill>
                <a:latin typeface="Arial" charset="0"/>
                <a:sym typeface="Symbol" charset="0"/>
              </a:rPr>
              <a:t>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sym typeface="Symbol" charset="0"/>
              </a:rPr>
              <a:t>x.x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Exercise: Define an ADT for Expressions as in your Scheme HW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type</a:t>
            </a:r>
            <a:r>
              <a:rPr lang="en-US" dirty="0">
                <a:solidFill>
                  <a:srgbClr val="000000"/>
                </a:solidFill>
              </a:rPr>
              <a:t> Name = String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		         | </a:t>
            </a:r>
            <a:r>
              <a:rPr lang="en-US" dirty="0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Bool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 |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		         |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 |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>
                <a:solidFill>
                  <a:srgbClr val="000000"/>
                </a:solidFill>
              </a:rPr>
              <a:t> Name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evaluate ::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[(</a:t>
            </a:r>
            <a:r>
              <a:rPr lang="en-US" dirty="0" err="1">
                <a:solidFill>
                  <a:srgbClr val="000000"/>
                </a:solidFill>
              </a:rPr>
              <a:t>Name,Bool</a:t>
            </a:r>
            <a:r>
              <a:rPr lang="en-US" dirty="0">
                <a:solidFill>
                  <a:srgbClr val="000000"/>
                </a:solidFill>
              </a:rPr>
              <a:t>)]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Bool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evaluate e 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is-IS" dirty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Algebraic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dirty="0" err="1"/>
              <a:t>Bool</a:t>
            </a:r>
            <a:r>
              <a:rPr lang="en-US" sz="3000" dirty="0"/>
              <a:t> = True | False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/>
              <a:t> Day = Mon | Tue | Wed | Thu | Fri | Sat | Sun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/>
              <a:t> List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  <a:r>
              <a:rPr lang="en-US" sz="3000" dirty="0"/>
              <a:t> = </a:t>
            </a:r>
            <a:r>
              <a:rPr lang="en-US" sz="3000" dirty="0">
                <a:solidFill>
                  <a:srgbClr val="FF0000"/>
                </a:solidFill>
              </a:rPr>
              <a:t>Nil</a:t>
            </a:r>
            <a:r>
              <a:rPr lang="en-US" sz="3000" dirty="0"/>
              <a:t> | </a:t>
            </a:r>
            <a:r>
              <a:rPr lang="en-US" sz="3000" dirty="0">
                <a:solidFill>
                  <a:srgbClr val="FF0000"/>
                </a:solidFill>
              </a:rPr>
              <a:t>Cons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  <a:r>
              <a:rPr lang="en-US" sz="3000" dirty="0"/>
              <a:t> (List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/>
              <a:t> Tree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  <a:r>
              <a:rPr lang="en-US" sz="3000" dirty="0"/>
              <a:t> = </a:t>
            </a:r>
            <a:r>
              <a:rPr lang="en-US" sz="3000" dirty="0">
                <a:solidFill>
                  <a:srgbClr val="FF0000"/>
                </a:solidFill>
              </a:rPr>
              <a:t>Leaf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  <a:r>
              <a:rPr lang="en-US" sz="3000" dirty="0"/>
              <a:t> | </a:t>
            </a:r>
            <a:r>
              <a:rPr lang="en-US" sz="3000" dirty="0">
                <a:solidFill>
                  <a:srgbClr val="FF0000"/>
                </a:solidFill>
              </a:rPr>
              <a:t>Node</a:t>
            </a:r>
            <a:r>
              <a:rPr lang="en-US" sz="3000" dirty="0"/>
              <a:t> (Tree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  <a:r>
              <a:rPr lang="en-US" sz="3000" dirty="0"/>
              <a:t>) (Tree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/>
              <a:t> Maybe </a:t>
            </a:r>
            <a:r>
              <a:rPr lang="en-US" sz="3000" b="1" dirty="0"/>
              <a:t>a</a:t>
            </a:r>
            <a:r>
              <a:rPr lang="en-US" sz="3000" dirty="0"/>
              <a:t> =  </a:t>
            </a:r>
            <a:r>
              <a:rPr lang="en-US" sz="3000" dirty="0">
                <a:solidFill>
                  <a:srgbClr val="FF0000"/>
                </a:solidFill>
              </a:rPr>
              <a:t>Nothing</a:t>
            </a:r>
            <a:r>
              <a:rPr lang="en-US" sz="3000" dirty="0"/>
              <a:t> | </a:t>
            </a:r>
            <a:r>
              <a:rPr lang="en-US" sz="3000" dirty="0">
                <a:solidFill>
                  <a:srgbClr val="FF0000"/>
                </a:solidFill>
              </a:rPr>
              <a:t>Just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3000" dirty="0"/>
              <a:t>Maybe type denotes that result of computation can be </a:t>
            </a:r>
            <a:r>
              <a:rPr lang="en-US" sz="3000" b="1" dirty="0"/>
              <a:t>a</a:t>
            </a:r>
            <a:r>
              <a:rPr lang="en-US" sz="3000" dirty="0"/>
              <a:t> or Nothing. Maybe is a </a:t>
            </a:r>
            <a:r>
              <a:rPr lang="en-US" sz="3000" dirty="0">
                <a:solidFill>
                  <a:srgbClr val="0000FF"/>
                </a:solidFill>
              </a:rPr>
              <a:t>monad.</a:t>
            </a:r>
            <a:r>
              <a:rPr lang="en-US" sz="3000" dirty="0"/>
              <a:t> </a:t>
            </a:r>
            <a:endParaRPr lang="en-US" sz="3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Languages CSCI 4430, A Milanova (examples from MIT 2015 Program Analysis OCW)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09800" y="990600"/>
            <a:ext cx="6647040" cy="2362200"/>
            <a:chOff x="2209800" y="990600"/>
            <a:chExt cx="6647040" cy="2362200"/>
          </a:xfrm>
        </p:grpSpPr>
        <p:sp>
          <p:nvSpPr>
            <p:cNvPr id="6" name="TextBox 5"/>
            <p:cNvSpPr txBox="1"/>
            <p:nvPr/>
          </p:nvSpPr>
          <p:spPr>
            <a:xfrm>
              <a:off x="5943600" y="990600"/>
              <a:ext cx="2913240" cy="7694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Arial"/>
                  <a:cs typeface="Arial"/>
                </a:rPr>
                <a:t>Polymorphic types.</a:t>
              </a:r>
            </a:p>
            <a:p>
              <a:r>
                <a:rPr lang="en-US" sz="2200" b="1" dirty="0">
                  <a:latin typeface="Arial"/>
                  <a:cs typeface="Arial"/>
                </a:rPr>
                <a:t>a</a:t>
              </a:r>
              <a:r>
                <a:rPr lang="en-US" sz="2200" dirty="0">
                  <a:latin typeface="Arial"/>
                  <a:cs typeface="Arial"/>
                </a:rPr>
                <a:t> is a type parameter!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2209800" y="1760041"/>
              <a:ext cx="5190420" cy="1592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48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Constructor vs. Data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Bool and Day are nullary </a:t>
            </a:r>
            <a:r>
              <a:rPr lang="en-US" sz="3000" dirty="0">
                <a:solidFill>
                  <a:srgbClr val="0000FF"/>
                </a:solidFill>
              </a:rPr>
              <a:t>type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FF"/>
                </a:solidFill>
              </a:rPr>
              <a:t>constructors: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data</a:t>
            </a:r>
            <a:r>
              <a:rPr lang="en-US" sz="2600" dirty="0"/>
              <a:t> Bool = True | False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data</a:t>
            </a:r>
            <a:r>
              <a:rPr lang="en-US" sz="2600" dirty="0"/>
              <a:t> Day = Mon | Tue | Wed | Thu | Fri | Sat | Sun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E.g., x::Bool y::Day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3000" dirty="0"/>
              <a:t>Maybe is a unary type constructor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data</a:t>
            </a:r>
            <a:r>
              <a:rPr lang="en-US" sz="2600" dirty="0"/>
              <a:t> Maybe </a:t>
            </a:r>
            <a:r>
              <a:rPr lang="en-US" sz="2600" b="1" dirty="0"/>
              <a:t>a</a:t>
            </a:r>
            <a:r>
              <a:rPr lang="en-US" sz="2600" dirty="0"/>
              <a:t> =  </a:t>
            </a:r>
            <a:r>
              <a:rPr lang="en-US" sz="2600" dirty="0">
                <a:solidFill>
                  <a:srgbClr val="FF0000"/>
                </a:solidFill>
              </a:rPr>
              <a:t>Nothing</a:t>
            </a:r>
            <a:r>
              <a:rPr lang="en-US" sz="2600" dirty="0"/>
              <a:t> | </a:t>
            </a:r>
            <a:r>
              <a:rPr lang="en-US" sz="2600" dirty="0">
                <a:solidFill>
                  <a:srgbClr val="FF0000"/>
                </a:solidFill>
              </a:rPr>
              <a:t>Just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0000"/>
                </a:solidFill>
              </a:rPr>
              <a:t>a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E.g., s::Maybe Sheep, e::Maybe Expr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8305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Languages CSCI 4430, A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26488" cy="4532313"/>
          </a:xfrm>
        </p:spPr>
        <p:txBody>
          <a:bodyPr/>
          <a:lstStyle/>
          <a:p>
            <a:r>
              <a:rPr lang="en-US" dirty="0"/>
              <a:t>Examine values of an algebraic data type</a:t>
            </a:r>
          </a:p>
          <a:p>
            <a:pPr marL="0" indent="0">
              <a:buNone/>
            </a:pPr>
            <a:r>
              <a:rPr lang="en-US" sz="2600" dirty="0" err="1"/>
              <a:t>anchorPnt</a:t>
            </a:r>
            <a:r>
              <a:rPr lang="en-US" sz="2600" dirty="0"/>
              <a:t> :: Shape </a:t>
            </a:r>
            <a:r>
              <a:rPr lang="en-US" sz="2600" dirty="0">
                <a:sym typeface="Wingdings"/>
              </a:rPr>
              <a:t>-&gt; Point</a:t>
            </a:r>
          </a:p>
          <a:p>
            <a:pPr marL="0" indent="0">
              <a:buNone/>
            </a:pPr>
            <a:r>
              <a:rPr lang="en-US" sz="2600" dirty="0" err="1">
                <a:sym typeface="Wingdings"/>
              </a:rPr>
              <a:t>anchorPnt</a:t>
            </a:r>
            <a:r>
              <a:rPr lang="en-US" sz="2600" dirty="0">
                <a:sym typeface="Wingdings"/>
              </a:rPr>
              <a:t> s = </a:t>
            </a:r>
            <a:r>
              <a:rPr lang="en-US" sz="2600" dirty="0">
                <a:solidFill>
                  <a:srgbClr val="0000FF"/>
                </a:solidFill>
                <a:sym typeface="Wingdings"/>
              </a:rPr>
              <a:t>case</a:t>
            </a:r>
            <a:r>
              <a:rPr lang="en-US" sz="2600" dirty="0">
                <a:sym typeface="Wingdings"/>
              </a:rPr>
              <a:t> s </a:t>
            </a:r>
            <a:r>
              <a:rPr lang="en-US" sz="2600" dirty="0">
                <a:solidFill>
                  <a:srgbClr val="0000FF"/>
                </a:solidFill>
                <a:sym typeface="Wingdings"/>
              </a:rPr>
              <a:t>of</a:t>
            </a:r>
          </a:p>
          <a:p>
            <a:pPr marL="0" indent="0">
              <a:buNone/>
            </a:pPr>
            <a:r>
              <a:rPr lang="en-US" sz="2600" dirty="0">
                <a:sym typeface="Wingdings"/>
              </a:rPr>
              <a:t>                             </a:t>
            </a:r>
            <a:r>
              <a:rPr lang="en-US" sz="2600" dirty="0">
                <a:solidFill>
                  <a:srgbClr val="FF0000"/>
                </a:solidFill>
                <a:sym typeface="Wingdings"/>
              </a:rPr>
              <a:t>Line</a:t>
            </a:r>
            <a:r>
              <a:rPr lang="en-US" sz="2600" dirty="0">
                <a:sym typeface="Wingdings"/>
              </a:rPr>
              <a:t>       p1 p2 -&gt; p1</a:t>
            </a:r>
          </a:p>
          <a:p>
            <a:pPr marL="0" indent="0">
              <a:buNone/>
            </a:pPr>
            <a:r>
              <a:rPr lang="en-US" sz="2600" dirty="0">
                <a:sym typeface="Wingdings"/>
              </a:rPr>
              <a:t>		         </a:t>
            </a:r>
            <a:r>
              <a:rPr lang="en-US" sz="2600" dirty="0">
                <a:solidFill>
                  <a:srgbClr val="FF0000"/>
                </a:solidFill>
                <a:sym typeface="Wingdings"/>
              </a:rPr>
              <a:t>Triangle</a:t>
            </a:r>
            <a:r>
              <a:rPr lang="en-US" sz="2600" dirty="0">
                <a:sym typeface="Wingdings"/>
              </a:rPr>
              <a:t> p3 p4 p5 -&gt; p3</a:t>
            </a:r>
          </a:p>
          <a:p>
            <a:pPr marL="0" indent="0">
              <a:buNone/>
            </a:pPr>
            <a:r>
              <a:rPr lang="en-US" sz="2600" dirty="0">
                <a:sym typeface="Wingdings"/>
              </a:rPr>
              <a:t>      	                   </a:t>
            </a:r>
            <a:r>
              <a:rPr lang="en-US" sz="2600" dirty="0">
                <a:solidFill>
                  <a:srgbClr val="FF0000"/>
                </a:solidFill>
                <a:sym typeface="Wingdings"/>
              </a:rPr>
              <a:t>Quad</a:t>
            </a:r>
            <a:r>
              <a:rPr lang="en-US" sz="2600" dirty="0">
                <a:sym typeface="Wingdings"/>
              </a:rPr>
              <a:t>     p6 p7 p8 p9 -&gt; p6</a:t>
            </a:r>
            <a:endParaRPr lang="en-US" sz="2600" dirty="0"/>
          </a:p>
          <a:p>
            <a:r>
              <a:rPr lang="en-US" dirty="0"/>
              <a:t>Two points</a:t>
            </a:r>
          </a:p>
          <a:p>
            <a:pPr lvl="1"/>
            <a:r>
              <a:rPr lang="en-US" dirty="0"/>
              <a:t>Test: does the given value match this pattern?</a:t>
            </a:r>
          </a:p>
          <a:p>
            <a:pPr lvl="1"/>
            <a:r>
              <a:rPr lang="en-US" dirty="0"/>
              <a:t>Binding: if value matches, bind corresponding values of </a:t>
            </a:r>
            <a:r>
              <a:rPr lang="en-US" b="1" dirty="0"/>
              <a:t>s</a:t>
            </a:r>
            <a:r>
              <a:rPr lang="en-US" dirty="0"/>
              <a:t> and pattern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543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Languages CSCI 4430, A Milanova (from MIT 2015 Program Analysis OCW)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133600"/>
            <a:ext cx="70866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3539" y="304800"/>
            <a:ext cx="37518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Type signature of </a:t>
            </a:r>
            <a:r>
              <a:rPr lang="en-US" dirty="0" err="1">
                <a:latin typeface="Arial"/>
                <a:cs typeface="Arial"/>
              </a:rPr>
              <a:t>anchorPnt</a:t>
            </a:r>
            <a:r>
              <a:rPr lang="en-US" dirty="0">
                <a:latin typeface="Arial"/>
                <a:cs typeface="Arial"/>
              </a:rPr>
              <a:t>: takes</a:t>
            </a:r>
          </a:p>
          <a:p>
            <a:r>
              <a:rPr lang="en-US" dirty="0">
                <a:latin typeface="Arial"/>
                <a:cs typeface="Arial"/>
              </a:rPr>
              <a:t>a Shape and returns a Point.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2115540" y="951131"/>
            <a:ext cx="4923930" cy="1258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83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matching “deconstructs” a term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&gt; let </a:t>
            </a:r>
            <a:r>
              <a:rPr lang="en-US" b="1" dirty="0" err="1"/>
              <a:t>h:t</a:t>
            </a:r>
            <a:r>
              <a:rPr lang="en-US" b="1" dirty="0"/>
              <a:t> = "</a:t>
            </a:r>
            <a:r>
              <a:rPr lang="en-US" b="1" dirty="0" err="1"/>
              <a:t>ana</a:t>
            </a:r>
            <a:r>
              <a:rPr lang="en-US" b="1" dirty="0"/>
              <a:t>" in t</a:t>
            </a:r>
          </a:p>
          <a:p>
            <a:pPr marL="0" indent="0">
              <a:buNone/>
            </a:pPr>
            <a:r>
              <a:rPr lang="en-US" b="1" dirty="0"/>
              <a:t>”</a:t>
            </a:r>
            <a:r>
              <a:rPr lang="en-US" b="1" dirty="0" err="1"/>
              <a:t>na</a:t>
            </a:r>
            <a:r>
              <a:rPr lang="en-US" b="1" dirty="0"/>
              <a:t>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&gt; let (</a:t>
            </a:r>
            <a:r>
              <a:rPr lang="en-US" b="1" dirty="0" err="1"/>
              <a:t>x,y</a:t>
            </a:r>
            <a:r>
              <a:rPr lang="en-US" b="1" dirty="0"/>
              <a:t>) = (10,”ana”) in x</a:t>
            </a:r>
          </a:p>
          <a:p>
            <a:pPr marL="0" indent="0">
              <a:buNone/>
            </a:pPr>
            <a:r>
              <a:rPr lang="en-US" b="1" dirty="0"/>
              <a:t>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Haskell: getting started</a:t>
            </a:r>
          </a:p>
          <a:p>
            <a:r>
              <a:rPr lang="en-US" dirty="0"/>
              <a:t>Interpreters for the Lambda calculus</a:t>
            </a:r>
          </a:p>
          <a:p>
            <a:endParaRPr lang="en-US" dirty="0"/>
          </a:p>
          <a:p>
            <a:r>
              <a:rPr lang="en-US" dirty="0"/>
              <a:t>Key ideas</a:t>
            </a:r>
          </a:p>
          <a:p>
            <a:pPr lvl="1"/>
            <a:r>
              <a:rPr lang="en-US" dirty="0"/>
              <a:t>Rich syntax, rich libraries (modules)</a:t>
            </a:r>
          </a:p>
          <a:p>
            <a:pPr lvl="1"/>
            <a:r>
              <a:rPr lang="en-US" dirty="0"/>
              <a:t>Lazy evaluation</a:t>
            </a:r>
          </a:p>
          <a:p>
            <a:pPr lvl="1"/>
            <a:r>
              <a:rPr lang="en-US" dirty="0"/>
              <a:t>Static typing and polymorphic type inference</a:t>
            </a:r>
          </a:p>
          <a:p>
            <a:pPr lvl="1"/>
            <a:r>
              <a:rPr lang="en-US" dirty="0"/>
              <a:t>Algebraic data types and pattern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E0DA-3965-1E40-BABE-74B9AD21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78CF-B2FB-E941-ADA5-55F33A8F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D0FB8-26F5-634B-AABA-E308F9373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F73C7-CB88-9549-8DA4-E890C05C7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https://www.haskell.org/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Try tutorial on front page to get started!</a:t>
            </a:r>
            <a:endParaRPr lang="en-US" dirty="0">
              <a:solidFill>
                <a:srgbClr val="000000"/>
              </a:solidFill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http://www.seas.upenn.edu/~cis194/spring13/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Stack Overflow!</a:t>
            </a:r>
          </a:p>
          <a:p>
            <a:r>
              <a:rPr lang="en-US" dirty="0"/>
              <a:t>Getting started: tutorial + slides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Glasgow Haskell Compiler: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www.haskell.org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ghc</a:t>
            </a:r>
            <a:endParaRPr lang="en-US" dirty="0"/>
          </a:p>
          <a:p>
            <a:r>
              <a:rPr lang="en-US" dirty="0"/>
              <a:t>Run Haskell in interactive mode: </a:t>
            </a:r>
          </a:p>
          <a:p>
            <a:pPr lvl="1"/>
            <a:r>
              <a:rPr lang="en-US" b="1" dirty="0" err="1"/>
              <a:t>ghci</a:t>
            </a:r>
            <a:endParaRPr lang="en-US" b="1" dirty="0"/>
          </a:p>
          <a:p>
            <a:pPr lvl="1"/>
            <a:r>
              <a:rPr lang="en-US" dirty="0"/>
              <a:t>Type functions in a file (e.g., </a:t>
            </a:r>
            <a:r>
              <a:rPr lang="en-US" b="1" dirty="0" err="1">
                <a:latin typeface="Arial"/>
                <a:cs typeface="Arial"/>
              </a:rPr>
              <a:t>fun.hs</a:t>
            </a:r>
            <a:r>
              <a:rPr lang="en-US" dirty="0"/>
              <a:t>), then load the file and call functions interactively</a:t>
            </a:r>
          </a:p>
          <a:p>
            <a:pPr marL="457200" lvl="1" indent="0">
              <a:buNone/>
            </a:pPr>
            <a:r>
              <a:rPr lang="en-US" sz="2500" b="1" dirty="0"/>
              <a:t>Prelude &gt; :l </a:t>
            </a:r>
            <a:r>
              <a:rPr lang="en-US" sz="2500" b="1" dirty="0" err="1"/>
              <a:t>fun.hs</a:t>
            </a:r>
            <a:endParaRPr lang="en-US" sz="2500" b="1" dirty="0"/>
          </a:p>
          <a:p>
            <a:pPr marL="0" indent="0">
              <a:buNone/>
            </a:pPr>
            <a:r>
              <a:rPr lang="en-US" sz="2500" dirty="0"/>
              <a:t>     </a:t>
            </a:r>
            <a:r>
              <a:rPr lang="en-US" sz="2500" b="1" dirty="0"/>
              <a:t>[1 of 1] Compiling Main             ( </a:t>
            </a:r>
            <a:r>
              <a:rPr lang="en-US" sz="2500" b="1" dirty="0" err="1"/>
              <a:t>fun.hs</a:t>
            </a:r>
            <a:r>
              <a:rPr lang="en-US" sz="2500" b="1" dirty="0"/>
              <a:t>, interpreted )</a:t>
            </a:r>
          </a:p>
          <a:p>
            <a:pPr marL="0" indent="0">
              <a:buNone/>
            </a:pPr>
            <a:r>
              <a:rPr lang="en-US" sz="2500" b="1" dirty="0"/>
              <a:t>     Ok, one module loaded.</a:t>
            </a:r>
          </a:p>
          <a:p>
            <a:pPr marL="457200" lvl="1" indent="0">
              <a:buNone/>
            </a:pPr>
            <a:r>
              <a:rPr lang="en-US" sz="2500" b="1" dirty="0"/>
              <a:t>*Main &gt; square 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5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Infix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prefix syntax, like in Scheme:</a:t>
            </a:r>
          </a:p>
          <a:p>
            <a:pPr marL="0" indent="0">
              <a:buNone/>
            </a:pPr>
            <a:r>
              <a:rPr lang="en-US" b="1" dirty="0"/>
              <a:t>&gt; ((+) 1 2)  --- or (+) 1 2</a:t>
            </a:r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--- </a:t>
            </a:r>
            <a:r>
              <a:rPr lang="en-US" b="1" dirty="0">
                <a:solidFill>
                  <a:srgbClr val="FF0000"/>
                </a:solidFill>
              </a:rPr>
              <a:t>(+)</a:t>
            </a:r>
            <a:r>
              <a:rPr lang="en-US" dirty="0"/>
              <a:t> interprets </a:t>
            </a:r>
            <a:r>
              <a:rPr lang="en-US" b="1" dirty="0"/>
              <a:t>+</a:t>
            </a:r>
            <a:r>
              <a:rPr lang="en-US" dirty="0"/>
              <a:t> to function value</a:t>
            </a:r>
          </a:p>
          <a:p>
            <a:pPr marL="0" indent="0">
              <a:buNone/>
            </a:pPr>
            <a:r>
              <a:rPr lang="en-US" b="1" dirty="0"/>
              <a:t>&gt; (</a:t>
            </a:r>
            <a:r>
              <a:rPr lang="en-US" b="1" dirty="0" err="1"/>
              <a:t>quot</a:t>
            </a:r>
            <a:r>
              <a:rPr lang="en-US" b="1" dirty="0"/>
              <a:t> 5 2) --- or </a:t>
            </a:r>
            <a:r>
              <a:rPr lang="en-US" b="1" dirty="0" err="1"/>
              <a:t>quot</a:t>
            </a:r>
            <a:r>
              <a:rPr lang="en-US" b="1" dirty="0"/>
              <a:t> 5 2</a:t>
            </a:r>
          </a:p>
          <a:p>
            <a:pPr marL="0" indent="0">
              <a:buNone/>
            </a:pPr>
            <a:r>
              <a:rPr lang="en-US" b="1" dirty="0"/>
              <a:t>2</a:t>
            </a:r>
          </a:p>
          <a:p>
            <a:r>
              <a:rPr lang="en-US" dirty="0"/>
              <a:t>Or you can use </a:t>
            </a:r>
            <a:r>
              <a:rPr lang="en-US" b="1" dirty="0">
                <a:solidFill>
                  <a:srgbClr val="FF0000"/>
                </a:solidFill>
              </a:rPr>
              <a:t>infix syntax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&gt; 1 + 2 + 3</a:t>
            </a:r>
          </a:p>
          <a:p>
            <a:pPr marL="0" indent="0">
              <a:buNone/>
            </a:pPr>
            <a:r>
              <a:rPr lang="en-US" b="1" dirty="0"/>
              <a:t>&gt; 5 `</a:t>
            </a:r>
            <a:r>
              <a:rPr lang="en-US" b="1" dirty="0" err="1"/>
              <a:t>quot</a:t>
            </a:r>
            <a:r>
              <a:rPr lang="en-US" b="1" dirty="0"/>
              <a:t>` 2 </a:t>
            </a:r>
            <a:r>
              <a:rPr lang="en-US" dirty="0"/>
              <a:t>---</a:t>
            </a:r>
            <a:r>
              <a:rPr lang="en-US" b="1" dirty="0"/>
              <a:t> </a:t>
            </a:r>
            <a:r>
              <a:rPr lang="en-US" dirty="0"/>
              <a:t>function value to infix operator</a:t>
            </a:r>
          </a:p>
          <a:p>
            <a:pPr>
              <a:buFont typeface="Wingdings" charset="0"/>
              <a:buChar char="Ø"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2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r>
              <a:rPr lang="en-US" dirty="0"/>
              <a:t>Lists are important in Haskell too!</a:t>
            </a:r>
          </a:p>
          <a:p>
            <a:pPr marL="0" indent="0">
              <a:buNone/>
            </a:pPr>
            <a:r>
              <a:rPr lang="en-US" b="1" dirty="0"/>
              <a:t>&gt; [1,2]</a:t>
            </a:r>
          </a:p>
          <a:p>
            <a:pPr marL="0" indent="0">
              <a:buNone/>
            </a:pPr>
            <a:r>
              <a:rPr lang="en-US" b="1" dirty="0"/>
              <a:t>[1,2]</a:t>
            </a:r>
          </a:p>
          <a:p>
            <a:pPr marL="0" indent="0">
              <a:buNone/>
            </a:pPr>
            <a:r>
              <a:rPr lang="en-US" sz="2800" b="1" dirty="0"/>
              <a:t>&gt; “</a:t>
            </a:r>
            <a:r>
              <a:rPr lang="en-US" sz="2800" b="1" dirty="0" err="1"/>
              <a:t>ana</a:t>
            </a:r>
            <a:r>
              <a:rPr lang="en-US" sz="2800" b="1" dirty="0"/>
              <a:t>” == [‘</a:t>
            </a:r>
            <a:r>
              <a:rPr lang="en-US" sz="2800" b="1" dirty="0" err="1"/>
              <a:t>a’,’n’,’a</a:t>
            </a:r>
            <a:r>
              <a:rPr lang="en-US" sz="2800" b="1" dirty="0"/>
              <a:t>’] --- also, [‘</a:t>
            </a:r>
            <a:r>
              <a:rPr lang="en-US" sz="2800" b="1" dirty="0" err="1"/>
              <a:t>a’,’n’,’a</a:t>
            </a:r>
            <a:r>
              <a:rPr lang="en-US" sz="2800" b="1" dirty="0"/>
              <a:t>’] == ‘a‘ : </a:t>
            </a:r>
            <a:r>
              <a:rPr lang="is-IS" sz="2800" b="1" dirty="0"/>
              <a:t>[‘n...</a:t>
            </a:r>
            <a:endParaRPr lang="en-US" sz="2800" b="1" dirty="0"/>
          </a:p>
          <a:p>
            <a:pPr marL="0" indent="0">
              <a:buNone/>
            </a:pPr>
            <a:r>
              <a:rPr lang="en-US" b="1" dirty="0"/>
              <a:t>True  --- strings are of type [Char], Char lists</a:t>
            </a:r>
          </a:p>
          <a:p>
            <a:pPr marL="0" indent="0">
              <a:buNone/>
            </a:pPr>
            <a:r>
              <a:rPr lang="en-US" b="1" dirty="0"/>
              <a:t>&gt; map ((+) 1) [1,2]</a:t>
            </a:r>
          </a:p>
          <a:p>
            <a:pPr marL="0" indent="0">
              <a:buNone/>
            </a:pPr>
            <a:r>
              <a:rPr lang="en-US" b="1" dirty="0"/>
              <a:t>[2,3]</a:t>
            </a:r>
          </a:p>
          <a:p>
            <a:r>
              <a:rPr lang="en-US" dirty="0">
                <a:solidFill>
                  <a:srgbClr val="FF0000"/>
                </a:solidFill>
              </a:rPr>
              <a:t>Caveat: in Haskell, all elements of a list must be of same type! You can’t have </a:t>
            </a:r>
            <a:r>
              <a:rPr lang="en-US" b="1" dirty="0">
                <a:solidFill>
                  <a:srgbClr val="FF0000"/>
                </a:solidFill>
              </a:rPr>
              <a:t>[[1,2],2]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2677180"/>
            <a:ext cx="273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Syntactic sugar: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6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map, </a:t>
            </a:r>
            <a:r>
              <a:rPr lang="en-US" b="1" dirty="0" err="1"/>
              <a:t>foldl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 and more are built-in!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foldl</a:t>
            </a:r>
            <a:r>
              <a:rPr lang="en-US" b="1" dirty="0"/>
              <a:t> (+) 0 [1,2,3]</a:t>
            </a:r>
          </a:p>
          <a:p>
            <a:pPr marL="0" indent="0">
              <a:buNone/>
            </a:pPr>
            <a:r>
              <a:rPr lang="en-US" b="1" dirty="0"/>
              <a:t>6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foldr</a:t>
            </a:r>
            <a:r>
              <a:rPr lang="en-US" b="1" dirty="0"/>
              <a:t> (-) 0 [1,2,3]</a:t>
            </a:r>
          </a:p>
          <a:p>
            <a:pPr marL="0" indent="0">
              <a:buNone/>
            </a:pPr>
            <a:r>
              <a:rPr lang="en-US" b="1" dirty="0"/>
              <a:t>2</a:t>
            </a:r>
          </a:p>
          <a:p>
            <a:pPr marL="0" indent="0">
              <a:buNone/>
            </a:pPr>
            <a:r>
              <a:rPr lang="en-US" b="1" dirty="0"/>
              <a:t>&gt; filter ((&lt;) 0) [-1,2,0,5]</a:t>
            </a:r>
          </a:p>
          <a:p>
            <a:pPr marL="0" indent="0">
              <a:buNone/>
            </a:pPr>
            <a:r>
              <a:rPr lang="en-US" b="1" dirty="0"/>
              <a:t>[2,5]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2133600"/>
            <a:ext cx="499142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Note: different order of arguments 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from ones we defined in Scheme. </a:t>
            </a:r>
          </a:p>
          <a:p>
            <a:r>
              <a:rPr lang="en-US" sz="2400" b="1" dirty="0" err="1">
                <a:latin typeface="Arial"/>
                <a:cs typeface="Arial"/>
              </a:rPr>
              <a:t>foldl</a:t>
            </a:r>
            <a:r>
              <a:rPr lang="en-US" sz="2400" b="1" dirty="0">
                <a:latin typeface="Arial"/>
                <a:cs typeface="Arial"/>
              </a:rPr>
              <a:t> : (b * a </a:t>
            </a:r>
            <a:r>
              <a:rPr lang="en-US" sz="2400" b="1" dirty="0"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latin typeface="Arial"/>
                <a:cs typeface="Arial"/>
              </a:rPr>
              <a:t> b) * b * [a] </a:t>
            </a:r>
            <a:r>
              <a:rPr lang="en-US" sz="2400" b="1" dirty="0"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latin typeface="Arial"/>
                <a:cs typeface="Arial"/>
              </a:rPr>
              <a:t> b</a:t>
            </a:r>
          </a:p>
          <a:p>
            <a:r>
              <a:rPr lang="en-US" sz="2400" dirty="0">
                <a:latin typeface="Arial"/>
                <a:cs typeface="Arial"/>
              </a:rPr>
              <a:t>         </a:t>
            </a:r>
          </a:p>
          <a:p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In Haskell, functions are curried: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Arial"/>
                <a:cs typeface="Arial"/>
              </a:rPr>
              <a:t>foldl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:: (b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b)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b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[a]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b</a:t>
            </a:r>
          </a:p>
          <a:p>
            <a:pPr marL="342900" indent="-342900">
              <a:buFont typeface="Wingdings" charset="0"/>
              <a:buChar char="à"/>
            </a:pP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is right associative: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b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 c is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(b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 c) 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5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definition:</a:t>
            </a:r>
          </a:p>
          <a:p>
            <a:pPr marL="0" indent="0">
              <a:buNone/>
            </a:pPr>
            <a:r>
              <a:rPr lang="en-US" b="1" dirty="0"/>
              <a:t>&gt; square x = x*x  --- </a:t>
            </a:r>
            <a:r>
              <a:rPr lang="en-US" i="1" dirty="0"/>
              <a:t>name</a:t>
            </a:r>
            <a:r>
              <a:rPr lang="en-US" b="1" dirty="0"/>
              <a:t> </a:t>
            </a:r>
            <a:r>
              <a:rPr lang="en-US" i="1" dirty="0" err="1"/>
              <a:t>params</a:t>
            </a:r>
            <a:r>
              <a:rPr lang="en-US" b="1" dirty="0"/>
              <a:t> = </a:t>
            </a:r>
            <a:r>
              <a:rPr lang="en-US" i="1" dirty="0"/>
              <a:t>body</a:t>
            </a:r>
          </a:p>
          <a:p>
            <a:r>
              <a:rPr lang="en-US" dirty="0"/>
              <a:t>Evaluation:</a:t>
            </a:r>
          </a:p>
          <a:p>
            <a:pPr marL="0" indent="0">
              <a:buNone/>
            </a:pPr>
            <a:r>
              <a:rPr lang="en-US" b="1" dirty="0"/>
              <a:t>&gt; square 5</a:t>
            </a:r>
          </a:p>
          <a:p>
            <a:pPr marL="0" indent="0">
              <a:buNone/>
            </a:pPr>
            <a:r>
              <a:rPr lang="en-US" b="1" dirty="0"/>
              <a:t>25</a:t>
            </a:r>
          </a:p>
          <a:p>
            <a:r>
              <a:rPr lang="en-US" dirty="0"/>
              <a:t>Anonymous functions:</a:t>
            </a:r>
          </a:p>
          <a:p>
            <a:pPr marL="0" indent="0">
              <a:buNone/>
            </a:pPr>
            <a:r>
              <a:rPr lang="en-US" b="1" dirty="0"/>
              <a:t>&gt; map (</a:t>
            </a:r>
            <a:r>
              <a:rPr lang="en-US" b="1" dirty="0">
                <a:solidFill>
                  <a:srgbClr val="FF0000"/>
                </a:solidFill>
              </a:rPr>
              <a:t>\x-&gt;</a:t>
            </a:r>
            <a:r>
              <a:rPr lang="en-US" b="1" dirty="0"/>
              <a:t>x+1) [1,2,3] --- “</a:t>
            </a:r>
            <a:r>
              <a:rPr lang="en-US" b="1" dirty="0">
                <a:solidFill>
                  <a:srgbClr val="FF0000"/>
                </a:solidFill>
              </a:rPr>
              <a:t>\x-&gt;</a:t>
            </a:r>
            <a:r>
              <a:rPr lang="en-US" b="1" dirty="0"/>
              <a:t>” is “</a:t>
            </a:r>
            <a:r>
              <a:rPr lang="en-US" b="1" dirty="0" err="1"/>
              <a:t>λx</a:t>
            </a:r>
            <a:r>
              <a:rPr lang="en-US" b="1" dirty="0"/>
              <a:t>.”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[2,3,4]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8.7|8.9|4.8|3.1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6.4|17.3|10.9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6.5|39.2|2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1.8|41.1|86.9|3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|0.9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101596</TotalTime>
  <Words>1991</Words>
  <Application>Microsoft Macintosh PowerPoint</Application>
  <PresentationFormat>On-screen Show (4:3)</PresentationFormat>
  <Paragraphs>325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Tahoma</vt:lpstr>
      <vt:lpstr>Wingdings</vt:lpstr>
      <vt:lpstr>Blends</vt:lpstr>
      <vt:lpstr>Intro to Haskell</vt:lpstr>
      <vt:lpstr>Haskell</vt:lpstr>
      <vt:lpstr>Lecture Outline</vt:lpstr>
      <vt:lpstr>Haskell Resources</vt:lpstr>
      <vt:lpstr>Getting Started</vt:lpstr>
      <vt:lpstr>Getting Started: Infix Syntax</vt:lpstr>
      <vt:lpstr>Getting Started: Lists</vt:lpstr>
      <vt:lpstr>Getting Started: Lists</vt:lpstr>
      <vt:lpstr>Getting Started: Functions</vt:lpstr>
      <vt:lpstr>Getting Started: Functions</vt:lpstr>
      <vt:lpstr>Getting Started: Higher-order Functions</vt:lpstr>
      <vt:lpstr>Getting Started: Let Bindings</vt:lpstr>
      <vt:lpstr>Let Bindings</vt:lpstr>
      <vt:lpstr>Getting Started: Indentation</vt:lpstr>
      <vt:lpstr>Lecture Outline</vt:lpstr>
      <vt:lpstr>Interpreters for the Lambda Calculus (for Haskell Homework!) </vt:lpstr>
      <vt:lpstr>An Interpreter</vt:lpstr>
      <vt:lpstr>Another Interpreter</vt:lpstr>
      <vt:lpstr>Applicative Order Reduction</vt:lpstr>
      <vt:lpstr>An Interpreter</vt:lpstr>
      <vt:lpstr>Lecture Outline</vt:lpstr>
      <vt:lpstr>Algebraic Data Types</vt:lpstr>
      <vt:lpstr>Algebraic Data Types</vt:lpstr>
      <vt:lpstr>Algebraic Data Types in Haskell Homework</vt:lpstr>
      <vt:lpstr>Exercise: Define an ADT for Expressions as in your Scheme HW</vt:lpstr>
      <vt:lpstr>Examples of Algebraic Data Types</vt:lpstr>
      <vt:lpstr>Type Constructor vs. Data Constructor</vt:lpstr>
      <vt:lpstr>Pattern Matching</vt:lpstr>
      <vt:lpstr>Pattern Matching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11589</cp:revision>
  <dcterms:created xsi:type="dcterms:W3CDTF">2010-08-29T20:20:29Z</dcterms:created>
  <dcterms:modified xsi:type="dcterms:W3CDTF">2020-11-11T18:14:56Z</dcterms:modified>
</cp:coreProperties>
</file>