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96" r:id="rId2"/>
    <p:sldId id="257" r:id="rId3"/>
    <p:sldId id="351" r:id="rId4"/>
    <p:sldId id="258" r:id="rId5"/>
    <p:sldId id="259" r:id="rId6"/>
    <p:sldId id="352" r:id="rId7"/>
    <p:sldId id="260" r:id="rId8"/>
    <p:sldId id="298" r:id="rId9"/>
    <p:sldId id="432" r:id="rId10"/>
    <p:sldId id="431" r:id="rId11"/>
    <p:sldId id="336" r:id="rId12"/>
    <p:sldId id="353" r:id="rId13"/>
    <p:sldId id="354" r:id="rId14"/>
    <p:sldId id="355" r:id="rId15"/>
    <p:sldId id="357" r:id="rId16"/>
    <p:sldId id="356" r:id="rId17"/>
    <p:sldId id="267" r:id="rId18"/>
    <p:sldId id="358" r:id="rId19"/>
    <p:sldId id="433" r:id="rId20"/>
    <p:sldId id="360" r:id="rId21"/>
    <p:sldId id="361" r:id="rId22"/>
    <p:sldId id="366" r:id="rId23"/>
    <p:sldId id="370" r:id="rId24"/>
    <p:sldId id="392" r:id="rId25"/>
    <p:sldId id="434" r:id="rId26"/>
    <p:sldId id="371" r:id="rId27"/>
    <p:sldId id="372" r:id="rId28"/>
    <p:sldId id="373" r:id="rId29"/>
    <p:sldId id="393" r:id="rId30"/>
    <p:sldId id="394" r:id="rId31"/>
    <p:sldId id="395" r:id="rId32"/>
    <p:sldId id="397" r:id="rId33"/>
    <p:sldId id="396" r:id="rId34"/>
    <p:sldId id="398" r:id="rId35"/>
    <p:sldId id="403" r:id="rId36"/>
    <p:sldId id="405" r:id="rId37"/>
    <p:sldId id="408" r:id="rId38"/>
    <p:sldId id="407" r:id="rId39"/>
    <p:sldId id="413" r:id="rId40"/>
    <p:sldId id="435" r:id="rId41"/>
    <p:sldId id="436" r:id="rId42"/>
    <p:sldId id="409" r:id="rId43"/>
    <p:sldId id="414" r:id="rId44"/>
    <p:sldId id="425" r:id="rId45"/>
    <p:sldId id="426" r:id="rId46"/>
    <p:sldId id="437" r:id="rId47"/>
    <p:sldId id="438" r:id="rId48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224"/>
  </p:normalViewPr>
  <p:slideViewPr>
    <p:cSldViewPr>
      <p:cViewPr varScale="1">
        <p:scale>
          <a:sx n="103" d="100"/>
          <a:sy n="103" d="100"/>
        </p:scale>
        <p:origin x="24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9BD4283-7412-D445-B913-2EF3DB3651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FD02A73-071B-254A-A7F2-7785730582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2C4D6C34-484D-8540-8E83-6FF32B8D4A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7D730760-8A84-D045-A31C-4279D5102A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E194BC-F8D1-9E41-AD5E-AAA8AE8A3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03142D-7E9A-AB40-B6A1-85680D3DE9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EB732B3-CC2D-804F-94FD-242B6E2F1D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9C76C15-5BB4-2C4C-A038-17AFA636274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A82B696-9B32-7A48-9E76-0ACF51D0EE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ED38621-301A-2948-BF74-B908398DD0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213EA0-73B7-AC41-B427-AEE4A92CA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18A450A-35B4-D94C-9623-5B24ED20C4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F5175420-013F-414C-90DD-95057E8A6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A941F3-C749-C34A-B570-B2477159196F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49C72CF-F9AD-8441-8CF9-C31BD4C53C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4F3E45A-AA56-314C-8E09-C55999D05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63F939A-6642-CF41-B2CE-317EEB18B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F84341-A488-3E46-B029-E430542F71E9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C1AECE2-F6CE-0645-A6DA-B51466438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E914D58-9B81-944F-9677-B44B7E5EC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7A22884E-93AB-0947-B330-68E88FA0A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925034-8427-654C-9B00-999B27D13FD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DA2E44D-DFB7-5240-BEF0-224120977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FD6826F-AC22-D848-B88A-8880911D0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FF57CA04-15FC-6248-96B4-99AD311EC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E249EBC8-2042-CA42-81DD-DE801B07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7C621886-4F15-DE4B-8709-6AA865924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3B47E0-611D-E947-A8FE-929BBF487CD7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cs typeface="Courier New" charset="0"/>
              </a:rPr>
              <a:t>{</a:t>
            </a:r>
            <a:r>
              <a:rPr lang="en-US" b="1" dirty="0" err="1">
                <a:latin typeface="Courier New" charset="0"/>
                <a:cs typeface="Courier New" charset="0"/>
              </a:rPr>
              <a:t>aaa</a:t>
            </a:r>
            <a:r>
              <a:rPr lang="en-US" b="1" dirty="0">
                <a:latin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cs typeface="Courier New" charset="0"/>
              </a:rPr>
              <a:t>abb</a:t>
            </a:r>
            <a:r>
              <a:rPr lang="en-US" b="1" dirty="0">
                <a:latin typeface="Courier New" charset="0"/>
                <a:cs typeface="Courier New" charset="0"/>
              </a:rPr>
              <a:t>, baa, </a:t>
            </a:r>
            <a:r>
              <a:rPr lang="en-US" b="1" dirty="0" err="1">
                <a:latin typeface="Courier New" charset="0"/>
                <a:cs typeface="Courier New" charset="0"/>
              </a:rPr>
              <a:t>bbb</a:t>
            </a:r>
            <a:r>
              <a:rPr lang="en-US" b="1" dirty="0">
                <a:latin typeface="Courier New" charset="0"/>
                <a:cs typeface="Courier New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8A450A-35B4-D94C-9623-5B24ED20C42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458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55A9BE54-475C-2748-8C14-0508F0FD4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B357ED4C-325A-E348-BA6E-9ADD7121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addition, all operators are left associative.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3DD63A70-8770-994F-8D03-9D8E83869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0068F4-6EFF-C248-BC2C-EAE85EE81316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6E0BE17C-2FD3-A545-811E-AF4FC38F3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A99BF728-D4CD-044E-A083-D233EC12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Answer: all strings of </a:t>
            </a:r>
            <a:r>
              <a:rPr lang="en-US" b="1" dirty="0">
                <a:latin typeface="Courier New"/>
                <a:cs typeface="Courier New"/>
              </a:rPr>
              <a:t>0</a:t>
            </a:r>
            <a:r>
              <a:rPr lang="en-US" dirty="0"/>
              <a:t>s and </a:t>
            </a:r>
            <a:r>
              <a:rPr lang="en-US" b="1" dirty="0">
                <a:latin typeface="Courier New"/>
                <a:cs typeface="Courier New"/>
              </a:rPr>
              <a:t>1</a:t>
            </a:r>
            <a:r>
              <a:rPr lang="en-US" dirty="0"/>
              <a:t>s that end with </a:t>
            </a:r>
            <a:r>
              <a:rPr lang="en-US" b="1" dirty="0">
                <a:latin typeface="Courier New"/>
                <a:cs typeface="Courier New"/>
              </a:rPr>
              <a:t>1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F45E3081-5376-2641-880A-11B7BAB1F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6925AD-7F03-AC4B-BD8E-944498A3CBE8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5278B59B-4447-EB49-8F42-E77775551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5EB0A6-68A2-F348-AF62-B452164B752F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8D031860-2CB6-4C4E-A3BD-3052557D2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3694EE8-A698-6347-A7D5-6C70BBB59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Answers:</a:t>
            </a:r>
          </a:p>
          <a:p>
            <a:pPr marL="0" lvl="1" eaLnBrk="1" hangingPunct="1"/>
            <a:r>
              <a:rPr lang="en-US" altLang="en-US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letter (letter | digit)*  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describes variables/Identifiers.</a:t>
            </a:r>
          </a:p>
          <a:p>
            <a:pPr marL="0" lvl="1" eaLnBrk="1" hangingPunct="1"/>
            <a:endParaRPr lang="en-US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1" eaLnBrk="1" hangingPunct="1"/>
            <a:r>
              <a:rPr lang="en-US" altLang="en-US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digit digit* (which can also be written with the Kleen +, digit+),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describes a non-negative integer constant.</a:t>
            </a:r>
          </a:p>
          <a:p>
            <a:pPr marL="0" lvl="1" eaLnBrk="1" hangingPunct="1"/>
            <a:endParaRPr lang="en-US" altLang="en-US" i="1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1" eaLnBrk="1" hangingPunct="1"/>
            <a:r>
              <a:rPr lang="en-US" altLang="en-US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digit* . digit + 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describes a non-negative real constant</a:t>
            </a:r>
            <a:endParaRPr lang="en-US" altLang="en-US" i="1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68610978-01F3-924A-9396-4DDFE972B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BF4D6D85-E03E-7341-9A07-19FE3192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Answer: numerical constant that uses exponent in E notation. </a:t>
            </a:r>
          </a:p>
          <a:p>
            <a:pPr marL="0" lvl="1"/>
            <a:endParaRPr lang="en-US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the left of symbol </a:t>
            </a:r>
            <a:r>
              <a:rPr lang="en-US" altLang="en-US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are the </a:t>
            </a:r>
            <a:r>
              <a:rPr lang="en-US" altLang="en-US" u="sng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names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of the regular expressions.</a:t>
            </a:r>
            <a:r>
              <a:rPr lang="en-US" altLang="en-US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</a:t>
            </a:r>
          </a:p>
          <a:p>
            <a:pPr marL="0"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The names simplify the building of regular expressions, they don’t add </a:t>
            </a:r>
          </a:p>
          <a:p>
            <a:pPr marL="0"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expressive power to the language!</a:t>
            </a:r>
          </a:p>
          <a:p>
            <a:pPr marL="0" lvl="1"/>
            <a:endParaRPr lang="en-US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  <a:p>
            <a:pPr marL="0"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Name at the top, in this case “number” serves as the token name.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A5B52530-644F-B543-9A6F-57902625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BD2AD-8586-984A-8104-47E822DA9C74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63F939A-6642-CF41-B2CE-317EEB18B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F84341-A488-3E46-B029-E430542F71E9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C1AECE2-F6CE-0645-A6DA-B51466438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E914D58-9B81-944F-9677-B44B7E5EC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10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8F19B912-36E2-024C-8DF9-7934078A9D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5092FAE-919B-5740-AA9D-7A31C707F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4E9C5275-FBB6-2D4C-829C-4726C6E20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E1A9E-CA58-AF44-9D90-60C8509CD00C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4D539934-1CC2-1F4D-90D2-E2CD46F7B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33B3A9-1A83-4B43-8247-87ACEBF356B7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66E855D-BA30-B243-B6D6-1E8F54AC8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A353501-A833-B348-A61D-E8AE7C67D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0E8F4AB0-AA8B-F44F-8FB6-B2B16FF2B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7B494E-5A38-2B40-8380-E8499DCC03B8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F04522A1-BEFA-1240-B4D1-145416189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E425D77-A66F-664C-84F9-D38FC66A5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E0AEC5B0-F4E4-2E47-9605-D9C6946FC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38390618-C465-6740-9A1D-BEB3CAB6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There are many notations for grammars used in literature. 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FBC6830B-D92E-1C4A-9771-84C25D97C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9E2808-2291-1849-8E11-B84683CEA5B8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BF0B6CD-4ACA-8B40-8622-C902B9E28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371B82-8F59-5E41-9D1D-30AF62385668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5068C89-C578-4644-8DD7-760F01607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4233F3B-B0ED-DB4E-BD11-0126BD9C5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This is also known as a left-regular grammar.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3E8ABBFD-B882-3A4F-9E89-7ED6C3494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5DD95B01-4091-9A4F-918C-64B5983B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fact, regular grammars can be left-regular or right-regular.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a left-regular grammar, we require that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right-hand sides with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two symbols have the form: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nonterminal followed by a terminal.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a right-regular grammar, we require that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right-hand sides with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two symbols have the form: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terminal followed by a nonterminal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grammar which mixes productions, i.e., we have a production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where the right-hand-side is a nonterminal followed by a terminal,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another production where the right-hand-side is a terminal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followed by a nonterminal, is NOT a regular grammar.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example above is such a grammar, we have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-&gt; 0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which is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right-regular and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-&gt;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1 which is left-regular.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70B5FB09-6634-F940-903A-18D006236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2750F-F19E-6249-8668-CE6951D591FE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63F939A-6642-CF41-B2CE-317EEB18B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F84341-A488-3E46-B029-E430542F71E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C1AECE2-F6CE-0645-A6DA-B51466438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E914D58-9B81-944F-9677-B44B7E5EC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13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D2E5BEE0-1FB7-D047-A336-C13CDCC5D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363D35-A579-8148-899C-C2BD7C3B4487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5458AB3-3196-3947-9372-42030735A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0465FAB-0CA8-AF43-A73A-597582666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it also contain empty?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BF351416-AE48-5745-9CE9-C0CED857F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68DA6C-3161-7948-A7FD-97EBC061656C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686346E-AC9D-EF44-B714-84AAC0CAB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DCCB517-961F-004B-A6DC-A04B0A4F4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3BC7FF30-722F-6D44-9163-D55D7F4F8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9F75C32F-9A4B-7A4E-9BA8-ADF5BF2D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 intermediate form, which contains both terminals and nonterminals,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called a sentential form.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final string, which contains only terminals, is called a sentence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(also a string, or a yield).</a:t>
            </a: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537A151A-C2EA-3B49-9A6E-FEEB78C7F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D094E4-FC67-C74A-98F6-CEE7D5B792D1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CA5371F5-310F-E149-B3EA-0C638DE5C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832027A2-B24C-3849-A483-B5677521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622F7D09-CBBD-F040-81DC-A98D3452D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EABFEC-5235-3149-8145-54583C8D728A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5F00A706-A9F3-A547-B776-204E8E7B6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93BB58DC-6C8B-7C47-B3DB-AF7D6EEE2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This parse is a rightmost derivation in reverse. 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Underlined is the production right-hand-side that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replace with the corresponding left-hand-side.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example, at </a:t>
            </a:r>
            <a:r>
              <a:rPr lang="en-US" altLang="en-US" i="1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 op expr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id we replace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 op expr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(this is the right hand side of production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 expr op expr),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with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expr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(the left-hand-side of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 expr op expr).</a:t>
            </a:r>
            <a:endParaRPr lang="en-US" altLang="en-US" i="1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DC25147F-5392-9749-8839-2A6695012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7F012F-1C4B-734F-AC2C-2B81587021E4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8334847-D0B5-B649-80EC-AE85F414EE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4A0B97-F07B-2042-BD3D-AC7634C6BE70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6842602-2510-154B-848E-6AFE950E7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3F284AA-4EAB-C746-97A2-AC4D7E870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Sometimes, we simply say that the Scanner and the Parser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perform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syntax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analysis.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 what is the difference between syntax and semantics?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361450BC-3FA5-F843-8B5F-08395344BD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3726D9AF-4E11-1E4F-A9F1-CB9FFC58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parse is the process of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recognizing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whether a string belongs to the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language specified by our grammar.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55DA9BCE-1C3E-3C48-9390-5F827C99C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D30554-B0ED-3048-BD27-423DDE77DB6E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DF29E5C2-6803-DB48-AB1F-43D2E3BF3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F96E6D63-0893-FB45-A392-0068C1AA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Parses and Derivations are graphically represented by Parse Trees.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11F24B47-B18F-CB4C-B7D2-65468BE60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98B281-9C98-BD41-B8CA-E41756BF64FB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A8FC3E75-A23D-8E4C-B7E0-23BB3B7CF8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5AFC0B-ABFC-B94E-B97D-9E15AEF853C2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6A458C0-2893-184C-9DDD-3DC397250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E819972-6D38-3D49-B7EF-BB2E417D0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>
            <a:extLst>
              <a:ext uri="{FF2B5EF4-FFF2-40B4-BE49-F238E27FC236}">
                <a16:creationId xmlns:a16="http://schemas.microsoft.com/office/drawing/2014/main" id="{0559F5C3-8D37-D047-927D-1C341D3D5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>
            <a:extLst>
              <a:ext uri="{FF2B5EF4-FFF2-40B4-BE49-F238E27FC236}">
                <a16:creationId xmlns:a16="http://schemas.microsoft.com/office/drawing/2014/main" id="{2C855B5C-93C4-1148-8C11-1C6C1FCB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Answer: Tree 2 is correct because it gives higher precedence to *.</a:t>
            </a: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611C047C-ACF1-F645-9EF4-2322EA5CC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CDC88-6AD9-4941-8683-9EDC3DEC7C10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D9A4990B-7617-B84C-94AC-025E5359A1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D4543AF5-9F3B-D44B-AF8C-80961EC9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Answer: Tree 2 is correct because it makes + left associative.</a:t>
            </a: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5349DC3C-2FEA-A945-A949-D29595941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E0A5D4-7423-624B-B563-9D44FFDA15D6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4D539934-1CC2-1F4D-90D2-E2CD46F7B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33B3A9-1A83-4B43-8247-87ACEBF356B7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66E855D-BA30-B243-B6D6-1E8F54AC8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A353501-A833-B348-A61D-E8AE7C67D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30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B111C3EE-E363-F846-A034-FBE009C29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C3C128-165C-0D4B-A580-E4BC39F93CC5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84696E7-2A6F-F346-AF20-84A390514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8BD59AB-7641-2047-9392-DDC277C3C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Note that I dropped nonterminal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Grammar generate the same language. 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07CB2F68-8FFD-C644-9F0F-B17434FC9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2843D5-BE39-2A4F-8A98-10E9B50BD4BF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ABE847A-434E-1349-B57D-E5E610ED1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3885D5A-3655-4043-A468-C764792AF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BE53047F-E2FE-1143-99B7-2253A5015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DC2F03-1919-FB44-AD61-53BE450E7CF1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FCC6D653-7F5D-E742-B1E5-2DC258848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824F710-01E1-B646-A090-C253240D1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Using     </a:t>
            </a:r>
            <a:r>
              <a:rPr lang="en-US" altLang="en-US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 expr </a:t>
            </a:r>
            <a:r>
              <a:rPr lang="en-US" altLang="en-US" b="1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+</a:t>
            </a:r>
            <a:r>
              <a:rPr lang="en-US" altLang="en-US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term | term  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gives us the parse tree</a:t>
            </a:r>
          </a:p>
          <a:p>
            <a:pPr marL="0"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shown on the slide. </a:t>
            </a:r>
            <a:r>
              <a:rPr lang="en-US" altLang="en-US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expr + term 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recurses to the left and this</a:t>
            </a:r>
            <a:b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</a:b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forces the left-most plus to go deepest in the tree. Note that</a:t>
            </a:r>
          </a:p>
          <a:p>
            <a:pPr marL="0"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this forces left associativity of plus. E.g., term id*id*id associates</a:t>
            </a:r>
          </a:p>
          <a:p>
            <a:pPr marL="0"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with the + on its left, not with the plus on its right.  </a:t>
            </a:r>
            <a:endParaRPr lang="en-US" altLang="en-US">
              <a:solidFill>
                <a:srgbClr val="000000"/>
              </a:solidFill>
              <a:latin typeface="Arial (Body)" charset="0"/>
              <a:ea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A98AA2E3-10E4-D842-85EC-A14F41C372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327DAC-57A8-154F-A382-140BF7E30A65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C983A356-80A1-3E4F-8F46-E808915D2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2C7A57C-5BD9-D647-ACC2-4A8F3EC96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25863A24-81DA-C746-8863-1528F1BC1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2A26AB-9111-414A-A6B7-E90684796042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E92B6CE-5D7B-6B45-BBE7-33D5501C1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B83B775-6A10-3447-9103-496E9065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50E3737D-8800-434D-881D-5269B0B54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E99CF3-B1AB-4F4E-AD04-71EB812418DB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A07C32D-1E03-A444-A0A6-2C85ACC14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C9BF3A9-6440-4C40-966C-8BC6554AF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4B282708-ACF9-1946-A54C-45D47D4CA5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6E75BD97-76C7-E94E-86F1-92E17B679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CCA2A1A7-BBC4-9247-AACC-F8D9CE878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D1F17C-6784-374B-B04B-D7A6FC30E7A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58D25572-E9E8-B34B-B5DC-9678E71A7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D8C06E-A414-8F43-8BAB-6CCFBCE24C55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138AC89-97B4-034E-8F4C-0831EB0C9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9E084C6-6230-F14B-BFD4-11E9B33C9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7E19CC79-D36C-B846-926C-5279621AC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659A52-0BE6-EE44-BF8C-603E5D8DBA0C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3B873C5-AD36-2A44-8DF1-9E06304DB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826BE17-1E74-EB44-BF51-4968815EF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7266CE3F-39E8-C34C-9274-53C6CE4EBC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BE53F0-011D-6A42-B548-2CBFE91BED9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3FA0796-8627-484B-8A32-616B29783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7728689-D81A-4645-8D00-346A429F2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Scanner breaks the character stream into a sequence of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tokens.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id, =, +, *, 60 are all tokens. The sequence of tokens is the input to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Parser.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2683C66-C1BD-DC48-B9A6-7DD8D3C8361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59D418D-0697-7846-9E34-D5546894A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8C3B3B5-6DB2-CA44-A553-45F08288B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96E1B1B-2F49-A840-80D0-CA166929B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E3558DE-406E-5C48-956F-BC1A791F3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B3502C7-64D6-8248-BB15-6FE5284CA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E648ED8-A5CB-0345-980A-E60500ECD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715646D-CCC5-2D43-A709-C4FED7822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0CAF13C-26BB-D147-B095-756CBF09A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6369DFB-0D1D-AA43-B323-EE807E3CF0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C2E2DCE7-79B6-9040-AFBB-EFED58C7BB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D08D029-0DEE-D54B-A7E4-248B079B0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DE72627-344F-084A-ABCA-8466E2C66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5BC7247-A6F9-5147-B1DD-48FADCCCB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1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845C999-5D9B-B947-B042-4E81105EEA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55C054-C2E5-7C49-B8E9-77DCC4D890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45A04-CA56-7B45-9FD1-A05EA09919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37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214313"/>
            <a:ext cx="21812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14313"/>
            <a:ext cx="639286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9963AA5-54A5-2B47-BF45-CE78B4083D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387A1D6-BA1F-6E4D-B787-984F4418D1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00C4-6256-594B-94D9-44BDD3688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13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B689F26-3B21-A44E-8959-42D0DBE437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AECBDC1-6B79-0743-B7CB-98E6261852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A3778-8835-1C4D-85FC-9DD225A0B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3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305EF3E-9ED3-8945-B146-226348C9B9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56DC778-E73F-5240-9271-3674D9B1DF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83992-28F2-D64F-ADFB-67722043B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4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8625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287838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44B9827-4E81-3040-8DC9-0F03E1F311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7EA68D1-89CD-1F47-A0BD-B9AE90B5C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7FEE-945F-6147-8352-74F7571892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3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7E078BB-2822-6247-82D4-688F402976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668BD12-E436-5F46-A580-99F8D59645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877FA-B30C-2E4A-B302-2A09A395B0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16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9D2ABA0-BBE6-424D-86C9-91EA8D236B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A2FC4F5-0BF7-B849-ABDD-A2513556B0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DD3D1-63B3-E84D-ADCC-7DE936AA7B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33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1592869-94E7-4D4C-99A0-8F1967125B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0297877-B2ED-7941-A0BE-955B9E29D6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2B22C-5E80-5644-9251-6BA520C68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C6289C1-3BDF-6047-98E2-D28FB5B24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5433B1-145A-954A-9B51-0C5D7C8C3E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2E7F-2407-AE41-8BF9-7034579C6A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89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0DBF959-A864-2545-B9B5-DAF0B291A8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128345E-E5C8-DD45-8384-E2F9650AE2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FE96C-1250-214B-9DCF-7F7184D8E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53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1622928-1D37-C84A-B465-301B7457DF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688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5AB555-7045-544B-9A56-5C6B253A2E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6645AE-69A5-7B47-800E-F742BA1A565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4338" y="11112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5584D13-C220-484E-891D-CDC8915F44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4225" y="11112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B27C41-55F0-444A-9A5B-7BA26D8D40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1038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3BE0346-011A-A948-AB61-614644B073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5000" y="581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8066226-691D-5149-881C-8DDD4CAE60D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D7E50DE-ECEE-ED47-8AA7-998A983C8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C1FF2B6-4BC3-8C43-B4D8-4DEFA73FF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726488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0C45172C-8058-3746-8B09-2343639564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6EC91BE9-3AC8-5143-B42E-E934201BF9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1B86088-7411-E34E-A183-04F6709F49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ＭＳ Ｐゴシック" charset="0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ＭＳ Ｐゴシック" charset="0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ＭＳ Ｐゴシック" charset="0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ＭＳ Ｐゴシック" charset="0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55E6D2E-EEA7-5441-B55A-2513BA9F59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Programming Language Syntax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379A1AD-F965-4D47-8EDC-7AA3E4343B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68580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Read: Scott, Chapter 2.1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>
            <a:extLst>
              <a:ext uri="{FF2B5EF4-FFF2-40B4-BE49-F238E27FC236}">
                <a16:creationId xmlns:a16="http://schemas.microsoft.com/office/drawing/2014/main" id="{29348A4A-2AF0-D149-9FCC-15EBA231F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8B998C98-BFAD-5745-AECC-1A11C6C5F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257FD-1897-E44C-9A6F-267AD413F03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1938FA4-CC35-104E-ADF6-FA06FBCC8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F864CB5-475E-A74B-B6A2-34AC2A109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Formal languages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Regular expressions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Context-free grammars</a:t>
            </a:r>
          </a:p>
          <a:p>
            <a:pPr lvl="1" eaLnBrk="1" hangingPunct="1"/>
            <a:r>
              <a:rPr lang="en-US" altLang="en-US" dirty="0"/>
              <a:t>Derivation</a:t>
            </a:r>
          </a:p>
          <a:p>
            <a:pPr lvl="1" eaLnBrk="1" hangingPunct="1"/>
            <a:r>
              <a:rPr lang="en-US" altLang="en-US" dirty="0"/>
              <a:t>Parse</a:t>
            </a:r>
          </a:p>
          <a:p>
            <a:pPr lvl="1" eaLnBrk="1" hangingPunct="1"/>
            <a:r>
              <a:rPr lang="en-US" altLang="en-US" dirty="0"/>
              <a:t>Parse trees</a:t>
            </a:r>
          </a:p>
          <a:p>
            <a:pPr lvl="1" eaLnBrk="1" hangingPunct="1"/>
            <a:r>
              <a:rPr lang="en-US" altLang="en-US" dirty="0"/>
              <a:t>Ambiguity</a:t>
            </a:r>
          </a:p>
          <a:p>
            <a:pPr eaLnBrk="1" hangingPunct="1"/>
            <a:r>
              <a:rPr lang="en-US" altLang="en-US" dirty="0"/>
              <a:t>Expression Grammars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>
            <a:extLst>
              <a:ext uri="{FF2B5EF4-FFF2-40B4-BE49-F238E27FC236}">
                <a16:creationId xmlns:a16="http://schemas.microsoft.com/office/drawing/2014/main" id="{898A1F9E-E5DC-474C-B866-8B66AC945D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DD7E9242-38B6-0348-A11C-DCA0C588C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0FE8B6-94E5-6442-AF52-7093FED0E21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790F487-3C37-3E42-B246-51E703D0E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Regular Expressions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165B76D-2079-A84C-B527-E0A3EF46B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Simplest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Formalism to describe the simplest programming language constructs,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tokens</a:t>
            </a:r>
            <a:r>
              <a:rPr lang="en-US" altLang="en-US">
                <a:ea typeface="ＭＳ Ｐゴシック" panose="020B0600070205080204" pitchFamily="34" charset="-128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symbols (e.g., </a:t>
            </a:r>
            <a:r>
              <a:rPr lang="ja-JP" altLang="en-US"/>
              <a:t>“</a:t>
            </a:r>
            <a:r>
              <a:rPr lang="en-US" altLang="ja-JP"/>
              <a:t>+</a:t>
            </a:r>
            <a:r>
              <a:rPr lang="ja-JP" altLang="en-US"/>
              <a:t>”</a:t>
            </a:r>
            <a:r>
              <a:rPr lang="en-US" altLang="ja-JP"/>
              <a:t>, </a:t>
            </a:r>
            <a:r>
              <a:rPr lang="ja-JP" altLang="en-US"/>
              <a:t>“</a:t>
            </a:r>
            <a:r>
              <a:rPr lang="en-US" altLang="ja-JP"/>
              <a:t>-</a:t>
            </a:r>
            <a:r>
              <a:rPr lang="ja-JP" altLang="en-US"/>
              <a:t>”</a:t>
            </a:r>
            <a:r>
              <a:rPr lang="en-US" altLang="ja-JP"/>
              <a:t>) is a token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identifier (e.g., position, rate, initial) is a token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numeric constant (e.g., 59) is a token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Recognized by a finite automaton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527D90D-0C55-6147-A4C5-2A642F3D9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Regular Expressions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97C7D28E-E81D-4448-9E4F-3BBA9C21B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839200" cy="453231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Regular Expression is one of the following:</a:t>
            </a:r>
          </a:p>
          <a:p>
            <a:pPr lvl="1"/>
            <a:r>
              <a:rPr lang="en-US" altLang="en-US" dirty="0"/>
              <a:t>A character, e.g.,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  <a:p>
            <a:pPr lvl="1"/>
            <a:r>
              <a:rPr lang="en-US" altLang="en-US" dirty="0"/>
              <a:t>The empty string, denoted by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itchFamily="2" charset="2"/>
              </a:rPr>
              <a:t></a:t>
            </a:r>
          </a:p>
          <a:p>
            <a:pPr lvl="1"/>
            <a:r>
              <a:rPr lang="en-US" altLang="en-US" dirty="0">
                <a:sym typeface="Symbol" pitchFamily="2" charset="2"/>
              </a:rPr>
              <a:t>Two regular expressions next to each other, </a:t>
            </a:r>
            <a:br>
              <a:rPr lang="en-US" altLang="en-US" dirty="0">
                <a:sym typeface="Symbol" pitchFamily="2" charset="2"/>
              </a:rPr>
            </a:b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2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 R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2" charset="2"/>
              </a:rPr>
              <a:t>2</a:t>
            </a:r>
            <a:endParaRPr lang="en-US" altLang="en-US" dirty="0">
              <a:sym typeface="Symbol" pitchFamily="2" charset="2"/>
            </a:endParaRPr>
          </a:p>
          <a:p>
            <a:pPr lvl="2"/>
            <a:r>
              <a:rPr lang="en-US" altLang="en-US" sz="2200" dirty="0">
                <a:sym typeface="Symbol" pitchFamily="2" charset="2"/>
              </a:rPr>
              <a:t>Meaning: </a:t>
            </a:r>
            <a:r>
              <a:rPr lang="en-US" altLang="en-US" sz="2200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sz="2200" baseline="-25000" dirty="0">
                <a:solidFill>
                  <a:srgbClr val="FF0000"/>
                </a:solidFill>
                <a:sym typeface="Symbol" pitchFamily="2" charset="2"/>
              </a:rPr>
              <a:t>1</a:t>
            </a:r>
            <a:r>
              <a:rPr lang="en-US" altLang="en-US" sz="2200" dirty="0">
                <a:solidFill>
                  <a:srgbClr val="FF0000"/>
                </a:solidFill>
                <a:sym typeface="Symbol" pitchFamily="2" charset="2"/>
              </a:rPr>
              <a:t> R</a:t>
            </a:r>
            <a:r>
              <a:rPr lang="en-US" altLang="en-US" sz="2200" baseline="-25000" dirty="0">
                <a:solidFill>
                  <a:srgbClr val="FF0000"/>
                </a:solidFill>
                <a:sym typeface="Symbol" pitchFamily="2" charset="2"/>
              </a:rPr>
              <a:t>2</a:t>
            </a:r>
            <a:r>
              <a:rPr lang="en-US" altLang="en-US" sz="2200" dirty="0">
                <a:sym typeface="Symbol" pitchFamily="2" charset="2"/>
              </a:rPr>
              <a:t> generates the language of strings that are made up of any string generated by </a:t>
            </a:r>
            <a:r>
              <a:rPr lang="en-US" altLang="en-US" sz="2200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sz="2200" baseline="-25000" dirty="0">
                <a:solidFill>
                  <a:srgbClr val="FF0000"/>
                </a:solidFill>
                <a:sym typeface="Symbol" pitchFamily="2" charset="2"/>
              </a:rPr>
              <a:t>1</a:t>
            </a:r>
            <a:r>
              <a:rPr lang="en-US" altLang="en-US" sz="2200" dirty="0">
                <a:sym typeface="Symbol" pitchFamily="2" charset="2"/>
              </a:rPr>
              <a:t>, followed by any string generated by </a:t>
            </a:r>
            <a:r>
              <a:rPr lang="en-US" altLang="en-US" sz="2200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sz="2200" baseline="-25000" dirty="0">
                <a:solidFill>
                  <a:srgbClr val="FF0000"/>
                </a:solidFill>
                <a:sym typeface="Symbol" pitchFamily="2" charset="2"/>
              </a:rPr>
              <a:t>2</a:t>
            </a:r>
            <a:r>
              <a:rPr lang="en-US" altLang="en-US" sz="2200" dirty="0">
                <a:sym typeface="Symbol" pitchFamily="2" charset="2"/>
              </a:rPr>
              <a:t> </a:t>
            </a:r>
          </a:p>
          <a:p>
            <a:pPr lvl="1"/>
            <a:r>
              <a:rPr lang="en-US" altLang="en-US" dirty="0">
                <a:sym typeface="Symbol" pitchFamily="2" charset="2"/>
              </a:rPr>
              <a:t>Two regular expressions separated by |, 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2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 | R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2" charset="2"/>
              </a:rPr>
              <a:t>2 </a:t>
            </a:r>
          </a:p>
          <a:p>
            <a:pPr lvl="2"/>
            <a:r>
              <a:rPr lang="en-US" altLang="en-US" sz="2200" dirty="0">
                <a:sym typeface="Symbol" pitchFamily="2" charset="2"/>
              </a:rPr>
              <a:t>Meaning: </a:t>
            </a:r>
            <a:r>
              <a:rPr lang="en-US" altLang="en-US" sz="2200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sz="2200" baseline="-25000" dirty="0">
                <a:solidFill>
                  <a:srgbClr val="FF0000"/>
                </a:solidFill>
                <a:sym typeface="Symbol" pitchFamily="2" charset="2"/>
              </a:rPr>
              <a:t>1</a:t>
            </a:r>
            <a:r>
              <a:rPr lang="en-US" altLang="en-US" sz="2200" dirty="0">
                <a:solidFill>
                  <a:srgbClr val="FF0000"/>
                </a:solidFill>
                <a:sym typeface="Symbol" pitchFamily="2" charset="2"/>
              </a:rPr>
              <a:t> | R</a:t>
            </a:r>
            <a:r>
              <a:rPr lang="en-US" altLang="en-US" sz="2200" baseline="-25000" dirty="0">
                <a:solidFill>
                  <a:srgbClr val="FF0000"/>
                </a:solidFill>
                <a:sym typeface="Symbol" pitchFamily="2" charset="2"/>
              </a:rPr>
              <a:t>2 </a:t>
            </a:r>
            <a:r>
              <a:rPr lang="en-US" altLang="en-US" sz="2200" dirty="0">
                <a:sym typeface="Symbol" pitchFamily="2" charset="2"/>
              </a:rPr>
              <a:t> generates the language that is the union of the strings generated by </a:t>
            </a:r>
            <a:r>
              <a:rPr lang="en-US" altLang="en-US" sz="2200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sz="2200" baseline="-25000" dirty="0">
                <a:solidFill>
                  <a:srgbClr val="FF0000"/>
                </a:solidFill>
                <a:sym typeface="Symbol" pitchFamily="2" charset="2"/>
              </a:rPr>
              <a:t>1</a:t>
            </a:r>
            <a:r>
              <a:rPr lang="en-US" altLang="en-US" sz="2200" dirty="0">
                <a:solidFill>
                  <a:srgbClr val="000000"/>
                </a:solidFill>
                <a:sym typeface="Symbol" pitchFamily="2" charset="2"/>
              </a:rPr>
              <a:t> with the strings generated by </a:t>
            </a:r>
            <a:r>
              <a:rPr lang="en-US" altLang="en-US" sz="2200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sz="2200" baseline="-25000" dirty="0">
                <a:solidFill>
                  <a:srgbClr val="FF0000"/>
                </a:solidFill>
                <a:sym typeface="Symbol" pitchFamily="2" charset="2"/>
              </a:rPr>
              <a:t>2</a:t>
            </a:r>
            <a:endParaRPr lang="en-US" altLang="en-US" sz="2200" i="1" dirty="0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6D98F04F-1773-2342-B666-EFA79F06E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37C141-E75D-E749-8FD1-90D68DEE038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95E9EA74-0EEF-F64C-A3E9-7E56C68E7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573AD148-5646-5F46-A529-CA534A518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9734-6900-8D45-A872-9421B123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What is the language defined by reg. exp.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(a | b) (a a | b b) </a:t>
            </a:r>
            <a:r>
              <a:rPr lang="en-US" dirty="0"/>
              <a:t>?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endParaRPr lang="en-US" b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We saw concatenation and alternation. What operation is still missing?</a:t>
            </a:r>
          </a:p>
          <a:p>
            <a:pPr marL="457200" lvl="1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10F2F5CF-470C-A549-A6A2-2CBC08A84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A226B54D-6CEF-AC4E-BD3C-9921AE151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6AC24-7965-4744-BB62-16C7F84AF2A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2309C9F4-FCD6-304F-B704-567DEC473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Regular Expressions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C5002C9D-2294-6C40-9863-D7EC67232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839200" cy="453231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Regular Expression is one of the following:</a:t>
            </a:r>
          </a:p>
          <a:p>
            <a:pPr lvl="1"/>
            <a:r>
              <a:rPr lang="en-US" altLang="en-US" dirty="0"/>
              <a:t>A character, e.g.,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  <a:p>
            <a:pPr lvl="1"/>
            <a:r>
              <a:rPr lang="en-US" altLang="en-US" dirty="0"/>
              <a:t>The empty string, denoted by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itchFamily="2" charset="2"/>
              </a:rPr>
              <a:t>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2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 R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2" charset="2"/>
              </a:rPr>
              <a:t>2</a:t>
            </a:r>
            <a:endParaRPr lang="en-US" altLang="en-US" dirty="0">
              <a:sym typeface="Symbol" pitchFamily="2" charset="2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2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 | R</a:t>
            </a:r>
            <a:r>
              <a:rPr lang="en-US" altLang="en-US" baseline="-25000" dirty="0">
                <a:solidFill>
                  <a:srgbClr val="FF0000"/>
                </a:solidFill>
                <a:sym typeface="Symbol" pitchFamily="2" charset="2"/>
              </a:rPr>
              <a:t>2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sym typeface="Symbol" pitchFamily="2" charset="2"/>
              </a:rPr>
              <a:t>Regular expression followed by a Kleene star,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 R*</a:t>
            </a:r>
            <a:endParaRPr lang="en-US" altLang="en-US" dirty="0">
              <a:solidFill>
                <a:srgbClr val="000000"/>
              </a:solidFill>
              <a:sym typeface="Symbol" pitchFamily="2" charset="2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sym typeface="Symbol" pitchFamily="2" charset="2"/>
              </a:rPr>
              <a:t>Meaning: the concatenation of zero or more strings generated by 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R</a:t>
            </a:r>
          </a:p>
          <a:p>
            <a:pPr lvl="2"/>
            <a:r>
              <a:rPr lang="en-US" altLang="en-US" dirty="0">
                <a:sym typeface="Symbol" pitchFamily="2" charset="2"/>
              </a:rPr>
              <a:t>E.g.,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a*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US" altLang="en-US" dirty="0">
                <a:sym typeface="Symbol" pitchFamily="2" charset="2"/>
              </a:rPr>
              <a:t>generates {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Symbol" pitchFamily="2" charset="2"/>
              </a:rPr>
              <a:t>, a, aa,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sym typeface="Symbol" pitchFamily="2" charset="2"/>
              </a:rPr>
              <a:t>aaa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Symbol" pitchFamily="2" charset="2"/>
              </a:rPr>
              <a:t>, …</a:t>
            </a:r>
            <a:r>
              <a:rPr lang="en-US" altLang="en-US" dirty="0">
                <a:solidFill>
                  <a:srgbClr val="000000"/>
                </a:solidFill>
                <a:sym typeface="Symbol" pitchFamily="2" charset="2"/>
              </a:rPr>
              <a:t> }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sym typeface="Symbol" pitchFamily="2" charset="2"/>
              </a:rPr>
              <a:t>E.g.,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a|b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)*</a:t>
            </a:r>
            <a:r>
              <a:rPr lang="en-US" altLang="en-US" dirty="0">
                <a:solidFill>
                  <a:srgbClr val="000000"/>
                </a:solidFill>
                <a:sym typeface="Symbol" pitchFamily="2" charset="2"/>
              </a:rPr>
              <a:t> generates all strings of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  <a:sym typeface="Symbol" pitchFamily="2" charset="2"/>
              </a:rPr>
              <a:t>’s and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b</a:t>
            </a:r>
            <a:r>
              <a:rPr lang="en-US" altLang="en-US" dirty="0">
                <a:solidFill>
                  <a:srgbClr val="000000"/>
                </a:solidFill>
                <a:sym typeface="Symbol" pitchFamily="2" charset="2"/>
              </a:rPr>
              <a:t>’s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3011" name="Footer Placeholder 3">
            <a:extLst>
              <a:ext uri="{FF2B5EF4-FFF2-40B4-BE49-F238E27FC236}">
                <a16:creationId xmlns:a16="http://schemas.microsoft.com/office/drawing/2014/main" id="{68CCDC2E-7501-B844-BD2C-043E63035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27912961-6BE9-F845-B41A-231E82A99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02CE02-4607-EB4D-B300-DDD927F6B68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38A35BA7-608F-6043-814D-483E01FD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4299-BDD9-4940-B202-F5922C035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5323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Precedence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Kleene * has highest </a:t>
            </a:r>
            <a:r>
              <a:rPr lang="en-US" altLang="en-US">
                <a:solidFill>
                  <a:srgbClr val="FF0000"/>
                </a:solidFill>
              </a:rPr>
              <a:t>precedence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Followed by concatenation 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Followed by alternation |</a:t>
            </a:r>
          </a:p>
          <a:p>
            <a:pPr lvl="1"/>
            <a:endParaRPr lang="en-US" altLang="en-US">
              <a:solidFill>
                <a:srgbClr val="000000"/>
              </a:solidFill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E.g.,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a b | c</a:t>
            </a:r>
            <a:r>
              <a:rPr lang="en-US" altLang="en-US">
                <a:solidFill>
                  <a:srgbClr val="000000"/>
                </a:solidFill>
              </a:rPr>
              <a:t>  is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(a b) | c</a:t>
            </a:r>
            <a:r>
              <a:rPr lang="en-US" altLang="en-US">
                <a:solidFill>
                  <a:srgbClr val="000000"/>
                </a:solidFill>
              </a:rPr>
              <a:t>  not 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a (b | c)</a:t>
            </a:r>
          </a:p>
          <a:p>
            <a:pPr lvl="2"/>
            <a:r>
              <a:rPr lang="en-US" altLang="en-US"/>
              <a:t>Generates </a:t>
            </a:r>
            <a:r>
              <a:rPr lang="en-US" altLang="en-US" b="1">
                <a:latin typeface="Courier New" panose="02070309020205020404" pitchFamily="49" charset="0"/>
              </a:rPr>
              <a:t>{ab,c} </a:t>
            </a:r>
            <a:r>
              <a:rPr lang="en-US" altLang="en-US"/>
              <a:t>not </a:t>
            </a:r>
            <a:r>
              <a:rPr lang="en-US" altLang="en-US" b="1">
                <a:latin typeface="Courier New" panose="02070309020205020404" pitchFamily="49" charset="0"/>
              </a:rPr>
              <a:t>{ab,ac}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Arial (Body)" charset="0"/>
              </a:rPr>
              <a:t>E.g.,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a b* </a:t>
            </a:r>
            <a:r>
              <a:rPr lang="en-US" altLang="en-US"/>
              <a:t>generates </a:t>
            </a:r>
            <a:r>
              <a:rPr lang="en-US" altLang="en-US" b="1">
                <a:latin typeface="Courier New" panose="02070309020205020404" pitchFamily="49" charset="0"/>
              </a:rPr>
              <a:t>{a,ab,abb,…}</a:t>
            </a:r>
            <a:r>
              <a:rPr lang="en-US" altLang="en-US"/>
              <a:t> not </a:t>
            </a:r>
            <a:br>
              <a:rPr lang="en-US" altLang="en-US"/>
            </a:br>
            <a:r>
              <a:rPr lang="en-US" altLang="en-US" b="1">
                <a:latin typeface="Courier New" panose="02070309020205020404" pitchFamily="49" charset="0"/>
              </a:rPr>
              <a:t>{ε, ab, abab, ababab,…}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517595C6-93E7-C24C-A632-FBF05C430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A04D6228-4741-2346-BAA0-BD03BF8485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217C68-06F1-4649-8145-FDBEFCFB446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49CB4DEF-6C0A-ED41-B96C-70E2292C1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6DE8-982D-464C-840A-192B88A3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What is the language defined by regular expression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(0 | 1)</a:t>
            </a:r>
            <a:r>
              <a:rPr lang="en-US" b="1" baseline="300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 1 </a:t>
            </a:r>
            <a:r>
              <a:rPr lang="en-US" dirty="0"/>
              <a:t>?</a:t>
            </a:r>
          </a:p>
          <a:p>
            <a:pPr lvl="1">
              <a:buFont typeface="Wingdings" charset="0"/>
              <a:buChar char="n"/>
              <a:defRPr/>
            </a:pPr>
            <a:endParaRPr lang="en-US" b="1" dirty="0">
              <a:latin typeface="Courier New"/>
              <a:cs typeface="Courier New"/>
            </a:endParaRP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What about 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0* (1 0* 1 0*)* </a:t>
            </a:r>
            <a:r>
              <a:rPr lang="en-US" dirty="0"/>
              <a:t>?</a:t>
            </a:r>
          </a:p>
          <a:p>
            <a:pPr marL="457200" lvl="1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6083" name="Footer Placeholder 3">
            <a:extLst>
              <a:ext uri="{FF2B5EF4-FFF2-40B4-BE49-F238E27FC236}">
                <a16:creationId xmlns:a16="http://schemas.microsoft.com/office/drawing/2014/main" id="{E676629A-FB6F-144F-89AD-5760E706C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07821905-E1EC-5545-98F8-38EA7B103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F9E784-1B57-2B4C-9D1C-E6F0AE97C75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3">
            <a:extLst>
              <a:ext uri="{FF2B5EF4-FFF2-40B4-BE49-F238E27FC236}">
                <a16:creationId xmlns:a16="http://schemas.microsoft.com/office/drawing/2014/main" id="{838F1A02-C6C6-3944-8B9B-2664BCB676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9A902967-925F-E542-B989-65009FE62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FF5F64-D3C9-8546-B0BA-6571D9EFDC80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D659C51-BD84-B548-B96C-C9A944C4B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Regular Expressions in Programming Languages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09DC2F7-F326-C841-964B-7F281DE90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Describe tokens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Let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>
                <a:ea typeface="ＭＳ Ｐゴシック" panose="020B0600070205080204" pitchFamily="34" charset="-128"/>
              </a:rPr>
              <a:t>      letter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a|b|c| … |z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>
                <a:ea typeface="ＭＳ Ｐゴシック" panose="020B0600070205080204" pitchFamily="34" charset="-128"/>
              </a:rPr>
              <a:t>      digit 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800">
                <a:ea typeface="ＭＳ Ｐゴシック" panose="020B0600070205080204" pitchFamily="34" charset="-128"/>
              </a:rPr>
              <a:t> 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1|2|3|4|5|6|7|8|9|0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i="1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Which token is this?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/>
              <a:t>1. letter </a:t>
            </a:r>
            <a:r>
              <a:rPr lang="en-US" altLang="en-US"/>
              <a:t>( </a:t>
            </a:r>
            <a:r>
              <a:rPr lang="en-US" altLang="en-US" i="1"/>
              <a:t>letter | digit </a:t>
            </a:r>
            <a:r>
              <a:rPr lang="en-US" altLang="en-US"/>
              <a:t>)</a:t>
            </a:r>
            <a:r>
              <a:rPr lang="en-US" altLang="en-US" i="1"/>
              <a:t>* </a:t>
            </a:r>
            <a:r>
              <a:rPr lang="en-US" altLang="en-US" i="1" baseline="30000"/>
              <a:t>	</a:t>
            </a:r>
            <a:r>
              <a:rPr lang="en-US" altLang="en-US"/>
              <a:t>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/>
              <a:t>2. digit digit * </a:t>
            </a:r>
            <a:r>
              <a:rPr lang="en-US" altLang="en-US" i="1" baseline="30000"/>
              <a:t> </a:t>
            </a:r>
            <a:r>
              <a:rPr lang="en-US" altLang="en-US"/>
              <a:t> 	         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/>
              <a:t>3. digit *</a:t>
            </a:r>
            <a:r>
              <a:rPr lang="en-US" altLang="en-US" i="1" baseline="30000"/>
              <a:t> </a:t>
            </a:r>
            <a:r>
              <a:rPr lang="en-US" altLang="en-US" i="1"/>
              <a:t>. digit digit *</a:t>
            </a:r>
            <a:r>
              <a:rPr lang="en-US" altLang="en-US" i="1" baseline="30000"/>
              <a:t> </a:t>
            </a:r>
            <a:r>
              <a:rPr lang="en-US" altLang="en-US"/>
              <a:t> 	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40CABDBC-989D-4841-A372-BCC52E521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Regular Expressions in Programming Languages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CEC94CDD-6C32-4C42-B3E5-8E3C27EA0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Which token is this:</a:t>
            </a:r>
          </a:p>
          <a:p>
            <a:pPr>
              <a:buFont typeface="Wingdings" pitchFamily="2" charset="2"/>
              <a:buNone/>
            </a:pPr>
            <a:endParaRPr lang="en-US" altLang="en-US" sz="3000" i="1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3000" i="1">
                <a:solidFill>
                  <a:srgbClr val="FF0000"/>
                </a:solidFill>
                <a:ea typeface="ＭＳ Ｐゴシック" panose="020B0600070205080204" pitchFamily="34" charset="-128"/>
              </a:rPr>
              <a:t>number</a:t>
            </a:r>
            <a:r>
              <a:rPr lang="en-US" altLang="en-US" sz="3000">
                <a:ea typeface="ＭＳ Ｐゴシック" panose="020B0600070205080204" pitchFamily="34" charset="-128"/>
              </a:rPr>
              <a:t> 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 integer | real</a:t>
            </a:r>
          </a:p>
          <a:p>
            <a:pPr>
              <a:buFont typeface="Wingdings" pitchFamily="2" charset="2"/>
              <a:buNone/>
            </a:pP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real  integer exponent  | decimal </a:t>
            </a:r>
            <a:r>
              <a:rPr lang="en-US" altLang="en-US" sz="300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exponent | </a:t>
            </a:r>
            <a:r>
              <a:rPr lang="en-US" altLang="en-US" sz="3000" b="1">
                <a:ea typeface="ＭＳ Ｐゴシック" panose="020B0600070205080204" pitchFamily="34" charset="-128"/>
                <a:sym typeface="Symbol" pitchFamily="2" charset="2"/>
              </a:rPr>
              <a:t>ε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00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decimal  digit* </a:t>
            </a:r>
            <a:r>
              <a:rPr lang="en-US" altLang="en-US" sz="300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000" b="1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.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digit | digit </a:t>
            </a:r>
            <a:r>
              <a:rPr lang="en-US" altLang="en-US" sz="3000" b="1" i="1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.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000"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digit*</a:t>
            </a:r>
          </a:p>
          <a:p>
            <a:pPr>
              <a:buFont typeface="Wingdings" pitchFamily="2" charset="2"/>
              <a:buNone/>
            </a:pP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exponent  </a:t>
            </a:r>
            <a:r>
              <a:rPr lang="en-US" altLang="en-US" sz="300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000"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000"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sz="3000" b="1" i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-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sz="3000" b="1">
                <a:ea typeface="ＭＳ Ｐゴシック" panose="020B0600070205080204" pitchFamily="34" charset="-128"/>
                <a:sym typeface="Symbol" pitchFamily="2" charset="2"/>
              </a:rPr>
              <a:t>ε</a:t>
            </a:r>
            <a:r>
              <a:rPr lang="en-US" altLang="en-US" sz="3000">
                <a:ea typeface="ＭＳ Ｐゴシック" panose="020B0600070205080204" pitchFamily="34" charset="-128"/>
                <a:sym typeface="Symbol" pitchFamily="2" charset="2"/>
              </a:rPr>
              <a:t> ) </a:t>
            </a: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integer</a:t>
            </a:r>
          </a:p>
          <a:p>
            <a:pPr>
              <a:buFont typeface="Wingdings" pitchFamily="2" charset="2"/>
              <a:buNone/>
            </a:pP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integer  digit digit*</a:t>
            </a:r>
          </a:p>
          <a:p>
            <a:pPr>
              <a:buFont typeface="Wingdings" pitchFamily="2" charset="2"/>
              <a:buNone/>
            </a:pPr>
            <a:r>
              <a:rPr lang="en-US" altLang="en-US" sz="3000" i="1">
                <a:ea typeface="ＭＳ Ｐゴシック" panose="020B0600070205080204" pitchFamily="34" charset="-128"/>
                <a:sym typeface="Symbol" pitchFamily="2" charset="2"/>
              </a:rPr>
              <a:t>digit  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30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|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30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|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30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|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30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|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30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|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6</a:t>
            </a:r>
            <a:r>
              <a:rPr lang="en-US" altLang="en-US" sz="30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|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7</a:t>
            </a:r>
            <a:r>
              <a:rPr lang="en-US" altLang="en-US" sz="30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|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8</a:t>
            </a:r>
            <a:r>
              <a:rPr lang="en-US" altLang="en-US" sz="30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|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9</a:t>
            </a:r>
            <a:r>
              <a:rPr lang="en-US" altLang="en-US" sz="30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|</a:t>
            </a: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0</a:t>
            </a:r>
            <a:endParaRPr lang="en-US" altLang="en-US" sz="3000" b="1" i="1">
              <a:solidFill>
                <a:srgbClr val="0000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0179" name="Footer Placeholder 3">
            <a:extLst>
              <a:ext uri="{FF2B5EF4-FFF2-40B4-BE49-F238E27FC236}">
                <a16:creationId xmlns:a16="http://schemas.microsoft.com/office/drawing/2014/main" id="{0FAAE1A1-25FD-FD48-A98E-6948D7C73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8D1F59D6-B8F7-6F43-A21A-7C92E41DC7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4DFBFD-7314-8745-B4C4-1155928F4AF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>
            <a:extLst>
              <a:ext uri="{FF2B5EF4-FFF2-40B4-BE49-F238E27FC236}">
                <a16:creationId xmlns:a16="http://schemas.microsoft.com/office/drawing/2014/main" id="{29348A4A-2AF0-D149-9FCC-15EBA231F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8B998C98-BFAD-5745-AECC-1A11C6C5F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257FD-1897-E44C-9A6F-267AD413F03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1938FA4-CC35-104E-ADF6-FA06FBCC8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F864CB5-475E-A74B-B6A2-34AC2A109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Formal languages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Regular expressions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Context-free grammars</a:t>
            </a:r>
          </a:p>
          <a:p>
            <a:pPr lvl="1" eaLnBrk="1" hangingPunct="1"/>
            <a:r>
              <a:rPr lang="en-US" altLang="en-US" dirty="0"/>
              <a:t>Derivation</a:t>
            </a:r>
          </a:p>
          <a:p>
            <a:pPr lvl="1" eaLnBrk="1" hangingPunct="1"/>
            <a:r>
              <a:rPr lang="en-US" altLang="en-US" dirty="0"/>
              <a:t>Parse</a:t>
            </a:r>
          </a:p>
          <a:p>
            <a:pPr lvl="1" eaLnBrk="1" hangingPunct="1"/>
            <a:r>
              <a:rPr lang="en-US" altLang="en-US" dirty="0"/>
              <a:t>Parse trees</a:t>
            </a:r>
          </a:p>
          <a:p>
            <a:pPr lvl="1" eaLnBrk="1" hangingPunct="1"/>
            <a:r>
              <a:rPr lang="en-US" altLang="en-US" dirty="0"/>
              <a:t>Ambiguity</a:t>
            </a:r>
          </a:p>
          <a:p>
            <a:pPr eaLnBrk="1" hangingPunct="1"/>
            <a:r>
              <a:rPr lang="en-US" altLang="en-US" dirty="0"/>
              <a:t>Expression Grammars</a:t>
            </a:r>
          </a:p>
        </p:txBody>
      </p:sp>
    </p:spTree>
    <p:extLst>
      <p:ext uri="{BB962C8B-B14F-4D97-AF65-F5344CB8AC3E}">
        <p14:creationId xmlns:p14="http://schemas.microsoft.com/office/powerpoint/2010/main" val="266148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>
            <a:extLst>
              <a:ext uri="{FF2B5EF4-FFF2-40B4-BE49-F238E27FC236}">
                <a16:creationId xmlns:a16="http://schemas.microsoft.com/office/drawing/2014/main" id="{84C36390-AC32-2F47-892D-3CF2895D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14F9C49A-5451-C747-80BC-73B43B8D0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B4C2EE-21C4-3A41-8C89-81D68A37E00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BAFC9D9-E735-7240-9DD0-4E21D60B1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4F804F7-A3C5-8842-A408-359C34164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Formal languages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Regular expressions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Context-free grammars</a:t>
            </a:r>
          </a:p>
          <a:p>
            <a:pPr lvl="1" eaLnBrk="1" hangingPunct="1"/>
            <a:r>
              <a:rPr lang="en-US" altLang="en-US" dirty="0"/>
              <a:t>Derivation</a:t>
            </a:r>
          </a:p>
          <a:p>
            <a:pPr lvl="1" eaLnBrk="1" hangingPunct="1"/>
            <a:r>
              <a:rPr lang="en-US" altLang="en-US" dirty="0"/>
              <a:t>Parse</a:t>
            </a:r>
          </a:p>
          <a:p>
            <a:pPr lvl="1" eaLnBrk="1" hangingPunct="1"/>
            <a:r>
              <a:rPr lang="en-US" altLang="en-US" dirty="0"/>
              <a:t>Parse trees</a:t>
            </a:r>
          </a:p>
          <a:p>
            <a:pPr lvl="1" eaLnBrk="1" hangingPunct="1"/>
            <a:r>
              <a:rPr lang="en-US" altLang="en-US" dirty="0"/>
              <a:t>Ambiguity</a:t>
            </a:r>
          </a:p>
          <a:p>
            <a:pPr eaLnBrk="1" hangingPunct="1"/>
            <a:r>
              <a:rPr lang="en-US" altLang="en-US" dirty="0"/>
              <a:t>Expression Grammars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7BCA7DC6-A643-0546-9176-87D518CC3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387F-2E62-0E40-9B88-3627A4435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Unfortunately, regular languages cannot specify all constructs in programming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E.g., can we write a regular expression that specifies valid arithmetic expressions?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id * ( id + id * ( number – id ) )</a:t>
            </a:r>
            <a:r>
              <a:rPr lang="en-US" altLang="en-US"/>
              <a:t>  </a:t>
            </a:r>
          </a:p>
          <a:p>
            <a:pPr lvl="1"/>
            <a:r>
              <a:rPr lang="en-US" altLang="en-US"/>
              <a:t>Among other things, we need to ensure that parentheses are matched!</a:t>
            </a:r>
          </a:p>
          <a:p>
            <a:pPr lvl="1"/>
            <a:r>
              <a:rPr lang="en-US" altLang="en-US"/>
              <a:t>Answer is no. We need </a:t>
            </a:r>
            <a:r>
              <a:rPr lang="en-US" altLang="en-US">
                <a:solidFill>
                  <a:srgbClr val="FF0000"/>
                </a:solidFill>
              </a:rPr>
              <a:t>context-free languages</a:t>
            </a:r>
            <a:r>
              <a:rPr lang="en-US" altLang="en-US"/>
              <a:t> and context-free grammars!</a:t>
            </a:r>
          </a:p>
        </p:txBody>
      </p:sp>
      <p:sp>
        <p:nvSpPr>
          <p:cNvPr id="52227" name="Footer Placeholder 3">
            <a:extLst>
              <a:ext uri="{FF2B5EF4-FFF2-40B4-BE49-F238E27FC236}">
                <a16:creationId xmlns:a16="http://schemas.microsoft.com/office/drawing/2014/main" id="{026F6884-788D-6243-8A6B-B67F5D5AA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04517CAB-5048-124A-A856-6BF389091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3855CE-67F6-6E41-9CE8-A8C46516D720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3">
            <a:extLst>
              <a:ext uri="{FF2B5EF4-FFF2-40B4-BE49-F238E27FC236}">
                <a16:creationId xmlns:a16="http://schemas.microsoft.com/office/drawing/2014/main" id="{8C6BECAB-6DDA-4447-A1C6-4CC32A006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38FA9BF0-E4A0-C742-9FF4-EC4FBBB888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EBB872-3490-EE44-A13E-B2A768C10C6F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257986E-0E91-F34B-AD52-15B90621C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Grammar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7155468-46E4-6B4A-9576-171F571D0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686800" cy="3962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 grammar is a formalism to describe the strings of a (formal) language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 grammar consists of a set of </a:t>
            </a:r>
            <a:r>
              <a:rPr lang="en-US" altLang="en-US" sz="2800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terminals</a:t>
            </a:r>
            <a:r>
              <a:rPr lang="en-US" altLang="en-US" sz="2800" dirty="0">
                <a:ea typeface="ＭＳ Ｐゴシック" panose="020B0600070205080204" pitchFamily="34" charset="-128"/>
              </a:rPr>
              <a:t>, set of </a:t>
            </a:r>
            <a:r>
              <a:rPr lang="en-US" altLang="en-US" sz="2800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nonterminals</a:t>
            </a:r>
            <a:r>
              <a:rPr lang="en-US" altLang="en-US" sz="2800" dirty="0">
                <a:ea typeface="ＭＳ Ｐゴシック" panose="020B0600070205080204" pitchFamily="34" charset="-128"/>
              </a:rPr>
              <a:t>, a set of </a:t>
            </a:r>
            <a:r>
              <a:rPr lang="en-US" altLang="en-US" sz="2800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productions</a:t>
            </a:r>
            <a:r>
              <a:rPr lang="en-US" altLang="en-US" sz="2800" dirty="0">
                <a:ea typeface="ＭＳ Ｐゴシック" panose="020B0600070205080204" pitchFamily="34" charset="-128"/>
              </a:rPr>
              <a:t>, and a </a:t>
            </a:r>
            <a:r>
              <a:rPr lang="en-US" altLang="en-US" sz="2800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start symbol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Terminals</a:t>
            </a:r>
            <a:r>
              <a:rPr lang="en-US" altLang="en-US" sz="2400" dirty="0"/>
              <a:t> are the characters in the alphabet</a:t>
            </a:r>
          </a:p>
          <a:p>
            <a:pPr lvl="1" eaLnBrk="1" hangingPunct="1"/>
            <a:r>
              <a:rPr lang="en-US" altLang="en-US" sz="2400" dirty="0" err="1">
                <a:solidFill>
                  <a:srgbClr val="FF0000"/>
                </a:solidFill>
              </a:rPr>
              <a:t>Nonterminals</a:t>
            </a:r>
            <a:r>
              <a:rPr lang="en-US" altLang="en-US" sz="2400" dirty="0"/>
              <a:t> represent language constructs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Productions</a:t>
            </a:r>
            <a:r>
              <a:rPr lang="en-US" altLang="en-US" sz="2400" dirty="0"/>
              <a:t> are rules for forming syntactically correct constructs 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Start symbol</a:t>
            </a:r>
            <a:r>
              <a:rPr lang="en-US" altLang="en-US" sz="2400" dirty="0"/>
              <a:t> tells where to start applying the rules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3">
            <a:extLst>
              <a:ext uri="{FF2B5EF4-FFF2-40B4-BE49-F238E27FC236}">
                <a16:creationId xmlns:a16="http://schemas.microsoft.com/office/drawing/2014/main" id="{A2CFD52B-3BE2-3446-A1FA-9527DB82F0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28544E6F-566A-464A-AC8A-9E8B195AA9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CB69EA-7435-5742-8FBF-5497555351D7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0E8AD82-3F15-A34A-A6BB-335AA4269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Notation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36F1EEE-112F-0443-A93D-336174503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Specification of identifier: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Regular expression: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letter </a:t>
            </a:r>
            <a:r>
              <a:rPr lang="en-US" altLang="en-US" sz="2800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letter | digit </a:t>
            </a:r>
            <a:r>
              <a:rPr lang="en-US" altLang="en-US" sz="2800" dirty="0">
                <a:ea typeface="ＭＳ Ｐゴシック" panose="020B0600070205080204" pitchFamily="34" charset="-128"/>
              </a:rPr>
              <a:t>)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dirty="0">
                <a:ea typeface="ＭＳ Ｐゴシック" panose="020B0600070205080204" pitchFamily="34" charset="-128"/>
              </a:rPr>
              <a:t>BNF: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&lt;digit&gt; ::= 1 | 2 | 3 | 4 | 5 | 6 | 7 | 8 | 9 |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		   &lt;letter&gt; ::= a | b | c | … | x | y | 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		        &lt;id&gt; ::= &lt;letter&gt; | &lt;id&gt; &lt;letter&gt; | &lt;id&gt; &lt;digit&gt;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ea typeface="ＭＳ Ｐゴシック" panose="020B0600070205080204" pitchFamily="34" charset="-128"/>
              </a:rPr>
              <a:t>Textbook and slides: 	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digit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  <a:sym typeface="Symbol" pitchFamily="2" charset="2"/>
              </a:rPr>
              <a:t>1|2|3|4|5|6|7|8|9|0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(also BNF)			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letter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400" b="1" dirty="0" err="1">
                <a:latin typeface="Courier" pitchFamily="2" charset="0"/>
                <a:ea typeface="ＭＳ Ｐゴシック" panose="020B0600070205080204" pitchFamily="34" charset="-128"/>
                <a:sym typeface="Symbol" pitchFamily="2" charset="2"/>
              </a:rPr>
              <a:t>a|b|c|d</a:t>
            </a: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  <a:sym typeface="Symbol" pitchFamily="2" charset="2"/>
              </a:rPr>
              <a:t>|…|z</a:t>
            </a:r>
            <a:endParaRPr lang="en-US" altLang="en-US" sz="2400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			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id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 letter | id letter | id digit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	</a:t>
            </a:r>
            <a:endParaRPr lang="el-GR" altLang="en-US" sz="24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F60471-2DD8-8C44-80A1-7EDD0A3F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00600"/>
            <a:ext cx="762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FE3372-2A42-5445-9152-7C0E5A8E7DC5}"/>
              </a:ext>
            </a:extLst>
          </p:cNvPr>
          <p:cNvCxnSpPr>
            <a:cxnSpLocks noChangeShapeType="1"/>
            <a:stCxn id="2" idx="2"/>
          </p:cNvCxnSpPr>
          <p:nvPr/>
        </p:nvCxnSpPr>
        <p:spPr bwMode="auto">
          <a:xfrm flipH="1">
            <a:off x="2362200" y="4991100"/>
            <a:ext cx="1524000" cy="723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6327" name="TextBox 4">
            <a:extLst>
              <a:ext uri="{FF2B5EF4-FFF2-40B4-BE49-F238E27FC236}">
                <a16:creationId xmlns:a16="http://schemas.microsoft.com/office/drawing/2014/main" id="{F74C477F-73E1-7E42-90EF-E194ADCC2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3103563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Nonterminals shown in </a:t>
            </a:r>
            <a:r>
              <a:rPr lang="en-US" altLang="en-US" sz="1800" i="1"/>
              <a:t>italic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19AFCB-5786-5A4F-A1BD-8A5EEB7E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00600"/>
            <a:ext cx="762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44ACB3-6643-564F-BC35-C73CA9F5C96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96200" y="5219700"/>
            <a:ext cx="457200" cy="9525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6330" name="TextBox 12">
            <a:extLst>
              <a:ext uri="{FF2B5EF4-FFF2-40B4-BE49-F238E27FC236}">
                <a16:creationId xmlns:a16="http://schemas.microsoft.com/office/drawing/2014/main" id="{DD1C8938-643A-C748-8578-C9465424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6183313"/>
            <a:ext cx="3359150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Terminals shown in </a:t>
            </a:r>
            <a:r>
              <a:rPr lang="en-US" altLang="en-US" sz="1800" b="1"/>
              <a:t>typewriter</a:t>
            </a:r>
            <a:endParaRPr lang="en-US" altLang="en-US" sz="1800" b="1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3">
            <a:extLst>
              <a:ext uri="{FF2B5EF4-FFF2-40B4-BE49-F238E27FC236}">
                <a16:creationId xmlns:a16="http://schemas.microsoft.com/office/drawing/2014/main" id="{D64357A2-8D4E-194A-A1EC-21A4BD27A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F237C0A8-4252-884C-AA29-5657E3793C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2E5070-82C1-C743-B465-4AF5DE7E70E7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033C475-3700-694A-8D76-04D7C2B4A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Regular Grammars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B5C9D0B-80C6-CF48-AA26-FDDAD9332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4648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Regular grammars generate regular languages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The rules in regular grammars are of the form:</a:t>
            </a:r>
            <a:endParaRPr lang="en-US" altLang="en-US" sz="2800" dirty="0">
              <a:solidFill>
                <a:schemeClr val="hlink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/>
              <a:t>Each left-hand-side (</a:t>
            </a:r>
            <a:r>
              <a:rPr lang="en-US" altLang="en-US" sz="2400" dirty="0" err="1"/>
              <a:t>lhs</a:t>
            </a:r>
            <a:r>
              <a:rPr lang="en-US" altLang="en-US" sz="2400" dirty="0"/>
              <a:t>) has exactly one nonterminal</a:t>
            </a:r>
          </a:p>
          <a:p>
            <a:pPr lvl="1" eaLnBrk="1" hangingPunct="1"/>
            <a:r>
              <a:rPr lang="en-US" altLang="en-US" sz="2400" dirty="0"/>
              <a:t>Each right-hand-side (</a:t>
            </a:r>
            <a:r>
              <a:rPr lang="en-US" altLang="en-US" sz="2400" dirty="0" err="1"/>
              <a:t>rhs</a:t>
            </a:r>
            <a:r>
              <a:rPr lang="en-US" altLang="en-US" sz="2400" dirty="0"/>
              <a:t>) is one of the following	</a:t>
            </a:r>
          </a:p>
          <a:p>
            <a:pPr lvl="2" eaLnBrk="1" hangingPunct="1"/>
            <a:r>
              <a:rPr lang="en-US" altLang="en-US" sz="2000" dirty="0"/>
              <a:t>A single terminal symbol or </a:t>
            </a:r>
          </a:p>
          <a:p>
            <a:pPr lvl="2" eaLnBrk="1" hangingPunct="1"/>
            <a:r>
              <a:rPr lang="en-US" altLang="en-US" sz="2000" dirty="0"/>
              <a:t>A single nonterminal symbol or</a:t>
            </a:r>
          </a:p>
          <a:p>
            <a:pPr lvl="2" eaLnBrk="1" hangingPunct="1"/>
            <a:r>
              <a:rPr lang="en-US" altLang="en-US" sz="2000" dirty="0"/>
              <a:t>A </a:t>
            </a:r>
            <a:r>
              <a:rPr lang="en-US" altLang="en-US" sz="2000" u="sng" dirty="0"/>
              <a:t>nonterminal followed by a terminal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/>
              <a:t>e.g., </a:t>
            </a:r>
            <a:r>
              <a:rPr lang="en-US" altLang="en-US" sz="2400" b="1" dirty="0">
                <a:latin typeface="Courier New" panose="02070309020205020404" pitchFamily="49" charset="0"/>
              </a:rPr>
              <a:t>1 2</a:t>
            </a:r>
            <a:r>
              <a:rPr lang="en-US" altLang="en-US" sz="2400" b="1" baseline="30000" dirty="0">
                <a:latin typeface="Courier New" panose="02070309020205020404" pitchFamily="49" charset="0"/>
              </a:rPr>
              <a:t>* </a:t>
            </a:r>
            <a:r>
              <a:rPr lang="en-US" altLang="en-US" sz="2400" b="1" dirty="0">
                <a:latin typeface="Courier New" panose="02070309020205020404" pitchFamily="49" charset="0"/>
              </a:rPr>
              <a:t>| 0</a:t>
            </a:r>
            <a:r>
              <a:rPr lang="en-US" altLang="en-US" sz="2400" b="1" baseline="30000" dirty="0">
                <a:latin typeface="Courier New" panose="02070309020205020404" pitchFamily="49" charset="0"/>
              </a:rPr>
              <a:t>+ </a:t>
            </a:r>
            <a:r>
              <a:rPr lang="en-US" altLang="en-US" sz="2400" dirty="0"/>
              <a:t>		</a:t>
            </a:r>
            <a:r>
              <a:rPr lang="en-US" altLang="en-US" sz="2400" i="1" dirty="0"/>
              <a:t>S </a:t>
            </a:r>
            <a:r>
              <a:rPr lang="en-US" altLang="en-US" sz="2400" i="1" dirty="0">
                <a:sym typeface="Symbol" pitchFamily="2" charset="2"/>
              </a:rPr>
              <a:t> </a:t>
            </a:r>
            <a:r>
              <a:rPr lang="en-US" altLang="en-US" sz="2400" i="1" dirty="0"/>
              <a:t> A | B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i="1" dirty="0"/>
              <a:t>					A </a:t>
            </a:r>
            <a:r>
              <a:rPr lang="en-US" altLang="en-US" sz="2400" i="1" dirty="0">
                <a:sym typeface="Symbol" pitchFamily="2" charset="2"/>
              </a:rPr>
              <a:t></a:t>
            </a:r>
            <a:r>
              <a:rPr lang="en-US" altLang="en-US" sz="2400" i="1" dirty="0"/>
              <a:t>  </a:t>
            </a:r>
            <a:r>
              <a:rPr lang="en-US" altLang="en-US" sz="2400" b="1" dirty="0">
                <a:latin typeface="Courier New" panose="02070309020205020404" pitchFamily="49" charset="0"/>
              </a:rPr>
              <a:t>1</a:t>
            </a:r>
            <a:r>
              <a:rPr lang="en-US" altLang="en-US" sz="2400" i="1" dirty="0"/>
              <a:t> | A </a:t>
            </a:r>
            <a:r>
              <a:rPr lang="en-US" altLang="en-US" sz="2400" b="1" dirty="0">
                <a:latin typeface="Courier New" panose="02070309020205020404" pitchFamily="49" charset="0"/>
              </a:rPr>
              <a:t>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i="1" dirty="0"/>
              <a:t>					B </a:t>
            </a:r>
            <a:r>
              <a:rPr lang="en-US" altLang="en-US" sz="2400" i="1" dirty="0">
                <a:sym typeface="Symbol" pitchFamily="2" charset="2"/>
              </a:rPr>
              <a:t></a:t>
            </a:r>
            <a:r>
              <a:rPr lang="en-US" altLang="en-US" sz="2400" i="1" dirty="0"/>
              <a:t>  </a:t>
            </a:r>
            <a:r>
              <a:rPr lang="en-US" altLang="en-US" sz="2400" b="1" dirty="0">
                <a:latin typeface="Courier New" panose="02070309020205020404" pitchFamily="49" charset="0"/>
              </a:rPr>
              <a:t>0</a:t>
            </a:r>
            <a:r>
              <a:rPr lang="en-US" altLang="en-US" sz="2400" i="1" dirty="0"/>
              <a:t> | B </a:t>
            </a:r>
            <a:r>
              <a:rPr lang="en-US" altLang="en-US" sz="2400" b="1" dirty="0"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F9BA7777-CAFC-654E-9606-ADD125FA6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C28D-B81D-4B4D-AFF7-8EA1AD6E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Is this a regular grammar: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	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Char char="n"/>
              <a:defRPr/>
            </a:pPr>
            <a:r>
              <a:rPr lang="en-US" dirty="0"/>
              <a:t>No, this is a context-free grammar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/>
              <a:t>It generates </a:t>
            </a:r>
            <a:r>
              <a:rPr lang="en-US" b="1" dirty="0">
                <a:latin typeface="Courier New"/>
                <a:cs typeface="Courier New"/>
              </a:rPr>
              <a:t>0</a:t>
            </a:r>
            <a:r>
              <a:rPr lang="en-US" b="1" baseline="30000" dirty="0">
                <a:latin typeface="Courier New"/>
                <a:cs typeface="Courier New"/>
              </a:rPr>
              <a:t>n</a:t>
            </a:r>
            <a:r>
              <a:rPr lang="en-US" b="1" dirty="0">
                <a:latin typeface="Courier New"/>
                <a:cs typeface="Courier New"/>
              </a:rPr>
              <a:t>1</a:t>
            </a:r>
            <a:r>
              <a:rPr lang="en-US" b="1" baseline="30000" dirty="0">
                <a:latin typeface="Courier New"/>
                <a:cs typeface="Courier New"/>
              </a:rPr>
              <a:t>n</a:t>
            </a:r>
            <a:r>
              <a:rPr lang="en-US" dirty="0"/>
              <a:t>, the canonical example of a context-free language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 err="1"/>
              <a:t>rhs</a:t>
            </a:r>
            <a:r>
              <a:rPr lang="en-US" dirty="0"/>
              <a:t> should be </a:t>
            </a:r>
            <a:r>
              <a:rPr lang="en-US" u="sng" dirty="0"/>
              <a:t>nonterminal followed by a terminal</a:t>
            </a:r>
            <a:r>
              <a:rPr lang="en-US" dirty="0"/>
              <a:t>, thus, </a:t>
            </a:r>
            <a:r>
              <a:rPr lang="en-US" i="1" dirty="0"/>
              <a:t>S </a:t>
            </a:r>
            <a:r>
              <a:rPr lang="en-US" i="1" dirty="0">
                <a:sym typeface="Symbol" charset="0"/>
              </a:rPr>
              <a:t>  </a:t>
            </a:r>
            <a:r>
              <a:rPr lang="en-US" b="1" dirty="0">
                <a:latin typeface="Courier New"/>
                <a:cs typeface="Courier New"/>
              </a:rPr>
              <a:t>0</a:t>
            </a:r>
            <a:r>
              <a:rPr lang="en-US" i="1" dirty="0"/>
              <a:t> A </a:t>
            </a:r>
            <a:r>
              <a:rPr lang="en-US" dirty="0"/>
              <a:t>is not a valid production</a:t>
            </a:r>
          </a:p>
          <a:p>
            <a:pPr lvl="1">
              <a:buFont typeface="Wingdings" charset="0"/>
              <a:buChar char="n"/>
              <a:defRPr/>
            </a:pPr>
            <a:endParaRPr lang="en-US" dirty="0"/>
          </a:p>
          <a:p>
            <a:pPr lvl="1"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60419" name="Footer Placeholder 3">
            <a:extLst>
              <a:ext uri="{FF2B5EF4-FFF2-40B4-BE49-F238E27FC236}">
                <a16:creationId xmlns:a16="http://schemas.microsoft.com/office/drawing/2014/main" id="{0102B1E4-C0F5-9845-9C4E-608708B4E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60420" name="Slide Number Placeholder 4">
            <a:extLst>
              <a:ext uri="{FF2B5EF4-FFF2-40B4-BE49-F238E27FC236}">
                <a16:creationId xmlns:a16="http://schemas.microsoft.com/office/drawing/2014/main" id="{C8FDC2EF-6265-D14B-A58E-65AB476923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1EFF25-D477-1D45-BBD6-302135B100A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id="{12BC4A6F-5FFF-F640-9D12-62094243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2885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S 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 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  <a:r>
              <a:rPr lang="en-US" altLang="en-US" i="1">
                <a:ea typeface="ＭＳ Ｐゴシック" panose="020B0600070205080204" pitchFamily="34" charset="-128"/>
              </a:rPr>
              <a:t> A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A 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ea typeface="ＭＳ Ｐゴシック" panose="020B0600070205080204" pitchFamily="34" charset="-128"/>
              </a:rPr>
              <a:t>  S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S 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ea typeface="ＭＳ Ｐゴシック" panose="020B0600070205080204" pitchFamily="34" charset="-128"/>
              </a:rPr>
              <a:t>ε</a:t>
            </a: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>
            <a:extLst>
              <a:ext uri="{FF2B5EF4-FFF2-40B4-BE49-F238E27FC236}">
                <a16:creationId xmlns:a16="http://schemas.microsoft.com/office/drawing/2014/main" id="{29348A4A-2AF0-D149-9FCC-15EBA231F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8B998C98-BFAD-5745-AECC-1A11C6C5F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257FD-1897-E44C-9A6F-267AD413F03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1938FA4-CC35-104E-ADF6-FA06FBCC8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F864CB5-475E-A74B-B6A2-34AC2A109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Formal languages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Regular expressions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Context-free grammars</a:t>
            </a:r>
          </a:p>
          <a:p>
            <a:pPr lvl="1" eaLnBrk="1" hangingPunct="1"/>
            <a:r>
              <a:rPr lang="en-US" altLang="en-US" dirty="0"/>
              <a:t>Derivation</a:t>
            </a:r>
          </a:p>
          <a:p>
            <a:pPr lvl="1" eaLnBrk="1" hangingPunct="1"/>
            <a:r>
              <a:rPr lang="en-US" altLang="en-US" dirty="0"/>
              <a:t>Parse</a:t>
            </a:r>
          </a:p>
          <a:p>
            <a:pPr lvl="1" eaLnBrk="1" hangingPunct="1"/>
            <a:r>
              <a:rPr lang="en-US" altLang="en-US" dirty="0"/>
              <a:t>Parse trees</a:t>
            </a:r>
          </a:p>
          <a:p>
            <a:pPr lvl="1" eaLnBrk="1" hangingPunct="1"/>
            <a:r>
              <a:rPr lang="en-US" altLang="en-US" dirty="0"/>
              <a:t>Ambiguity</a:t>
            </a:r>
          </a:p>
          <a:p>
            <a:pPr eaLnBrk="1" hangingPunct="1"/>
            <a:r>
              <a:rPr lang="en-US" altLang="en-US" dirty="0"/>
              <a:t>Expression Grammars</a:t>
            </a:r>
          </a:p>
        </p:txBody>
      </p:sp>
    </p:spTree>
    <p:extLst>
      <p:ext uri="{BB962C8B-B14F-4D97-AF65-F5344CB8AC3E}">
        <p14:creationId xmlns:p14="http://schemas.microsoft.com/office/powerpoint/2010/main" val="321644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3">
            <a:extLst>
              <a:ext uri="{FF2B5EF4-FFF2-40B4-BE49-F238E27FC236}">
                <a16:creationId xmlns:a16="http://schemas.microsoft.com/office/drawing/2014/main" id="{790A643B-624E-7549-AE85-968F48BF6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F73FFE83-E258-F346-9469-94A3A2970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F0D5DD-2BB3-104D-A8A1-B449102AD050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BEA147A-7D19-AA41-B453-18DE37776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Context-free Grammars (CFGs)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A871DE2-3537-F245-9F54-DA9C0203B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Context-free grammars</a:t>
            </a:r>
            <a:r>
              <a:rPr lang="en-US" altLang="en-US" sz="2800" dirty="0">
                <a:ea typeface="ＭＳ Ｐゴシック" panose="020B0600070205080204" pitchFamily="34" charset="-128"/>
              </a:rPr>
              <a:t> generate context-free languages</a:t>
            </a:r>
          </a:p>
          <a:p>
            <a:pPr lvl="1" eaLnBrk="1" hangingPunct="1"/>
            <a:r>
              <a:rPr lang="en-US" altLang="en-US" sz="2400" dirty="0"/>
              <a:t>Most of what we need in programming languages can be specified with CFGs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Context-free grammars have rules of the form:</a:t>
            </a:r>
          </a:p>
          <a:p>
            <a:pPr lvl="1" eaLnBrk="1" hangingPunct="1"/>
            <a:r>
              <a:rPr lang="en-US" altLang="en-US" sz="2400" dirty="0"/>
              <a:t>Each left-hand-side has exactly one nonterminal</a:t>
            </a:r>
          </a:p>
          <a:p>
            <a:pPr lvl="1" eaLnBrk="1" hangingPunct="1"/>
            <a:r>
              <a:rPr lang="en-US" altLang="en-US" sz="2400" dirty="0"/>
              <a:t>Each right-hand-side contains an arbitrary sequence of terminals and </a:t>
            </a:r>
            <a:r>
              <a:rPr lang="en-US" altLang="en-US" sz="2400" dirty="0" err="1"/>
              <a:t>nonterminals</a:t>
            </a:r>
            <a:endParaRPr lang="en-US" altLang="en-US" dirty="0"/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 context-free grammar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/>
              <a:t>e.g. </a:t>
            </a:r>
            <a:r>
              <a:rPr lang="en-US" altLang="en-US" b="1" dirty="0">
                <a:latin typeface="Courier" pitchFamily="2" charset="0"/>
              </a:rPr>
              <a:t>0</a:t>
            </a:r>
            <a:r>
              <a:rPr lang="en-US" altLang="en-US" baseline="30000" dirty="0"/>
              <a:t>n</a:t>
            </a:r>
            <a:r>
              <a:rPr lang="en-US" altLang="en-US" b="1" dirty="0">
                <a:latin typeface="Courier" pitchFamily="2" charset="0"/>
              </a:rPr>
              <a:t>1</a:t>
            </a:r>
            <a:r>
              <a:rPr lang="en-US" altLang="en-US" baseline="30000" dirty="0"/>
              <a:t>n</a:t>
            </a:r>
            <a:r>
              <a:rPr lang="en-US" altLang="en-US" dirty="0"/>
              <a:t> ,n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≥1</a:t>
            </a:r>
            <a:r>
              <a:rPr lang="en-US" altLang="en-US" dirty="0"/>
              <a:t>	</a:t>
            </a:r>
            <a:r>
              <a:rPr lang="en-US" altLang="en-US" i="1" dirty="0"/>
              <a:t>S </a:t>
            </a:r>
            <a:r>
              <a:rPr lang="en-US" altLang="en-US" i="1" dirty="0">
                <a:sym typeface="Symbol" pitchFamily="2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0</a:t>
            </a:r>
            <a:r>
              <a:rPr lang="en-US" altLang="en-US" i="1" dirty="0"/>
              <a:t> S </a:t>
            </a:r>
            <a:r>
              <a:rPr lang="en-US" altLang="en-US" b="1" dirty="0">
                <a:latin typeface="Courier New" panose="02070309020205020404" pitchFamily="49" charset="0"/>
              </a:rPr>
              <a:t>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i="1" dirty="0"/>
              <a:t>				S </a:t>
            </a:r>
            <a:r>
              <a:rPr lang="en-US" altLang="en-US" i="1" dirty="0">
                <a:sym typeface="Symbol" pitchFamily="2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b="1" dirty="0">
                <a:latin typeface="Courier" pitchFamily="2" charset="0"/>
                <a:sym typeface="Symbol" pitchFamily="2" charset="2"/>
              </a:rPr>
              <a:t>0 1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C2FAFCFD-D20C-7F4A-B9D8-02759197F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C8C88E53-2016-A940-909A-D0029F329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Examples of a non-context-free languages?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/>
              <a:t>E.g., </a:t>
            </a:r>
            <a:r>
              <a:rPr lang="en-US" altLang="en-US" b="1" dirty="0" err="1">
                <a:latin typeface="Courier" pitchFamily="2" charset="0"/>
              </a:rPr>
              <a:t>a</a:t>
            </a:r>
            <a:r>
              <a:rPr lang="en-US" altLang="en-US" baseline="30000" dirty="0" err="1"/>
              <a:t>n</a:t>
            </a:r>
            <a:r>
              <a:rPr lang="en-US" altLang="en-US" b="1" dirty="0" err="1">
                <a:latin typeface="Courier" pitchFamily="2" charset="0"/>
              </a:rPr>
              <a:t>b</a:t>
            </a:r>
            <a:r>
              <a:rPr lang="en-US" altLang="en-US" baseline="30000" dirty="0" err="1"/>
              <a:t>m</a:t>
            </a:r>
            <a:r>
              <a:rPr lang="en-US" altLang="en-US" b="1" dirty="0" err="1">
                <a:latin typeface="Courier" pitchFamily="2" charset="0"/>
              </a:rPr>
              <a:t>c</a:t>
            </a:r>
            <a:r>
              <a:rPr lang="en-US" altLang="en-US" baseline="30000" dirty="0" err="1"/>
              <a:t>n</a:t>
            </a:r>
            <a:r>
              <a:rPr lang="en-US" altLang="en-US" b="1" dirty="0" err="1">
                <a:latin typeface="Courier" pitchFamily="2" charset="0"/>
              </a:rPr>
              <a:t>d</a:t>
            </a:r>
            <a:r>
              <a:rPr lang="en-US" altLang="en-US" baseline="30000" dirty="0" err="1"/>
              <a:t>m</a:t>
            </a:r>
            <a:r>
              <a:rPr lang="en-US" altLang="en-US" dirty="0"/>
              <a:t> 	n</a:t>
            </a:r>
            <a:r>
              <a:rPr lang="en-US" altLang="en-US" dirty="0">
                <a:ea typeface="MS Mincho" panose="02020609040205080304" pitchFamily="49" charset="-128"/>
              </a:rPr>
              <a:t>≥1,</a:t>
            </a:r>
            <a:r>
              <a:rPr lang="en-US" altLang="en-US" dirty="0"/>
              <a:t> m</a:t>
            </a:r>
            <a:r>
              <a:rPr lang="en-US" altLang="en-US" dirty="0">
                <a:ea typeface="MS Mincho" panose="02020609040205080304" pitchFamily="49" charset="-128"/>
              </a:rPr>
              <a:t>≥1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 err="1"/>
              <a:t>w</a:t>
            </a:r>
            <a:r>
              <a:rPr lang="en-US" altLang="en-US" b="1" dirty="0" err="1">
                <a:latin typeface="Courier" pitchFamily="2" charset="0"/>
              </a:rPr>
              <a:t>c</a:t>
            </a:r>
            <a:r>
              <a:rPr lang="en-US" altLang="en-US" i="1" dirty="0" err="1"/>
              <a:t>w</a:t>
            </a:r>
            <a:r>
              <a:rPr lang="en-US" altLang="en-US" b="1" dirty="0">
                <a:latin typeface="Courier" pitchFamily="2" charset="0"/>
              </a:rPr>
              <a:t> 		</a:t>
            </a:r>
            <a:r>
              <a:rPr lang="en-US" altLang="en-US" dirty="0"/>
              <a:t>where </a:t>
            </a:r>
            <a:r>
              <a:rPr lang="en-US" altLang="en-US" i="1" dirty="0"/>
              <a:t>w</a:t>
            </a:r>
            <a:r>
              <a:rPr lang="en-US" altLang="en-US" dirty="0"/>
              <a:t> is in </a:t>
            </a:r>
            <a:r>
              <a:rPr lang="en-US" altLang="en-US" b="1" dirty="0">
                <a:latin typeface="Courier New" panose="02070309020205020404" pitchFamily="49" charset="0"/>
              </a:rPr>
              <a:t>(0|1)*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b="1" dirty="0" err="1">
                <a:latin typeface="Courier" pitchFamily="2" charset="0"/>
              </a:rPr>
              <a:t>a</a:t>
            </a:r>
            <a:r>
              <a:rPr lang="en-US" altLang="en-US" baseline="30000" dirty="0" err="1"/>
              <a:t>n</a:t>
            </a:r>
            <a:r>
              <a:rPr lang="en-US" altLang="en-US" b="1" dirty="0" err="1">
                <a:latin typeface="Courier" pitchFamily="2" charset="0"/>
              </a:rPr>
              <a:t>b</a:t>
            </a:r>
            <a:r>
              <a:rPr lang="en-US" altLang="en-US" baseline="30000" dirty="0" err="1"/>
              <a:t>n</a:t>
            </a:r>
            <a:r>
              <a:rPr lang="en-US" altLang="en-US" b="1" dirty="0" err="1">
                <a:latin typeface="Courier" pitchFamily="2" charset="0"/>
              </a:rPr>
              <a:t>c</a:t>
            </a:r>
            <a:r>
              <a:rPr lang="en-US" altLang="en-US" baseline="30000" dirty="0" err="1"/>
              <a:t>n</a:t>
            </a:r>
            <a:r>
              <a:rPr lang="en-US" altLang="en-US" baseline="30000" dirty="0"/>
              <a:t>		</a:t>
            </a:r>
            <a:r>
              <a:rPr lang="en-US" altLang="en-US" dirty="0"/>
              <a:t>n</a:t>
            </a:r>
            <a:r>
              <a:rPr lang="en-US" altLang="en-US" dirty="0">
                <a:ea typeface="MS Mincho" panose="02020609040205080304" pitchFamily="49" charset="-128"/>
              </a:rPr>
              <a:t>≥1	(canonical example)</a:t>
            </a:r>
            <a:r>
              <a:rPr lang="en-US" altLang="en-US" dirty="0"/>
              <a:t>  </a:t>
            </a:r>
          </a:p>
        </p:txBody>
      </p:sp>
      <p:sp>
        <p:nvSpPr>
          <p:cNvPr id="66563" name="Footer Placeholder 3">
            <a:extLst>
              <a:ext uri="{FF2B5EF4-FFF2-40B4-BE49-F238E27FC236}">
                <a16:creationId xmlns:a16="http://schemas.microsoft.com/office/drawing/2014/main" id="{E3294CC5-F8D7-7046-9EFF-CECBE7E54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B8BFF30B-DCD9-AE4C-B950-3D7D3E3B2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F203B3-D1F8-7A48-82EE-770F8863824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3">
            <a:extLst>
              <a:ext uri="{FF2B5EF4-FFF2-40B4-BE49-F238E27FC236}">
                <a16:creationId xmlns:a16="http://schemas.microsoft.com/office/drawing/2014/main" id="{DBE6312C-59F7-2D4C-BB2E-BEC7F562C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FFE0221D-7B52-0E41-87AF-C49B16A308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09F34-AA0B-5544-8734-DB87791D41D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76C17FA-21A1-014D-B2C6-00BA0A7AB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Context-free Grammars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AF5D679-ADE3-864E-8D08-5E065F19D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Can be used to </a:t>
            </a:r>
            <a:r>
              <a:rPr lang="en-US" altLang="en-US" u="sng" dirty="0">
                <a:ea typeface="ＭＳ Ｐゴシック" panose="020B0600070205080204" pitchFamily="34" charset="-128"/>
              </a:rPr>
              <a:t>generate</a:t>
            </a:r>
            <a:r>
              <a:rPr lang="en-US" altLang="en-US" dirty="0">
                <a:ea typeface="ＭＳ Ｐゴシック" panose="020B0600070205080204" pitchFamily="34" charset="-128"/>
              </a:rPr>
              <a:t> strings in the context-free language </a:t>
            </a:r>
            <a:r>
              <a:rPr lang="en-US" altLang="en-US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(derivation)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Can be used to </a:t>
            </a:r>
            <a:r>
              <a:rPr lang="en-US" altLang="en-US" u="sng" dirty="0">
                <a:ea typeface="ＭＳ Ｐゴシック" panose="020B0600070205080204" pitchFamily="34" charset="-128"/>
              </a:rPr>
              <a:t>recognize</a:t>
            </a:r>
            <a:r>
              <a:rPr lang="en-US" altLang="en-US" dirty="0">
                <a:ea typeface="ＭＳ Ｐゴシック" panose="020B0600070205080204" pitchFamily="34" charset="-128"/>
              </a:rPr>
              <a:t> well-formed strings in the context-free language </a:t>
            </a:r>
            <a:r>
              <a:rPr lang="en-US" altLang="en-US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(parse)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 Programming Languages and compilers, we are concerned with two special CFGs, called LL and LR grammars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8F2865EC-FCAF-CF42-99B4-287344AF5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Derivation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781D4EAA-0BD9-2A47-83EC-7FB9F519A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5323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Simple context-free grammar for expressions: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i="1">
                <a:ea typeface="ＭＳ Ｐゴシック" panose="020B0600070205080204" pitchFamily="34" charset="-128"/>
              </a:rPr>
              <a:t>expr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 expr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  | 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ea typeface="ＭＳ Ｐゴシック" panose="020B0600070205080204" pitchFamily="34" charset="-128"/>
              </a:rPr>
              <a:t>expr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op expr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op 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*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We can generate (derive) expressions: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i="1">
                <a:ea typeface="ＭＳ Ｐゴシック" panose="020B0600070205080204" pitchFamily="34" charset="-128"/>
              </a:rPr>
              <a:t>expr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expr op </a:t>
            </a:r>
            <a:r>
              <a:rPr lang="en-US" altLang="en-US" sz="2800" i="1" u="sng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b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	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i="1" u="sng">
                <a:ea typeface="ＭＳ Ｐゴシック" panose="020B0600070205080204" pitchFamily="34" charset="-128"/>
                <a:sym typeface="Symbol" pitchFamily="2" charset="2"/>
              </a:rPr>
              <a:t>op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b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	 </a:t>
            </a:r>
            <a:r>
              <a:rPr lang="en-US" altLang="en-US" sz="2800" i="1" u="sng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 id</a:t>
            </a:r>
            <a:b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	 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expr op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i="1" u="sng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 id</a:t>
            </a:r>
            <a:b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	 </a:t>
            </a:r>
            <a:r>
              <a:rPr lang="en-US" altLang="en-US" sz="2800" i="1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i="1" u="sng">
                <a:ea typeface="ＭＳ Ｐゴシック" panose="020B0600070205080204" pitchFamily="34" charset="-128"/>
                <a:sym typeface="Symbol" pitchFamily="2" charset="2"/>
              </a:rPr>
              <a:t>op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 + id</a:t>
            </a:r>
            <a:b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	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en-US" sz="2800" i="1" u="sng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* id + id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b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	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  * id + id</a:t>
            </a:r>
            <a:b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	</a:t>
            </a:r>
            <a:endParaRPr lang="en-US" altLang="en-US" sz="2800" b="1" i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B37FB-5ED1-394E-92A3-7B7678D5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76400"/>
            <a:ext cx="88392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636" name="TextBox 6">
            <a:extLst>
              <a:ext uri="{FF2B5EF4-FFF2-40B4-BE49-F238E27FC236}">
                <a16:creationId xmlns:a16="http://schemas.microsoft.com/office/drawing/2014/main" id="{56428275-ECAE-0847-934F-5F4D2929A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024438"/>
            <a:ext cx="2225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sentential form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AC6AC0-0CB1-D746-8C7C-142CF5FC49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5257800"/>
            <a:ext cx="1219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9638" name="TextBox 10">
            <a:extLst>
              <a:ext uri="{FF2B5EF4-FFF2-40B4-BE49-F238E27FC236}">
                <a16:creationId xmlns:a16="http://schemas.microsoft.com/office/drawing/2014/main" id="{8FB2DAFD-5D85-8F43-8A21-0DA8BFA8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248400"/>
            <a:ext cx="344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sentence, string or yield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F9219-F219-9C4F-BF3D-FEEB27BBF42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83150" y="6557963"/>
            <a:ext cx="5492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9640" name="Slide Number Placeholder 2">
            <a:extLst>
              <a:ext uri="{FF2B5EF4-FFF2-40B4-BE49-F238E27FC236}">
                <a16:creationId xmlns:a16="http://schemas.microsoft.com/office/drawing/2014/main" id="{F3A7C2B7-A2F1-004F-9B04-5CF4C025A2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AB2ABC-353F-214D-9A04-BC23818342F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>
            <a:extLst>
              <a:ext uri="{FF2B5EF4-FFF2-40B4-BE49-F238E27FC236}">
                <a16:creationId xmlns:a16="http://schemas.microsoft.com/office/drawing/2014/main" id="{69345A85-AF20-C449-9685-A74F577E23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921D0E3C-24F1-8043-92D0-0F7A82B13E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FA9E67-B523-FA4A-882C-CF0DE60B1A9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CCA9FD1-53CF-9F4A-991A-054DA009D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Last Class: Compiler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7DCE2068-FA8C-C841-82BD-942301960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1330325" cy="4619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Scanner 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A3642CF1-B279-3543-8CE0-1ED6621B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19350"/>
            <a:ext cx="1095375" cy="4619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Parser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81554351-64BB-1746-98DE-64F0B0378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898650"/>
            <a:ext cx="3146425" cy="8302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Machine-independent</a:t>
            </a:r>
            <a:br>
              <a:rPr lang="en-US" altLang="en-US" sz="2400"/>
            </a:br>
            <a:r>
              <a:rPr lang="en-US" altLang="en-US" sz="2400"/>
              <a:t>code improvement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1BCE8736-556D-8948-AE0F-1CD43C0F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3560763"/>
            <a:ext cx="24606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Code generation</a:t>
            </a:r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CD7D8519-A98A-4240-B067-FF4D7A813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133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0">
            <a:extLst>
              <a:ext uri="{FF2B5EF4-FFF2-40B4-BE49-F238E27FC236}">
                <a16:creationId xmlns:a16="http://schemas.microsoft.com/office/drawing/2014/main" id="{CCF55931-716D-E94D-A7F2-65AD95F13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1">
            <a:extLst>
              <a:ext uri="{FF2B5EF4-FFF2-40B4-BE49-F238E27FC236}">
                <a16:creationId xmlns:a16="http://schemas.microsoft.com/office/drawing/2014/main" id="{DA6D37A5-EE81-2441-AAF1-06F3E4DD4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38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Freeform 12">
            <a:extLst>
              <a:ext uri="{FF2B5EF4-FFF2-40B4-BE49-F238E27FC236}">
                <a16:creationId xmlns:a16="http://schemas.microsoft.com/office/drawing/2014/main" id="{E0DDFAFA-FD51-774C-B9C6-BF54F7F312CC}"/>
              </a:ext>
            </a:extLst>
          </p:cNvPr>
          <p:cNvSpPr>
            <a:spLocks/>
          </p:cNvSpPr>
          <p:nvPr/>
        </p:nvSpPr>
        <p:spPr bwMode="auto">
          <a:xfrm>
            <a:off x="1600200" y="1143000"/>
            <a:ext cx="4572000" cy="3733800"/>
          </a:xfrm>
          <a:custGeom>
            <a:avLst/>
            <a:gdLst>
              <a:gd name="T0" fmla="*/ 0 w 2880"/>
              <a:gd name="T1" fmla="*/ 2147483646 h 3247"/>
              <a:gd name="T2" fmla="*/ 2147483646 w 2880"/>
              <a:gd name="T3" fmla="*/ 2147483646 h 3247"/>
              <a:gd name="T4" fmla="*/ 2147483646 w 2880"/>
              <a:gd name="T5" fmla="*/ 2147483646 h 3247"/>
              <a:gd name="T6" fmla="*/ 2147483646 w 2880"/>
              <a:gd name="T7" fmla="*/ 2147483646 h 3247"/>
              <a:gd name="T8" fmla="*/ 0 60000 65536"/>
              <a:gd name="T9" fmla="*/ 0 60000 65536"/>
              <a:gd name="T10" fmla="*/ 0 60000 65536"/>
              <a:gd name="T11" fmla="*/ 0 60000 65536"/>
              <a:gd name="T12" fmla="*/ 0 w 2880"/>
              <a:gd name="T13" fmla="*/ 0 h 3247"/>
              <a:gd name="T14" fmla="*/ 2880 w 2880"/>
              <a:gd name="T15" fmla="*/ 3247 h 32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0" h="3247">
                <a:moveTo>
                  <a:pt x="0" y="2552"/>
                </a:moveTo>
                <a:cubicBezTo>
                  <a:pt x="244" y="2899"/>
                  <a:pt x="488" y="3247"/>
                  <a:pt x="816" y="2888"/>
                </a:cubicBezTo>
                <a:cubicBezTo>
                  <a:pt x="1143" y="2528"/>
                  <a:pt x="1624" y="783"/>
                  <a:pt x="1968" y="392"/>
                </a:cubicBezTo>
                <a:cubicBezTo>
                  <a:pt x="2311" y="0"/>
                  <a:pt x="2595" y="268"/>
                  <a:pt x="288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3">
            <a:extLst>
              <a:ext uri="{FF2B5EF4-FFF2-40B4-BE49-F238E27FC236}">
                <a16:creationId xmlns:a16="http://schemas.microsoft.com/office/drawing/2014/main" id="{9900B93B-F978-FF4F-B80F-D852366D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5438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17" name="Text Box 16">
            <a:extLst>
              <a:ext uri="{FF2B5EF4-FFF2-40B4-BE49-F238E27FC236}">
                <a16:creationId xmlns:a16="http://schemas.microsoft.com/office/drawing/2014/main" id="{0DBAD654-0A19-3E41-AB94-E09FAFA7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365250"/>
            <a:ext cx="210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character stream</a:t>
            </a:r>
          </a:p>
        </p:txBody>
      </p:sp>
      <p:sp>
        <p:nvSpPr>
          <p:cNvPr id="21518" name="Text Box 17">
            <a:extLst>
              <a:ext uri="{FF2B5EF4-FFF2-40B4-BE49-F238E27FC236}">
                <a16:creationId xmlns:a16="http://schemas.microsoft.com/office/drawing/2014/main" id="{5C37197F-DCA9-CB4D-8782-332C7963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057400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token stream</a:t>
            </a:r>
          </a:p>
        </p:txBody>
      </p:sp>
      <p:sp>
        <p:nvSpPr>
          <p:cNvPr id="21519" name="Text Box 18">
            <a:extLst>
              <a:ext uri="{FF2B5EF4-FFF2-40B4-BE49-F238E27FC236}">
                <a16:creationId xmlns:a16="http://schemas.microsoft.com/office/drawing/2014/main" id="{A3A4167A-55A1-CB40-BFEB-43C599A2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2819400"/>
            <a:ext cx="133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parse tree</a:t>
            </a:r>
          </a:p>
        </p:txBody>
      </p:sp>
      <p:sp>
        <p:nvSpPr>
          <p:cNvPr id="21520" name="Text Box 20">
            <a:extLst>
              <a:ext uri="{FF2B5EF4-FFF2-40B4-BE49-F238E27FC236}">
                <a16:creationId xmlns:a16="http://schemas.microsoft.com/office/drawing/2014/main" id="{A0434B18-78B1-844A-BC65-A7F4639F3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20975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modified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intermediate form</a:t>
            </a:r>
          </a:p>
        </p:txBody>
      </p:sp>
      <p:sp>
        <p:nvSpPr>
          <p:cNvPr id="21521" name="Text Box 21">
            <a:extLst>
              <a:ext uri="{FF2B5EF4-FFF2-40B4-BE49-F238E27FC236}">
                <a16:creationId xmlns:a16="http://schemas.microsoft.com/office/drawing/2014/main" id="{C4504FEC-E540-E24D-A332-0B7B1F3A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4038600"/>
            <a:ext cx="196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target language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(assember)</a:t>
            </a:r>
          </a:p>
        </p:txBody>
      </p:sp>
      <p:sp>
        <p:nvSpPr>
          <p:cNvPr id="21522" name="Text Box 7">
            <a:extLst>
              <a:ext uri="{FF2B5EF4-FFF2-40B4-BE49-F238E27FC236}">
                <a16:creationId xmlns:a16="http://schemas.microsoft.com/office/drawing/2014/main" id="{5E51712A-C944-7842-94A1-60CEF75B5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00400"/>
            <a:ext cx="4187825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Semantic analysis </a:t>
            </a:r>
            <a:r>
              <a:rPr lang="en-US" altLang="en-US" sz="2400"/>
              <a:t>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intermediate code generation</a:t>
            </a:r>
          </a:p>
        </p:txBody>
      </p:sp>
      <p:sp>
        <p:nvSpPr>
          <p:cNvPr id="21523" name="Line 9">
            <a:extLst>
              <a:ext uri="{FF2B5EF4-FFF2-40B4-BE49-F238E27FC236}">
                <a16:creationId xmlns:a16="http://schemas.microsoft.com/office/drawing/2014/main" id="{03AD5B36-0727-E24D-A6E1-08131EBEC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895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18">
            <a:extLst>
              <a:ext uri="{FF2B5EF4-FFF2-40B4-BE49-F238E27FC236}">
                <a16:creationId xmlns:a16="http://schemas.microsoft.com/office/drawing/2014/main" id="{5753094E-8A2D-1B40-949E-4E9B3448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73575"/>
            <a:ext cx="2679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abstract syntax tree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and intermediate form</a:t>
            </a:r>
          </a:p>
        </p:txBody>
      </p:sp>
      <p:sp>
        <p:nvSpPr>
          <p:cNvPr id="21525" name="Text Box 7">
            <a:extLst>
              <a:ext uri="{FF2B5EF4-FFF2-40B4-BE49-F238E27FC236}">
                <a16:creationId xmlns:a16="http://schemas.microsoft.com/office/drawing/2014/main" id="{654224EF-7091-CB4F-B867-45283ECE0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4732338"/>
            <a:ext cx="2905125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Machine-dependent</a:t>
            </a:r>
            <a:br>
              <a:rPr lang="en-US" altLang="en-US" sz="2400"/>
            </a:br>
            <a:r>
              <a:rPr lang="en-US" altLang="en-US" sz="2400"/>
              <a:t>code improvement</a:t>
            </a:r>
          </a:p>
        </p:txBody>
      </p:sp>
      <p:sp>
        <p:nvSpPr>
          <p:cNvPr id="21526" name="Line 11">
            <a:extLst>
              <a:ext uri="{FF2B5EF4-FFF2-40B4-BE49-F238E27FC236}">
                <a16:creationId xmlns:a16="http://schemas.microsoft.com/office/drawing/2014/main" id="{A710716D-39BC-CB47-A043-7E3602DDA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562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Text Box 21">
            <a:extLst>
              <a:ext uri="{FF2B5EF4-FFF2-40B4-BE49-F238E27FC236}">
                <a16:creationId xmlns:a16="http://schemas.microsoft.com/office/drawing/2014/main" id="{124297BF-A332-934A-8AA1-86A35B96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540375"/>
            <a:ext cx="1966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modified </a:t>
            </a:r>
            <a:br>
              <a:rPr lang="en-US" altLang="en-US" sz="2000"/>
            </a:br>
            <a:r>
              <a:rPr lang="en-US" altLang="en-US" sz="2000"/>
              <a:t>target language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52D92BA9-CFD9-8347-9982-906686FBF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Derivation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B14C8420-10C6-AD43-AA44-E0CF180530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derivation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is the process that starts from the start symbol, and at each step, replaces a nonterminal with the right-hand-side of a production</a:t>
            </a:r>
          </a:p>
          <a:p>
            <a:pPr lvl="1"/>
            <a:r>
              <a:rPr lang="en-US" altLang="en-US" dirty="0">
                <a:sym typeface="Symbol" pitchFamily="2" charset="2"/>
              </a:rPr>
              <a:t>E.g., </a:t>
            </a:r>
            <a:r>
              <a:rPr lang="en-US" altLang="en-US" i="1" dirty="0">
                <a:solidFill>
                  <a:srgbClr val="0000FF"/>
                </a:solidFill>
                <a:sym typeface="Symbol" pitchFamily="2" charset="2"/>
              </a:rPr>
              <a:t>expr op </a:t>
            </a:r>
            <a:r>
              <a:rPr lang="en-US" altLang="en-US" i="1" u="sng" dirty="0">
                <a:solidFill>
                  <a:srgbClr val="0000FF"/>
                </a:solidFill>
                <a:sym typeface="Symbol" pitchFamily="2" charset="2"/>
              </a:rPr>
              <a:t>expr</a:t>
            </a:r>
            <a:r>
              <a:rPr lang="en-US" altLang="en-US" i="1" dirty="0">
                <a:solidFill>
                  <a:srgbClr val="0000FF"/>
                </a:solidFill>
                <a:sym typeface="Symbol" pitchFamily="2" charset="2"/>
              </a:rPr>
              <a:t> </a:t>
            </a:r>
            <a:r>
              <a:rPr lang="en-US" altLang="en-US" dirty="0">
                <a:sym typeface="Symbol" pitchFamily="2" charset="2"/>
              </a:rPr>
              <a:t>derives </a:t>
            </a:r>
            <a:r>
              <a:rPr lang="en-US" altLang="en-US" i="1" dirty="0">
                <a:solidFill>
                  <a:srgbClr val="0000FF"/>
                </a:solidFill>
                <a:sym typeface="Symbol" pitchFamily="2" charset="2"/>
              </a:rPr>
              <a:t>expr</a:t>
            </a: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 </a:t>
            </a:r>
            <a:r>
              <a:rPr lang="en-US" altLang="en-US" i="1" dirty="0">
                <a:solidFill>
                  <a:srgbClr val="0000FF"/>
                </a:solidFill>
                <a:sym typeface="Symbol" pitchFamily="2" charset="2"/>
              </a:rPr>
              <a:t>op</a:t>
            </a: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br>
              <a:rPr lang="en-US" altLang="en-US" dirty="0">
                <a:solidFill>
                  <a:srgbClr val="0000FF"/>
                </a:solidFill>
                <a:sym typeface="Symbol" pitchFamily="2" charset="2"/>
              </a:rPr>
            </a:br>
            <a:r>
              <a:rPr lang="en-US" altLang="en-US" dirty="0">
                <a:sym typeface="Symbol" pitchFamily="2" charset="2"/>
              </a:rPr>
              <a:t>We replaced the right (underlined) </a:t>
            </a:r>
            <a:r>
              <a:rPr lang="en-US" altLang="en-US" i="1" dirty="0">
                <a:solidFill>
                  <a:srgbClr val="0000FF"/>
                </a:solidFill>
                <a:sym typeface="Symbol" pitchFamily="2" charset="2"/>
              </a:rPr>
              <a:t>expr</a:t>
            </a:r>
            <a:r>
              <a:rPr lang="en-US" altLang="en-US" i="1" dirty="0">
                <a:sym typeface="Symbol" pitchFamily="2" charset="2"/>
              </a:rPr>
              <a:t> </a:t>
            </a:r>
            <a:r>
              <a:rPr lang="en-US" altLang="en-US" dirty="0">
                <a:sym typeface="Symbol" pitchFamily="2" charset="2"/>
              </a:rPr>
              <a:t>with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dirty="0">
                <a:sym typeface="Symbol" pitchFamily="2" charset="2"/>
              </a:rPr>
              <a:t> due to production </a:t>
            </a:r>
            <a:r>
              <a:rPr lang="en-US" altLang="en-US" i="1" dirty="0">
                <a:solidFill>
                  <a:srgbClr val="0000FF"/>
                </a:solidFill>
              </a:rPr>
              <a:t>expr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i="1" dirty="0">
                <a:solidFill>
                  <a:srgbClr val="0000FF"/>
                </a:solidFill>
                <a:sym typeface="Symbol" pitchFamily="2" charset="2"/>
              </a:rPr>
              <a:t>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i="1" dirty="0">
                <a:solidFill>
                  <a:srgbClr val="0000FF"/>
                </a:solidFill>
                <a:sym typeface="Symbol" pitchFamily="2" charset="2"/>
              </a:rPr>
              <a:t>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intermediate sentence is called a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sentential form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E.g.,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0000FF"/>
                </a:solidFill>
                <a:sym typeface="Symbol" pitchFamily="2" charset="2"/>
              </a:rPr>
              <a:t>expr</a:t>
            </a: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 </a:t>
            </a:r>
            <a:r>
              <a:rPr lang="en-US" altLang="en-US" i="1" dirty="0">
                <a:solidFill>
                  <a:srgbClr val="0000FF"/>
                </a:solidFill>
                <a:sym typeface="Symbol" pitchFamily="2" charset="2"/>
              </a:rPr>
              <a:t>op</a:t>
            </a: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  </a:t>
            </a:r>
            <a:r>
              <a:rPr lang="en-US" altLang="en-US" dirty="0">
                <a:sym typeface="Symbol" pitchFamily="2" charset="2"/>
              </a:rPr>
              <a:t>is a sentential form</a:t>
            </a:r>
            <a:endParaRPr lang="en-US" altLang="en-US" dirty="0"/>
          </a:p>
        </p:txBody>
      </p:sp>
      <p:sp>
        <p:nvSpPr>
          <p:cNvPr id="71683" name="Slide Number Placeholder 4">
            <a:extLst>
              <a:ext uri="{FF2B5EF4-FFF2-40B4-BE49-F238E27FC236}">
                <a16:creationId xmlns:a16="http://schemas.microsoft.com/office/drawing/2014/main" id="{D82EDD85-4FEE-4541-9CC4-BEE8E12B8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60FDFB-4B2A-4B45-85B1-93303464A2B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ECF5F9E5-22FA-DA48-BAAE-51CF4305F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46FA-B58F-9F46-8DBE-46B6EDB4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The resulting sentence is called </a:t>
            </a:r>
            <a:r>
              <a:rPr lang="en-US" dirty="0">
                <a:solidFill>
                  <a:srgbClr val="FF0000"/>
                </a:solidFill>
              </a:rPr>
              <a:t>yield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/>
              <a:t>E.g.,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id*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id+id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 </a:t>
            </a:r>
            <a:r>
              <a:rPr lang="en-US" dirty="0">
                <a:latin typeface="Arial (Body)"/>
                <a:cs typeface="Arial (Body)"/>
                <a:sym typeface="Symbol" charset="0"/>
              </a:rPr>
              <a:t>is the yield of our derivation</a:t>
            </a:r>
            <a:endParaRPr lang="en-US" dirty="0">
              <a:latin typeface="Arial (Body)"/>
              <a:cs typeface="Arial (Body)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/>
              <a:t>What is a </a:t>
            </a:r>
            <a:r>
              <a:rPr lang="en-US" dirty="0">
                <a:solidFill>
                  <a:srgbClr val="FF0000"/>
                </a:solidFill>
              </a:rPr>
              <a:t>left-most derivation</a:t>
            </a:r>
            <a:r>
              <a:rPr lang="en-US" dirty="0"/>
              <a:t>?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/>
              <a:t>Replaces the </a:t>
            </a:r>
            <a:r>
              <a:rPr lang="en-US" dirty="0">
                <a:solidFill>
                  <a:srgbClr val="FF0000"/>
                </a:solidFill>
              </a:rPr>
              <a:t>left-most </a:t>
            </a:r>
            <a:r>
              <a:rPr lang="en-US" dirty="0"/>
              <a:t>nonterminal in the sentential form at each step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/>
              <a:t>What is a </a:t>
            </a:r>
            <a:r>
              <a:rPr lang="en-US" dirty="0">
                <a:solidFill>
                  <a:srgbClr val="FF0000"/>
                </a:solidFill>
              </a:rPr>
              <a:t>right-most derivation</a:t>
            </a:r>
            <a:r>
              <a:rPr lang="en-US" dirty="0"/>
              <a:t>?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/>
              <a:t>Replaces the </a:t>
            </a:r>
            <a:r>
              <a:rPr lang="en-US" dirty="0">
                <a:solidFill>
                  <a:srgbClr val="FF0000"/>
                </a:solidFill>
              </a:rPr>
              <a:t>right-most</a:t>
            </a:r>
            <a:r>
              <a:rPr lang="en-US" dirty="0"/>
              <a:t> nonterminal in the sentential form at each step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/>
              <a:t>There are derivations that are neither left- nor right-most</a:t>
            </a:r>
          </a:p>
          <a:p>
            <a:pPr marL="457200" lvl="1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2707" name="Slide Number Placeholder 4">
            <a:extLst>
              <a:ext uri="{FF2B5EF4-FFF2-40B4-BE49-F238E27FC236}">
                <a16:creationId xmlns:a16="http://schemas.microsoft.com/office/drawing/2014/main" id="{3679A506-F940-8142-99BF-29F5EEA3A9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40E39E-05C8-FE40-B023-5CDC557070C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C322427D-1E7A-2743-8E4F-65FBAE8F2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2C5E-4914-FE4A-9E7E-9F24C398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32313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What kind of derivation is this: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800" i="1" dirty="0"/>
              <a:t> </a:t>
            </a:r>
            <a:r>
              <a:rPr lang="en-US" sz="2800" i="1" dirty="0" err="1"/>
              <a:t>expr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 </a:t>
            </a:r>
            <a:r>
              <a:rPr lang="en-US" sz="2800" i="1" dirty="0" err="1">
                <a:sym typeface="Symbol" charset="0"/>
              </a:rPr>
              <a:t>expr</a:t>
            </a:r>
            <a:r>
              <a:rPr lang="en-US" sz="2800" i="1" dirty="0">
                <a:sym typeface="Symbol" charset="0"/>
              </a:rPr>
              <a:t> op </a:t>
            </a:r>
            <a:r>
              <a:rPr lang="en-US" sz="2800" i="1" u="sng" dirty="0" err="1">
                <a:sym typeface="Symbol" charset="0"/>
              </a:rPr>
              <a:t>expr</a:t>
            </a:r>
            <a:br>
              <a:rPr lang="en-US" sz="2800" i="1" dirty="0">
                <a:sym typeface="Symbol" charset="0"/>
              </a:rPr>
            </a:br>
            <a:r>
              <a:rPr lang="en-US" sz="2800" i="1" dirty="0">
                <a:sym typeface="Symbol" charset="0"/>
              </a:rPr>
              <a:t>	</a:t>
            </a:r>
            <a:r>
              <a:rPr lang="en-US" sz="2800" dirty="0">
                <a:sym typeface="Symbol" charset="0"/>
              </a:rPr>
              <a:t> </a:t>
            </a:r>
            <a:r>
              <a:rPr lang="en-US" sz="2800" i="1" dirty="0" err="1">
                <a:sym typeface="Symbol" charset="0"/>
              </a:rPr>
              <a:t>expr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i="1" u="sng" dirty="0">
                <a:sym typeface="Symbol" charset="0"/>
              </a:rPr>
              <a:t>op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id</a:t>
            </a:r>
            <a:br>
              <a:rPr lang="en-US" sz="2800" dirty="0">
                <a:sym typeface="Symbol" charset="0"/>
              </a:rPr>
            </a:br>
            <a:r>
              <a:rPr lang="en-US" sz="2800" dirty="0">
                <a:sym typeface="Symbol" charset="0"/>
              </a:rPr>
              <a:t>	 </a:t>
            </a:r>
            <a:r>
              <a:rPr lang="en-US" sz="2800" i="1" u="sng" dirty="0" err="1">
                <a:sym typeface="Symbol" charset="0"/>
              </a:rPr>
              <a:t>expr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+ id</a:t>
            </a:r>
            <a:br>
              <a:rPr lang="en-US" sz="2800" dirty="0">
                <a:sym typeface="Symbol" charset="0"/>
              </a:rPr>
            </a:br>
            <a:r>
              <a:rPr lang="en-US" sz="2800" dirty="0">
                <a:sym typeface="Symbol" charset="0"/>
              </a:rPr>
              <a:t>	 </a:t>
            </a:r>
            <a:r>
              <a:rPr lang="en-US" sz="2800" i="1" dirty="0" err="1">
                <a:sym typeface="Symbol" charset="0"/>
              </a:rPr>
              <a:t>expr</a:t>
            </a:r>
            <a:r>
              <a:rPr lang="en-US" sz="2800" i="1" dirty="0">
                <a:sym typeface="Symbol" charset="0"/>
              </a:rPr>
              <a:t> op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i="1" u="sng" dirty="0" err="1">
                <a:sym typeface="Symbol" charset="0"/>
              </a:rPr>
              <a:t>expr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+ id</a:t>
            </a:r>
            <a:br>
              <a:rPr lang="en-US" sz="2800" dirty="0">
                <a:sym typeface="Symbol" charset="0"/>
              </a:rPr>
            </a:br>
            <a:r>
              <a:rPr lang="en-US" sz="2800" dirty="0">
                <a:sym typeface="Symbol" charset="0"/>
              </a:rPr>
              <a:t>	 </a:t>
            </a:r>
            <a:r>
              <a:rPr lang="en-US" sz="2800" i="1" dirty="0" err="1">
                <a:sym typeface="Symbol" charset="0"/>
              </a:rPr>
              <a:t>expr</a:t>
            </a:r>
            <a:r>
              <a:rPr lang="en-US" sz="2800" dirty="0">
                <a:sym typeface="Symbol" charset="0"/>
              </a:rPr>
              <a:t> </a:t>
            </a:r>
            <a:r>
              <a:rPr lang="en-US" sz="2800" i="1" u="sng" dirty="0">
                <a:sym typeface="Symbol" charset="0"/>
              </a:rPr>
              <a:t>op</a:t>
            </a:r>
            <a:r>
              <a:rPr lang="en-US" sz="2800" b="1" dirty="0">
                <a:latin typeface="Courier New"/>
                <a:cs typeface="Courier New"/>
                <a:sym typeface="Symbol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id + id</a:t>
            </a:r>
            <a:br>
              <a:rPr lang="en-US" sz="2800" b="1" dirty="0">
                <a:latin typeface="Courier New"/>
                <a:cs typeface="Courier New"/>
                <a:sym typeface="Symbol" charset="0"/>
              </a:rPr>
            </a:br>
            <a:r>
              <a:rPr lang="en-US" sz="2800" b="1" dirty="0">
                <a:latin typeface="Courier New"/>
                <a:cs typeface="Courier New"/>
                <a:sym typeface="Symbol" charset="0"/>
              </a:rPr>
              <a:t>	</a:t>
            </a:r>
            <a:r>
              <a:rPr lang="en-US" sz="2800" dirty="0">
                <a:sym typeface="Symbol" charset="0"/>
              </a:rPr>
              <a:t> </a:t>
            </a:r>
            <a:r>
              <a:rPr lang="en-US" sz="2800" i="1" u="sng" dirty="0" err="1">
                <a:sym typeface="Symbol" charset="0"/>
              </a:rPr>
              <a:t>expr</a:t>
            </a:r>
            <a:r>
              <a:rPr lang="en-US" sz="2800" dirty="0">
                <a:sym typeface="Symbol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* id + id</a:t>
            </a:r>
            <a:r>
              <a:rPr lang="en-US" sz="2800" dirty="0">
                <a:sym typeface="Symbol" charset="0"/>
              </a:rPr>
              <a:t> </a:t>
            </a:r>
            <a:br>
              <a:rPr lang="en-US" sz="2800" dirty="0">
                <a:sym typeface="Symbol" charset="0"/>
              </a:rPr>
            </a:br>
            <a:r>
              <a:rPr lang="en-US" sz="2800" dirty="0">
                <a:sym typeface="Symbol" charset="0"/>
              </a:rPr>
              <a:t>	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id  * id + id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 (Body)"/>
                <a:cs typeface="Arial (Body)"/>
              </a:rPr>
              <a:t>A right-most derivation. At each step we replace the right-most nonterminal</a:t>
            </a:r>
          </a:p>
        </p:txBody>
      </p:sp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3E793B44-F466-0047-AD86-5D1A07667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6FBAE3-FD1A-AC43-AAF4-734C78B4BE8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3732" name="Footer Placeholder 1">
            <a:extLst>
              <a:ext uri="{FF2B5EF4-FFF2-40B4-BE49-F238E27FC236}">
                <a16:creationId xmlns:a16="http://schemas.microsoft.com/office/drawing/2014/main" id="{9D6E2E9D-552D-BB4B-BE5C-3E8D16EB00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34F9DA12-3777-194D-A156-68555D80C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E16C-9913-8E47-95A7-CC8C0D201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53231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kind of derivation is this:</a:t>
            </a:r>
          </a:p>
          <a:p>
            <a:pPr>
              <a:buFont typeface="Wingdings" pitchFamily="2" charset="2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expr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expr op </a:t>
            </a:r>
            <a:r>
              <a:rPr lang="en-US" altLang="en-US" i="1" u="sng" dirty="0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endParaRPr lang="en-US" altLang="en-US" i="1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		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 u="sng" dirty="0">
                <a:ea typeface="ＭＳ Ｐゴシック" panose="020B0600070205080204" pitchFamily="34" charset="-128"/>
                <a:sym typeface="Symbol" pitchFamily="2" charset="2"/>
              </a:rPr>
              <a:t>op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 </a:t>
            </a:r>
            <a:r>
              <a:rPr lang="en-US" altLang="en-US" i="1" u="sng" dirty="0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 </a:t>
            </a:r>
            <a:r>
              <a:rPr lang="en-US" altLang="en-US" i="1" u="sng" dirty="0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 op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 id</a:t>
            </a:r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	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op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 u="sng" dirty="0"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 id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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 u="sng" dirty="0">
                <a:ea typeface="ＭＳ Ｐゴシック" panose="020B0600070205080204" pitchFamily="34" charset="-128"/>
                <a:sym typeface="Symbol" pitchFamily="2" charset="2"/>
              </a:rPr>
              <a:t>op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 + id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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 * id + id</a:t>
            </a:r>
          </a:p>
          <a:p>
            <a:pPr lvl="1"/>
            <a:r>
              <a:rPr lang="en-US" altLang="en-US" dirty="0"/>
              <a:t>Neither left-most nor right-most</a:t>
            </a:r>
          </a:p>
        </p:txBody>
      </p:sp>
      <p:sp>
        <p:nvSpPr>
          <p:cNvPr id="75779" name="Footer Placeholder 3">
            <a:extLst>
              <a:ext uri="{FF2B5EF4-FFF2-40B4-BE49-F238E27FC236}">
                <a16:creationId xmlns:a16="http://schemas.microsoft.com/office/drawing/2014/main" id="{0D20B604-395A-E241-A639-36D6B13ED8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7F5B6EF9-F9B2-4D41-8CF7-A5773338C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715DC8-2C43-FA49-80C7-34B3BAD157E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E32F41B7-381B-EA4B-AB6B-F5C294053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2E26-80D4-8349-BCA6-A83A60C5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Recall our context-free grammar for expressions: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600" i="1" dirty="0" err="1"/>
              <a:t>expr</a:t>
            </a:r>
            <a:r>
              <a:rPr lang="en-US" sz="2600" dirty="0"/>
              <a:t> </a:t>
            </a:r>
            <a:r>
              <a:rPr lang="en-US" sz="2600" i="1" dirty="0">
                <a:ea typeface="Arial" charset="0"/>
                <a:sym typeface="Symbol" charset="0"/>
              </a:rPr>
              <a:t>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id</a:t>
            </a:r>
            <a:r>
              <a:rPr lang="en-US" sz="2600" i="1" dirty="0">
                <a:ea typeface="Arial" charset="0"/>
                <a:sym typeface="Symbol" charset="0"/>
              </a:rPr>
              <a:t> |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(</a:t>
            </a:r>
            <a:r>
              <a:rPr lang="en-US" sz="2600" i="1" dirty="0">
                <a:ea typeface="Arial" charset="0"/>
                <a:sym typeface="Symbol" charset="0"/>
              </a:rPr>
              <a:t> </a:t>
            </a:r>
            <a:r>
              <a:rPr lang="en-US" sz="2600" i="1" dirty="0" err="1">
                <a:ea typeface="Arial" charset="0"/>
                <a:sym typeface="Symbol" charset="0"/>
              </a:rPr>
              <a:t>expr</a:t>
            </a:r>
            <a:r>
              <a:rPr lang="en-US" sz="2600" i="1" dirty="0">
                <a:ea typeface="Arial" charset="0"/>
                <a:sym typeface="Symbol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)</a:t>
            </a:r>
            <a:r>
              <a:rPr lang="en-US" sz="2600" i="1" dirty="0">
                <a:ea typeface="Arial" charset="0"/>
                <a:sym typeface="Symbol" charset="0"/>
              </a:rPr>
              <a:t>  | </a:t>
            </a:r>
            <a:r>
              <a:rPr lang="en-US" sz="2600" dirty="0"/>
              <a:t> </a:t>
            </a:r>
            <a:r>
              <a:rPr lang="en-US" sz="2600" i="1" dirty="0" err="1"/>
              <a:t>expr</a:t>
            </a:r>
            <a:r>
              <a:rPr lang="en-US" sz="2600" dirty="0"/>
              <a:t> </a:t>
            </a:r>
            <a:r>
              <a:rPr lang="en-US" sz="2600" i="1" dirty="0">
                <a:ea typeface="Arial" charset="0"/>
                <a:sym typeface="Symbol" charset="0"/>
              </a:rPr>
              <a:t>op </a:t>
            </a:r>
            <a:r>
              <a:rPr lang="en-US" sz="2600" i="1" dirty="0" err="1">
                <a:ea typeface="Arial" charset="0"/>
                <a:sym typeface="Symbol" charset="0"/>
              </a:rPr>
              <a:t>expr</a:t>
            </a:r>
            <a:r>
              <a:rPr lang="en-US" sz="2600" i="1" dirty="0">
                <a:ea typeface="Arial" charset="0"/>
                <a:sym typeface="Symbol" charset="0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600" i="1" dirty="0">
                <a:ea typeface="Arial" charset="0"/>
                <a:sym typeface="Symbol" charset="0"/>
              </a:rPr>
              <a:t>op  </a:t>
            </a:r>
            <a:r>
              <a:rPr lang="en-US" sz="2600" b="1" dirty="0">
                <a:solidFill>
                  <a:srgbClr val="0000FF"/>
                </a:solidFill>
                <a:latin typeface=" Courier New"/>
                <a:ea typeface="Arial" charset="0"/>
                <a:cs typeface=" Courier New"/>
                <a:sym typeface="Symbol" charset="0"/>
              </a:rPr>
              <a:t>+</a:t>
            </a:r>
            <a:r>
              <a:rPr lang="en-US" sz="2600" i="1" dirty="0">
                <a:ea typeface="Arial" charset="0"/>
                <a:sym typeface="Symbol" charset="0"/>
              </a:rPr>
              <a:t> |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*</a:t>
            </a:r>
            <a:r>
              <a:rPr lang="en-US" sz="2600" i="1" dirty="0">
                <a:ea typeface="Arial" charset="0"/>
                <a:sym typeface="Symbol" charset="0"/>
              </a:rPr>
              <a:t> </a:t>
            </a: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A parse is the reverse of a derivation</a:t>
            </a:r>
          </a:p>
        </p:txBody>
      </p:sp>
      <p:sp>
        <p:nvSpPr>
          <p:cNvPr id="76803" name="Footer Placeholder 3">
            <a:extLst>
              <a:ext uri="{FF2B5EF4-FFF2-40B4-BE49-F238E27FC236}">
                <a16:creationId xmlns:a16="http://schemas.microsoft.com/office/drawing/2014/main" id="{77E9A8E3-264D-9147-9487-8E0A2DD3D0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76804" name="Slide Number Placeholder 4">
            <a:extLst>
              <a:ext uri="{FF2B5EF4-FFF2-40B4-BE49-F238E27FC236}">
                <a16:creationId xmlns:a16="http://schemas.microsoft.com/office/drawing/2014/main" id="{1B62A13D-071D-ED42-B843-C99F134A2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384E0-8AF0-7848-942E-A1845CDBA13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9C689-0559-3440-AA92-2A9D55CDA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0200"/>
            <a:ext cx="88392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90BB24CF-C61C-0545-969C-35E2D7D15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64008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 * id + id </a:t>
            </a:r>
            <a:r>
              <a:rPr lang="en-US" altLang="en-US" sz="2600" dirty="0">
                <a:sym typeface="Symbol" pitchFamily="2" charset="2"/>
              </a:rPr>
              <a:t> </a:t>
            </a:r>
            <a:r>
              <a:rPr lang="en-US" altLang="en-US" sz="2600" i="1" dirty="0">
                <a:sym typeface="Symbol" pitchFamily="2" charset="2"/>
              </a:rPr>
              <a:t>expr  </a:t>
            </a:r>
            <a:r>
              <a:rPr lang="en-US" altLang="en-US" sz="2600" b="1" u="sng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*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 id + id</a:t>
            </a:r>
            <a:br>
              <a:rPr lang="en-US" altLang="en-US" sz="2600" i="1" dirty="0">
                <a:sym typeface="Symbol" pitchFamily="2" charset="2"/>
              </a:rPr>
            </a:br>
            <a:r>
              <a:rPr lang="en-US" altLang="en-US" sz="2600" i="1" dirty="0">
                <a:sym typeface="Symbol" pitchFamily="2" charset="2"/>
              </a:rPr>
              <a:t>	                  </a:t>
            </a:r>
            <a:r>
              <a:rPr lang="en-US" altLang="en-US" sz="2600" dirty="0">
                <a:sym typeface="Symbol" pitchFamily="2" charset="2"/>
              </a:rPr>
              <a:t> </a:t>
            </a:r>
            <a:r>
              <a:rPr lang="en-US" altLang="en-US" sz="2600" i="1" dirty="0">
                <a:sym typeface="Symbol" pitchFamily="2" charset="2"/>
              </a:rPr>
              <a:t>expr</a:t>
            </a:r>
            <a:r>
              <a:rPr lang="en-US" altLang="en-US" sz="2600" dirty="0">
                <a:sym typeface="Symbol" pitchFamily="2" charset="2"/>
              </a:rPr>
              <a:t> </a:t>
            </a:r>
            <a:r>
              <a:rPr lang="en-US" altLang="en-US" sz="2600" i="1" dirty="0">
                <a:sym typeface="Symbol" pitchFamily="2" charset="2"/>
              </a:rPr>
              <a:t>op</a:t>
            </a:r>
            <a:r>
              <a:rPr lang="en-US" altLang="en-US" sz="2600" dirty="0">
                <a:sym typeface="Symbol" pitchFamily="2" charset="2"/>
              </a:rPr>
              <a:t> </a:t>
            </a:r>
            <a:r>
              <a:rPr lang="en-US" altLang="en-US" sz="2600" b="1" u="sng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 + id</a:t>
            </a:r>
            <a:br>
              <a:rPr lang="en-US" altLang="en-US" sz="2600" dirty="0">
                <a:sym typeface="Symbol" pitchFamily="2" charset="2"/>
              </a:rPr>
            </a:br>
            <a:r>
              <a:rPr lang="en-US" altLang="en-US" sz="2600" dirty="0">
                <a:sym typeface="Symbol" pitchFamily="2" charset="2"/>
              </a:rPr>
              <a:t>		         </a:t>
            </a:r>
            <a:r>
              <a:rPr lang="en-US" altLang="en-US" sz="2600" i="1" u="sng" dirty="0">
                <a:sym typeface="Symbol" pitchFamily="2" charset="2"/>
              </a:rPr>
              <a:t>expr op</a:t>
            </a:r>
            <a:r>
              <a:rPr lang="en-US" altLang="en-US" sz="2600" u="sng" dirty="0">
                <a:sym typeface="Symbol" pitchFamily="2" charset="2"/>
              </a:rPr>
              <a:t> </a:t>
            </a:r>
            <a:r>
              <a:rPr lang="en-US" altLang="en-US" sz="2600" i="1" u="sng" dirty="0">
                <a:sym typeface="Symbol" pitchFamily="2" charset="2"/>
              </a:rPr>
              <a:t>expr</a:t>
            </a:r>
            <a:r>
              <a:rPr lang="en-US" altLang="en-US" sz="2600" i="1" dirty="0">
                <a:sym typeface="Symbol" pitchFamily="2" charset="2"/>
              </a:rPr>
              <a:t> 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+</a:t>
            </a:r>
            <a:r>
              <a:rPr lang="en-US" altLang="en-US" sz="2600" i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br>
              <a:rPr lang="en-US" altLang="en-US" sz="2600" dirty="0">
                <a:sym typeface="Symbol" pitchFamily="2" charset="2"/>
              </a:rPr>
            </a:br>
            <a:r>
              <a:rPr lang="en-US" altLang="en-US" sz="2600" dirty="0">
                <a:sym typeface="Symbol" pitchFamily="2" charset="2"/>
              </a:rPr>
              <a:t>		         </a:t>
            </a:r>
            <a:r>
              <a:rPr lang="en-US" altLang="en-US" sz="2600" i="1" dirty="0">
                <a:sym typeface="Symbol" pitchFamily="2" charset="2"/>
              </a:rPr>
              <a:t>expr  </a:t>
            </a:r>
            <a:r>
              <a:rPr lang="en-US" altLang="en-US" sz="2600" b="1" u="sng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+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 id</a:t>
            </a:r>
            <a:br>
              <a:rPr lang="en-US" altLang="en-US" sz="2600" dirty="0">
                <a:sym typeface="Symbol" pitchFamily="2" charset="2"/>
              </a:rPr>
            </a:br>
            <a:r>
              <a:rPr lang="en-US" altLang="en-US" sz="2600" dirty="0">
                <a:sym typeface="Symbol" pitchFamily="2" charset="2"/>
              </a:rPr>
              <a:t>		         </a:t>
            </a:r>
            <a:r>
              <a:rPr lang="en-US" altLang="en-US" sz="2600" i="1" dirty="0">
                <a:sym typeface="Symbol" pitchFamily="2" charset="2"/>
              </a:rPr>
              <a:t>expr</a:t>
            </a:r>
            <a:r>
              <a:rPr lang="en-US" altLang="en-US" sz="2600" dirty="0">
                <a:sym typeface="Symbol" pitchFamily="2" charset="2"/>
              </a:rPr>
              <a:t> </a:t>
            </a:r>
            <a:r>
              <a:rPr lang="en-US" altLang="en-US" sz="2600" i="1" dirty="0">
                <a:sym typeface="Symbol" pitchFamily="2" charset="2"/>
              </a:rPr>
              <a:t>op </a:t>
            </a:r>
            <a:r>
              <a:rPr lang="en-US" altLang="en-US" sz="2600" b="1" u="sng" dirty="0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br>
              <a:rPr lang="en-US" altLang="en-US" sz="2600" b="1" dirty="0">
                <a:sym typeface="Symbol" pitchFamily="2" charset="2"/>
              </a:rPr>
            </a:br>
            <a:r>
              <a:rPr lang="en-US" altLang="en-US" sz="2600" b="1" dirty="0">
                <a:sym typeface="Symbol" pitchFamily="2" charset="2"/>
              </a:rPr>
              <a:t>		        </a:t>
            </a:r>
            <a:r>
              <a:rPr lang="en-US" altLang="en-US" sz="2600" dirty="0">
                <a:sym typeface="Symbol" pitchFamily="2" charset="2"/>
              </a:rPr>
              <a:t> </a:t>
            </a:r>
            <a:r>
              <a:rPr lang="en-US" altLang="en-US" sz="2600" i="1" u="sng" dirty="0">
                <a:sym typeface="Symbol" pitchFamily="2" charset="2"/>
              </a:rPr>
              <a:t>expr</a:t>
            </a:r>
            <a:r>
              <a:rPr lang="en-US" altLang="en-US" sz="2600" u="sng" dirty="0">
                <a:sym typeface="Symbol" pitchFamily="2" charset="2"/>
              </a:rPr>
              <a:t> </a:t>
            </a:r>
            <a:r>
              <a:rPr lang="en-US" altLang="en-US" sz="2600" i="1" u="sng" dirty="0">
                <a:sym typeface="Symbol" pitchFamily="2" charset="2"/>
              </a:rPr>
              <a:t>op expr</a:t>
            </a:r>
            <a:r>
              <a:rPr lang="en-US" altLang="en-US" sz="2600" dirty="0">
                <a:sym typeface="Symbol" pitchFamily="2" charset="2"/>
              </a:rPr>
              <a:t> </a:t>
            </a:r>
            <a:br>
              <a:rPr lang="en-US" altLang="en-US" sz="2600" dirty="0">
                <a:sym typeface="Symbol" pitchFamily="2" charset="2"/>
              </a:rPr>
            </a:br>
            <a:r>
              <a:rPr lang="en-US" altLang="en-US" sz="2600" dirty="0">
                <a:sym typeface="Symbol" pitchFamily="2" charset="2"/>
              </a:rPr>
              <a:t>		         </a:t>
            </a:r>
            <a:r>
              <a:rPr lang="en-US" altLang="en-US" sz="2600" i="1" dirty="0">
                <a:sym typeface="Symbol" pitchFamily="2" charset="2"/>
              </a:rPr>
              <a:t>expr</a:t>
            </a:r>
            <a:br>
              <a:rPr lang="en-US" altLang="en-US" sz="2600" b="1" dirty="0">
                <a:latin typeface="Courier New" panose="02070309020205020404" pitchFamily="49" charset="0"/>
                <a:sym typeface="Symbol" pitchFamily="2" charset="2"/>
              </a:rPr>
            </a:br>
            <a:endParaRPr lang="en-US" altLang="en-US" sz="26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E0CD0F00-1832-CD46-B703-579E21CBD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Parse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0ADFC226-A4B1-CB49-8BB9-50BB40FFE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parse starts with the string of terminals, and at each step, replaces the right-hand-side (rhs) of a production with the left-hand-side (lhs) of that production. E.g., 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	…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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 u="sng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expr op</a:t>
            </a:r>
            <a:r>
              <a:rPr lang="en-US" altLang="en-US" u="sng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 u="sng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i="1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 id</a:t>
            </a:r>
            <a:b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              </a:t>
            </a:r>
            <a:r>
              <a:rPr lang="en-US" altLang="en-US" i="1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 i="1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            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 id</a:t>
            </a:r>
            <a:b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  Here we replaced </a:t>
            </a:r>
            <a:r>
              <a:rPr lang="en-US" altLang="en-US" i="1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expr op expr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(the rhs of production </a:t>
            </a:r>
            <a:r>
              <a:rPr lang="en-US" altLang="en-US" i="1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i="1">
                <a:solidFill>
                  <a:srgbClr val="0000FF"/>
                </a:solidFill>
                <a:ea typeface="ＭＳ Ｐゴシック" panose="020B0600070205080204" pitchFamily="34" charset="-128"/>
                <a:sym typeface="Symbol" pitchFamily="2" charset="2"/>
              </a:rPr>
              <a:t>expr op expr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) with </a:t>
            </a:r>
            <a:r>
              <a:rPr lang="en-US" altLang="en-US" i="1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expr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(the lhs of the production)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8851" name="Footer Placeholder 3">
            <a:extLst>
              <a:ext uri="{FF2B5EF4-FFF2-40B4-BE49-F238E27FC236}">
                <a16:creationId xmlns:a16="http://schemas.microsoft.com/office/drawing/2014/main" id="{87E1764E-38D4-3E4E-9D06-9D2F20106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6B38EFD0-D43D-9147-B901-5D6EBF371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6A0013-C77A-F148-952B-5B144BDECF8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669CA4D9-E81B-7C46-A7AE-AA2AF0D3A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855F-4C9D-F541-92D6-A5B747AE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600" i="1" dirty="0" err="1"/>
              <a:t>expr</a:t>
            </a:r>
            <a:r>
              <a:rPr lang="en-US" sz="2600" dirty="0"/>
              <a:t> </a:t>
            </a:r>
            <a:r>
              <a:rPr lang="en-US" sz="2600" i="1" dirty="0">
                <a:ea typeface="Arial" charset="0"/>
                <a:sym typeface="Symbol" charset="0"/>
              </a:rPr>
              <a:t>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id</a:t>
            </a:r>
            <a:r>
              <a:rPr lang="en-US" sz="2600" i="1" dirty="0">
                <a:ea typeface="Arial" charset="0"/>
                <a:sym typeface="Symbol" charset="0"/>
              </a:rPr>
              <a:t> |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(</a:t>
            </a:r>
            <a:r>
              <a:rPr lang="en-US" sz="2600" i="1" dirty="0">
                <a:ea typeface="Arial" charset="0"/>
                <a:sym typeface="Symbol" charset="0"/>
              </a:rPr>
              <a:t> </a:t>
            </a:r>
            <a:r>
              <a:rPr lang="en-US" sz="2600" i="1" dirty="0" err="1">
                <a:ea typeface="Arial" charset="0"/>
                <a:sym typeface="Symbol" charset="0"/>
              </a:rPr>
              <a:t>expr</a:t>
            </a:r>
            <a:r>
              <a:rPr lang="en-US" sz="2600" i="1" dirty="0">
                <a:ea typeface="Arial" charset="0"/>
                <a:sym typeface="Symbol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)</a:t>
            </a:r>
            <a:r>
              <a:rPr lang="en-US" sz="2600" i="1" dirty="0">
                <a:ea typeface="Arial" charset="0"/>
                <a:sym typeface="Symbol" charset="0"/>
              </a:rPr>
              <a:t>  | </a:t>
            </a:r>
            <a:r>
              <a:rPr lang="en-US" sz="2600" dirty="0"/>
              <a:t> </a:t>
            </a:r>
            <a:r>
              <a:rPr lang="en-US" sz="2600" i="1" dirty="0" err="1"/>
              <a:t>expr</a:t>
            </a:r>
            <a:r>
              <a:rPr lang="en-US" sz="2600" dirty="0"/>
              <a:t> </a:t>
            </a:r>
            <a:r>
              <a:rPr lang="en-US" sz="2600" i="1" dirty="0">
                <a:ea typeface="Arial" charset="0"/>
                <a:sym typeface="Symbol" charset="0"/>
              </a:rPr>
              <a:t>op </a:t>
            </a:r>
            <a:r>
              <a:rPr lang="en-US" sz="2600" i="1" dirty="0" err="1">
                <a:ea typeface="Arial" charset="0"/>
                <a:sym typeface="Symbol" charset="0"/>
              </a:rPr>
              <a:t>expr</a:t>
            </a:r>
            <a:r>
              <a:rPr lang="en-US" sz="2600" i="1" dirty="0">
                <a:ea typeface="Arial" charset="0"/>
                <a:sym typeface="Symbol" charset="0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600" i="1" dirty="0">
                <a:ea typeface="Arial" charset="0"/>
                <a:sym typeface="Symbol" charset="0"/>
              </a:rPr>
              <a:t>op 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+</a:t>
            </a:r>
            <a:r>
              <a:rPr lang="en-US" sz="2600" i="1" dirty="0">
                <a:ea typeface="Arial" charset="0"/>
                <a:sym typeface="Symbol" charset="0"/>
              </a:rPr>
              <a:t> |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*</a:t>
            </a:r>
            <a:r>
              <a:rPr lang="en-US" sz="2600" i="1" dirty="0">
                <a:ea typeface="Arial" charset="0"/>
                <a:sym typeface="Symbol" charset="0"/>
              </a:rPr>
              <a:t> </a:t>
            </a:r>
            <a:endParaRPr lang="en-US" sz="2600" dirty="0"/>
          </a:p>
          <a:p>
            <a:pPr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80899" name="Slide Number Placeholder 4">
            <a:extLst>
              <a:ext uri="{FF2B5EF4-FFF2-40B4-BE49-F238E27FC236}">
                <a16:creationId xmlns:a16="http://schemas.microsoft.com/office/drawing/2014/main" id="{0CD6890A-56AC-2B45-AD5E-1345091C7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9A344-9D8C-2341-925C-563ED6D85C6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80900" name="Text Box 18">
            <a:extLst>
              <a:ext uri="{FF2B5EF4-FFF2-40B4-BE49-F238E27FC236}">
                <a16:creationId xmlns:a16="http://schemas.microsoft.com/office/drawing/2014/main" id="{DC9E37FB-956F-C148-AB13-A5898BD7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562600"/>
            <a:ext cx="6477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Internal nodes are nonterminals. Children are the rhs of a rule for that nonterminal.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Leaf nodes are terminals.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8CED-415E-AA44-B4EA-EC973464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0200"/>
            <a:ext cx="8839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0902" name="Rectangle 7">
            <a:extLst>
              <a:ext uri="{FF2B5EF4-FFF2-40B4-BE49-F238E27FC236}">
                <a16:creationId xmlns:a16="http://schemas.microsoft.com/office/drawing/2014/main" id="{C0B6D625-E8CF-EE46-BEB3-D59CBF01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20975"/>
            <a:ext cx="4572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ahoma" panose="020B0604030504040204" pitchFamily="34" charset="0"/>
              </a:rPr>
              <a:t>expr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  <a:r>
              <a:rPr lang="en-US" altLang="en-US" sz="2400">
                <a:sym typeface="Symbol" pitchFamily="2" charset="2"/>
              </a:rPr>
              <a:t> </a:t>
            </a:r>
            <a:r>
              <a:rPr lang="en-US" altLang="en-US" sz="2400" i="1">
                <a:sym typeface="Symbol" pitchFamily="2" charset="2"/>
              </a:rPr>
              <a:t>expr op </a:t>
            </a:r>
            <a:r>
              <a:rPr lang="en-US" altLang="en-US" sz="2400" i="1" u="sng">
                <a:sym typeface="Symbol" pitchFamily="2" charset="2"/>
              </a:rPr>
              <a:t>expr</a:t>
            </a:r>
            <a:br>
              <a:rPr lang="en-US" altLang="en-US" sz="2400" i="1">
                <a:sym typeface="Symbol" pitchFamily="2" charset="2"/>
              </a:rPr>
            </a:br>
            <a:r>
              <a:rPr lang="en-US" altLang="en-US" sz="2400" i="1">
                <a:sym typeface="Symbol" pitchFamily="2" charset="2"/>
              </a:rPr>
              <a:t>	</a:t>
            </a:r>
            <a:r>
              <a:rPr lang="en-US" altLang="en-US" sz="2400">
                <a:sym typeface="Symbol" pitchFamily="2" charset="2"/>
              </a:rPr>
              <a:t> </a:t>
            </a:r>
            <a:r>
              <a:rPr lang="en-US" altLang="en-US" sz="2400" i="1">
                <a:sym typeface="Symbol" pitchFamily="2" charset="2"/>
              </a:rPr>
              <a:t>expr</a:t>
            </a:r>
            <a:r>
              <a:rPr lang="en-US" altLang="en-US" sz="2400">
                <a:sym typeface="Symbol" pitchFamily="2" charset="2"/>
              </a:rPr>
              <a:t> </a:t>
            </a:r>
            <a:r>
              <a:rPr lang="en-US" altLang="en-US" sz="2400" i="1" u="sng">
                <a:sym typeface="Symbol" pitchFamily="2" charset="2"/>
              </a:rPr>
              <a:t>op</a:t>
            </a:r>
            <a:r>
              <a:rPr lang="en-US" altLang="en-US" sz="2400">
                <a:sym typeface="Symbol" pitchFamily="2" charset="2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br>
              <a:rPr lang="en-US" altLang="en-US" sz="2400">
                <a:sym typeface="Symbol" pitchFamily="2" charset="2"/>
              </a:rPr>
            </a:br>
            <a:r>
              <a:rPr lang="en-US" altLang="en-US" sz="2400">
                <a:sym typeface="Symbol" pitchFamily="2" charset="2"/>
              </a:rPr>
              <a:t>	 </a:t>
            </a:r>
            <a:r>
              <a:rPr lang="en-US" altLang="en-US" sz="2400" i="1" u="sng">
                <a:sym typeface="Symbol" pitchFamily="2" charset="2"/>
              </a:rPr>
              <a:t>expr</a:t>
            </a:r>
            <a:r>
              <a:rPr lang="en-US" altLang="en-US" sz="2400">
                <a:sym typeface="Symbol" pitchFamily="2" charset="2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+ id</a:t>
            </a:r>
            <a:br>
              <a:rPr lang="en-US" altLang="en-US" sz="2400">
                <a:sym typeface="Symbol" pitchFamily="2" charset="2"/>
              </a:rPr>
            </a:br>
            <a:r>
              <a:rPr lang="en-US" altLang="en-US" sz="2400">
                <a:sym typeface="Symbol" pitchFamily="2" charset="2"/>
              </a:rPr>
              <a:t>	 </a:t>
            </a:r>
            <a:r>
              <a:rPr lang="en-US" altLang="en-US" sz="2400" i="1">
                <a:sym typeface="Symbol" pitchFamily="2" charset="2"/>
              </a:rPr>
              <a:t>expr op</a:t>
            </a:r>
            <a:r>
              <a:rPr lang="en-US" altLang="en-US" sz="2400">
                <a:sym typeface="Symbol" pitchFamily="2" charset="2"/>
              </a:rPr>
              <a:t> </a:t>
            </a:r>
            <a:r>
              <a:rPr lang="en-US" altLang="en-US" sz="2400" i="1" u="sng">
                <a:sym typeface="Symbol" pitchFamily="2" charset="2"/>
              </a:rPr>
              <a:t>expr</a:t>
            </a:r>
            <a:r>
              <a:rPr lang="en-US" altLang="en-US" sz="2400">
                <a:sym typeface="Symbol" pitchFamily="2" charset="2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+ id</a:t>
            </a:r>
            <a:br>
              <a:rPr lang="en-US" altLang="en-US" sz="2400">
                <a:sym typeface="Symbol" pitchFamily="2" charset="2"/>
              </a:rPr>
            </a:br>
            <a:r>
              <a:rPr lang="en-US" altLang="en-US" sz="2400">
                <a:sym typeface="Symbol" pitchFamily="2" charset="2"/>
              </a:rPr>
              <a:t>	 </a:t>
            </a:r>
            <a:r>
              <a:rPr lang="en-US" altLang="en-US" sz="2400" i="1">
                <a:sym typeface="Symbol" pitchFamily="2" charset="2"/>
              </a:rPr>
              <a:t>expr</a:t>
            </a:r>
            <a:r>
              <a:rPr lang="en-US" altLang="en-US" sz="2400">
                <a:sym typeface="Symbol" pitchFamily="2" charset="2"/>
              </a:rPr>
              <a:t> </a:t>
            </a:r>
            <a:r>
              <a:rPr lang="en-US" altLang="en-US" sz="2400" i="1" u="sng">
                <a:sym typeface="Symbol" pitchFamily="2" charset="2"/>
              </a:rPr>
              <a:t>op</a:t>
            </a:r>
            <a:r>
              <a:rPr lang="en-US" altLang="en-US" sz="2400" b="1">
                <a:latin typeface="Courier New" panose="02070309020205020404" pitchFamily="49" charset="0"/>
                <a:sym typeface="Symbol" pitchFamily="2" charset="2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 + id</a:t>
            </a:r>
            <a:br>
              <a:rPr lang="en-US" altLang="en-US" sz="2400" b="1">
                <a:latin typeface="Courier New" panose="02070309020205020404" pitchFamily="49" charset="0"/>
                <a:sym typeface="Symbol" pitchFamily="2" charset="2"/>
              </a:rPr>
            </a:br>
            <a:r>
              <a:rPr lang="en-US" altLang="en-US" sz="2400" b="1">
                <a:latin typeface="Courier New" panose="02070309020205020404" pitchFamily="49" charset="0"/>
                <a:sym typeface="Symbol" pitchFamily="2" charset="2"/>
              </a:rPr>
              <a:t>	</a:t>
            </a:r>
            <a:r>
              <a:rPr lang="en-US" altLang="en-US" sz="2400">
                <a:sym typeface="Symbol" pitchFamily="2" charset="2"/>
              </a:rPr>
              <a:t> </a:t>
            </a:r>
            <a:r>
              <a:rPr lang="en-US" altLang="en-US" sz="2400" i="1" u="sng">
                <a:sym typeface="Symbol" pitchFamily="2" charset="2"/>
              </a:rPr>
              <a:t>expr</a:t>
            </a:r>
            <a:r>
              <a:rPr lang="en-US" altLang="en-US" sz="2400">
                <a:sym typeface="Symbol" pitchFamily="2" charset="2"/>
              </a:rPr>
              <a:t> 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* id + id</a:t>
            </a:r>
            <a:r>
              <a:rPr lang="en-US" altLang="en-US" sz="2400">
                <a:sym typeface="Symbol" pitchFamily="2" charset="2"/>
              </a:rPr>
              <a:t> </a:t>
            </a:r>
            <a:br>
              <a:rPr lang="en-US" altLang="en-US" sz="2400">
                <a:sym typeface="Symbol" pitchFamily="2" charset="2"/>
              </a:rPr>
            </a:br>
            <a:r>
              <a:rPr lang="en-US" altLang="en-US" sz="2400">
                <a:sym typeface="Symbol" pitchFamily="2" charset="2"/>
              </a:rPr>
              <a:t>	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  * id + id</a:t>
            </a:r>
            <a:br>
              <a:rPr lang="en-US" altLang="en-US" sz="2400" b="1">
                <a:latin typeface="Courier New" panose="02070309020205020404" pitchFamily="49" charset="0"/>
                <a:sym typeface="Symbol" pitchFamily="2" charset="2"/>
              </a:rPr>
            </a:b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03" name="Text Box 29">
            <a:extLst>
              <a:ext uri="{FF2B5EF4-FFF2-40B4-BE49-F238E27FC236}">
                <a16:creationId xmlns:a16="http://schemas.microsoft.com/office/drawing/2014/main" id="{C5A905D4-0226-BC48-B99D-410C81015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3500438"/>
            <a:ext cx="291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expr          op   expr</a:t>
            </a:r>
          </a:p>
        </p:txBody>
      </p:sp>
      <p:sp>
        <p:nvSpPr>
          <p:cNvPr id="80904" name="Text Box 30">
            <a:extLst>
              <a:ext uri="{FF2B5EF4-FFF2-40B4-BE49-F238E27FC236}">
                <a16:creationId xmlns:a16="http://schemas.microsoft.com/office/drawing/2014/main" id="{D20B01A4-ACD5-754D-9A1F-85D833E2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876800"/>
            <a:ext cx="554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  <p:sp>
        <p:nvSpPr>
          <p:cNvPr id="80905" name="Text Box 32">
            <a:extLst>
              <a:ext uri="{FF2B5EF4-FFF2-40B4-BE49-F238E27FC236}">
                <a16:creationId xmlns:a16="http://schemas.microsoft.com/office/drawing/2014/main" id="{037AC27A-06D3-9846-9F7E-B00D3C60B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4876800"/>
            <a:ext cx="554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  <p:sp>
        <p:nvSpPr>
          <p:cNvPr id="80906" name="Line 35">
            <a:extLst>
              <a:ext uri="{FF2B5EF4-FFF2-40B4-BE49-F238E27FC236}">
                <a16:creationId xmlns:a16="http://schemas.microsoft.com/office/drawing/2014/main" id="{B522C09A-AD10-4848-85A8-8040657D0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200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36">
            <a:extLst>
              <a:ext uri="{FF2B5EF4-FFF2-40B4-BE49-F238E27FC236}">
                <a16:creationId xmlns:a16="http://schemas.microsoft.com/office/drawing/2014/main" id="{8E2AF10B-D243-C54E-A9B9-1B9697293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37">
            <a:extLst>
              <a:ext uri="{FF2B5EF4-FFF2-40B4-BE49-F238E27FC236}">
                <a16:creationId xmlns:a16="http://schemas.microsoft.com/office/drawing/2014/main" id="{2E913E8E-FD13-694A-B263-81649359B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200400"/>
            <a:ext cx="38100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39">
            <a:extLst>
              <a:ext uri="{FF2B5EF4-FFF2-40B4-BE49-F238E27FC236}">
                <a16:creationId xmlns:a16="http://schemas.microsoft.com/office/drawing/2014/main" id="{8ECBD004-47E7-7D4D-9CA5-9A9F6F3ED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2288" y="41290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41">
            <a:extLst>
              <a:ext uri="{FF2B5EF4-FFF2-40B4-BE49-F238E27FC236}">
                <a16:creationId xmlns:a16="http://schemas.microsoft.com/office/drawing/2014/main" id="{7569864E-86B9-A540-BB11-6A9DB483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4262438"/>
            <a:ext cx="2171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expr  op  expr</a:t>
            </a:r>
          </a:p>
        </p:txBody>
      </p:sp>
      <p:sp>
        <p:nvSpPr>
          <p:cNvPr id="80911" name="Text Box 42">
            <a:extLst>
              <a:ext uri="{FF2B5EF4-FFF2-40B4-BE49-F238E27FC236}">
                <a16:creationId xmlns:a16="http://schemas.microsoft.com/office/drawing/2014/main" id="{165D1258-D35A-484F-B55A-25AF6DEE6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72038"/>
            <a:ext cx="554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  <p:sp>
        <p:nvSpPr>
          <p:cNvPr id="80912" name="Line 45">
            <a:extLst>
              <a:ext uri="{FF2B5EF4-FFF2-40B4-BE49-F238E27FC236}">
                <a16:creationId xmlns:a16="http://schemas.microsoft.com/office/drawing/2014/main" id="{A3CF4AC2-3380-2946-AB6B-01A24A58B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46">
            <a:extLst>
              <a:ext uri="{FF2B5EF4-FFF2-40B4-BE49-F238E27FC236}">
                <a16:creationId xmlns:a16="http://schemas.microsoft.com/office/drawing/2014/main" id="{FB81CDF5-32E8-DE47-9524-E52C73F9D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47">
            <a:extLst>
              <a:ext uri="{FF2B5EF4-FFF2-40B4-BE49-F238E27FC236}">
                <a16:creationId xmlns:a16="http://schemas.microsoft.com/office/drawing/2014/main" id="{BC7F536D-DF1C-924E-B148-FD7AA1ADD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976688"/>
            <a:ext cx="53340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48">
            <a:extLst>
              <a:ext uri="{FF2B5EF4-FFF2-40B4-BE49-F238E27FC236}">
                <a16:creationId xmlns:a16="http://schemas.microsoft.com/office/drawing/2014/main" id="{C9569397-EF1D-414E-BC6E-4C31B0C21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976688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49">
            <a:extLst>
              <a:ext uri="{FF2B5EF4-FFF2-40B4-BE49-F238E27FC236}">
                <a16:creationId xmlns:a16="http://schemas.microsoft.com/office/drawing/2014/main" id="{4848F96F-0E82-4A41-98BD-5775F7EC0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976688"/>
            <a:ext cx="5334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Text Box 29">
            <a:extLst>
              <a:ext uri="{FF2B5EF4-FFF2-40B4-BE49-F238E27FC236}">
                <a16:creationId xmlns:a16="http://schemas.microsoft.com/office/drawing/2014/main" id="{6A072F5A-4E4B-7C44-87A2-205F2D666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963" y="2667000"/>
            <a:ext cx="858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expr</a:t>
            </a:r>
          </a:p>
        </p:txBody>
      </p:sp>
      <p:sp>
        <p:nvSpPr>
          <p:cNvPr id="80918" name="Text Box 42">
            <a:extLst>
              <a:ext uri="{FF2B5EF4-FFF2-40B4-BE49-F238E27FC236}">
                <a16:creationId xmlns:a16="http://schemas.microsoft.com/office/drawing/2014/main" id="{14F985E0-1FBF-5549-BE73-831FFB535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72038"/>
            <a:ext cx="369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80919" name="Line 46">
            <a:extLst>
              <a:ext uri="{FF2B5EF4-FFF2-40B4-BE49-F238E27FC236}">
                <a16:creationId xmlns:a16="http://schemas.microsoft.com/office/drawing/2014/main" id="{1142C7C4-B87D-1448-8B67-3F7DE6AFA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Line 36">
            <a:extLst>
              <a:ext uri="{FF2B5EF4-FFF2-40B4-BE49-F238E27FC236}">
                <a16:creationId xmlns:a16="http://schemas.microsoft.com/office/drawing/2014/main" id="{71C5A553-C576-8846-A96A-6924F82F5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1" name="Text Box 42">
            <a:extLst>
              <a:ext uri="{FF2B5EF4-FFF2-40B4-BE49-F238E27FC236}">
                <a16:creationId xmlns:a16="http://schemas.microsoft.com/office/drawing/2014/main" id="{1CC658CA-827E-0C4B-BAF5-E89C7471B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3" y="4191000"/>
            <a:ext cx="369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>
            <a:extLst>
              <a:ext uri="{FF2B5EF4-FFF2-40B4-BE49-F238E27FC236}">
                <a16:creationId xmlns:a16="http://schemas.microsoft.com/office/drawing/2014/main" id="{E53397FC-0958-DD44-A49D-BDD2B468C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3DE2BE-4681-4E4D-9336-3FB92CFD9057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6371E04-D998-7142-88F7-8C8C2A860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Ambiguity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F9AB7DA-F893-CC49-BB7E-8B0CE3B90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453231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Ambiguity</a:t>
            </a:r>
          </a:p>
          <a:p>
            <a:pPr lvl="1" eaLnBrk="1" hangingPunct="1"/>
            <a:r>
              <a:rPr lang="en-US" altLang="en-US"/>
              <a:t>A grammar is </a:t>
            </a:r>
            <a:r>
              <a:rPr lang="en-US" altLang="en-US">
                <a:solidFill>
                  <a:schemeClr val="hlink"/>
                </a:solidFill>
              </a:rPr>
              <a:t>ambiguous</a:t>
            </a:r>
            <a:r>
              <a:rPr lang="en-US" altLang="en-US"/>
              <a:t> if some string can be generated by two or more distinct parse trees</a:t>
            </a:r>
            <a:endParaRPr lang="en-US" altLang="en-US" i="1">
              <a:solidFill>
                <a:srgbClr val="CC0000"/>
              </a:solidFill>
            </a:endParaRPr>
          </a:p>
          <a:p>
            <a:pPr lvl="1" eaLnBrk="1" hangingPunct="1"/>
            <a:r>
              <a:rPr lang="en-US" altLang="en-US"/>
              <a:t>There is no algorithm that can tell if an arbitrary context-free grammar is ambiguous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Ambiguity arises in programming language grammars</a:t>
            </a:r>
          </a:p>
          <a:p>
            <a:pPr lvl="1" eaLnBrk="1" hangingPunct="1"/>
            <a:r>
              <a:rPr lang="en-US" altLang="en-US"/>
              <a:t>Arithmetic expressions </a:t>
            </a:r>
          </a:p>
          <a:p>
            <a:pPr lvl="1" eaLnBrk="1" hangingPunct="1"/>
            <a:r>
              <a:rPr lang="en-US" altLang="en-US"/>
              <a:t>If-then-else: the dangling else problem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Ambiguity is bad</a:t>
            </a:r>
          </a:p>
        </p:txBody>
      </p:sp>
      <p:sp>
        <p:nvSpPr>
          <p:cNvPr id="82948" name="Footer Placeholder 1">
            <a:extLst>
              <a:ext uri="{FF2B5EF4-FFF2-40B4-BE49-F238E27FC236}">
                <a16:creationId xmlns:a16="http://schemas.microsoft.com/office/drawing/2014/main" id="{55BE49B7-8529-CE42-86E6-D22E08AFE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56F71054-D52E-4B4D-8A44-A2799C7C5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BF4D-CD80-DD4C-BBFF-E90947C64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26488" cy="45323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expr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expr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 | 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expr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op expr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op 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*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 How many parse trees for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 *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+ id</a:t>
            </a:r>
            <a:r>
              <a:rPr lang="en-US" altLang="en-US" dirty="0">
                <a:ea typeface="ＭＳ Ｐゴシック" panose="020B0600070205080204" pitchFamily="34" charset="-128"/>
              </a:rPr>
              <a:t> ?</a:t>
            </a: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 Which one is “correct”?</a:t>
            </a:r>
          </a:p>
        </p:txBody>
      </p:sp>
      <p:sp>
        <p:nvSpPr>
          <p:cNvPr id="84995" name="Slide Number Placeholder 4">
            <a:extLst>
              <a:ext uri="{FF2B5EF4-FFF2-40B4-BE49-F238E27FC236}">
                <a16:creationId xmlns:a16="http://schemas.microsoft.com/office/drawing/2014/main" id="{99A6372E-E562-0C4E-B7A1-ADBB1E054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79551-41A9-9240-94C2-FAD4BA121AE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2FC05-1F2C-654A-BABB-1B5AA8AD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71600"/>
            <a:ext cx="8839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98232C-D7BE-B041-9421-DAE409B7920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124200"/>
            <a:ext cx="8686800" cy="2900363"/>
            <a:chOff x="228600" y="3124200"/>
            <a:chExt cx="8686800" cy="2900065"/>
          </a:xfrm>
        </p:grpSpPr>
        <p:sp>
          <p:nvSpPr>
            <p:cNvPr id="84998" name="Text Box 30">
              <a:extLst>
                <a:ext uri="{FF2B5EF4-FFF2-40B4-BE49-F238E27FC236}">
                  <a16:creationId xmlns:a16="http://schemas.microsoft.com/office/drawing/2014/main" id="{627ED5CA-A922-6A49-B8E5-77177CFD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684" y="5562600"/>
              <a:ext cx="5540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id</a:t>
              </a:r>
            </a:p>
          </p:txBody>
        </p:sp>
        <p:sp>
          <p:nvSpPr>
            <p:cNvPr id="84999" name="Text Box 42">
              <a:extLst>
                <a:ext uri="{FF2B5EF4-FFF2-40B4-BE49-F238E27FC236}">
                  <a16:creationId xmlns:a16="http://schemas.microsoft.com/office/drawing/2014/main" id="{8C8A6026-2272-F34D-9BE9-0D5F71C11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542" y="5558135"/>
              <a:ext cx="5540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id</a:t>
              </a:r>
            </a:p>
          </p:txBody>
        </p:sp>
        <p:sp>
          <p:nvSpPr>
            <p:cNvPr id="85000" name="Text Box 42">
              <a:extLst>
                <a:ext uri="{FF2B5EF4-FFF2-40B4-BE49-F238E27FC236}">
                  <a16:creationId xmlns:a16="http://schemas.microsoft.com/office/drawing/2014/main" id="{1AAF9E84-FD71-C842-8DC6-228D325CE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42" y="5558135"/>
              <a:ext cx="3693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85001" name="Group 3">
              <a:extLst>
                <a:ext uri="{FF2B5EF4-FFF2-40B4-BE49-F238E27FC236}">
                  <a16:creationId xmlns:a16="http://schemas.microsoft.com/office/drawing/2014/main" id="{36E14662-B6FD-1C4F-A50A-A9D9C98A8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3124200"/>
              <a:ext cx="8686800" cy="2747665"/>
              <a:chOff x="0" y="3200400"/>
              <a:chExt cx="8686800" cy="2747665"/>
            </a:xfrm>
          </p:grpSpPr>
          <p:sp>
            <p:nvSpPr>
              <p:cNvPr id="85002" name="Text Box 29">
                <a:extLst>
                  <a:ext uri="{FF2B5EF4-FFF2-40B4-BE49-F238E27FC236}">
                    <a16:creationId xmlns:a16="http://schemas.microsoft.com/office/drawing/2014/main" id="{C62B35F8-927C-9E48-AB0A-F9FA6C453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4550" y="4110335"/>
                <a:ext cx="29122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          op   expr</a:t>
                </a:r>
              </a:p>
            </p:txBody>
          </p:sp>
          <p:sp>
            <p:nvSpPr>
              <p:cNvPr id="85003" name="Text Box 30">
                <a:extLst>
                  <a:ext uri="{FF2B5EF4-FFF2-40B4-BE49-F238E27FC236}">
                    <a16:creationId xmlns:a16="http://schemas.microsoft.com/office/drawing/2014/main" id="{3632257A-068B-BA46-A474-1CD659ECA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342" y="5486400"/>
                <a:ext cx="5540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id</a:t>
                </a:r>
              </a:p>
            </p:txBody>
          </p:sp>
          <p:sp>
            <p:nvSpPr>
              <p:cNvPr id="85004" name="Text Box 32">
                <a:extLst>
                  <a:ext uri="{FF2B5EF4-FFF2-40B4-BE49-F238E27FC236}">
                    <a16:creationId xmlns:a16="http://schemas.microsoft.com/office/drawing/2014/main" id="{4E84CC57-3D51-B642-918F-45F1548EB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3687" y="5486400"/>
                <a:ext cx="5540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id</a:t>
                </a:r>
              </a:p>
            </p:txBody>
          </p:sp>
          <p:sp>
            <p:nvSpPr>
              <p:cNvPr id="85005" name="Line 35">
                <a:extLst>
                  <a:ext uri="{FF2B5EF4-FFF2-40B4-BE49-F238E27FC236}">
                    <a16:creationId xmlns:a16="http://schemas.microsoft.com/office/drawing/2014/main" id="{4F2C97B3-5ED2-BE49-BA45-FE6FCD36A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72200" y="3810000"/>
                <a:ext cx="1143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6" name="Line 36">
                <a:extLst>
                  <a:ext uri="{FF2B5EF4-FFF2-40B4-BE49-F238E27FC236}">
                    <a16:creationId xmlns:a16="http://schemas.microsoft.com/office/drawing/2014/main" id="{75935850-92BD-654E-8DA2-E8A484E6A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600" y="3886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7" name="Line 37">
                <a:extLst>
                  <a:ext uri="{FF2B5EF4-FFF2-40B4-BE49-F238E27FC236}">
                    <a16:creationId xmlns:a16="http://schemas.microsoft.com/office/drawing/2014/main" id="{BFEB77B2-8A66-0448-B786-949834D56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0000" y="3810000"/>
                <a:ext cx="381000" cy="395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8" name="Line 39">
                <a:extLst>
                  <a:ext uri="{FF2B5EF4-FFF2-40B4-BE49-F238E27FC236}">
                    <a16:creationId xmlns:a16="http://schemas.microsoft.com/office/drawing/2014/main" id="{540C1A3A-F27D-4042-9D8A-1229A8219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42287" y="4738688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9" name="Text Box 41">
                <a:extLst>
                  <a:ext uri="{FF2B5EF4-FFF2-40B4-BE49-F238E27FC236}">
                    <a16:creationId xmlns:a16="http://schemas.microsoft.com/office/drawing/2014/main" id="{FB8C52F8-D0DD-6C48-883C-CAD06D4B6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8177" y="4872335"/>
                <a:ext cx="21724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  op  expr</a:t>
                </a:r>
              </a:p>
            </p:txBody>
          </p:sp>
          <p:sp>
            <p:nvSpPr>
              <p:cNvPr id="85010" name="Text Box 42">
                <a:extLst>
                  <a:ext uri="{FF2B5EF4-FFF2-40B4-BE49-F238E27FC236}">
                    <a16:creationId xmlns:a16="http://schemas.microsoft.com/office/drawing/2014/main" id="{8876BAAF-4795-3A49-9F12-C729E160B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5481935"/>
                <a:ext cx="5540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id</a:t>
                </a:r>
              </a:p>
            </p:txBody>
          </p:sp>
          <p:sp>
            <p:nvSpPr>
              <p:cNvPr id="85011" name="Line 45">
                <a:extLst>
                  <a:ext uri="{FF2B5EF4-FFF2-40B4-BE49-F238E27FC236}">
                    <a16:creationId xmlns:a16="http://schemas.microsoft.com/office/drawing/2014/main" id="{EC427F1F-9B99-8541-ADC1-691F8904D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600" y="53340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Line 46">
                <a:extLst>
                  <a:ext uri="{FF2B5EF4-FFF2-40B4-BE49-F238E27FC236}">
                    <a16:creationId xmlns:a16="http://schemas.microsoft.com/office/drawing/2014/main" id="{A22655BD-C1C1-714B-8FE0-617B4F278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53340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3" name="Line 47">
                <a:extLst>
                  <a:ext uri="{FF2B5EF4-FFF2-40B4-BE49-F238E27FC236}">
                    <a16:creationId xmlns:a16="http://schemas.microsoft.com/office/drawing/2014/main" id="{E85C8405-B2FC-9A4B-AC6B-C2A0A8E3B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86400" y="4586288"/>
                <a:ext cx="533400" cy="290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4" name="Line 48">
                <a:extLst>
                  <a:ext uri="{FF2B5EF4-FFF2-40B4-BE49-F238E27FC236}">
                    <a16:creationId xmlns:a16="http://schemas.microsoft.com/office/drawing/2014/main" id="{DE8DCC9B-CC05-1D47-9F27-C67F5F92A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96000" y="4586288"/>
                <a:ext cx="0" cy="366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5" name="Line 49">
                <a:extLst>
                  <a:ext uri="{FF2B5EF4-FFF2-40B4-BE49-F238E27FC236}">
                    <a16:creationId xmlns:a16="http://schemas.microsoft.com/office/drawing/2014/main" id="{AEA1CC53-3C52-8241-BD33-4E9A93C8D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8400" y="4586288"/>
                <a:ext cx="533400" cy="366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Text Box 29">
                <a:extLst>
                  <a:ext uri="{FF2B5EF4-FFF2-40B4-BE49-F238E27FC236}">
                    <a16:creationId xmlns:a16="http://schemas.microsoft.com/office/drawing/2014/main" id="{5CAFEFF6-823B-BE41-9DA1-2FDC3FB28D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5246" y="3276600"/>
                <a:ext cx="859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</a:t>
                </a:r>
              </a:p>
            </p:txBody>
          </p:sp>
          <p:sp>
            <p:nvSpPr>
              <p:cNvPr id="85017" name="Text Box 42">
                <a:extLst>
                  <a:ext uri="{FF2B5EF4-FFF2-40B4-BE49-F238E27FC236}">
                    <a16:creationId xmlns:a16="http://schemas.microsoft.com/office/drawing/2014/main" id="{B23B038B-DD58-A948-98BC-4344FAAAB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0" y="5481935"/>
                <a:ext cx="3693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*</a:t>
                </a:r>
              </a:p>
            </p:txBody>
          </p:sp>
          <p:sp>
            <p:nvSpPr>
              <p:cNvPr id="85018" name="Line 46">
                <a:extLst>
                  <a:ext uri="{FF2B5EF4-FFF2-40B4-BE49-F238E27FC236}">
                    <a16:creationId xmlns:a16="http://schemas.microsoft.com/office/drawing/2014/main" id="{AE1A756E-252D-2249-8027-804A83165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000" y="53340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9" name="Line 36">
                <a:extLst>
                  <a:ext uri="{FF2B5EF4-FFF2-40B4-BE49-F238E27FC236}">
                    <a16:creationId xmlns:a16="http://schemas.microsoft.com/office/drawing/2014/main" id="{1BED43EB-52F0-9448-83DF-BCF5016B5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600" y="45720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0" name="Text Box 42">
                <a:extLst>
                  <a:ext uri="{FF2B5EF4-FFF2-40B4-BE49-F238E27FC236}">
                    <a16:creationId xmlns:a16="http://schemas.microsoft.com/office/drawing/2014/main" id="{2232502A-8F4D-CD4F-952F-9561A9409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6838" y="4800600"/>
                <a:ext cx="3693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85021" name="Text Box 29">
                <a:extLst>
                  <a:ext uri="{FF2B5EF4-FFF2-40B4-BE49-F238E27FC236}">
                    <a16:creationId xmlns:a16="http://schemas.microsoft.com/office/drawing/2014/main" id="{DC5B0C0D-8724-5D45-8702-DC844809E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4186535"/>
                <a:ext cx="29977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    op          expr</a:t>
                </a:r>
              </a:p>
            </p:txBody>
          </p:sp>
          <p:sp>
            <p:nvSpPr>
              <p:cNvPr id="85022" name="Text Box 32">
                <a:extLst>
                  <a:ext uri="{FF2B5EF4-FFF2-40B4-BE49-F238E27FC236}">
                    <a16:creationId xmlns:a16="http://schemas.microsoft.com/office/drawing/2014/main" id="{920B46CF-954B-7B48-80BE-ED06DE66C6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227" y="5486400"/>
                <a:ext cx="5540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id</a:t>
                </a:r>
              </a:p>
            </p:txBody>
          </p:sp>
          <p:sp>
            <p:nvSpPr>
              <p:cNvPr id="85023" name="Line 35">
                <a:extLst>
                  <a:ext uri="{FF2B5EF4-FFF2-40B4-BE49-F238E27FC236}">
                    <a16:creationId xmlns:a16="http://schemas.microsoft.com/office/drawing/2014/main" id="{4FAFFEF1-9AD1-1144-92A5-7B8CD393C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6249" y="3886200"/>
                <a:ext cx="612377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4" name="Line 36">
                <a:extLst>
                  <a:ext uri="{FF2B5EF4-FFF2-40B4-BE49-F238E27FC236}">
                    <a16:creationId xmlns:a16="http://schemas.microsoft.com/office/drawing/2014/main" id="{1A9ABF37-EEEB-BB4B-BD24-4AA3E365E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027" y="3886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5" name="Line 37">
                <a:extLst>
                  <a:ext uri="{FF2B5EF4-FFF2-40B4-BE49-F238E27FC236}">
                    <a16:creationId xmlns:a16="http://schemas.microsoft.com/office/drawing/2014/main" id="{BDA8F71F-52CB-C04F-933F-F3D8AA35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3427" y="3886200"/>
                <a:ext cx="911623" cy="395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6" name="Line 39">
                <a:extLst>
                  <a:ext uri="{FF2B5EF4-FFF2-40B4-BE49-F238E27FC236}">
                    <a16:creationId xmlns:a16="http://schemas.microsoft.com/office/drawing/2014/main" id="{A1D2B4F6-E9D4-194C-BF37-AB8073409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827" y="4648200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7" name="Text Box 41">
                <a:extLst>
                  <a:ext uri="{FF2B5EF4-FFF2-40B4-BE49-F238E27FC236}">
                    <a16:creationId xmlns:a16="http://schemas.microsoft.com/office/drawing/2014/main" id="{FFA7870E-5FEE-4640-9288-F8DA439597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398" y="4948535"/>
                <a:ext cx="21724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  op  expr</a:t>
                </a:r>
              </a:p>
            </p:txBody>
          </p:sp>
          <p:sp>
            <p:nvSpPr>
              <p:cNvPr id="85028" name="Line 45">
                <a:extLst>
                  <a:ext uri="{FF2B5EF4-FFF2-40B4-BE49-F238E27FC236}">
                    <a16:creationId xmlns:a16="http://schemas.microsoft.com/office/drawing/2014/main" id="{83D039AD-7A25-8B48-9D36-F377DD643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63821" y="5410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9" name="Line 46">
                <a:extLst>
                  <a:ext uri="{FF2B5EF4-FFF2-40B4-BE49-F238E27FC236}">
                    <a16:creationId xmlns:a16="http://schemas.microsoft.com/office/drawing/2014/main" id="{2907A4F2-4BFC-2F47-9194-CF98E1324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9221" y="54102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0" name="Line 47">
                <a:extLst>
                  <a:ext uri="{FF2B5EF4-FFF2-40B4-BE49-F238E27FC236}">
                    <a16:creationId xmlns:a16="http://schemas.microsoft.com/office/drawing/2014/main" id="{B361D0D6-26BB-6642-BADD-EBF968451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7621" y="4662488"/>
                <a:ext cx="533400" cy="290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1" name="Line 48">
                <a:extLst>
                  <a:ext uri="{FF2B5EF4-FFF2-40B4-BE49-F238E27FC236}">
                    <a16:creationId xmlns:a16="http://schemas.microsoft.com/office/drawing/2014/main" id="{1BCDC8EB-C89C-EC46-9CFF-215EBA039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221" y="4662488"/>
                <a:ext cx="0" cy="366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2" name="Line 49">
                <a:extLst>
                  <a:ext uri="{FF2B5EF4-FFF2-40B4-BE49-F238E27FC236}">
                    <a16:creationId xmlns:a16="http://schemas.microsoft.com/office/drawing/2014/main" id="{CECB6972-1902-DB47-952A-E08DE7901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9621" y="4662488"/>
                <a:ext cx="533400" cy="366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3" name="Text Box 29">
                <a:extLst>
                  <a:ext uri="{FF2B5EF4-FFF2-40B4-BE49-F238E27FC236}">
                    <a16:creationId xmlns:a16="http://schemas.microsoft.com/office/drawing/2014/main" id="{0DD20F7A-C7BE-0540-93CA-747C81C2B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673" y="3352800"/>
                <a:ext cx="859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</a:t>
                </a:r>
              </a:p>
            </p:txBody>
          </p:sp>
          <p:sp>
            <p:nvSpPr>
              <p:cNvPr id="85034" name="Line 46">
                <a:extLst>
                  <a:ext uri="{FF2B5EF4-FFF2-40B4-BE49-F238E27FC236}">
                    <a16:creationId xmlns:a16="http://schemas.microsoft.com/office/drawing/2014/main" id="{BA1FD83E-927C-474B-9311-A0E7D340D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7221" y="54102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5" name="Line 36">
                <a:extLst>
                  <a:ext uri="{FF2B5EF4-FFF2-40B4-BE49-F238E27FC236}">
                    <a16:creationId xmlns:a16="http://schemas.microsoft.com/office/drawing/2014/main" id="{56AC197E-46DD-614E-BD7D-97375C793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389" y="4648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6" name="Text Box 42">
                <a:extLst>
                  <a:ext uri="{FF2B5EF4-FFF2-40B4-BE49-F238E27FC236}">
                    <a16:creationId xmlns:a16="http://schemas.microsoft.com/office/drawing/2014/main" id="{EB34C15A-DECD-F844-9DA1-4DAB780EC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627" y="4876800"/>
                <a:ext cx="3693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*</a:t>
                </a:r>
              </a:p>
            </p:txBody>
          </p:sp>
          <p:sp>
            <p:nvSpPr>
              <p:cNvPr id="85037" name="Text Box 26">
                <a:extLst>
                  <a:ext uri="{FF2B5EF4-FFF2-40B4-BE49-F238E27FC236}">
                    <a16:creationId xmlns:a16="http://schemas.microsoft.com/office/drawing/2014/main" id="{81C4AA98-2F22-4940-AB12-AFD9C7271B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200400"/>
                <a:ext cx="11842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/>
                  <a:t>Tree 1:</a:t>
                </a:r>
              </a:p>
            </p:txBody>
          </p:sp>
          <p:sp>
            <p:nvSpPr>
              <p:cNvPr id="85038" name="Text Box 50">
                <a:extLst>
                  <a:ext uri="{FF2B5EF4-FFF2-40B4-BE49-F238E27FC236}">
                    <a16:creationId xmlns:a16="http://schemas.microsoft.com/office/drawing/2014/main" id="{C995520E-1E89-8648-BE41-B5F4628F8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2325" y="3200400"/>
                <a:ext cx="11842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/>
                  <a:t>Tree 2: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4EC1D139-0147-F248-9BC8-14DF38BAE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8947-53CA-3A41-8839-7919C8B09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26488" cy="45323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expr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expr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 | 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expr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op expr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op 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sz="26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*</a:t>
            </a:r>
            <a:r>
              <a:rPr lang="en-US" altLang="en-US" sz="26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 How many parse trees for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 +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+ id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 Which one is “correct”?</a:t>
            </a:r>
          </a:p>
        </p:txBody>
      </p:sp>
      <p:sp>
        <p:nvSpPr>
          <p:cNvPr id="87043" name="Slide Number Placeholder 4">
            <a:extLst>
              <a:ext uri="{FF2B5EF4-FFF2-40B4-BE49-F238E27FC236}">
                <a16:creationId xmlns:a16="http://schemas.microsoft.com/office/drawing/2014/main" id="{0EE7C76B-F204-F540-9E7A-24B1A7E38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7E4724-3674-A746-A5B4-288C07C8021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65FB1-907E-1F40-914F-135A0641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71600"/>
            <a:ext cx="8839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B5EECA-5903-2F44-8D94-5531570905C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124200"/>
            <a:ext cx="8686800" cy="2900363"/>
            <a:chOff x="228600" y="3124200"/>
            <a:chExt cx="8686800" cy="2900065"/>
          </a:xfrm>
        </p:grpSpPr>
        <p:sp>
          <p:nvSpPr>
            <p:cNvPr id="87046" name="Text Box 30">
              <a:extLst>
                <a:ext uri="{FF2B5EF4-FFF2-40B4-BE49-F238E27FC236}">
                  <a16:creationId xmlns:a16="http://schemas.microsoft.com/office/drawing/2014/main" id="{01CD7092-6C96-B045-AA90-FA37A89DE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684" y="5562600"/>
              <a:ext cx="5540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id</a:t>
              </a:r>
            </a:p>
          </p:txBody>
        </p:sp>
        <p:sp>
          <p:nvSpPr>
            <p:cNvPr id="87047" name="Text Box 42">
              <a:extLst>
                <a:ext uri="{FF2B5EF4-FFF2-40B4-BE49-F238E27FC236}">
                  <a16:creationId xmlns:a16="http://schemas.microsoft.com/office/drawing/2014/main" id="{093520E2-3EE3-D14D-98F9-769680B2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542" y="5558135"/>
              <a:ext cx="5540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id</a:t>
              </a:r>
            </a:p>
          </p:txBody>
        </p:sp>
        <p:sp>
          <p:nvSpPr>
            <p:cNvPr id="87048" name="Text Box 42">
              <a:extLst>
                <a:ext uri="{FF2B5EF4-FFF2-40B4-BE49-F238E27FC236}">
                  <a16:creationId xmlns:a16="http://schemas.microsoft.com/office/drawing/2014/main" id="{C0B6F94F-C06E-B84B-9940-153349573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42" y="5558135"/>
              <a:ext cx="3693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87049" name="Group 3">
              <a:extLst>
                <a:ext uri="{FF2B5EF4-FFF2-40B4-BE49-F238E27FC236}">
                  <a16:creationId xmlns:a16="http://schemas.microsoft.com/office/drawing/2014/main" id="{F118ED29-39AD-694B-BE2B-BBD44D389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3124200"/>
              <a:ext cx="8686800" cy="2747665"/>
              <a:chOff x="0" y="3200400"/>
              <a:chExt cx="8686800" cy="2747665"/>
            </a:xfrm>
          </p:grpSpPr>
          <p:sp>
            <p:nvSpPr>
              <p:cNvPr id="87050" name="Text Box 29">
                <a:extLst>
                  <a:ext uri="{FF2B5EF4-FFF2-40B4-BE49-F238E27FC236}">
                    <a16:creationId xmlns:a16="http://schemas.microsoft.com/office/drawing/2014/main" id="{9157D378-6A6E-DF49-A514-1FB840E13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4550" y="4110335"/>
                <a:ext cx="29122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          op   expr</a:t>
                </a:r>
              </a:p>
            </p:txBody>
          </p:sp>
          <p:sp>
            <p:nvSpPr>
              <p:cNvPr id="87051" name="Text Box 30">
                <a:extLst>
                  <a:ext uri="{FF2B5EF4-FFF2-40B4-BE49-F238E27FC236}">
                    <a16:creationId xmlns:a16="http://schemas.microsoft.com/office/drawing/2014/main" id="{125A9D3D-3B47-D549-B023-631F9E700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342" y="5486400"/>
                <a:ext cx="5540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id</a:t>
                </a:r>
              </a:p>
            </p:txBody>
          </p:sp>
          <p:sp>
            <p:nvSpPr>
              <p:cNvPr id="87052" name="Text Box 32">
                <a:extLst>
                  <a:ext uri="{FF2B5EF4-FFF2-40B4-BE49-F238E27FC236}">
                    <a16:creationId xmlns:a16="http://schemas.microsoft.com/office/drawing/2014/main" id="{857A4835-4F98-4E49-9570-E81DE9525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3687" y="5486400"/>
                <a:ext cx="5540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id</a:t>
                </a:r>
              </a:p>
            </p:txBody>
          </p:sp>
          <p:sp>
            <p:nvSpPr>
              <p:cNvPr id="87053" name="Line 35">
                <a:extLst>
                  <a:ext uri="{FF2B5EF4-FFF2-40B4-BE49-F238E27FC236}">
                    <a16:creationId xmlns:a16="http://schemas.microsoft.com/office/drawing/2014/main" id="{5DD67389-F66C-F74D-B002-6302F6FEA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72200" y="3810000"/>
                <a:ext cx="1143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54" name="Line 36">
                <a:extLst>
                  <a:ext uri="{FF2B5EF4-FFF2-40B4-BE49-F238E27FC236}">
                    <a16:creationId xmlns:a16="http://schemas.microsoft.com/office/drawing/2014/main" id="{097A1FD4-DE25-8F42-893E-F354EFBE4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600" y="3886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55" name="Line 37">
                <a:extLst>
                  <a:ext uri="{FF2B5EF4-FFF2-40B4-BE49-F238E27FC236}">
                    <a16:creationId xmlns:a16="http://schemas.microsoft.com/office/drawing/2014/main" id="{FBDDDABF-C65C-DB47-AE07-1CAADB11A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0000" y="3810000"/>
                <a:ext cx="381000" cy="395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56" name="Line 39">
                <a:extLst>
                  <a:ext uri="{FF2B5EF4-FFF2-40B4-BE49-F238E27FC236}">
                    <a16:creationId xmlns:a16="http://schemas.microsoft.com/office/drawing/2014/main" id="{CDF168D5-E081-B649-8B10-BACB0D2B6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42287" y="4738688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57" name="Text Box 41">
                <a:extLst>
                  <a:ext uri="{FF2B5EF4-FFF2-40B4-BE49-F238E27FC236}">
                    <a16:creationId xmlns:a16="http://schemas.microsoft.com/office/drawing/2014/main" id="{FCAB21DC-2FE0-3B46-A1FB-1C01B7CC4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8177" y="4872335"/>
                <a:ext cx="21724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  op  expr</a:t>
                </a:r>
              </a:p>
            </p:txBody>
          </p:sp>
          <p:sp>
            <p:nvSpPr>
              <p:cNvPr id="87058" name="Text Box 42">
                <a:extLst>
                  <a:ext uri="{FF2B5EF4-FFF2-40B4-BE49-F238E27FC236}">
                    <a16:creationId xmlns:a16="http://schemas.microsoft.com/office/drawing/2014/main" id="{F36F10EB-8F11-2D4B-A5AC-3F1354725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5481935"/>
                <a:ext cx="5540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id</a:t>
                </a:r>
              </a:p>
            </p:txBody>
          </p:sp>
          <p:sp>
            <p:nvSpPr>
              <p:cNvPr id="87059" name="Line 45">
                <a:extLst>
                  <a:ext uri="{FF2B5EF4-FFF2-40B4-BE49-F238E27FC236}">
                    <a16:creationId xmlns:a16="http://schemas.microsoft.com/office/drawing/2014/main" id="{BE25EC1A-D6AB-3240-A3E8-A82B5034D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600" y="53340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0" name="Line 46">
                <a:extLst>
                  <a:ext uri="{FF2B5EF4-FFF2-40B4-BE49-F238E27FC236}">
                    <a16:creationId xmlns:a16="http://schemas.microsoft.com/office/drawing/2014/main" id="{C0A8190F-B081-7549-849A-B5EFBCE25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53340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1" name="Line 47">
                <a:extLst>
                  <a:ext uri="{FF2B5EF4-FFF2-40B4-BE49-F238E27FC236}">
                    <a16:creationId xmlns:a16="http://schemas.microsoft.com/office/drawing/2014/main" id="{F30A38ED-1FE9-C54E-B622-E3772DDC6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86400" y="4586288"/>
                <a:ext cx="533400" cy="290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2" name="Line 48">
                <a:extLst>
                  <a:ext uri="{FF2B5EF4-FFF2-40B4-BE49-F238E27FC236}">
                    <a16:creationId xmlns:a16="http://schemas.microsoft.com/office/drawing/2014/main" id="{61892973-8162-7B4D-AC89-7A3BC9FF8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96000" y="4586288"/>
                <a:ext cx="0" cy="366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3" name="Line 49">
                <a:extLst>
                  <a:ext uri="{FF2B5EF4-FFF2-40B4-BE49-F238E27FC236}">
                    <a16:creationId xmlns:a16="http://schemas.microsoft.com/office/drawing/2014/main" id="{D42A1A4C-FA99-4B4B-8CBC-64FC4E422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8400" y="4586288"/>
                <a:ext cx="533400" cy="366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4" name="Text Box 29">
                <a:extLst>
                  <a:ext uri="{FF2B5EF4-FFF2-40B4-BE49-F238E27FC236}">
                    <a16:creationId xmlns:a16="http://schemas.microsoft.com/office/drawing/2014/main" id="{F69432A2-3856-8D42-9ED4-140CA30A2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5246" y="3276600"/>
                <a:ext cx="859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</a:t>
                </a:r>
              </a:p>
            </p:txBody>
          </p:sp>
          <p:sp>
            <p:nvSpPr>
              <p:cNvPr id="87065" name="Text Box 42">
                <a:extLst>
                  <a:ext uri="{FF2B5EF4-FFF2-40B4-BE49-F238E27FC236}">
                    <a16:creationId xmlns:a16="http://schemas.microsoft.com/office/drawing/2014/main" id="{473E4EAA-5946-704F-86D9-19CE01B28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0" y="5481935"/>
                <a:ext cx="3693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87066" name="Line 46">
                <a:extLst>
                  <a:ext uri="{FF2B5EF4-FFF2-40B4-BE49-F238E27FC236}">
                    <a16:creationId xmlns:a16="http://schemas.microsoft.com/office/drawing/2014/main" id="{24F47CE2-E4E5-8140-A9F6-FD80DD773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000" y="53340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7" name="Line 36">
                <a:extLst>
                  <a:ext uri="{FF2B5EF4-FFF2-40B4-BE49-F238E27FC236}">
                    <a16:creationId xmlns:a16="http://schemas.microsoft.com/office/drawing/2014/main" id="{38D6DD22-85AA-F541-8200-6A59015F5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600" y="45720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8" name="Text Box 42">
                <a:extLst>
                  <a:ext uri="{FF2B5EF4-FFF2-40B4-BE49-F238E27FC236}">
                    <a16:creationId xmlns:a16="http://schemas.microsoft.com/office/drawing/2014/main" id="{9A230932-ACBD-0548-A74A-D1DBC1251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6838" y="4800600"/>
                <a:ext cx="3693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87069" name="Text Box 29">
                <a:extLst>
                  <a:ext uri="{FF2B5EF4-FFF2-40B4-BE49-F238E27FC236}">
                    <a16:creationId xmlns:a16="http://schemas.microsoft.com/office/drawing/2014/main" id="{802392BA-6FD3-5B43-BB64-3BDEFF1D5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4186535"/>
                <a:ext cx="29977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    op          expr</a:t>
                </a:r>
              </a:p>
            </p:txBody>
          </p:sp>
          <p:sp>
            <p:nvSpPr>
              <p:cNvPr id="87070" name="Text Box 32">
                <a:extLst>
                  <a:ext uri="{FF2B5EF4-FFF2-40B4-BE49-F238E27FC236}">
                    <a16:creationId xmlns:a16="http://schemas.microsoft.com/office/drawing/2014/main" id="{347F1620-4085-5A4F-BE73-54A7B52AA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227" y="5486400"/>
                <a:ext cx="5540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id</a:t>
                </a:r>
              </a:p>
            </p:txBody>
          </p:sp>
          <p:sp>
            <p:nvSpPr>
              <p:cNvPr id="87071" name="Line 35">
                <a:extLst>
                  <a:ext uri="{FF2B5EF4-FFF2-40B4-BE49-F238E27FC236}">
                    <a16:creationId xmlns:a16="http://schemas.microsoft.com/office/drawing/2014/main" id="{6925B522-43EB-B74B-83D3-3BCE538EB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6249" y="3886200"/>
                <a:ext cx="612377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2" name="Line 36">
                <a:extLst>
                  <a:ext uri="{FF2B5EF4-FFF2-40B4-BE49-F238E27FC236}">
                    <a16:creationId xmlns:a16="http://schemas.microsoft.com/office/drawing/2014/main" id="{1CFB21BA-5B3B-CD42-8A2F-66A2923CB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027" y="3886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3" name="Line 37">
                <a:extLst>
                  <a:ext uri="{FF2B5EF4-FFF2-40B4-BE49-F238E27FC236}">
                    <a16:creationId xmlns:a16="http://schemas.microsoft.com/office/drawing/2014/main" id="{09E85743-8ABF-7445-BDA7-E097167AD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3427" y="3886200"/>
                <a:ext cx="911623" cy="395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4" name="Line 39">
                <a:extLst>
                  <a:ext uri="{FF2B5EF4-FFF2-40B4-BE49-F238E27FC236}">
                    <a16:creationId xmlns:a16="http://schemas.microsoft.com/office/drawing/2014/main" id="{E1D91EE2-82BD-C04A-A53E-573BE140F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827" y="4648200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5" name="Text Box 41">
                <a:extLst>
                  <a:ext uri="{FF2B5EF4-FFF2-40B4-BE49-F238E27FC236}">
                    <a16:creationId xmlns:a16="http://schemas.microsoft.com/office/drawing/2014/main" id="{5D934E6D-E241-3542-8516-FD5D14792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398" y="4948535"/>
                <a:ext cx="21724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  op  expr</a:t>
                </a:r>
              </a:p>
            </p:txBody>
          </p:sp>
          <p:sp>
            <p:nvSpPr>
              <p:cNvPr id="87076" name="Line 45">
                <a:extLst>
                  <a:ext uri="{FF2B5EF4-FFF2-40B4-BE49-F238E27FC236}">
                    <a16:creationId xmlns:a16="http://schemas.microsoft.com/office/drawing/2014/main" id="{108CA9E8-6216-5243-9D60-D0A9913E2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63821" y="5410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7" name="Line 46">
                <a:extLst>
                  <a:ext uri="{FF2B5EF4-FFF2-40B4-BE49-F238E27FC236}">
                    <a16:creationId xmlns:a16="http://schemas.microsoft.com/office/drawing/2014/main" id="{4557DE2D-0D76-C040-9D8D-8CB6D4BBC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9221" y="54102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8" name="Line 47">
                <a:extLst>
                  <a:ext uri="{FF2B5EF4-FFF2-40B4-BE49-F238E27FC236}">
                    <a16:creationId xmlns:a16="http://schemas.microsoft.com/office/drawing/2014/main" id="{54908E45-48CC-394A-AC71-9F1F1504A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7621" y="4662488"/>
                <a:ext cx="533400" cy="290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9" name="Line 48">
                <a:extLst>
                  <a:ext uri="{FF2B5EF4-FFF2-40B4-BE49-F238E27FC236}">
                    <a16:creationId xmlns:a16="http://schemas.microsoft.com/office/drawing/2014/main" id="{B86ADD39-530F-0540-B415-5293ADDA1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221" y="4662488"/>
                <a:ext cx="0" cy="366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80" name="Line 49">
                <a:extLst>
                  <a:ext uri="{FF2B5EF4-FFF2-40B4-BE49-F238E27FC236}">
                    <a16:creationId xmlns:a16="http://schemas.microsoft.com/office/drawing/2014/main" id="{CF8566AC-7C18-3B42-BC62-DF070B914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9621" y="4662488"/>
                <a:ext cx="533400" cy="366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81" name="Text Box 29">
                <a:extLst>
                  <a:ext uri="{FF2B5EF4-FFF2-40B4-BE49-F238E27FC236}">
                    <a16:creationId xmlns:a16="http://schemas.microsoft.com/office/drawing/2014/main" id="{392DC683-10ED-D548-B1B4-2EE91D2EA9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673" y="3352800"/>
                <a:ext cx="859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/>
                  <a:t>expr</a:t>
                </a:r>
              </a:p>
            </p:txBody>
          </p:sp>
          <p:sp>
            <p:nvSpPr>
              <p:cNvPr id="87082" name="Line 46">
                <a:extLst>
                  <a:ext uri="{FF2B5EF4-FFF2-40B4-BE49-F238E27FC236}">
                    <a16:creationId xmlns:a16="http://schemas.microsoft.com/office/drawing/2014/main" id="{42D11FF5-E122-DE4A-AB15-DCA57491F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7221" y="54102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83" name="Line 36">
                <a:extLst>
                  <a:ext uri="{FF2B5EF4-FFF2-40B4-BE49-F238E27FC236}">
                    <a16:creationId xmlns:a16="http://schemas.microsoft.com/office/drawing/2014/main" id="{D57C9EFE-ED91-8E41-B47E-17DF23D4C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389" y="4648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84" name="Text Box 42">
                <a:extLst>
                  <a:ext uri="{FF2B5EF4-FFF2-40B4-BE49-F238E27FC236}">
                    <a16:creationId xmlns:a16="http://schemas.microsoft.com/office/drawing/2014/main" id="{C1F3CEB2-6A5D-FB40-A245-5CCC351D5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627" y="4876800"/>
                <a:ext cx="3693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87085" name="Text Box 26">
                <a:extLst>
                  <a:ext uri="{FF2B5EF4-FFF2-40B4-BE49-F238E27FC236}">
                    <a16:creationId xmlns:a16="http://schemas.microsoft.com/office/drawing/2014/main" id="{EA2287D7-8F03-AC4E-BEA4-C8E233E20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200400"/>
                <a:ext cx="11842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/>
                  <a:t>Tree 1:</a:t>
                </a:r>
              </a:p>
            </p:txBody>
          </p:sp>
          <p:sp>
            <p:nvSpPr>
              <p:cNvPr id="87086" name="Text Box 50">
                <a:extLst>
                  <a:ext uri="{FF2B5EF4-FFF2-40B4-BE49-F238E27FC236}">
                    <a16:creationId xmlns:a16="http://schemas.microsoft.com/office/drawing/2014/main" id="{40CAF263-E67A-8E42-B75B-B2574CA52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2325" y="3200400"/>
                <a:ext cx="11842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/>
                  <a:t>Tree 2: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>
            <a:extLst>
              <a:ext uri="{FF2B5EF4-FFF2-40B4-BE49-F238E27FC236}">
                <a16:creationId xmlns:a16="http://schemas.microsoft.com/office/drawing/2014/main" id="{2C87EBBE-BBD2-A94C-9AC7-306A2E2F55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5E2572D4-EA54-C341-ABA9-5AA3A546E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C7BF97-87E4-3A42-95B9-72B791F1C61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5CFADA7-5C76-7846-9724-8D0300FCF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Syntax and Semantics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34657A4-0674-BC4C-9A88-090F28804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Syntax</a:t>
            </a:r>
            <a:r>
              <a:rPr lang="en-US" altLang="en-US" sz="2800">
                <a:ea typeface="ＭＳ Ｐゴシック" panose="020B0600070205080204" pitchFamily="34" charset="-128"/>
              </a:rPr>
              <a:t> is the form or structure of expressions, statements, and program units of a given language</a:t>
            </a:r>
          </a:p>
          <a:p>
            <a:pPr lvl="1" eaLnBrk="1" hangingPunct="1"/>
            <a:r>
              <a:rPr lang="en-US" altLang="en-US" sz="2400"/>
              <a:t>Syntax of a Java </a:t>
            </a:r>
            <a:r>
              <a:rPr lang="en-US" altLang="en-US" sz="2000" b="1"/>
              <a:t>while</a:t>
            </a:r>
            <a:r>
              <a:rPr lang="en-US" altLang="en-US" sz="2400"/>
              <a:t> statement: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while</a:t>
            </a:r>
            <a:r>
              <a:rPr lang="en-US" altLang="en-US" sz="1800" b="1"/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(</a:t>
            </a:r>
            <a:r>
              <a:rPr lang="en-US" altLang="en-US" sz="1800" b="1"/>
              <a:t> </a:t>
            </a:r>
            <a:r>
              <a:rPr lang="en-US" altLang="en-US" sz="1800" i="1"/>
              <a:t>boolean_expr</a:t>
            </a:r>
            <a:r>
              <a:rPr lang="en-US" altLang="en-US" sz="1800" b="1"/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)</a:t>
            </a:r>
            <a:r>
              <a:rPr lang="en-US" altLang="en-US" sz="1800" b="1"/>
              <a:t> </a:t>
            </a:r>
            <a:r>
              <a:rPr lang="en-US" altLang="en-US" sz="1800" i="1"/>
              <a:t>statement</a:t>
            </a:r>
            <a:endParaRPr lang="en-US" altLang="en-US" sz="2000"/>
          </a:p>
          <a:p>
            <a:pPr eaLnBrk="1" hangingPunct="1"/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Semantics</a:t>
            </a:r>
            <a:r>
              <a:rPr lang="en-US" altLang="en-US" sz="2800">
                <a:ea typeface="ＭＳ Ｐゴシック" panose="020B0600070205080204" pitchFamily="34" charset="-128"/>
              </a:rPr>
              <a:t> is the meaning of expressions, statements and program units of a given language</a:t>
            </a:r>
          </a:p>
          <a:p>
            <a:pPr lvl="1" eaLnBrk="1" hangingPunct="1"/>
            <a:r>
              <a:rPr lang="en-US" altLang="en-US" sz="2400"/>
              <a:t>Semantics of </a:t>
            </a:r>
            <a:r>
              <a:rPr lang="en-US" altLang="en-US" sz="2000" b="1">
                <a:latin typeface="Courier New" panose="02070309020205020404" pitchFamily="49" charset="0"/>
              </a:rPr>
              <a:t>while</a:t>
            </a:r>
            <a:r>
              <a:rPr lang="en-US" altLang="en-US" sz="2000" b="1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(</a:t>
            </a:r>
            <a:r>
              <a:rPr lang="en-US" altLang="en-US" sz="2000" b="1"/>
              <a:t> </a:t>
            </a:r>
            <a:r>
              <a:rPr lang="en-US" altLang="en-US" sz="2000" i="1"/>
              <a:t>boolean_expr</a:t>
            </a:r>
            <a:r>
              <a:rPr lang="en-US" altLang="en-US" sz="2000" b="1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)</a:t>
            </a:r>
            <a:r>
              <a:rPr lang="en-US" altLang="en-US" sz="2000" b="1"/>
              <a:t> </a:t>
            </a:r>
            <a:r>
              <a:rPr lang="en-US" altLang="en-US" sz="2000" i="1"/>
              <a:t>statement</a:t>
            </a:r>
            <a:endParaRPr lang="en-US" altLang="en-US" sz="2400"/>
          </a:p>
          <a:p>
            <a:pPr lvl="2" eaLnBrk="1" hangingPunct="1"/>
            <a:r>
              <a:rPr lang="en-US" altLang="en-US" sz="2000"/>
              <a:t>Execute </a:t>
            </a:r>
            <a:r>
              <a:rPr lang="en-US" altLang="en-US" sz="1800" i="1"/>
              <a:t>statement</a:t>
            </a:r>
            <a:r>
              <a:rPr lang="en-US" altLang="en-US" sz="2000"/>
              <a:t> repeatedly (0 or more times) as long as </a:t>
            </a:r>
            <a:r>
              <a:rPr lang="en-US" altLang="en-US" sz="1800" i="1"/>
              <a:t>boolean_expr</a:t>
            </a:r>
            <a:r>
              <a:rPr lang="en-US" altLang="en-US" sz="2000"/>
              <a:t> evaluates to </a:t>
            </a:r>
            <a:r>
              <a:rPr lang="en-US" altLang="en-US" sz="1800" b="1"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>
            <a:extLst>
              <a:ext uri="{FF2B5EF4-FFF2-40B4-BE49-F238E27FC236}">
                <a16:creationId xmlns:a16="http://schemas.microsoft.com/office/drawing/2014/main" id="{84C36390-AC32-2F47-892D-3CF2895D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14F9C49A-5451-C747-80BC-73B43B8D0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B4C2EE-21C4-3A41-8C89-81D68A37E00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BAFC9D9-E735-7240-9DD0-4E21D60B1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4F804F7-A3C5-8842-A408-359C34164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Formal languages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Regular expressions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Context-free grammars</a:t>
            </a:r>
          </a:p>
          <a:p>
            <a:pPr lvl="1" eaLnBrk="1" hangingPunct="1"/>
            <a:r>
              <a:rPr lang="en-US" altLang="en-US" dirty="0"/>
              <a:t>Derivation</a:t>
            </a:r>
          </a:p>
          <a:p>
            <a:pPr lvl="1" eaLnBrk="1" hangingPunct="1"/>
            <a:r>
              <a:rPr lang="en-US" altLang="en-US" dirty="0"/>
              <a:t>Parse</a:t>
            </a:r>
          </a:p>
          <a:p>
            <a:pPr lvl="1" eaLnBrk="1" hangingPunct="1"/>
            <a:r>
              <a:rPr lang="en-US" altLang="en-US" dirty="0"/>
              <a:t>Parse trees</a:t>
            </a:r>
          </a:p>
          <a:p>
            <a:pPr lvl="1" eaLnBrk="1" hangingPunct="1"/>
            <a:r>
              <a:rPr lang="en-US" altLang="en-US" dirty="0"/>
              <a:t>Ambiguity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Expression Grammars</a:t>
            </a:r>
          </a:p>
        </p:txBody>
      </p:sp>
    </p:spTree>
    <p:extLst>
      <p:ext uri="{BB962C8B-B14F-4D97-AF65-F5344CB8AC3E}">
        <p14:creationId xmlns:p14="http://schemas.microsoft.com/office/powerpoint/2010/main" val="1913062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E7F5-5009-654A-8C7C-FB2907A3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08B3-E5DE-EC4F-88CE-BA6F4309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expressions</a:t>
            </a:r>
          </a:p>
          <a:p>
            <a:pPr lvl="1"/>
            <a:r>
              <a:rPr lang="en-US" dirty="0"/>
              <a:t>Arithmetic expressions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Other</a:t>
            </a:r>
          </a:p>
          <a:p>
            <a:pPr lvl="1"/>
            <a:endParaRPr lang="en-US" dirty="0"/>
          </a:p>
          <a:p>
            <a:r>
              <a:rPr lang="en-US" dirty="0"/>
              <a:t>Terminals: operands, operators, and parentheses 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expr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 expr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  | 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expr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op expr </a:t>
            </a:r>
          </a:p>
          <a:p>
            <a:pPr marL="0" indent="0">
              <a:buNone/>
            </a:pP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op 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+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 |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*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836F4-9D0A-AF4C-8330-8BBB127D6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8DD7-A5D9-A64E-BA5B-DA7310372D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7A3778-8835-1C4D-85FC-9DD225A0BB30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A4AF3-4903-454B-8807-D81B40C1B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34000"/>
            <a:ext cx="8839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7708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4">
            <a:extLst>
              <a:ext uri="{FF2B5EF4-FFF2-40B4-BE49-F238E27FC236}">
                <a16:creationId xmlns:a16="http://schemas.microsoft.com/office/drawing/2014/main" id="{05731B03-FCCB-DF43-AFDB-D09270FF4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4314F-6BDB-5049-9E0B-1FCE6E311AB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94B3664F-D06D-3C4E-9564-2723D0FEE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Body" charset="0"/>
                <a:ea typeface="ＭＳ Ｐゴシック" panose="020B0600070205080204" pitchFamily="34" charset="-128"/>
              </a:rPr>
              <a:t>Handling Ambiguity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731CADD-2E70-5F41-998A-C33738863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105400"/>
          </a:xfrm>
        </p:spPr>
        <p:txBody>
          <a:bodyPr/>
          <a:lstStyle/>
          <a:p>
            <a:pPr eaLnBrk="1" hangingPunct="1"/>
            <a:endParaRPr lang="en-US" altLang="en-US" sz="2800">
              <a:latin typeface="Arial (Body)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>
              <a:latin typeface="Arial (Body)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>
              <a:latin typeface="Arial (Body)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Rewrite the grammar into unambiguous one: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i="1">
                <a:latin typeface="Arial (Body)" charset="0"/>
              </a:rPr>
              <a:t>expr </a:t>
            </a:r>
            <a:r>
              <a:rPr lang="en-US" altLang="en-US" i="1">
                <a:latin typeface="Arial (Body)" charset="0"/>
                <a:sym typeface="Symbol" pitchFamily="2" charset="2"/>
              </a:rPr>
              <a:t> expr</a:t>
            </a:r>
            <a:r>
              <a:rPr lang="en-US" altLang="en-US" i="1">
                <a:latin typeface="Arial (Body)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>
                <a:latin typeface="Arial (Body)" charset="0"/>
              </a:rPr>
              <a:t> </a:t>
            </a:r>
            <a:r>
              <a:rPr lang="en-US" altLang="en-US" i="1">
                <a:latin typeface="Arial (Body)" charset="0"/>
              </a:rPr>
              <a:t>term </a:t>
            </a:r>
            <a:r>
              <a:rPr lang="en-US" altLang="en-US">
                <a:latin typeface="Arial (Body)" charset="0"/>
              </a:rPr>
              <a:t>|</a:t>
            </a:r>
            <a:r>
              <a:rPr lang="en-US" altLang="en-US" i="1">
                <a:latin typeface="Arial (Body)" charset="0"/>
              </a:rPr>
              <a:t> term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i="1">
                <a:latin typeface="Arial (Body)" charset="0"/>
              </a:rPr>
              <a:t>term </a:t>
            </a:r>
            <a:r>
              <a:rPr lang="en-US" altLang="en-US" i="1">
                <a:latin typeface="Arial (Body)" charset="0"/>
                <a:sym typeface="Symbol" pitchFamily="2" charset="2"/>
              </a:rPr>
              <a:t></a:t>
            </a:r>
            <a:r>
              <a:rPr lang="en-US" altLang="en-US" i="1">
                <a:latin typeface="Arial (Body)" charset="0"/>
              </a:rPr>
              <a:t> term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i="1">
                <a:latin typeface="Arial (Body)" charset="0"/>
              </a:rPr>
              <a:t> factor | factor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i="1">
                <a:latin typeface="Arial (Body)" charset="0"/>
              </a:rPr>
              <a:t>factor </a:t>
            </a:r>
            <a:r>
              <a:rPr lang="en-US" altLang="en-US" i="1">
                <a:latin typeface="Arial (Body)" charset="0"/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>
                <a:latin typeface="Arial (Body)" charset="0"/>
              </a:rPr>
              <a:t> 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i="1">
                <a:latin typeface="Arial (Body)" charset="0"/>
              </a:rPr>
              <a:t>expr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400">
              <a:latin typeface="Arial (Body)" charset="0"/>
            </a:endParaRPr>
          </a:p>
          <a:p>
            <a:pPr eaLnBrk="1" hangingPunct="1"/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Forces left associativity of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</a:p>
          <a:p>
            <a:pPr eaLnBrk="1" hangingPunct="1"/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Forces higher precedence of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 over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9092" name="Content Placeholder 2">
            <a:extLst>
              <a:ext uri="{FF2B5EF4-FFF2-40B4-BE49-F238E27FC236}">
                <a16:creationId xmlns:a16="http://schemas.microsoft.com/office/drawing/2014/main" id="{50384804-3AA2-1A4C-A3AB-35D33F5F2CDB}"/>
              </a:ext>
            </a:extLst>
          </p:cNvPr>
          <p:cNvSpPr txBox="1">
            <a:spLocks/>
          </p:cNvSpPr>
          <p:nvPr/>
        </p:nvSpPr>
        <p:spPr bwMode="auto">
          <a:xfrm>
            <a:off x="341313" y="1487488"/>
            <a:ext cx="87264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600"/>
              <a:t>Our ambiguous grammar, slightly simplified:</a:t>
            </a:r>
          </a:p>
          <a:p>
            <a:pPr>
              <a:buFont typeface="Wingdings" pitchFamily="2" charset="2"/>
              <a:buNone/>
            </a:pPr>
            <a:r>
              <a:rPr lang="en-US" altLang="en-US" sz="2600" i="1"/>
              <a:t>expr</a:t>
            </a:r>
            <a:r>
              <a:rPr lang="en-US" altLang="en-US" sz="2600"/>
              <a:t> </a:t>
            </a:r>
            <a:r>
              <a:rPr lang="en-US" altLang="en-US" sz="2600" i="1">
                <a:sym typeface="Symbol" pitchFamily="2" charset="2"/>
              </a:rPr>
              <a:t> </a:t>
            </a:r>
            <a:r>
              <a:rPr lang="en-US" altLang="en-US" sz="26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sz="2600" i="1">
                <a:sym typeface="Symbol" pitchFamily="2" charset="2"/>
              </a:rPr>
              <a:t> | </a:t>
            </a:r>
            <a:r>
              <a:rPr lang="en-US" altLang="en-US" sz="26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(</a:t>
            </a:r>
            <a:r>
              <a:rPr lang="en-US" altLang="en-US" sz="2600" i="1">
                <a:sym typeface="Symbol" pitchFamily="2" charset="2"/>
              </a:rPr>
              <a:t> expr </a:t>
            </a:r>
            <a:r>
              <a:rPr lang="en-US" altLang="en-US" sz="26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)</a:t>
            </a:r>
            <a:r>
              <a:rPr lang="en-US" altLang="en-US" sz="2600" i="1">
                <a:sym typeface="Symbol" pitchFamily="2" charset="2"/>
              </a:rPr>
              <a:t>  | </a:t>
            </a:r>
            <a:r>
              <a:rPr lang="en-US" altLang="en-US" sz="2600"/>
              <a:t> </a:t>
            </a:r>
            <a:r>
              <a:rPr lang="en-US" altLang="en-US" sz="2600" i="1"/>
              <a:t>expr</a:t>
            </a:r>
            <a:r>
              <a:rPr lang="en-US" altLang="en-US" sz="2600"/>
              <a:t> </a:t>
            </a:r>
            <a:r>
              <a:rPr lang="en-US" altLang="en-US" sz="26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+</a:t>
            </a:r>
            <a:r>
              <a:rPr lang="en-US" altLang="en-US" sz="2600" i="1">
                <a:sym typeface="Symbol" pitchFamily="2" charset="2"/>
              </a:rPr>
              <a:t> expr  | expr </a:t>
            </a:r>
            <a:r>
              <a:rPr lang="en-US" altLang="en-US" sz="26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*</a:t>
            </a:r>
            <a:r>
              <a:rPr lang="en-US" altLang="en-US" sz="2600" i="1">
                <a:sym typeface="Symbol" pitchFamily="2" charset="2"/>
              </a:rPr>
              <a:t> expr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FEF2B-E961-C04E-A178-22CA13E3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4">
            <a:extLst>
              <a:ext uri="{FF2B5EF4-FFF2-40B4-BE49-F238E27FC236}">
                <a16:creationId xmlns:a16="http://schemas.microsoft.com/office/drawing/2014/main" id="{C03DE8DF-2DD0-154B-AC45-8A0FC6FFA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89207-609F-8E46-A2BA-7A5268E3028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364ECBD-DC67-C64C-994B-892A6808A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Rewriting Expression Grammars: Intuition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75E2529-8163-F14D-A223-1859B9BD5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1054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latin typeface="Arial (Body)" charset="0"/>
              <a:ea typeface="Arial (Body)" charset="0"/>
              <a:cs typeface="Arial (Body)" charset="0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 (Body)" charset="0"/>
                <a:ea typeface="Arial (Body)" charset="0"/>
                <a:cs typeface="Arial (Body)" charset="0"/>
              </a:rPr>
              <a:t>A new nonterminal, </a:t>
            </a:r>
            <a:r>
              <a:rPr lang="en-US" i="1" dirty="0">
                <a:solidFill>
                  <a:srgbClr val="FF0000"/>
                </a:solidFill>
                <a:latin typeface="Arial (Body)" charset="0"/>
                <a:ea typeface="Arial (Body)" charset="0"/>
                <a:cs typeface="Arial (Body)" charset="0"/>
              </a:rPr>
              <a:t>term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i="1" dirty="0" err="1">
                <a:latin typeface="Arial (Body)" charset="0"/>
                <a:ea typeface="Arial (Body)" charset="0"/>
                <a:cs typeface="Arial (Body)" charset="0"/>
              </a:rPr>
              <a:t>expr</a:t>
            </a:r>
            <a:r>
              <a:rPr lang="en-US" dirty="0">
                <a:latin typeface="Arial (Body)" charset="0"/>
                <a:ea typeface="Arial (Body)" charset="0"/>
                <a:cs typeface="Arial (Body)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Arial (Body)" charset="0"/>
                <a:cs typeface="Courier New"/>
                <a:sym typeface="Symbol" charset="0"/>
              </a:rPr>
              <a:t>*</a:t>
            </a:r>
            <a:r>
              <a:rPr lang="en-US" i="1" dirty="0"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 </a:t>
            </a:r>
            <a:r>
              <a:rPr lang="en-US" i="1" dirty="0" err="1"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expr</a:t>
            </a:r>
            <a:r>
              <a:rPr lang="en-US" i="1" dirty="0"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 </a:t>
            </a:r>
            <a:r>
              <a:rPr lang="en-US" dirty="0">
                <a:latin typeface="Arial (Body)" charset="0"/>
                <a:ea typeface="Arial (Body)" charset="0"/>
                <a:cs typeface="Arial (Body)" charset="0"/>
              </a:rPr>
              <a:t>becomes </a:t>
            </a:r>
            <a:r>
              <a:rPr lang="en-US" i="1" dirty="0">
                <a:solidFill>
                  <a:srgbClr val="FF0000"/>
                </a:solidFill>
                <a:latin typeface="Arial (Body)" charset="0"/>
                <a:ea typeface="Arial (Body)" charset="0"/>
                <a:cs typeface="Arial (Body)" charset="0"/>
              </a:rPr>
              <a:t>term</a:t>
            </a:r>
            <a:r>
              <a:rPr lang="en-US" i="1" dirty="0">
                <a:latin typeface="Arial (Body)" charset="0"/>
                <a:ea typeface="Arial (Body)" charset="0"/>
                <a:cs typeface="Arial (Body)" charset="0"/>
              </a:rPr>
              <a:t>. </a:t>
            </a:r>
            <a:r>
              <a:rPr lang="en-US" dirty="0">
                <a:latin typeface="Arial (Body)" charset="0"/>
                <a:ea typeface="Arial (Body)" charset="0"/>
                <a:cs typeface="Arial (Body)" charset="0"/>
              </a:rPr>
              <a:t>Thus,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Arial (Body)" charset="0"/>
                <a:cs typeface="Courier New"/>
              </a:rPr>
              <a:t>*</a:t>
            </a:r>
            <a:r>
              <a:rPr lang="en-US" dirty="0">
                <a:latin typeface="Arial (Body)" charset="0"/>
                <a:ea typeface="Arial (Body)" charset="0"/>
                <a:cs typeface="Arial (Body)" charset="0"/>
              </a:rPr>
              <a:t> gets pushed down the tree, forcing higher precedence of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Arial (Body)" charset="0"/>
                <a:cs typeface="Courier New"/>
              </a:rPr>
              <a:t>*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i="1" dirty="0" err="1">
                <a:latin typeface="Arial (Body)" charset="0"/>
                <a:ea typeface="Arial (Body)" charset="0"/>
                <a:cs typeface="Arial (Body)" charset="0"/>
              </a:rPr>
              <a:t>expr</a:t>
            </a:r>
            <a:r>
              <a:rPr lang="en-US" dirty="0">
                <a:latin typeface="Arial (Body)" charset="0"/>
                <a:ea typeface="Arial (Body)" charset="0"/>
                <a:cs typeface="Arial (Body)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Arial (Body)" charset="0"/>
                <a:cs typeface="Courier New"/>
                <a:sym typeface="Symbol" charset="0"/>
              </a:rPr>
              <a:t>+</a:t>
            </a:r>
            <a:r>
              <a:rPr lang="en-US" i="1" dirty="0"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 </a:t>
            </a:r>
            <a:r>
              <a:rPr lang="en-US" i="1" dirty="0" err="1">
                <a:ln>
                  <a:solidFill>
                    <a:srgbClr val="0000FF"/>
                  </a:solidFill>
                </a:ln>
                <a:solidFill>
                  <a:srgbClr val="FF0000"/>
                </a:solidFill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expr</a:t>
            </a:r>
            <a:r>
              <a:rPr lang="en-US" i="1" dirty="0"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 becomes </a:t>
            </a:r>
            <a:r>
              <a:rPr lang="en-US" i="1" dirty="0" err="1"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expr</a:t>
            </a:r>
            <a:r>
              <a:rPr lang="en-US" i="1" dirty="0"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Arial (Body)" charset="0"/>
                <a:cs typeface="Courier New"/>
                <a:sym typeface="Symbol" charset="0"/>
              </a:rPr>
              <a:t>+</a:t>
            </a:r>
            <a:r>
              <a:rPr lang="en-US" i="1" dirty="0"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term</a:t>
            </a:r>
            <a:r>
              <a:rPr lang="en-US" i="1" dirty="0">
                <a:solidFill>
                  <a:srgbClr val="0000FF"/>
                </a:solidFill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Pushes leftmost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Arial (Body)" charset="0"/>
                <a:cs typeface="Courier New"/>
                <a:sym typeface="Symbol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 down the tree, forcing operand to associate with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Arial (Body)" charset="0"/>
                <a:cs typeface="Courier New"/>
                <a:sym typeface="Symbol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(Body)" charset="0"/>
                <a:ea typeface="Arial (Body)" charset="0"/>
                <a:cs typeface="Arial (Body)" charset="0"/>
                <a:sym typeface="Symbol" charset="0"/>
              </a:rPr>
              <a:t> on its left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 err="1"/>
              <a:t>expr</a:t>
            </a:r>
            <a:r>
              <a:rPr lang="en-US" dirty="0"/>
              <a:t> </a:t>
            </a:r>
            <a:r>
              <a:rPr lang="en-US" i="1" dirty="0">
                <a:sym typeface="Symbol" charset="0"/>
              </a:rPr>
              <a:t> </a:t>
            </a:r>
            <a:r>
              <a:rPr lang="en-US" i="1" dirty="0" err="1">
                <a:sym typeface="Symbol" charset="0"/>
              </a:rPr>
              <a:t>expr</a:t>
            </a:r>
            <a:r>
              <a:rPr lang="en-US" i="1" dirty="0"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+</a:t>
            </a:r>
            <a:r>
              <a:rPr lang="en-US" i="1" dirty="0">
                <a:sym typeface="Symbol" charset="0"/>
              </a:rPr>
              <a:t> </a:t>
            </a:r>
            <a:r>
              <a:rPr lang="en-US" i="1" dirty="0" err="1">
                <a:sym typeface="Symbol" charset="0"/>
              </a:rPr>
              <a:t>expr</a:t>
            </a:r>
            <a:r>
              <a:rPr lang="en-US" i="1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becomes </a:t>
            </a:r>
            <a:r>
              <a:rPr lang="en-US" i="1" dirty="0" err="1"/>
              <a:t>expr</a:t>
            </a:r>
            <a:r>
              <a:rPr lang="en-US" dirty="0"/>
              <a:t> </a:t>
            </a:r>
            <a:r>
              <a:rPr lang="en-US" i="1" dirty="0">
                <a:sym typeface="Symbol" charset="0"/>
              </a:rPr>
              <a:t> </a:t>
            </a:r>
            <a:r>
              <a:rPr lang="en-US" i="1" dirty="0" err="1">
                <a:sym typeface="Symbol" charset="0"/>
              </a:rPr>
              <a:t>expr</a:t>
            </a:r>
            <a:r>
              <a:rPr lang="en-US" i="1" dirty="0">
                <a:sym typeface="Symbo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+</a:t>
            </a:r>
            <a:r>
              <a:rPr lang="en-US" i="1" dirty="0">
                <a:sym typeface="Symbol" charset="0"/>
              </a:rPr>
              <a:t> term </a:t>
            </a:r>
            <a:br>
              <a:rPr lang="en-US" i="1" dirty="0">
                <a:sym typeface="Symbol" charset="0"/>
              </a:rPr>
            </a:br>
            <a:r>
              <a:rPr lang="en-US" i="1" dirty="0">
                <a:sym typeface="Symbol" charset="0"/>
              </a:rPr>
              <a:t>                                                          | term</a:t>
            </a:r>
            <a:endParaRPr lang="en-US" dirty="0">
              <a:solidFill>
                <a:srgbClr val="000000"/>
              </a:solidFill>
              <a:latin typeface="Arial (Body)" charset="0"/>
              <a:ea typeface="Arial (Body)" charset="0"/>
              <a:cs typeface="Arial (Body)" charset="0"/>
              <a:sym typeface="Symbol" charset="0"/>
            </a:endParaRPr>
          </a:p>
        </p:txBody>
      </p:sp>
      <p:sp>
        <p:nvSpPr>
          <p:cNvPr id="91140" name="Content Placeholder 2">
            <a:extLst>
              <a:ext uri="{FF2B5EF4-FFF2-40B4-BE49-F238E27FC236}">
                <a16:creationId xmlns:a16="http://schemas.microsoft.com/office/drawing/2014/main" id="{AD7EE91B-F174-364B-8399-5199869FD836}"/>
              </a:ext>
            </a:extLst>
          </p:cNvPr>
          <p:cNvSpPr txBox="1">
            <a:spLocks/>
          </p:cNvSpPr>
          <p:nvPr/>
        </p:nvSpPr>
        <p:spPr bwMode="auto">
          <a:xfrm>
            <a:off x="152400" y="1411288"/>
            <a:ext cx="891540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i="1"/>
              <a:t>expr</a:t>
            </a:r>
            <a:r>
              <a:rPr lang="en-US" altLang="en-US"/>
              <a:t> </a:t>
            </a:r>
            <a:r>
              <a:rPr lang="en-US" altLang="en-US" i="1"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i="1">
                <a:sym typeface="Symbol" pitchFamily="2" charset="2"/>
              </a:rPr>
              <a:t> 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 expr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)</a:t>
            </a:r>
            <a:r>
              <a:rPr lang="en-US" altLang="en-US" i="1">
                <a:sym typeface="Symbol" pitchFamily="2" charset="2"/>
              </a:rPr>
              <a:t>  | </a:t>
            </a:r>
            <a:r>
              <a:rPr lang="en-US" altLang="en-US"/>
              <a:t> </a:t>
            </a:r>
            <a:r>
              <a:rPr lang="en-US" altLang="en-US" i="1"/>
              <a:t>expr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+</a:t>
            </a:r>
            <a:r>
              <a:rPr lang="en-US" altLang="en-US" i="1">
                <a:sym typeface="Symbol" pitchFamily="2" charset="2"/>
              </a:rPr>
              <a:t> expr | expr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*</a:t>
            </a:r>
            <a:r>
              <a:rPr lang="en-US" altLang="en-US" i="1">
                <a:sym typeface="Symbol" pitchFamily="2" charset="2"/>
              </a:rPr>
              <a:t> expr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D68677-E090-0F45-8F77-CD04FE1CA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24000"/>
            <a:ext cx="9906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08745-78BE-4C47-8501-124A0D17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47800"/>
            <a:ext cx="2133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91143" name="Footer Placeholder 2">
            <a:extLst>
              <a:ext uri="{FF2B5EF4-FFF2-40B4-BE49-F238E27FC236}">
                <a16:creationId xmlns:a16="http://schemas.microsoft.com/office/drawing/2014/main" id="{6BB32288-F65F-F24A-9201-F41ACB7DE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4">
            <a:extLst>
              <a:ext uri="{FF2B5EF4-FFF2-40B4-BE49-F238E27FC236}">
                <a16:creationId xmlns:a16="http://schemas.microsoft.com/office/drawing/2014/main" id="{A09AF1CC-E922-FC44-99E9-DB26A32EF2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B8B7CE-2399-7E46-9E94-9703DFD78A8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5AA83719-4EFF-A948-AD9F-216DB0C4B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Rewriting Expression Grammars: Intuition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DAB0F586-4BFA-6045-8833-29D2A8794523}"/>
              </a:ext>
            </a:extLst>
          </p:cNvPr>
          <p:cNvSpPr txBox="1">
            <a:spLocks/>
          </p:cNvSpPr>
          <p:nvPr/>
        </p:nvSpPr>
        <p:spPr bwMode="auto">
          <a:xfrm>
            <a:off x="152400" y="1411288"/>
            <a:ext cx="891540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/>
              <a:t>E.g., look at</a:t>
            </a:r>
            <a:r>
              <a:rPr lang="en-US" altLang="en-US" i="1">
                <a:sym typeface="Symbol" pitchFamily="2" charset="2"/>
              </a:rPr>
              <a:t> 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id + id*id*id + id + id*id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C7AAAD-FAB8-5948-AEB8-F83BB2FB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447800"/>
            <a:ext cx="6858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42496-F0EE-624A-BB48-8F46B37AE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2133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127685-205B-EE42-87EE-E934F1C4C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447800"/>
            <a:ext cx="6858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8CEB2-A661-8A48-858B-B1134BA6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371600"/>
            <a:ext cx="16002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93192" name="Text Box 29">
            <a:extLst>
              <a:ext uri="{FF2B5EF4-FFF2-40B4-BE49-F238E27FC236}">
                <a16:creationId xmlns:a16="http://schemas.microsoft.com/office/drawing/2014/main" id="{73A222BC-C949-5C44-B408-C9CEF0B50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3114675"/>
            <a:ext cx="285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expr           +   term</a:t>
            </a:r>
          </a:p>
        </p:txBody>
      </p:sp>
      <p:sp>
        <p:nvSpPr>
          <p:cNvPr id="93193" name="Text Box 41">
            <a:extLst>
              <a:ext uri="{FF2B5EF4-FFF2-40B4-BE49-F238E27FC236}">
                <a16:creationId xmlns:a16="http://schemas.microsoft.com/office/drawing/2014/main" id="{7E3926F7-7B6A-E84F-A461-A5D5F7B8B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876675"/>
            <a:ext cx="2166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expr   +   term</a:t>
            </a:r>
          </a:p>
        </p:txBody>
      </p:sp>
      <p:sp>
        <p:nvSpPr>
          <p:cNvPr id="93194" name="Text Box 32">
            <a:extLst>
              <a:ext uri="{FF2B5EF4-FFF2-40B4-BE49-F238E27FC236}">
                <a16:creationId xmlns:a16="http://schemas.microsoft.com/office/drawing/2014/main" id="{71ADE4D8-9B38-F744-9753-A331FF1F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3962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id*id</a:t>
            </a:r>
          </a:p>
        </p:txBody>
      </p:sp>
      <p:sp>
        <p:nvSpPr>
          <p:cNvPr id="93195" name="Line 35">
            <a:extLst>
              <a:ext uri="{FF2B5EF4-FFF2-40B4-BE49-F238E27FC236}">
                <a16:creationId xmlns:a16="http://schemas.microsoft.com/office/drawing/2014/main" id="{15DAC842-5EE3-4249-9A00-39D2E5C66B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0925" y="2814638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Line 36">
            <a:extLst>
              <a:ext uri="{FF2B5EF4-FFF2-40B4-BE49-F238E27FC236}">
                <a16:creationId xmlns:a16="http://schemas.microsoft.com/office/drawing/2014/main" id="{998F3A02-81F5-124C-B292-D85CF5C4E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8908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37">
            <a:extLst>
              <a:ext uri="{FF2B5EF4-FFF2-40B4-BE49-F238E27FC236}">
                <a16:creationId xmlns:a16="http://schemas.microsoft.com/office/drawing/2014/main" id="{60BB89D4-522E-4C40-B29D-700952D6C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725" y="2814638"/>
            <a:ext cx="38100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39">
            <a:extLst>
              <a:ext uri="{FF2B5EF4-FFF2-40B4-BE49-F238E27FC236}">
                <a16:creationId xmlns:a16="http://schemas.microsoft.com/office/drawing/2014/main" id="{B02B54AD-41E8-FF49-A9A6-76BEFEAF7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Text Box 42">
            <a:extLst>
              <a:ext uri="{FF2B5EF4-FFF2-40B4-BE49-F238E27FC236}">
                <a16:creationId xmlns:a16="http://schemas.microsoft.com/office/drawing/2014/main" id="{66148ECF-3B4C-7641-A151-EAF912D1F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486275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id</a:t>
            </a:r>
          </a:p>
        </p:txBody>
      </p:sp>
      <p:sp>
        <p:nvSpPr>
          <p:cNvPr id="93200" name="Line 46">
            <a:extLst>
              <a:ext uri="{FF2B5EF4-FFF2-40B4-BE49-F238E27FC236}">
                <a16:creationId xmlns:a16="http://schemas.microsoft.com/office/drawing/2014/main" id="{14D8022C-4BD1-CC47-BB32-BF0891BD4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725" y="4338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Line 47">
            <a:extLst>
              <a:ext uri="{FF2B5EF4-FFF2-40B4-BE49-F238E27FC236}">
                <a16:creationId xmlns:a16="http://schemas.microsoft.com/office/drawing/2014/main" id="{4A24F23A-3F8C-9947-A6DF-053E5A82B8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5125" y="3590925"/>
            <a:ext cx="533400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Line 48">
            <a:extLst>
              <a:ext uri="{FF2B5EF4-FFF2-40B4-BE49-F238E27FC236}">
                <a16:creationId xmlns:a16="http://schemas.microsoft.com/office/drawing/2014/main" id="{A892BDF3-F950-BD48-B397-17C4BDC00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4725" y="3590925"/>
            <a:ext cx="0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Line 49">
            <a:extLst>
              <a:ext uri="{FF2B5EF4-FFF2-40B4-BE49-F238E27FC236}">
                <a16:creationId xmlns:a16="http://schemas.microsoft.com/office/drawing/2014/main" id="{0A2A91C2-E968-2448-B0CD-DE51B1ED9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7125" y="3590925"/>
            <a:ext cx="533400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Text Box 29">
            <a:extLst>
              <a:ext uri="{FF2B5EF4-FFF2-40B4-BE49-F238E27FC236}">
                <a16:creationId xmlns:a16="http://schemas.microsoft.com/office/drawing/2014/main" id="{757AC80B-1F10-204D-BACA-8CC7AEB7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2281238"/>
            <a:ext cx="858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expr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6976BE-2FC3-CC4E-AD96-CA9E742F8FC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0" y="914400"/>
            <a:ext cx="160020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AFD37C-2463-AD4F-91E4-3DA2A3562C2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00600" y="1066800"/>
            <a:ext cx="76200" cy="228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CF7A11-E16A-8343-A5B1-EB5068A52719}"/>
              </a:ext>
            </a:extLst>
          </p:cNvPr>
          <p:cNvCxnSpPr>
            <a:cxnSpLocks noChangeShapeType="1"/>
            <a:stCxn id="9" idx="0"/>
            <a:endCxn id="93209" idx="2"/>
          </p:cNvCxnSpPr>
          <p:nvPr/>
        </p:nvCxnSpPr>
        <p:spPr bwMode="auto">
          <a:xfrm flipH="1" flipV="1">
            <a:off x="5757863" y="1131888"/>
            <a:ext cx="985837" cy="31591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34783A-CD7C-5344-B44E-DF79E931EBF2}"/>
              </a:ext>
            </a:extLst>
          </p:cNvPr>
          <p:cNvCxnSpPr>
            <a:cxnSpLocks noChangeShapeType="1"/>
            <a:endCxn id="93209" idx="3"/>
          </p:cNvCxnSpPr>
          <p:nvPr/>
        </p:nvCxnSpPr>
        <p:spPr bwMode="auto">
          <a:xfrm flipH="1" flipV="1">
            <a:off x="6715125" y="946150"/>
            <a:ext cx="1590675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3209" name="TextBox 55">
            <a:extLst>
              <a:ext uri="{FF2B5EF4-FFF2-40B4-BE49-F238E27FC236}">
                <a16:creationId xmlns:a16="http://schemas.microsoft.com/office/drawing/2014/main" id="{3C710121-6EE4-F849-A4FA-A9BA05EC7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762000"/>
            <a:ext cx="191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FF"/>
                </a:solidFill>
              </a:rPr>
              <a:t>terms</a:t>
            </a:r>
            <a:r>
              <a:rPr lang="en-US" altLang="en-US" sz="1800"/>
              <a:t> in the sum</a:t>
            </a:r>
          </a:p>
        </p:txBody>
      </p:sp>
      <p:sp>
        <p:nvSpPr>
          <p:cNvPr id="93210" name="Text Box 41">
            <a:extLst>
              <a:ext uri="{FF2B5EF4-FFF2-40B4-BE49-F238E27FC236}">
                <a16:creationId xmlns:a16="http://schemas.microsoft.com/office/drawing/2014/main" id="{E3255617-657C-8941-8931-9C4958EAD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43438"/>
            <a:ext cx="2168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expr   +   term</a:t>
            </a:r>
          </a:p>
        </p:txBody>
      </p:sp>
      <p:sp>
        <p:nvSpPr>
          <p:cNvPr id="93211" name="Line 47">
            <a:extLst>
              <a:ext uri="{FF2B5EF4-FFF2-40B4-BE49-F238E27FC236}">
                <a16:creationId xmlns:a16="http://schemas.microsoft.com/office/drawing/2014/main" id="{A877D4DF-C3C3-9643-927A-D1A2B2D04C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2025" y="4357688"/>
            <a:ext cx="53340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Line 48">
            <a:extLst>
              <a:ext uri="{FF2B5EF4-FFF2-40B4-BE49-F238E27FC236}">
                <a16:creationId xmlns:a16="http://schemas.microsoft.com/office/drawing/2014/main" id="{2439A2A9-E7C8-F04F-8B47-1B238B2B4E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1625" y="4357688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3" name="Line 49">
            <a:extLst>
              <a:ext uri="{FF2B5EF4-FFF2-40B4-BE49-F238E27FC236}">
                <a16:creationId xmlns:a16="http://schemas.microsoft.com/office/drawing/2014/main" id="{758F5D1B-0787-2843-A085-E4CB46CFE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4025" y="4357688"/>
            <a:ext cx="5334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4" name="Text Box 32">
            <a:extLst>
              <a:ext uri="{FF2B5EF4-FFF2-40B4-BE49-F238E27FC236}">
                <a16:creationId xmlns:a16="http://schemas.microsoft.com/office/drawing/2014/main" id="{B4E088FF-914B-5D4D-8D8C-425DE2B3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5329238"/>
            <a:ext cx="1662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id*id*id</a:t>
            </a:r>
          </a:p>
        </p:txBody>
      </p:sp>
      <p:sp>
        <p:nvSpPr>
          <p:cNvPr id="93215" name="Line 39">
            <a:extLst>
              <a:ext uri="{FF2B5EF4-FFF2-40B4-BE49-F238E27FC236}">
                <a16:creationId xmlns:a16="http://schemas.microsoft.com/office/drawing/2014/main" id="{55289E7B-A098-7543-A0DC-5AC7E18B9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0244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6" name="Line 39">
            <a:extLst>
              <a:ext uri="{FF2B5EF4-FFF2-40B4-BE49-F238E27FC236}">
                <a16:creationId xmlns:a16="http://schemas.microsoft.com/office/drawing/2014/main" id="{0BDBF9CE-4692-1842-9FFF-167D695CB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7" name="Text Box 42">
            <a:extLst>
              <a:ext uri="{FF2B5EF4-FFF2-40B4-BE49-F238E27FC236}">
                <a16:creationId xmlns:a16="http://schemas.microsoft.com/office/drawing/2014/main" id="{F35F7480-87B2-074A-B57F-47B7EDE1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6015038"/>
            <a:ext cx="554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id</a:t>
            </a:r>
          </a:p>
        </p:txBody>
      </p:sp>
      <p:sp>
        <p:nvSpPr>
          <p:cNvPr id="93218" name="Text Box 41">
            <a:extLst>
              <a:ext uri="{FF2B5EF4-FFF2-40B4-BE49-F238E27FC236}">
                <a16:creationId xmlns:a16="http://schemas.microsoft.com/office/drawing/2014/main" id="{2D18CE01-B50A-F648-9E1C-BA237E147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334000"/>
            <a:ext cx="87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term</a:t>
            </a:r>
          </a:p>
        </p:txBody>
      </p:sp>
      <p:sp>
        <p:nvSpPr>
          <p:cNvPr id="93219" name="Line 39">
            <a:extLst>
              <a:ext uri="{FF2B5EF4-FFF2-40B4-BE49-F238E27FC236}">
                <a16:creationId xmlns:a16="http://schemas.microsoft.com/office/drawing/2014/main" id="{5246270C-D040-B544-A25A-7AF6E7FF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84E01F7-F16A-9549-B121-9B4566083EB3}"/>
              </a:ext>
            </a:extLst>
          </p:cNvPr>
          <p:cNvCxnSpPr>
            <a:cxnSpLocks noChangeShapeType="1"/>
            <a:stCxn id="93217" idx="1"/>
          </p:cNvCxnSpPr>
          <p:nvPr/>
        </p:nvCxnSpPr>
        <p:spPr bwMode="auto">
          <a:xfrm rot="10800000">
            <a:off x="2514600" y="1828800"/>
            <a:ext cx="665163" cy="4418013"/>
          </a:xfrm>
          <a:prstGeom prst="curvedConnector2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9DCB4A4F-44A6-B549-A6F0-204DFC957ACA}"/>
              </a:ext>
            </a:extLst>
          </p:cNvPr>
          <p:cNvCxnSpPr>
            <a:cxnSpLocks noChangeShapeType="1"/>
            <a:stCxn id="93214" idx="1"/>
          </p:cNvCxnSpPr>
          <p:nvPr/>
        </p:nvCxnSpPr>
        <p:spPr bwMode="auto">
          <a:xfrm rot="10800000">
            <a:off x="3886200" y="1905000"/>
            <a:ext cx="339725" cy="3656013"/>
          </a:xfrm>
          <a:prstGeom prst="curvedConnector2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829E8749-00B4-9C41-A5A3-97B6CFFD81AB}"/>
              </a:ext>
            </a:extLst>
          </p:cNvPr>
          <p:cNvCxnSpPr>
            <a:cxnSpLocks noChangeShapeType="1"/>
            <a:stCxn id="93199" idx="3"/>
            <a:endCxn id="9" idx="4"/>
          </p:cNvCxnSpPr>
          <p:nvPr/>
        </p:nvCxnSpPr>
        <p:spPr bwMode="auto">
          <a:xfrm flipV="1">
            <a:off x="5795963" y="1981200"/>
            <a:ext cx="947737" cy="2736850"/>
          </a:xfrm>
          <a:prstGeom prst="curvedConnector2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3BD4739E-CA11-DF43-A4A6-3DE7E2006B90}"/>
              </a:ext>
            </a:extLst>
          </p:cNvPr>
          <p:cNvCxnSpPr>
            <a:cxnSpLocks noChangeShapeType="1"/>
            <a:stCxn id="93194" idx="3"/>
          </p:cNvCxnSpPr>
          <p:nvPr/>
        </p:nvCxnSpPr>
        <p:spPr bwMode="auto">
          <a:xfrm flipV="1">
            <a:off x="7467600" y="2133600"/>
            <a:ext cx="990600" cy="2058988"/>
          </a:xfrm>
          <a:prstGeom prst="curvedConnector2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3224" name="Footer Placeholder 2">
            <a:extLst>
              <a:ext uri="{FF2B5EF4-FFF2-40B4-BE49-F238E27FC236}">
                <a16:creationId xmlns:a16="http://schemas.microsoft.com/office/drawing/2014/main" id="{6DEDE7C2-54F4-334F-B7CA-BC9734E86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4">
            <a:extLst>
              <a:ext uri="{FF2B5EF4-FFF2-40B4-BE49-F238E27FC236}">
                <a16:creationId xmlns:a16="http://schemas.microsoft.com/office/drawing/2014/main" id="{6F342066-7F8F-8744-A2B0-7B19AC588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9B001B-091A-6B46-BD03-A27C12EF871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54DDE99D-FC9B-D14B-96C8-BA4013290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Rewriting Expression Grammars: Intuition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F3B0485-A56F-8740-831A-24E496AAB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105400"/>
          </a:xfrm>
        </p:spPr>
        <p:txBody>
          <a:bodyPr/>
          <a:lstStyle/>
          <a:p>
            <a:pPr eaLnBrk="1" hangingPunct="1"/>
            <a:endParaRPr lang="en-US" altLang="en-US" sz="2800">
              <a:latin typeface="Arial (Body)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Another new nonterminal, </a:t>
            </a:r>
            <a:r>
              <a:rPr lang="en-US" altLang="en-US" i="1">
                <a:solidFill>
                  <a:srgbClr val="FF0000"/>
                </a:solidFill>
                <a:latin typeface="Arial (Body)" charset="0"/>
                <a:ea typeface="ＭＳ Ｐゴシック" panose="020B0600070205080204" pitchFamily="34" charset="-128"/>
              </a:rPr>
              <a:t>factor</a:t>
            </a:r>
            <a:r>
              <a:rPr lang="en-US" altLang="en-US">
                <a:latin typeface="Arial (Body)" charset="0"/>
                <a:ea typeface="ＭＳ Ｐゴシック" panose="020B0600070205080204" pitchFamily="34" charset="-128"/>
              </a:rPr>
              <a:t> and productions:</a:t>
            </a:r>
          </a:p>
          <a:p>
            <a:pPr lvl="1" eaLnBrk="1" hangingPunct="1"/>
            <a:r>
              <a:rPr lang="en-US" altLang="en-US" i="1"/>
              <a:t>term</a:t>
            </a:r>
            <a:r>
              <a:rPr lang="en-US" altLang="en-US"/>
              <a:t> </a:t>
            </a:r>
            <a:r>
              <a:rPr lang="en-US" altLang="en-US" i="1">
                <a:sym typeface="Symbol" pitchFamily="2" charset="2"/>
              </a:rPr>
              <a:t> term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*</a:t>
            </a:r>
            <a:r>
              <a:rPr lang="en-US" altLang="en-US" i="1">
                <a:sym typeface="Symbol" pitchFamily="2" charset="2"/>
              </a:rPr>
              <a:t>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factor</a:t>
            </a:r>
            <a:r>
              <a:rPr lang="en-US" altLang="en-US" i="1">
                <a:sym typeface="Symbol" pitchFamily="2" charset="2"/>
              </a:rPr>
              <a:t> |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factor</a:t>
            </a:r>
            <a:endParaRPr lang="en-US" altLang="en-US">
              <a:solidFill>
                <a:srgbClr val="FF0000"/>
              </a:solidFill>
              <a:sym typeface="Symbol" pitchFamily="2" charset="2"/>
            </a:endParaRPr>
          </a:p>
          <a:p>
            <a:pPr lvl="1" eaLnBrk="1" hangingPunct="1"/>
            <a:r>
              <a:rPr lang="en-US" altLang="en-US" i="1">
                <a:solidFill>
                  <a:srgbClr val="FF0000"/>
                </a:solidFill>
              </a:rPr>
              <a:t>factor</a:t>
            </a:r>
            <a:r>
              <a:rPr lang="en-US" altLang="en-US"/>
              <a:t> </a:t>
            </a:r>
            <a:r>
              <a:rPr lang="en-US" altLang="en-US" i="1"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i="1">
                <a:sym typeface="Symbol" pitchFamily="2" charset="2"/>
              </a:rPr>
              <a:t> | </a:t>
            </a:r>
            <a:r>
              <a:rPr lang="en-US" altLang="en-US">
                <a:solidFill>
                  <a:srgbClr val="0000FF"/>
                </a:solidFill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 expr </a:t>
            </a:r>
            <a:r>
              <a:rPr lang="en-US" altLang="en-US">
                <a:solidFill>
                  <a:srgbClr val="0000FF"/>
                </a:solidFill>
                <a:sym typeface="Symbol" pitchFamily="2" charset="2"/>
              </a:rPr>
              <a:t>)</a:t>
            </a:r>
            <a:endParaRPr lang="en-US" altLang="en-US" i="1">
              <a:solidFill>
                <a:srgbClr val="0000FF"/>
              </a:solidFill>
              <a:sym typeface="Symbol" pitchFamily="2" charset="2"/>
            </a:endParaRPr>
          </a:p>
          <a:p>
            <a:pPr lvl="1" eaLnBrk="1" hangingPunct="1"/>
            <a:endParaRPr lang="en-US" altLang="en-US">
              <a:solidFill>
                <a:srgbClr val="000000"/>
              </a:solidFill>
              <a:latin typeface="Arial (Body)" charset="0"/>
              <a:sym typeface="Symbol" pitchFamily="2" charset="2"/>
            </a:endParaRPr>
          </a:p>
        </p:txBody>
      </p:sp>
      <p:sp>
        <p:nvSpPr>
          <p:cNvPr id="95236" name="Footer Placeholder 1">
            <a:extLst>
              <a:ext uri="{FF2B5EF4-FFF2-40B4-BE49-F238E27FC236}">
                <a16:creationId xmlns:a16="http://schemas.microsoft.com/office/drawing/2014/main" id="{95D1B57D-64BD-AB49-8F4B-6E49B259E9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4">
            <a:extLst>
              <a:ext uri="{FF2B5EF4-FFF2-40B4-BE49-F238E27FC236}">
                <a16:creationId xmlns:a16="http://schemas.microsoft.com/office/drawing/2014/main" id="{052ACFCF-64F7-7E45-87FD-3791AB046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0E13F3-EDA2-E545-80AA-ED81FEF3CD2F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42C86F4-B1B2-0F4B-AB00-E2D35F77E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8153400" cy="1004887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DAD6B50-F56D-114A-BCC2-0329C5DE7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i="1" dirty="0"/>
              <a:t>expr </a:t>
            </a:r>
            <a:r>
              <a:rPr lang="en-US" altLang="en-US" i="1" dirty="0">
                <a:sym typeface="Symbol" pitchFamily="2" charset="2"/>
              </a:rPr>
              <a:t></a:t>
            </a:r>
            <a:r>
              <a:rPr lang="en-US" altLang="en-US" i="1" dirty="0"/>
              <a:t> expr </a:t>
            </a:r>
            <a:r>
              <a:rPr lang="en-US" altLang="en-US" b="1" dirty="0"/>
              <a:t>×</a:t>
            </a:r>
            <a:r>
              <a:rPr lang="en-US" altLang="en-US" i="1" dirty="0"/>
              <a:t> expr </a:t>
            </a:r>
            <a:r>
              <a:rPr lang="en-US" altLang="en-US" dirty="0"/>
              <a:t>|</a:t>
            </a:r>
            <a:r>
              <a:rPr lang="en-US" altLang="en-US" i="1" dirty="0"/>
              <a:t> expr </a:t>
            </a:r>
            <a:r>
              <a:rPr lang="en-US" altLang="en-US" b="1" dirty="0"/>
              <a:t>^</a:t>
            </a:r>
            <a:r>
              <a:rPr lang="en-US" altLang="en-US" i="1" dirty="0"/>
              <a:t> expr </a:t>
            </a:r>
            <a:r>
              <a:rPr lang="en-US" altLang="en-US" dirty="0"/>
              <a:t>|</a:t>
            </a:r>
            <a:r>
              <a:rPr lang="en-US" altLang="en-US" b="1" i="1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id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chemeClr val="hlink"/>
                </a:solidFill>
                <a:latin typeface="Tahoma" panose="020B0604030504040204" pitchFamily="34" charset="0"/>
              </a:rPr>
              <a:t>	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many parse trees for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id×id^id×id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?</a:t>
            </a:r>
          </a:p>
          <a:p>
            <a:pPr marL="457200" lvl="1" indent="0" eaLnBrk="1" hangingPunct="1"/>
            <a:r>
              <a:rPr lang="en-US" altLang="en-US" dirty="0"/>
              <a:t> No need to draw them all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Rewrite this grammar into an equivalent unambiguous grammar where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chemeClr val="hlink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^</a:t>
            </a:r>
            <a:r>
              <a:rPr lang="en-US" altLang="en-US" sz="28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has higher precedence than</a:t>
            </a:r>
            <a:r>
              <a:rPr lang="en-US" altLang="en-US" sz="28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×</a:t>
            </a:r>
            <a:r>
              <a:rPr lang="en-US" altLang="en-US" sz="28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^</a:t>
            </a:r>
            <a:r>
              <a:rPr lang="en-US" altLang="en-US" sz="2800" b="1" dirty="0">
                <a:solidFill>
                  <a:schemeClr val="hlink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is 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right-associative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Tahoma" panose="020B0604030504040204" pitchFamily="34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×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/>
              <a:t>is left-associative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5716" name="Footer Placeholder 1">
            <a:extLst>
              <a:ext uri="{FF2B5EF4-FFF2-40B4-BE49-F238E27FC236}">
                <a16:creationId xmlns:a16="http://schemas.microsoft.com/office/drawing/2014/main" id="{7F0D1075-7E48-D044-8604-C8E716F08C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8548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8561-96CC-ED49-99C7-AB4D31A1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E63E-03AC-6643-A126-B15BC206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CDDA-E08C-F747-8118-4DF3308E1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902AD-5977-B04D-9ACA-A549025B4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7A3778-8835-1C4D-85FC-9DD225A0BB30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01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>
            <a:extLst>
              <a:ext uri="{FF2B5EF4-FFF2-40B4-BE49-F238E27FC236}">
                <a16:creationId xmlns:a16="http://schemas.microsoft.com/office/drawing/2014/main" id="{070C5A11-6568-484B-BCE2-3C6C27C79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585A3C02-55D2-9545-8A21-3F8660B8B9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5A5FC8-B2E9-C749-8A03-F7C14F1FD97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B00DAC4-0BC9-4347-87C3-994D24259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Languages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FD18CD1-1302-0742-9DB9-014475012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Theoretical foundations – Automata theory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 </a:t>
            </a:r>
            <a:r>
              <a:rPr lang="en-US" altLang="en-US" sz="2800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language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is a set of strings (also called sentences) over a finite alphabet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 </a:t>
            </a:r>
            <a:r>
              <a:rPr lang="en-US" altLang="en-US" sz="2800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generator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is a</a:t>
            </a:r>
            <a:r>
              <a:rPr lang="en-US" altLang="en-US" sz="2800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set of rules that generate the strings in the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 </a:t>
            </a:r>
            <a:r>
              <a:rPr lang="en-US" altLang="en-US" sz="2800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recognizer</a:t>
            </a:r>
            <a:r>
              <a:rPr lang="en-US" altLang="en-US" sz="2800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reads input strings and determines whether they belong to the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Languages are characterized by the complexity of generation/recognition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E.g., regular languages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E.g., context-free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01DD49A8-E004-CF4A-BD12-92A0A2FDB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478D-633F-C142-A0D5-077014D4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What are the classes of formal languages?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The Chomsky hierarchy: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u="sng" dirty="0"/>
              <a:t>Regular languages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u="sng" dirty="0"/>
              <a:t>Context-free languages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/>
              <a:t>Context-sensitive languages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/>
              <a:t>Recursively enumerable languages </a:t>
            </a:r>
          </a:p>
          <a:p>
            <a:pPr marL="457200" lvl="1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27651" name="Footer Placeholder 3">
            <a:extLst>
              <a:ext uri="{FF2B5EF4-FFF2-40B4-BE49-F238E27FC236}">
                <a16:creationId xmlns:a16="http://schemas.microsoft.com/office/drawing/2014/main" id="{438337CA-E423-5C41-A597-5CDA9D4406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73FD43FC-2849-064F-BE03-A357A25280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08A42D-F4D8-D44E-80C0-06450A89B57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>
            <a:extLst>
              <a:ext uri="{FF2B5EF4-FFF2-40B4-BE49-F238E27FC236}">
                <a16:creationId xmlns:a16="http://schemas.microsoft.com/office/drawing/2014/main" id="{3D197065-A23C-A340-8188-FF6AB7DAD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CEE6839D-67F0-7443-A621-DAE10DAF4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025F7-0E7E-8C42-83D1-2949A02EA3A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168B17A-81E3-A84C-91B2-ED042039C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Languages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C55649E-ABF3-C147-9BFF-3201E9E57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26488" cy="45323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Generators and recognizers become more complex as languages become more complex</a:t>
            </a:r>
          </a:p>
          <a:p>
            <a:pPr lvl="1" eaLnBrk="1" hangingPunct="1"/>
            <a:r>
              <a:rPr lang="en-US" altLang="en-US" sz="2400" dirty="0"/>
              <a:t>Regular languages</a:t>
            </a:r>
          </a:p>
          <a:p>
            <a:pPr lvl="2" eaLnBrk="1" hangingPunct="1"/>
            <a:r>
              <a:rPr lang="en-US" altLang="en-US" sz="2000" dirty="0"/>
              <a:t>Describe PL </a:t>
            </a:r>
            <a:r>
              <a:rPr lang="en-US" altLang="en-US" sz="2000" dirty="0">
                <a:solidFill>
                  <a:schemeClr val="hlink"/>
                </a:solidFill>
              </a:rPr>
              <a:t>tokens</a:t>
            </a:r>
            <a:r>
              <a:rPr lang="en-US" altLang="en-US" sz="2000" dirty="0"/>
              <a:t> (e.g., keywords, identifiers, numeric literals)</a:t>
            </a:r>
          </a:p>
          <a:p>
            <a:pPr lvl="2" eaLnBrk="1" hangingPunct="1"/>
            <a:r>
              <a:rPr lang="en-US" altLang="en-US" sz="2000" dirty="0"/>
              <a:t>Generated by </a:t>
            </a:r>
            <a:r>
              <a:rPr lang="en-US" altLang="en-US" sz="2000" dirty="0">
                <a:solidFill>
                  <a:srgbClr val="FF0000"/>
                </a:solidFill>
              </a:rPr>
              <a:t>Regular Expressions</a:t>
            </a:r>
            <a:r>
              <a:rPr lang="en-US" altLang="en-US" sz="2000" dirty="0"/>
              <a:t> </a:t>
            </a:r>
          </a:p>
          <a:p>
            <a:pPr lvl="2" eaLnBrk="1" hangingPunct="1"/>
            <a:r>
              <a:rPr lang="en-US" altLang="en-US" sz="2000" dirty="0"/>
              <a:t>Recognized by a </a:t>
            </a:r>
            <a:r>
              <a:rPr lang="en-US" altLang="en-US" sz="2000" dirty="0">
                <a:solidFill>
                  <a:srgbClr val="FF0000"/>
                </a:solidFill>
              </a:rPr>
              <a:t>Finite Automaton</a:t>
            </a:r>
            <a:r>
              <a:rPr lang="en-US" altLang="en-US" sz="2000" dirty="0"/>
              <a:t> (scanner)</a:t>
            </a:r>
          </a:p>
          <a:p>
            <a:pPr lvl="1" eaLnBrk="1" hangingPunct="1"/>
            <a:r>
              <a:rPr lang="en-US" altLang="en-US" sz="2400" dirty="0"/>
              <a:t>Context-free languages </a:t>
            </a:r>
          </a:p>
          <a:p>
            <a:pPr lvl="2" eaLnBrk="1" hangingPunct="1"/>
            <a:r>
              <a:rPr lang="en-US" altLang="en-US" sz="2000" dirty="0"/>
              <a:t>Describe more complex PL constructs (e.g., expressions and statements)</a:t>
            </a:r>
          </a:p>
          <a:p>
            <a:pPr lvl="2" eaLnBrk="1" hangingPunct="1"/>
            <a:r>
              <a:rPr lang="en-US" altLang="en-US" sz="2000" dirty="0"/>
              <a:t>Generated by a </a:t>
            </a:r>
            <a:r>
              <a:rPr lang="en-US" altLang="en-US" sz="2000" dirty="0">
                <a:solidFill>
                  <a:srgbClr val="FF0000"/>
                </a:solidFill>
              </a:rPr>
              <a:t>Context-free Grammar</a:t>
            </a:r>
          </a:p>
          <a:p>
            <a:pPr lvl="2" eaLnBrk="1" hangingPunct="1"/>
            <a:r>
              <a:rPr lang="en-US" altLang="en-US" sz="2000" dirty="0"/>
              <a:t>Recognized by a </a:t>
            </a:r>
            <a:r>
              <a:rPr lang="en-US" altLang="en-US" sz="2000" dirty="0">
                <a:solidFill>
                  <a:srgbClr val="FF0000"/>
                </a:solidFill>
              </a:rPr>
              <a:t>Push-down Automaton </a:t>
            </a:r>
            <a:r>
              <a:rPr lang="en-US" altLang="en-US" sz="2000" dirty="0"/>
              <a:t>(parser)</a:t>
            </a:r>
          </a:p>
          <a:p>
            <a:pPr lvl="1" eaLnBrk="1" hangingPunct="1"/>
            <a:r>
              <a:rPr lang="en-US" altLang="en-US" sz="2400" dirty="0"/>
              <a:t>Even more complex constructs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9458FF0C-A335-E345-A9E9-B94C7AAD8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A78557C7-0D65-9645-BBB9-F8AB150BA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0DADA3-59FE-5046-857D-FA1EDC3DAE7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C761109-DC8A-7842-9517-240F49403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Languages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68AED4E-9A88-8449-BE11-BB1034A6A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Main application of formal languages: enable proof of relative difficulty of computational problems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Our focus: formal languages provide the formalism for describing PL constructs</a:t>
            </a:r>
          </a:p>
          <a:p>
            <a:pPr lvl="1" eaLnBrk="1" hangingPunct="1"/>
            <a:r>
              <a:rPr lang="en-US" altLang="en-US" dirty="0"/>
              <a:t>A compelling application of formal languages!</a:t>
            </a:r>
          </a:p>
          <a:p>
            <a:pPr lvl="1" eaLnBrk="1" hangingPunct="1"/>
            <a:r>
              <a:rPr lang="en-US" altLang="en-US" dirty="0"/>
              <a:t>Building a scanner</a:t>
            </a:r>
          </a:p>
          <a:p>
            <a:pPr lvl="1" eaLnBrk="1" hangingPunct="1"/>
            <a:r>
              <a:rPr lang="en-US" altLang="en-US" dirty="0"/>
              <a:t>Building a parser</a:t>
            </a:r>
          </a:p>
          <a:p>
            <a:pPr lvl="1" eaLnBrk="1" hangingPunct="1"/>
            <a:r>
              <a:rPr lang="en-US" altLang="en-US" dirty="0"/>
              <a:t>Central issue: build efficient, linear-time parsers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>
            <a:extLst>
              <a:ext uri="{FF2B5EF4-FFF2-40B4-BE49-F238E27FC236}">
                <a16:creationId xmlns:a16="http://schemas.microsoft.com/office/drawing/2014/main" id="{B8C1518D-4261-564C-A697-45EA1F97C4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</a:t>
            </a:r>
            <a:r>
              <a:rPr lang="en-US" altLang="en-US" sz="1400" dirty="0" err="1"/>
              <a:t>Milanova</a:t>
            </a:r>
            <a:endParaRPr lang="en-US" altLang="en-US" sz="1400" dirty="0"/>
          </a:p>
        </p:txBody>
      </p:sp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A8E5E44F-B802-0D41-B36F-13CA6C04D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D38B1F-D662-754A-89C6-08A06E57423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89E6340-7263-164E-B6A3-98F4F51E3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Single Pass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4A87D38C-4F43-1A40-A054-9B53D3AFE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133032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Scanner</a:t>
            </a: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1F315D64-6DE2-C849-82E4-C6C48E2CA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86238"/>
            <a:ext cx="10953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Parser</a:t>
            </a:r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9910D893-7478-C143-A1A4-BEF85F020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743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CB37F5B2-83D1-3C4F-9E1A-35DE9AA8E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86939745-38F2-CC4A-B0D6-D9A035B3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414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hlink"/>
                </a:solidFill>
              </a:rPr>
              <a:t>position = initial + rate * 60;</a:t>
            </a: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DDBE351A-8391-A141-8550-4C7E6B661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195638"/>
            <a:ext cx="592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solidFill>
                  <a:srgbClr val="FF0000"/>
                </a:solidFill>
              </a:rPr>
              <a:t>id </a:t>
            </a:r>
          </a:p>
        </p:txBody>
      </p:sp>
      <p:sp>
        <p:nvSpPr>
          <p:cNvPr id="33802" name="Line 6">
            <a:extLst>
              <a:ext uri="{FF2B5EF4-FFF2-40B4-BE49-F238E27FC236}">
                <a16:creationId xmlns:a16="http://schemas.microsoft.com/office/drawing/2014/main" id="{9FF0EE70-435A-B346-A7A7-CC5176C50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6">
            <a:extLst>
              <a:ext uri="{FF2B5EF4-FFF2-40B4-BE49-F238E27FC236}">
                <a16:creationId xmlns:a16="http://schemas.microsoft.com/office/drawing/2014/main" id="{4E64A40D-9665-7B46-A02D-CCAEE709F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828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8BB317F-9B1F-5041-9F6A-B423EC78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5181600"/>
            <a:ext cx="590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/>
              <a:t>id </a:t>
            </a:r>
          </a:p>
        </p:txBody>
      </p:sp>
      <p:sp>
        <p:nvSpPr>
          <p:cNvPr id="33805" name="TextBox 1">
            <a:extLst>
              <a:ext uri="{FF2B5EF4-FFF2-40B4-BE49-F238E27FC236}">
                <a16:creationId xmlns:a16="http://schemas.microsoft.com/office/drawing/2014/main" id="{6425EDD9-F9B7-244A-AB21-648D8E632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54163"/>
            <a:ext cx="46990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/>
              <a:t>Scanner emits next token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/>
              <a:t>Parser consumes the token </a:t>
            </a:r>
            <a:br>
              <a:rPr lang="en-US" altLang="en-US" sz="2400"/>
            </a:br>
            <a:r>
              <a:rPr lang="en-US" altLang="en-US" sz="2400"/>
              <a:t>and continues building the </a:t>
            </a:r>
            <a:br>
              <a:rPr lang="en-US" altLang="en-US" sz="2400"/>
            </a:br>
            <a:r>
              <a:rPr lang="en-US" altLang="en-US" sz="2400"/>
              <a:t>parse tree (typically bottom up)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6036CDD1-EB45-A245-A471-CBA462576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3195638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solidFill>
                  <a:srgbClr val="FF0000"/>
                </a:solidFill>
              </a:rPr>
              <a:t>= 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67A984A7-7624-CB41-82B0-EF93BAF85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3200400"/>
            <a:ext cx="630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s-IS" altLang="en-US" sz="2800" b="1" i="1">
                <a:solidFill>
                  <a:srgbClr val="FF0000"/>
                </a:solidFill>
              </a:rPr>
              <a:t>…</a:t>
            </a:r>
            <a:r>
              <a:rPr lang="en-US" altLang="en-US" sz="2800" b="1" i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389AD416-CA31-7244-8724-0685DA30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5181600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/>
              <a:t>= 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B772CCDF-EF0F-EF47-B834-83108FCD3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s-IS" altLang="en-US" sz="2800" b="1" i="1"/>
              <a:t>…</a:t>
            </a:r>
            <a:r>
              <a:rPr lang="en-US" altLang="en-US" sz="2800" b="1" i="1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D6C698-5EF3-4A4A-BF29-274B318AABD6}"/>
              </a:ext>
            </a:extLst>
          </p:cNvPr>
          <p:cNvCxnSpPr>
            <a:cxnSpLocks noChangeShapeType="1"/>
            <a:stCxn id="29" idx="2"/>
            <a:endCxn id="24" idx="0"/>
          </p:cNvCxnSpPr>
          <p:nvPr/>
        </p:nvCxnSpPr>
        <p:spPr bwMode="auto">
          <a:xfrm flipH="1">
            <a:off x="5954713" y="5629275"/>
            <a:ext cx="7937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9" name="Text Box 9">
            <a:extLst>
              <a:ext uri="{FF2B5EF4-FFF2-40B4-BE49-F238E27FC236}">
                <a16:creationId xmlns:a16="http://schemas.microsoft.com/office/drawing/2014/main" id="{3C32231D-FA88-E140-AE7A-72407D1B5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10540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s-IS" altLang="en-US" sz="2800" b="1" i="1"/>
              <a:t>expr</a:t>
            </a:r>
            <a:r>
              <a:rPr lang="en-US" altLang="en-US" sz="2800" b="1" i="1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EF9CC0-465D-7348-B276-C267C5D829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86200" y="4191000"/>
            <a:ext cx="914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CD91F-5198-E84E-9FED-7DD9E6C168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4191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64E516-7C92-BC4A-9E23-0E9C9FF01E8C}"/>
              </a:ext>
            </a:extLst>
          </p:cNvPr>
          <p:cNvCxnSpPr>
            <a:cxnSpLocks noChangeShapeType="1"/>
            <a:endCxn id="29" idx="0"/>
          </p:cNvCxnSpPr>
          <p:nvPr/>
        </p:nvCxnSpPr>
        <p:spPr bwMode="auto">
          <a:xfrm>
            <a:off x="4800600" y="4191000"/>
            <a:ext cx="116205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8" name="Text Box 9">
            <a:extLst>
              <a:ext uri="{FF2B5EF4-FFF2-40B4-BE49-F238E27FC236}">
                <a16:creationId xmlns:a16="http://schemas.microsoft.com/office/drawing/2014/main" id="{AF990B5E-466A-DC46-A03F-991F90D23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667125"/>
            <a:ext cx="1409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/>
              <a:t>assign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/>
      <p:bldP spid="18" grpId="0"/>
      <p:bldP spid="21" grpId="0"/>
      <p:bldP spid="22" grpId="0"/>
      <p:bldP spid="23" grpId="0"/>
      <p:bldP spid="24" grpId="0"/>
      <p:bldP spid="29" grpId="0"/>
      <p:bldP spid="3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31537</TotalTime>
  <Words>3691</Words>
  <Application>Microsoft Macintosh PowerPoint</Application>
  <PresentationFormat>On-screen Show (4:3)</PresentationFormat>
  <Paragraphs>618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MS Mincho</vt:lpstr>
      <vt:lpstr> Courier New</vt:lpstr>
      <vt:lpstr>Arial</vt:lpstr>
      <vt:lpstr>Arial (Body)</vt:lpstr>
      <vt:lpstr>Arial Body</vt:lpstr>
      <vt:lpstr>Courier</vt:lpstr>
      <vt:lpstr>Courier New</vt:lpstr>
      <vt:lpstr>Tahoma</vt:lpstr>
      <vt:lpstr>Wingdings</vt:lpstr>
      <vt:lpstr>Blends</vt:lpstr>
      <vt:lpstr>Programming Language Syntax</vt:lpstr>
      <vt:lpstr>Lecture Outline</vt:lpstr>
      <vt:lpstr>Last Class: Compiler</vt:lpstr>
      <vt:lpstr>Syntax and Semantics</vt:lpstr>
      <vt:lpstr>Formal Languages</vt:lpstr>
      <vt:lpstr>Question</vt:lpstr>
      <vt:lpstr>Formal Languages</vt:lpstr>
      <vt:lpstr>Formal Languages</vt:lpstr>
      <vt:lpstr>A Single Pass</vt:lpstr>
      <vt:lpstr>Lecture Outline</vt:lpstr>
      <vt:lpstr>Regular Expressions</vt:lpstr>
      <vt:lpstr>Regular Expressions</vt:lpstr>
      <vt:lpstr>Question</vt:lpstr>
      <vt:lpstr>Regular Expressions</vt:lpstr>
      <vt:lpstr>Regular Expressions</vt:lpstr>
      <vt:lpstr>Question</vt:lpstr>
      <vt:lpstr>Regular Expressions in Programming Languages</vt:lpstr>
      <vt:lpstr>Regular Expressions in Programming Languages</vt:lpstr>
      <vt:lpstr>Lecture Outline</vt:lpstr>
      <vt:lpstr>Context-Free Grammars</vt:lpstr>
      <vt:lpstr>Grammar</vt:lpstr>
      <vt:lpstr>Notation</vt:lpstr>
      <vt:lpstr>Regular Grammars</vt:lpstr>
      <vt:lpstr>Question</vt:lpstr>
      <vt:lpstr>Lecture Outline</vt:lpstr>
      <vt:lpstr>Context-free Grammars (CFGs)</vt:lpstr>
      <vt:lpstr>Question</vt:lpstr>
      <vt:lpstr>Context-free Grammars</vt:lpstr>
      <vt:lpstr>Derivation</vt:lpstr>
      <vt:lpstr>Derivation</vt:lpstr>
      <vt:lpstr>Derivation</vt:lpstr>
      <vt:lpstr>Question</vt:lpstr>
      <vt:lpstr>Question</vt:lpstr>
      <vt:lpstr>Parse</vt:lpstr>
      <vt:lpstr>Parse</vt:lpstr>
      <vt:lpstr>Parse Tree</vt:lpstr>
      <vt:lpstr>Ambiguity</vt:lpstr>
      <vt:lpstr>Ambiguity</vt:lpstr>
      <vt:lpstr>Ambiguity</vt:lpstr>
      <vt:lpstr>Lecture Outline</vt:lpstr>
      <vt:lpstr>Expression Grammars</vt:lpstr>
      <vt:lpstr>Handling Ambiguity</vt:lpstr>
      <vt:lpstr>Rewriting Expression Grammars: Intuition</vt:lpstr>
      <vt:lpstr>Rewriting Expression Grammars: Intuition</vt:lpstr>
      <vt:lpstr>Rewriting Expression Grammars: Intuition</vt:lpstr>
      <vt:lpstr>Exercise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2511</cp:revision>
  <dcterms:created xsi:type="dcterms:W3CDTF">2010-09-02T12:55:24Z</dcterms:created>
  <dcterms:modified xsi:type="dcterms:W3CDTF">2020-08-11T13:34:01Z</dcterms:modified>
</cp:coreProperties>
</file>