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29"/>
  </p:notesMasterIdLst>
  <p:handoutMasterIdLst>
    <p:handoutMasterId r:id="rId30"/>
  </p:handoutMasterIdLst>
  <p:sldIdLst>
    <p:sldId id="916" r:id="rId3"/>
    <p:sldId id="810" r:id="rId4"/>
    <p:sldId id="615" r:id="rId5"/>
    <p:sldId id="642" r:id="rId6"/>
    <p:sldId id="688" r:id="rId7"/>
    <p:sldId id="616" r:id="rId8"/>
    <p:sldId id="643" r:id="rId9"/>
    <p:sldId id="915" r:id="rId10"/>
    <p:sldId id="871" r:id="rId11"/>
    <p:sldId id="872" r:id="rId12"/>
    <p:sldId id="873" r:id="rId13"/>
    <p:sldId id="874" r:id="rId14"/>
    <p:sldId id="875" r:id="rId15"/>
    <p:sldId id="917" r:id="rId16"/>
    <p:sldId id="877" r:id="rId17"/>
    <p:sldId id="878" r:id="rId18"/>
    <p:sldId id="879" r:id="rId19"/>
    <p:sldId id="880" r:id="rId20"/>
    <p:sldId id="881" r:id="rId21"/>
    <p:sldId id="882" r:id="rId22"/>
    <p:sldId id="883" r:id="rId23"/>
    <p:sldId id="884" r:id="rId24"/>
    <p:sldId id="885" r:id="rId25"/>
    <p:sldId id="886" r:id="rId26"/>
    <p:sldId id="907" r:id="rId27"/>
    <p:sldId id="913" r:id="rId28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C1C3FC1-F585-8D46-A508-9885F6DB83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F39ABC3-6364-494A-8024-07292DEBAA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B19BF459-409B-0944-8A88-73A4FB9AB7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502B7E45-3907-4548-9111-655E4DA992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52DEC6-AC34-5743-AB1B-A13FE0C893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DB65915-0678-A84B-9E87-1B7C676211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A2BE445-76E8-7840-8E4D-B25080129BB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7767282-E71F-6C45-BC5B-704CC9E0C3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0B17CF9-98F9-4645-963D-0468A031F4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2EFE1DC-24E5-EF47-BEA4-ED5F19224E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582659E-F0E2-E54D-B137-09638B12D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FBA8-3C95-264B-BD26-2D5FC2E3D3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ACFF23-70BC-B34A-B0E0-616C24D3CB1B}" type="slidenum">
              <a:rPr lang="en-US" sz="1200">
                <a:latin typeface="Arial" charset="0"/>
              </a:rPr>
              <a:pPr eaLnBrk="1" hangingPunct="1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8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47C7118B-500A-814A-B01D-45531A576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698E794D-ABBC-B44F-84BE-BB6AC9E9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“A monad is just a monoid in the category of endofunctors, what's the problem?”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2849E141-39EB-8244-B028-111E00AFF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FC39FA-D134-A647-814C-1C627B554332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ABA2AB2E-1E32-AF42-9787-DF7D272EC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778D4463-B665-634F-A256-15ED5A4C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 Means function composition.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8C79DA14-8E0A-1241-98B3-911021CDE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B4ECEB-C2EA-A741-8FB5-1193A8B02315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C61D4328-2982-3644-BAFD-751992D57D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49FC7832-F7CE-7E4E-A87D-F1154C732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745AE0DE-1633-F742-8ABD-A6601E7BE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771D42-6DFD-DF4D-9C95-3C6CBBDD203D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E9401D8-8967-2B44-B150-0F248E9546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9E8F01F1-AAB1-2B46-B26D-6B056A2DA1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5A5AEF3-45C0-B846-ACD2-5C41F6A5A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9F0D23-1E11-5D48-A72D-D1E4783E34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53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0D00732-4581-9948-BF6D-59E6F136E1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A9F74FB-D7E6-3749-B232-A1B3871F74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95A884-5084-F144-B2F6-7BF6535E37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0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F6EE045-574F-7A4B-B5D5-D8347BE956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2E586A2-B947-4346-BA42-E46B7A46A0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A797D6-74D0-A84D-92A7-37254AD92C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10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421D8F-0379-9842-A8D3-260FB5BC7D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DA8898-AC6E-A447-B784-FA0138342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759FD9-ECF4-174E-BD5D-59BFF0C40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2994F-E339-0143-BA89-D4D6CF3155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5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69F909-2080-BD47-88E7-896975B2F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6C6B58-4C57-9D43-B344-40484B4499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45500A-76D4-5F4E-B63E-D118836E9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6FCAC-2078-2848-9F34-6F8A653889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07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5B5BD3-7002-EF40-8202-303835103B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E568E8-7730-F644-B857-D273962D3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3D1F6F-40FF-CC49-A8B2-A32E3B2F1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F0A27-7356-2544-A289-8947522BF0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22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6015B-994D-D34A-BC16-3ABE9F40F9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66716E-6337-8B47-A31E-DE5AA49A0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B819F-6614-204C-B73C-5CE3BCCFA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AB2F-F70E-7A49-A9D8-0942C98BBA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66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38BF2A-D358-4A46-8B27-09D291B8F1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E3E3DB3-5E3E-A246-B1E6-E0BC7EC9E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DCC429-4B75-564D-9A96-2231D8A78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4AAFA-4535-DD42-8EBD-16E6472A3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6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0A5FEC-6849-6A45-A446-700DCC930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0D1E62-7C26-944A-A0B8-AA1D3FA52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6C0D40-C212-524C-A2EE-F1A54AE58C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84330-E7E3-2F4D-8DB0-B652B8729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667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C7D7E95-8E01-3E48-87A6-37354F073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8D36AAF-C6CA-F146-81B0-1C1BFAC6C3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1E2A84-9D82-BE45-9B9F-399408136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025B7-08DF-A24A-8C02-5E1E6D663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13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D837B-07B1-2B46-8F16-BD2CC9072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1753A-6E2A-6545-B36D-4FF92ACF7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1AF59-7EC3-5E4B-9E4F-C158850B02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A0C67-82CD-E44F-A1ED-BFEC34134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51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C4E2BED-5C0D-3E45-87C5-67384F6C4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6BE8764-63FB-6044-9B68-F88E685BDA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F60672-455A-1943-87DB-34B9DB9AA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117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95069-6883-B942-BC9A-0CB9A3C6AD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7677A-E28F-E745-A4D3-9AC6E1B71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4A4E0-87D5-E945-8561-324AD1A6E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A176B-1DE9-AC48-B1EB-DDB1EC249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8142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D15D5A-AA4D-E74C-A6C8-87F29EE1F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5C41B2-7F19-D24A-B832-55120B11AF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AA1CEE-E057-3448-9DD8-A6566B59FB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45328-6257-2F4A-9B25-9AFE6A8571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36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3A08F1-6D4E-9148-8A37-16EB0C7095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9F71AF-C15A-774F-8609-73BF20B60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77C133-83A7-A64B-B071-0CAA9D7C2C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B00C5-F103-D04D-BC21-CB4733811A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99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5EF6F74-C4D4-6F42-BBD1-299A0311AC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68ED799-B90F-634C-B740-7D1BABFF36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6BC5C77-A618-914E-8B1D-E27371865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5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E9A2B2-CEAA-624D-97EB-5CD1780253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1BAF2FC-FED7-4F40-8412-8D788E62BC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BC108B-1F6F-D84E-9286-C1E0E0821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C593C03-ABED-454A-9974-94F429D084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75DCC4AF-4BB6-F74C-8C72-742DAF2BE4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496B28-2994-154A-8050-CF56BD69A9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59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994011F-45D1-0F4E-8628-0EF05D9A9E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F380B27-5272-064E-B413-8ED00BE055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897A6E-B9CC-D142-9221-834117CC46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19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0DF0796-B3BA-A140-90AC-01E429DCB5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AD61F7C-1D02-B740-8B4D-E06F01E035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7DD02B-678B-B041-AC53-744A8F3504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18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18E9ED6-0378-E149-90C7-772B37D30E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F506632-A58C-104A-B093-14853367F9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5D8AB3-8DEC-2649-8A35-2D08BE542C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0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6E8E1F2-B326-1849-BEA5-4400A362AA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2263233-DDBE-9048-9AEC-9CE5AEAEFC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511030-DFB3-904B-BC00-B297D1DB7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2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62E9EE34-D045-9B4E-B472-4FE64C218B7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FE71F326-01AC-1947-A312-D0D37FCB4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86126538-F353-DB49-AC0D-E577F4981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D30CA78A-D1B8-0646-9396-F783BEA381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r>
              <a:rPr lang="en-US"/>
              <a:t>Fall 18 CSCI 4430, A </a:t>
            </a:r>
            <a:r>
              <a:rPr lang="en-US" err="1"/>
              <a:t>Milanova</a:t>
            </a:r>
            <a:r>
              <a:rPr lang="en-US"/>
              <a:t>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688F38F5-BA28-1842-821F-99752E9671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76D547E-2838-1741-ACCC-1EAF9447D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0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35C1BDC-E3C4-E448-A7AF-FFA2303E0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82D3269-8F95-C34E-BA93-82A38EEE8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5E46D844-55AF-BF4E-9542-1B2305CF3B0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116AC19B-1F9D-A44B-8836-26D10DD54D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47A1264A-2ED1-7947-BC7D-9E350501E0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49DC2F-025E-514B-8C96-19CEADE27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solidFill>
                  <a:schemeClr val="hlink"/>
                </a:solidFill>
                <a:latin typeface="Arial" charset="0"/>
              </a:rPr>
              <a:t>Intro to Haskell</a:t>
            </a:r>
          </a:p>
        </p:txBody>
      </p:sp>
    </p:spTree>
    <p:extLst>
      <p:ext uri="{BB962C8B-B14F-4D97-AF65-F5344CB8AC3E}">
        <p14:creationId xmlns:p14="http://schemas.microsoft.com/office/powerpoint/2010/main" val="298466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61DCF82-C235-C549-BB25-1A4CBE905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A42A-30F6-E54C-9E8A-F7A9D72AB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-- List datatype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List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= Nil | Cons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(List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0" indent="0"/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we write function 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sum 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over a list of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’s?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sum ::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-&gt; List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-&gt;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sum n Nil = 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sum n (Cons x xs) = sum (n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x) xs</a:t>
            </a:r>
          </a:p>
          <a:p>
            <a:pPr marL="0" indent="0"/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No.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no longer unconstraint. Type and function definition imply that we can apply 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on </a:t>
            </a:r>
            <a:r>
              <a:rPr lang="en-US" altLang="en-US" sz="3000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but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is not defined on </a:t>
            </a:r>
            <a:r>
              <a:rPr lang="en-US" altLang="en-US" sz="2600" b="1" u="sng">
                <a:latin typeface="Arial" panose="020B0604020202020204" pitchFamily="34" charset="0"/>
                <a:cs typeface="Arial" panose="020B0604020202020204" pitchFamily="34" charset="0"/>
              </a:rPr>
              <a:t>all types</a:t>
            </a:r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/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Type error: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No instance for (Num a) arising from a use of ‘+’</a:t>
            </a:r>
            <a:endParaRPr lang="en-US" altLang="ja-JP" sz="2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59FBEF6D-AD89-2B42-9851-94442028F0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F91611-B147-5742-B765-CBBAF79DD2C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ACD23FAD-8A9B-B14C-9A07-CD2DD8EB8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Haskell Type Classes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042E6F1F-545A-964E-8B22-E16E914D7B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 to be confused with Java classes/interfaces</a:t>
            </a:r>
          </a:p>
          <a:p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Define a </a:t>
            </a:r>
            <a:r>
              <a:rPr lang="en-US" altLang="en-US" sz="30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 class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containing the arithmetic operators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CF92A433-9DF0-0A4A-940A-1A001315D4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7615E6-F58F-2248-9628-8B0A83A3F23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7892" name="TextBox 5">
            <a:extLst>
              <a:ext uri="{FF2B5EF4-FFF2-40B4-BE49-F238E27FC236}">
                <a16:creationId xmlns:a16="http://schemas.microsoft.com/office/drawing/2014/main" id="{B50568A5-5C76-E74C-941A-CF408BCC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84500"/>
            <a:ext cx="3998913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class Num </a:t>
            </a:r>
            <a:r>
              <a:rPr lang="en-US" altLang="en-US" sz="2400" b="1">
                <a:solidFill>
                  <a:srgbClr val="0000FF"/>
                </a:solidFill>
              </a:rPr>
              <a:t>a</a:t>
            </a:r>
            <a:r>
              <a:rPr lang="en-US" altLang="en-US" sz="2400" b="1"/>
              <a:t> where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(==)   :: a -&gt; a -&gt; Bool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(+)     :: a -&gt; a -&gt;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en-US" sz="2400" b="1"/>
              <a:t> 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i</a:t>
            </a:r>
            <a:r>
              <a:rPr lang="is-IS" altLang="en-US" sz="2400" b="1"/>
              <a:t>nstance Num Int where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en-US" sz="2400" b="1"/>
              <a:t>   x == y =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en-US" sz="2400" b="1"/>
              <a:t>  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i</a:t>
            </a:r>
            <a:r>
              <a:rPr lang="is-IS" altLang="en-US" sz="2400" b="1"/>
              <a:t>nstance Num Float where</a:t>
            </a:r>
            <a:endParaRPr lang="en-US" altLang="en-US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</a:t>
            </a:r>
            <a:r>
              <a:rPr lang="is-IS" altLang="en-US" sz="2400" b="1"/>
              <a:t>…</a:t>
            </a:r>
          </a:p>
        </p:txBody>
      </p:sp>
      <p:sp>
        <p:nvSpPr>
          <p:cNvPr id="37893" name="TextBox 6">
            <a:extLst>
              <a:ext uri="{FF2B5EF4-FFF2-40B4-BE49-F238E27FC236}">
                <a16:creationId xmlns:a16="http://schemas.microsoft.com/office/drawing/2014/main" id="{BCA6EA54-13FF-8F4C-986B-2818A8B65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2895600"/>
            <a:ext cx="4303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Read: A type </a:t>
            </a:r>
            <a:r>
              <a:rPr lang="en-US" altLang="en-US" sz="1800" b="1">
                <a:solidFill>
                  <a:srgbClr val="0000FF"/>
                </a:solidFill>
              </a:rPr>
              <a:t>a</a:t>
            </a:r>
            <a:r>
              <a:rPr lang="en-US" altLang="en-US" sz="1800"/>
              <a:t> is an instance of the type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class </a:t>
            </a:r>
            <a:r>
              <a:rPr lang="en-US" altLang="en-US" sz="1800" b="1"/>
              <a:t>Num</a:t>
            </a:r>
            <a:r>
              <a:rPr lang="en-US" altLang="en-US" sz="1800"/>
              <a:t> if it provides “overloaded”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definitions of operations </a:t>
            </a:r>
            <a:r>
              <a:rPr lang="en-US" altLang="en-US" sz="1800" b="1"/>
              <a:t>==</a:t>
            </a:r>
            <a:r>
              <a:rPr lang="en-US" altLang="en-US" sz="1800"/>
              <a:t>, </a:t>
            </a:r>
            <a:r>
              <a:rPr lang="en-US" altLang="en-US" sz="1800" b="1"/>
              <a:t>+</a:t>
            </a:r>
            <a:r>
              <a:rPr lang="en-US" altLang="en-US" sz="1800"/>
              <a:t>, </a:t>
            </a:r>
            <a:r>
              <a:rPr lang="is-IS" altLang="en-US" sz="1800"/>
              <a:t>…</a:t>
            </a:r>
            <a:endParaRPr lang="en-US" altLang="en-US" sz="1800"/>
          </a:p>
        </p:txBody>
      </p:sp>
      <p:sp>
        <p:nvSpPr>
          <p:cNvPr id="37894" name="TextBox 7">
            <a:extLst>
              <a:ext uri="{FF2B5EF4-FFF2-40B4-BE49-F238E27FC236}">
                <a16:creationId xmlns:a16="http://schemas.microsoft.com/office/drawing/2014/main" id="{69957CC0-8F62-C448-9B95-E1DD8DBD9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57675"/>
            <a:ext cx="445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Read: </a:t>
            </a:r>
            <a:r>
              <a:rPr lang="en-US" altLang="en-US" sz="1800" b="1"/>
              <a:t>Int</a:t>
            </a:r>
            <a:r>
              <a:rPr lang="en-US" altLang="en-US" sz="1800"/>
              <a:t> and </a:t>
            </a:r>
            <a:r>
              <a:rPr lang="en-US" altLang="en-US" sz="1800" b="1"/>
              <a:t>Float</a:t>
            </a:r>
            <a:r>
              <a:rPr lang="en-US" altLang="en-US" sz="1800"/>
              <a:t> are instances of </a:t>
            </a:r>
            <a:r>
              <a:rPr lang="en-US" altLang="en-US" sz="1800" b="1"/>
              <a:t>Num</a:t>
            </a:r>
          </a:p>
        </p:txBody>
      </p:sp>
      <p:sp>
        <p:nvSpPr>
          <p:cNvPr id="37895" name="Footer Placeholder 3">
            <a:extLst>
              <a:ext uri="{FF2B5EF4-FFF2-40B4-BE49-F238E27FC236}">
                <a16:creationId xmlns:a16="http://schemas.microsoft.com/office/drawing/2014/main" id="{969481CA-D8B3-C843-BCE5-99DAE0954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09AF5F85-7041-424E-A27B-FF542D005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Generic Functions with Type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7EBA-6356-F64D-99CD-E5C29BF4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3000" b="1" dirty="0"/>
              <a:t>sum :: (</a:t>
            </a:r>
            <a:r>
              <a:rPr lang="en-US" sz="3000" b="1" dirty="0" err="1"/>
              <a:t>Num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00FF"/>
                </a:solidFill>
              </a:rPr>
              <a:t>a</a:t>
            </a:r>
            <a:r>
              <a:rPr lang="en-US" sz="3000" b="1" dirty="0"/>
              <a:t>) =&gt; </a:t>
            </a:r>
            <a:r>
              <a:rPr lang="en-US" sz="3000" b="1" dirty="0">
                <a:solidFill>
                  <a:srgbClr val="0000FF"/>
                </a:solidFill>
              </a:rPr>
              <a:t>a</a:t>
            </a:r>
            <a:r>
              <a:rPr lang="en-US" sz="3000" b="1" dirty="0"/>
              <a:t> -&gt; List </a:t>
            </a:r>
            <a:r>
              <a:rPr lang="en-US" sz="3000" b="1" dirty="0">
                <a:solidFill>
                  <a:srgbClr val="0000FF"/>
                </a:solidFill>
              </a:rPr>
              <a:t>a</a:t>
            </a:r>
            <a:r>
              <a:rPr lang="en-US" sz="3000" b="1" dirty="0"/>
              <a:t> -&gt; </a:t>
            </a:r>
            <a:r>
              <a:rPr lang="en-US" sz="3000" b="1" dirty="0">
                <a:solidFill>
                  <a:srgbClr val="0000FF"/>
                </a:solidFill>
              </a:rPr>
              <a:t>a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b="1" dirty="0"/>
              <a:t>sum n Nil = n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b="1" dirty="0"/>
              <a:t>sum n (Cons x </a:t>
            </a:r>
            <a:r>
              <a:rPr lang="en-US" sz="3000" b="1" dirty="0" err="1"/>
              <a:t>xs</a:t>
            </a:r>
            <a:r>
              <a:rPr lang="en-US" sz="3000" b="1" dirty="0"/>
              <a:t>) = sum (</a:t>
            </a:r>
            <a:r>
              <a:rPr lang="en-US" sz="3000" b="1" dirty="0" err="1"/>
              <a:t>n+x</a:t>
            </a:r>
            <a:r>
              <a:rPr lang="en-US" sz="3000" b="1" dirty="0"/>
              <a:t>) </a:t>
            </a:r>
            <a:r>
              <a:rPr lang="en-US" sz="3000" b="1" dirty="0" err="1"/>
              <a:t>xs</a:t>
            </a:r>
            <a:endParaRPr lang="en-US" sz="3000" b="1" dirty="0"/>
          </a:p>
          <a:p>
            <a:pPr marL="0" indent="0">
              <a:buFont typeface="Wingdings" charset="0"/>
              <a:buNone/>
              <a:defRPr/>
            </a:pPr>
            <a:endParaRPr lang="en-US" sz="3000" b="1" dirty="0"/>
          </a:p>
          <a:p>
            <a:pPr>
              <a:buFont typeface="Wingdings" charset="0"/>
              <a:buChar char="n"/>
              <a:defRPr/>
            </a:pPr>
            <a:r>
              <a:rPr lang="en-US" sz="3000" dirty="0"/>
              <a:t>One view of type classes: predicates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600" b="1" dirty="0"/>
              <a:t>(</a:t>
            </a:r>
            <a:r>
              <a:rPr lang="en-US" sz="2600" b="1" dirty="0" err="1"/>
              <a:t>Num</a:t>
            </a:r>
            <a:r>
              <a:rPr lang="en-US" sz="2600" b="1" dirty="0"/>
              <a:t> a) </a:t>
            </a:r>
            <a:r>
              <a:rPr lang="en-US" sz="2600" dirty="0"/>
              <a:t>is a predicate in type definitions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600" dirty="0"/>
              <a:t>Constrains the types we can instantiate a generic function to specific types</a:t>
            </a:r>
          </a:p>
          <a:p>
            <a:pPr>
              <a:buFont typeface="Wingdings" charset="0"/>
              <a:buChar char="n"/>
              <a:defRPr/>
            </a:pPr>
            <a:r>
              <a:rPr lang="en-US" sz="3000" dirty="0"/>
              <a:t>A type class has associated laws</a:t>
            </a:r>
          </a:p>
          <a:p>
            <a:pPr>
              <a:buFont typeface="Wingdings" charset="0"/>
              <a:buChar char="n"/>
              <a:defRPr/>
            </a:pPr>
            <a:endParaRPr lang="en-US" sz="2600" dirty="0"/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3DC339F6-9F45-E24A-9D70-6CF64920D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69B1E5-71D7-2B4C-BDC4-602AC0A4500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8916" name="Footer Placeholder 3">
            <a:extLst>
              <a:ext uri="{FF2B5EF4-FFF2-40B4-BE49-F238E27FC236}">
                <a16:creationId xmlns:a16="http://schemas.microsoft.com/office/drawing/2014/main" id="{1A8C129C-2426-DF49-82EC-91CE50941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F53759D4-FF1B-4841-9F80-3255CED0A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 Class Hierarchy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9282FE58-FBCA-B443-97CE-7BCF006E4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type class corresponds to one concept</a:t>
            </a:r>
          </a:p>
          <a:p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 constraints give rise to a hierarchy</a:t>
            </a:r>
          </a:p>
          <a:p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Eq</a:t>
            </a:r>
            <a:r>
              <a:rPr lang="en-US" altLang="en-US" sz="3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a superclass of </a:t>
            </a:r>
            <a:r>
              <a:rPr lang="en-US" altLang="en-US" sz="30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Ord</a:t>
            </a:r>
          </a:p>
          <a:p>
            <a:pPr lvl="1"/>
            <a:r>
              <a:rPr lang="en-US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 inherits specification of </a:t>
            </a:r>
            <a:r>
              <a:rPr lang="en-US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(==)</a:t>
            </a:r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600" b="1">
                <a:latin typeface="Arial" panose="020B0604020202020204" pitchFamily="34" charset="0"/>
                <a:cs typeface="Arial" panose="020B0604020202020204" pitchFamily="34" charset="0"/>
              </a:rPr>
              <a:t>(/=)</a:t>
            </a:r>
          </a:p>
          <a:p>
            <a:pPr lvl="1"/>
            <a:r>
              <a:rPr lang="en-US" altLang="en-US" sz="2600">
                <a:latin typeface="Arial" panose="020B0604020202020204" pitchFamily="34" charset="0"/>
                <a:cs typeface="Arial" panose="020B0604020202020204" pitchFamily="34" charset="0"/>
              </a:rPr>
              <a:t>Notion of “true subtyping”</a:t>
            </a: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89BCABC4-2DEE-154C-9DA1-E6C42F138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830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Langauges CSCI 4430, A Milanova (modified from MIT 2015 Program Analysis OCW) 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3EF61EB6-C8CB-DA42-849B-FD4152EDC0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032937-6C4A-1042-934E-25819AE7BB98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9941" name="TextBox 5">
            <a:extLst>
              <a:ext uri="{FF2B5EF4-FFF2-40B4-BE49-F238E27FC236}">
                <a16:creationId xmlns:a16="http://schemas.microsoft.com/office/drawing/2014/main" id="{19FE40AD-4ABB-D045-A614-4CE089A0E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5246688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class Eq </a:t>
            </a:r>
            <a:r>
              <a:rPr lang="en-US" altLang="en-US" sz="2400" b="1">
                <a:solidFill>
                  <a:srgbClr val="0000FF"/>
                </a:solidFill>
              </a:rPr>
              <a:t>a</a:t>
            </a:r>
            <a:r>
              <a:rPr lang="en-US" altLang="en-US" sz="2400" b="1"/>
              <a:t> where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(==), (/=)  :: a -&gt; a -&gt; Bool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class</a:t>
            </a:r>
            <a:r>
              <a:rPr lang="is-IS" altLang="en-US" sz="2400" b="1"/>
              <a:t> </a:t>
            </a:r>
            <a:r>
              <a:rPr lang="is-IS" altLang="en-US" sz="2400" b="1">
                <a:solidFill>
                  <a:srgbClr val="FF0000"/>
                </a:solidFill>
              </a:rPr>
              <a:t>(Eq a) =&gt;</a:t>
            </a:r>
            <a:r>
              <a:rPr lang="is-IS" altLang="en-US" sz="2400" b="1"/>
              <a:t> Ord where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s-IS" altLang="en-US" sz="2400" b="1"/>
              <a:t>   </a:t>
            </a:r>
            <a:r>
              <a:rPr lang="en-US" altLang="en-US" sz="2400" b="1"/>
              <a:t>(&lt;), (&lt;=), (&gt;), (&gt;=)  :: a -&gt; a -&gt; Bool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min, max               :: a -&gt; a -&gt; a</a:t>
            </a:r>
            <a:endParaRPr lang="is-IS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DBD9FD16-F539-F94D-8FDF-8BD7D229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9666E-0841-5849-B621-9E1C189463D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FDC0C70-777A-F447-89F6-9A97B7952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Lecture Outline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7577500-18AA-C348-B769-7409DEF20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Haskell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Covered syntax, algebraic data types and pattern matching</a:t>
            </a: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Lazy evaluation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Static typing and static type inference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Type classes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Monads </a:t>
            </a:r>
            <a:r>
              <a:rPr lang="is-I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more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F5F9F55A-6408-FB46-829A-964FB1F78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 </a:t>
            </a:r>
          </a:p>
        </p:txBody>
      </p:sp>
    </p:spTree>
    <p:extLst>
      <p:ext uri="{BB962C8B-B14F-4D97-AF65-F5344CB8AC3E}">
        <p14:creationId xmlns:p14="http://schemas.microsoft.com/office/powerpoint/2010/main" val="93624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0C14612B-5797-6D4E-8912-DAF7987A0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Monads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2B35BECC-55B3-0143-8CE1-CA4101160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One source: All About Monads (haskell.org)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Another source: Scott’s book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way to cleanly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compose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computations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may return a value of type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Composing computations becomes tedious: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case (f s) of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Nothing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Nothing </a:t>
            </a:r>
          </a:p>
          <a:p>
            <a:pPr lvl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Just m  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case (f m) </a:t>
            </a:r>
            <a:r>
              <a:rPr lang="is-IS" altLang="en-US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…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Haskell, monads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encapsulate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IO and other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imperative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features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A8953544-E6FE-FA45-A8C5-57B566496A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14CBB1-DF82-CE49-97CE-CB8CD79E2C0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79EDA926-0EAE-5446-9E4B-39BE4C495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Example: Cloned Sheep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9845-CF32-8B48-A6C2-15B935B4F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 Sheep = 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ather :: Sheep 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Maybe Sheep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ather = ...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mother :: Sheep </a:t>
            </a:r>
            <a:r>
              <a:rPr lang="en-U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 Maybe Sheep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mother = 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…</a:t>
            </a:r>
          </a:p>
          <a:p>
            <a:pPr marL="0" indent="0">
              <a:buFont typeface="Wingdings" pitchFamily="2" charset="2"/>
              <a:buNone/>
            </a:pP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(Note: a cloned sheep may have both parents, or not...)</a:t>
            </a:r>
          </a:p>
          <a:p>
            <a:pPr marL="0" indent="0">
              <a:buFont typeface="Wingdings" pitchFamily="2" charset="2"/>
              <a:buNone/>
            </a:pP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maternalGrandfather :: Sheep  Maybe Sheep</a:t>
            </a:r>
          </a:p>
          <a:p>
            <a:pPr marL="0" indent="0">
              <a:buFont typeface="Wingdings" pitchFamily="2" charset="2"/>
              <a:buNone/>
            </a:pP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maternalGrandfather </a:t>
            </a:r>
            <a:r>
              <a:rPr lang="is-IS" altLang="en-US" sz="26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= </a:t>
            </a:r>
            <a:r>
              <a:rPr lang="is-IS" altLang="en-US" sz="26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case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(mother </a:t>
            </a:r>
            <a:r>
              <a:rPr lang="is-IS" altLang="en-US" sz="26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) </a:t>
            </a:r>
            <a:r>
              <a:rPr lang="is-IS" altLang="en-US" sz="26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of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                                          Nothing </a:t>
            </a:r>
            <a:r>
              <a:rPr lang="is-IS" altLang="en-US" sz="2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Nothing</a:t>
            </a:r>
          </a:p>
          <a:p>
            <a:pPr marL="0" indent="0">
              <a:buFont typeface="Wingdings" pitchFamily="2" charset="2"/>
              <a:buNone/>
            </a:pP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                                          Just </a:t>
            </a:r>
            <a:r>
              <a:rPr lang="is-IS" altLang="en-US" sz="26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is-IS" altLang="en-US" sz="2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father </a:t>
            </a:r>
            <a:r>
              <a:rPr lang="is-IS" altLang="en-US" sz="26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</a:t>
            </a:r>
            <a:r>
              <a:rPr lang="is-IS" altLang="en-US" sz="2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 </a:t>
            </a:r>
            <a:endParaRPr lang="is-IS" altLang="en-US" sz="26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38E0A971-6739-E54B-B671-7A16BD4FC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7772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 Milanova (Example from All About Monads Tutorial)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EAC09351-E5C6-7747-9653-524C565AF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6D699C-3AB3-CF46-9395-E087CFA13D2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AFDC4E1D-4BE0-3E4E-A7D6-FC70B7CBB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CC11-BD32-F649-9235-8F762379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is-IS" sz="2600" dirty="0">
                <a:sym typeface="Wingdings"/>
              </a:rPr>
              <a:t>mothersPaternalGrandfather :: Sheep  Maybe Sheep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sz="2600" dirty="0">
                <a:sym typeface="Wingdings"/>
              </a:rPr>
              <a:t>mothersPaternalGrandfather </a:t>
            </a:r>
            <a:r>
              <a:rPr lang="is-IS" sz="2600" b="1" dirty="0">
                <a:sym typeface="Wingdings"/>
              </a:rPr>
              <a:t>s</a:t>
            </a:r>
            <a:r>
              <a:rPr lang="is-IS" sz="2600" dirty="0">
                <a:sym typeface="Wingdings"/>
              </a:rPr>
              <a:t> = </a:t>
            </a:r>
            <a:r>
              <a:rPr lang="is-IS" sz="2600" dirty="0">
                <a:solidFill>
                  <a:srgbClr val="0000FF"/>
                </a:solidFill>
                <a:sym typeface="Wingdings"/>
              </a:rPr>
              <a:t>case</a:t>
            </a:r>
            <a:r>
              <a:rPr lang="is-IS" sz="2600" dirty="0">
                <a:sym typeface="Wingdings"/>
              </a:rPr>
              <a:t> (mother </a:t>
            </a:r>
            <a:r>
              <a:rPr lang="is-IS" sz="2600" b="1" dirty="0">
                <a:sym typeface="Wingdings"/>
              </a:rPr>
              <a:t>s</a:t>
            </a:r>
            <a:r>
              <a:rPr lang="is-IS" sz="2600" dirty="0">
                <a:sym typeface="Wingdings"/>
              </a:rPr>
              <a:t>) </a:t>
            </a:r>
            <a:r>
              <a:rPr lang="is-IS" sz="2600" dirty="0">
                <a:solidFill>
                  <a:srgbClr val="0000FF"/>
                </a:solidFill>
                <a:sym typeface="Wingdings"/>
              </a:rPr>
              <a:t>of</a:t>
            </a:r>
            <a:r>
              <a:rPr lang="is-IS" sz="2600" dirty="0">
                <a:sym typeface="Wingdings"/>
              </a:rPr>
              <a:t> 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sz="2600" dirty="0">
                <a:sym typeface="Wingdings"/>
              </a:rPr>
              <a:t>                                       Nothing </a:t>
            </a:r>
            <a:r>
              <a:rPr lang="is-IS" sz="26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is-IS" sz="2600" dirty="0">
                <a:sym typeface="Wingdings"/>
              </a:rPr>
              <a:t> Nothing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sz="2600" dirty="0">
                <a:sym typeface="Wingdings"/>
              </a:rPr>
              <a:t>                                       Just </a:t>
            </a:r>
            <a:r>
              <a:rPr lang="is-IS" sz="2600" b="1" dirty="0">
                <a:sym typeface="Wingdings"/>
              </a:rPr>
              <a:t>m</a:t>
            </a:r>
            <a:r>
              <a:rPr lang="is-IS" sz="2600" dirty="0">
                <a:sym typeface="Wingdings"/>
              </a:rPr>
              <a:t> </a:t>
            </a:r>
            <a:r>
              <a:rPr lang="is-IS" sz="26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is-IS" sz="2600" dirty="0">
                <a:sym typeface="Wingdings"/>
              </a:rPr>
              <a:t> </a:t>
            </a:r>
            <a:r>
              <a:rPr lang="is-IS" sz="2600" dirty="0">
                <a:solidFill>
                  <a:srgbClr val="0000FF"/>
                </a:solidFill>
                <a:sym typeface="Wingdings"/>
              </a:rPr>
              <a:t>case</a:t>
            </a:r>
            <a:r>
              <a:rPr lang="is-IS" sz="2600" dirty="0">
                <a:sym typeface="Wingdings"/>
              </a:rPr>
              <a:t> (father </a:t>
            </a:r>
            <a:r>
              <a:rPr lang="is-IS" sz="2600" b="1" dirty="0">
                <a:sym typeface="Wingdings"/>
              </a:rPr>
              <a:t>m</a:t>
            </a:r>
            <a:r>
              <a:rPr lang="is-IS" sz="2600" dirty="0">
                <a:sym typeface="Wingdings"/>
              </a:rPr>
              <a:t>) </a:t>
            </a:r>
            <a:r>
              <a:rPr lang="is-IS" sz="2600" dirty="0">
                <a:solidFill>
                  <a:srgbClr val="0000FF"/>
                </a:solidFill>
                <a:sym typeface="Wingdings"/>
              </a:rPr>
              <a:t>of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sz="2600" dirty="0">
                <a:sym typeface="Wingdings"/>
              </a:rPr>
              <a:t>                                                Nothing </a:t>
            </a:r>
            <a:r>
              <a:rPr lang="is-IS" sz="26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is-IS" sz="2600" dirty="0">
                <a:sym typeface="Wingdings"/>
              </a:rPr>
              <a:t> Nothing</a:t>
            </a:r>
          </a:p>
          <a:p>
            <a:pPr marL="0" indent="0">
              <a:buFont typeface="Wingdings" charset="0"/>
              <a:buNone/>
              <a:defRPr/>
            </a:pPr>
            <a:r>
              <a:rPr lang="is-IS" sz="2600" dirty="0">
                <a:sym typeface="Wingdings"/>
              </a:rPr>
              <a:t>                                                Just </a:t>
            </a:r>
            <a:r>
              <a:rPr lang="is-IS" sz="2600" b="1" dirty="0">
                <a:sym typeface="Wingdings"/>
              </a:rPr>
              <a:t>gf</a:t>
            </a:r>
            <a:r>
              <a:rPr lang="is-IS" sz="2600" dirty="0">
                <a:sym typeface="Wingdings"/>
              </a:rPr>
              <a:t> </a:t>
            </a:r>
            <a:r>
              <a:rPr lang="is-IS" sz="2600" dirty="0">
                <a:solidFill>
                  <a:srgbClr val="000000"/>
                </a:solidFill>
                <a:sym typeface="Wingdings"/>
              </a:rPr>
              <a:t></a:t>
            </a:r>
            <a:r>
              <a:rPr lang="is-IS" sz="2600" dirty="0">
                <a:sym typeface="Wingdings"/>
              </a:rPr>
              <a:t> father </a:t>
            </a:r>
            <a:r>
              <a:rPr lang="is-IS" sz="2600" b="1" dirty="0">
                <a:sym typeface="Wingdings"/>
              </a:rPr>
              <a:t>gf</a:t>
            </a:r>
          </a:p>
          <a:p>
            <a:pPr marL="0" indent="0">
              <a:buFont typeface="Wingdings" charset="0"/>
              <a:buNone/>
              <a:defRPr/>
            </a:pPr>
            <a:endParaRPr lang="is-IS" sz="3000" dirty="0">
              <a:sym typeface="Wingdings"/>
            </a:endParaRPr>
          </a:p>
          <a:p>
            <a:pPr>
              <a:buFont typeface="Wingdings" charset="0"/>
              <a:buChar char="n"/>
              <a:defRPr/>
            </a:pPr>
            <a:r>
              <a:rPr lang="is-IS" sz="3000" dirty="0">
                <a:sym typeface="Wingdings"/>
              </a:rPr>
              <a:t>Tedious, unreadable, difficult to maintain</a:t>
            </a:r>
          </a:p>
          <a:p>
            <a:pPr>
              <a:buFont typeface="Wingdings" charset="0"/>
              <a:buChar char="n"/>
              <a:defRPr/>
            </a:pPr>
            <a:r>
              <a:rPr lang="is-IS" sz="3000" dirty="0">
                <a:sym typeface="Wingdings"/>
              </a:rPr>
              <a:t>Monads help!</a:t>
            </a:r>
            <a:endParaRPr lang="is-IS" sz="3000" dirty="0"/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E23F08C9-C215-3E4A-B9D9-5C15B14D57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D54EDB-120B-E74F-91F9-D7D16CE84C0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5060" name="Footer Placeholder 3">
            <a:extLst>
              <a:ext uri="{FF2B5EF4-FFF2-40B4-BE49-F238E27FC236}">
                <a16:creationId xmlns:a16="http://schemas.microsoft.com/office/drawing/2014/main" id="{7E65544C-6307-AA44-9974-C9F5987130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7620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 Milanova (Example from All About Monads Tutorial)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A3203759-9CFA-394D-B1DB-D280C8578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Monad Type Class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959371A5-5CF5-4C47-A6B8-456A74D81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915400" cy="4532313"/>
          </a:xfrm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Haskell’s Monad class requires 2 operations,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&gt;&gt;=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(bind) and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return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Monad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where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//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&gt;&gt;=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(the bind operation) takes a monad</a:t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//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 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and a function that takes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and turns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// it into a monad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 b</a:t>
            </a:r>
            <a:endParaRPr lang="en-US" altLang="en-US" b="1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(&gt;&gt;=)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::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 (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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) 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 b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  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//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return </a:t>
            </a:r>
            <a:r>
              <a:rPr lang="en-US" altLang="en-US" u="sng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encapsulates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a value into the monad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   return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::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 a</a:t>
            </a:r>
            <a:endParaRPr lang="en-US" altLang="en-US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583A8C95-C908-974D-AA98-01273F7EA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D1B48A-3A16-4145-8D94-E19D14B3BD66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DB487A72-B378-FB40-91F4-7243EBDAB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Maybe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62F1-A51B-1742-BC81-19A49585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Maybe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= Nothing | Just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instance </a:t>
            </a:r>
            <a:r>
              <a:rPr lang="en-US" dirty="0"/>
              <a:t>Monad </a:t>
            </a:r>
            <a:r>
              <a:rPr lang="en-US" b="1" dirty="0"/>
              <a:t>Maybe</a:t>
            </a:r>
            <a:r>
              <a:rPr lang="en-US" dirty="0">
                <a:solidFill>
                  <a:srgbClr val="0000FF"/>
                </a:solidFill>
              </a:rPr>
              <a:t> where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Nothing </a:t>
            </a:r>
            <a:r>
              <a:rPr lang="en-US" b="1" dirty="0">
                <a:solidFill>
                  <a:srgbClr val="0000FF"/>
                </a:solidFill>
              </a:rPr>
              <a:t>&gt;&gt;=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 = Nothing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(Just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&gt;&gt;=</a:t>
            </a:r>
            <a:r>
              <a:rPr lang="en-US" b="1" dirty="0">
                <a:solidFill>
                  <a:srgbClr val="000000"/>
                </a:solidFill>
              </a:rPr>
              <a:t> f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b="1" dirty="0">
                <a:solidFill>
                  <a:srgbClr val="000000"/>
                </a:solidFill>
              </a:rPr>
              <a:t>f x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            = Just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00"/>
                </a:solidFill>
              </a:rPr>
              <a:t>Cloned Sheep example: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</a:rPr>
              <a:t>mothersPaternalGrandfather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 =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      (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&gt;&gt;=</a:t>
            </a:r>
            <a:r>
              <a:rPr lang="en-US" dirty="0">
                <a:solidFill>
                  <a:srgbClr val="000000"/>
                </a:solidFill>
              </a:rPr>
              <a:t> mother </a:t>
            </a:r>
            <a:r>
              <a:rPr lang="en-US" dirty="0">
                <a:solidFill>
                  <a:srgbClr val="0000FF"/>
                </a:solidFill>
              </a:rPr>
              <a:t>&gt;&gt;=</a:t>
            </a:r>
            <a:r>
              <a:rPr lang="en-US" dirty="0">
                <a:solidFill>
                  <a:srgbClr val="000000"/>
                </a:solidFill>
              </a:rPr>
              <a:t> father </a:t>
            </a:r>
            <a:r>
              <a:rPr lang="en-US" dirty="0">
                <a:solidFill>
                  <a:srgbClr val="0000FF"/>
                </a:solidFill>
              </a:rPr>
              <a:t>&gt;&gt;=</a:t>
            </a:r>
            <a:r>
              <a:rPr lang="en-US" dirty="0">
                <a:solidFill>
                  <a:srgbClr val="000000"/>
                </a:solidFill>
              </a:rPr>
              <a:t> father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(Note: if at any point, some function returns Nothing, Nothing gets cleanly propagated.)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    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27431CA5-167B-3D43-A8AE-4BEAC473A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BD571-97FA-AD41-A612-8603A7B484BE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DBD9FD16-F539-F94D-8FDF-8BD7D229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9666E-0841-5849-B621-9E1C189463D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FDC0C70-777A-F447-89F6-9A97B7952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Lecture Outline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7577500-18AA-C348-B769-7409DEF20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Haskell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Covered syntax, algebraic data types and pattern matching</a:t>
            </a: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 evaluation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typing and static type inference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Type classes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Monads </a:t>
            </a:r>
            <a:r>
              <a:rPr lang="is-IS" altLang="en-US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more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F5F9F55A-6408-FB46-829A-964FB1F78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F4AE7C0B-E68C-F440-85F9-8419DE21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List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ADE1-CA85-CB48-A75F-299B84FE1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List type is a monad!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&gt;&gt;=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 = concat (map f li)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return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x = [x]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Note: concat::[[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]]  [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]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e.g., concat [[1,2],[3,4],[5,6]] yields [1,2,3,4,5,6]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any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s.t.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f::a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[b]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f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may yield a list of 0,1,2,</a:t>
            </a:r>
            <a:r>
              <a:rPr lang="is-I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…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elements of type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b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, e.g.,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&gt;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 x = [x+1]</a:t>
            </a:r>
          </a:p>
          <a:p>
            <a:pPr marL="457200" lvl="1" indent="0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&gt;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[1,2,3] &gt;&gt;= f 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--- yields ?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6D8735EE-707F-2647-A137-EF7E6628EF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58184-3D25-6940-A9DC-0B8B7710CE9C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18916BF9-F8E3-0045-8279-4AAD5B4DF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List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Monad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AB4A-B3C3-CC42-AA34-E5135E238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parents :: Sheep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 [Sheep]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parents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= MaybeToList (mother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) ++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                                      MaybeToList (father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)   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grandParents :: Sheep 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 [Sheep]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grandParents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 = (parents </a:t>
            </a: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s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  <a:sym typeface="Wingdings" pitchFamily="2" charset="2"/>
              </a:rPr>
              <a:t>) &gt;&gt;= parents</a:t>
            </a:r>
          </a:p>
          <a:p>
            <a:pPr marL="0" indent="0">
              <a:buFont typeface="Wingdings" pitchFamily="2" charset="2"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9155" name="Footer Placeholder 3">
            <a:extLst>
              <a:ext uri="{FF2B5EF4-FFF2-40B4-BE49-F238E27FC236}">
                <a16:creationId xmlns:a16="http://schemas.microsoft.com/office/drawing/2014/main" id="{7AF1CA44-BEF5-C948-A1E2-24AD2553C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89CD5A13-4F82-1C4C-82A8-5FCE2F77D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37B2DF-2CAC-2345-B66B-50E688BEE28F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CC577BC1-BA2A-C04A-847D-B239DE590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0587-A1C3-E346-AE80-87667785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3000" b="1" dirty="0"/>
              <a:t>do </a:t>
            </a:r>
            <a:r>
              <a:rPr lang="en-US" sz="3000" dirty="0"/>
              <a:t>notation is syntactic sugar for monadic bind</a:t>
            </a:r>
          </a:p>
          <a:p>
            <a:pPr marL="0" indent="0">
              <a:buFont typeface="Wingdings" charset="0"/>
              <a:buNone/>
              <a:defRPr/>
            </a:pPr>
            <a:endParaRPr lang="en-US" sz="3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sz="3000" b="1" dirty="0"/>
              <a:t>&gt; f x = x+1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b="1" dirty="0"/>
              <a:t>&gt; g x = x*5</a:t>
            </a:r>
            <a:endParaRPr lang="en-US" b="1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b="1" dirty="0"/>
              <a:t>&gt; [1,2,3] &gt;&gt;= (return . f) &gt;&gt;= (return . g)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800" b="1" dirty="0"/>
              <a:t>Or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800" b="1" dirty="0"/>
              <a:t>&gt; [1,2,3] &gt;&gt;= \x-&gt;[x+1] &gt;&gt;= \y-&gt;[y*5]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800" b="1" dirty="0"/>
              <a:t>Or, </a:t>
            </a:r>
            <a:r>
              <a:rPr lang="en-US" sz="2800" dirty="0"/>
              <a:t>make encapsulated element explicit with </a:t>
            </a:r>
            <a:r>
              <a:rPr lang="en-US" sz="2800" b="1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800" b="1" dirty="0"/>
              <a:t>&gt; </a:t>
            </a:r>
            <a:r>
              <a:rPr lang="en-US" sz="2800" b="1" dirty="0">
                <a:solidFill>
                  <a:srgbClr val="FF0000"/>
                </a:solidFill>
              </a:rPr>
              <a:t>do {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x &lt;-</a:t>
            </a:r>
            <a:r>
              <a:rPr lang="en-US" sz="2800" b="1" dirty="0"/>
              <a:t> [1,2,3]; </a:t>
            </a:r>
            <a:r>
              <a:rPr lang="en-US" sz="2800" b="1" dirty="0">
                <a:solidFill>
                  <a:srgbClr val="FF0000"/>
                </a:solidFill>
              </a:rPr>
              <a:t>y &lt;-</a:t>
            </a:r>
            <a:r>
              <a:rPr lang="en-US" sz="2800" b="1" dirty="0"/>
              <a:t> (\x-&gt;[x+1]) x; (\y-&gt;[y*5]) y </a:t>
            </a:r>
            <a:r>
              <a:rPr lang="en-US" sz="2800" b="1" dirty="0">
                <a:solidFill>
                  <a:srgbClr val="FF0000"/>
                </a:solidFill>
              </a:rPr>
              <a:t>}</a:t>
            </a:r>
          </a:p>
          <a:p>
            <a:pPr>
              <a:buFont typeface="Wingdings" charset="0"/>
              <a:buChar char="Ø"/>
              <a:defRPr/>
            </a:pPr>
            <a:endParaRPr lang="en-US" sz="3000" b="1" dirty="0"/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4A17746F-2ABE-C544-942C-59B437C0EC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D07D4-79E4-2342-9A0D-36F2A4B89D41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49AA3F-F129-7445-B5D2-C107BCA0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600"/>
            <a:ext cx="1676400" cy="8382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C5D09-96D3-614E-B00F-1E2EEF13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1676400" cy="838200"/>
          </a:xfrm>
          <a:prstGeom prst="ellipse">
            <a:avLst/>
          </a:prstGeom>
          <a:noFill/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0182" name="Footer Placeholder 3">
            <a:extLst>
              <a:ext uri="{FF2B5EF4-FFF2-40B4-BE49-F238E27FC236}">
                <a16:creationId xmlns:a16="http://schemas.microsoft.com/office/drawing/2014/main" id="{E4BB2119-5ED1-8648-9EC5-C42EFCA838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3BB5EB0F-95FB-8F4B-8FC6-183D27D29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2129-F9C2-794C-8B95-0C1978E3E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26488" cy="4800600"/>
          </a:xfrm>
        </p:spPr>
        <p:txBody>
          <a:bodyPr/>
          <a:lstStyle/>
          <a:p>
            <a:endParaRPr lang="en-US" altLang="en-US" b="1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 [ x | x &lt;- [1,2,3,4] ] 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[1,2,3,4]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 [ x | x &lt;- [1,2,3,4], x `mod` 2 == 0 ]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[2,4]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 [ [x,y] | x &lt;- [1,2,3], y &lt;- [6,5,4] ]</a:t>
            </a:r>
          </a:p>
          <a:p>
            <a:pPr>
              <a:buFont typeface="Wingdings" pitchFamily="2" charset="2"/>
              <a:buNone/>
            </a:pPr>
            <a:r>
              <a:rPr lang="pt-BR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[[1,6],[1,5],[1,4],[2,6],[2,5],[2,4],[3,6],[3,5],[3,4]]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34AF4CBC-35ED-6B4A-909F-46BCC45F1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F150E6-E622-EA4D-831D-60D190E2CC2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2228" name="Footer Placeholder 3">
            <a:extLst>
              <a:ext uri="{FF2B5EF4-FFF2-40B4-BE49-F238E27FC236}">
                <a16:creationId xmlns:a16="http://schemas.microsoft.com/office/drawing/2014/main" id="{BD243BE6-D578-5B45-B889-36E9191D57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9F462B56-76E1-864D-A3E1-B26C7A409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List Comprehensions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E11566F1-DB7E-424D-8FD2-696E08510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List comprehensions are syntactic sugar on top of the 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notation!</a:t>
            </a:r>
            <a:endParaRPr lang="is-I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 x | x &lt;- [1,2,3,4] ]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is syntactic sugar for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 { x &lt;- [1,2,3,4]; return x }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[ [x,y] | x &lt;- [1,2,3], y &lt;- [6,5,4] ]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is syntactic sugar for</a:t>
            </a:r>
          </a:p>
          <a:p>
            <a:pPr>
              <a:buFont typeface="Wingdings" pitchFamily="2" charset="2"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 { x &lt;- [1,2,3]; y&lt;-[6,5,4]; return [x,y] }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Which in turn, we can translate into monadic bind</a:t>
            </a:r>
            <a:r>
              <a:rPr lang="is-I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 b="1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A979399E-C60C-7F45-8E48-4F96DA182E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E66E7-46E8-1A46-8637-333224FCC5C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F001A203-6C71-FF47-95E8-A059E9C01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 What’s the Point of the Monad</a:t>
            </a:r>
            <a:r>
              <a:rPr lang="is-I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</a:t>
            </a: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0F69E465-D77D-8D4E-8530-AA4046032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Conveniently chains (builds) computation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Encapsulates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“mutable” state. E.g.,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IO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openFile :: FilePath -&gt; IOMode -&gt;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IO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Handle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hClose :: Handle -&gt;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IO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() -- void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hIsEOF :: Handle -&gt;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IO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Bool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hGetChar :: Handle -&gt; </a:t>
            </a:r>
            <a:r>
              <a:rPr lang="en-US" altLang="en-US" sz="2400" b="1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IO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Char </a:t>
            </a:r>
          </a:p>
          <a:p>
            <a:pPr>
              <a:buFont typeface="Wingdings" pitchFamily="2" charset="2"/>
              <a:buNone/>
            </a:pPr>
            <a:endParaRPr lang="en-US" altLang="en-US" sz="2400" b="1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5299" name="Footer Placeholder 3">
            <a:extLst>
              <a:ext uri="{FF2B5EF4-FFF2-40B4-BE49-F238E27FC236}">
                <a16:creationId xmlns:a16="http://schemas.microsoft.com/office/drawing/2014/main" id="{7838BEAA-BBA5-5545-8C99-F081F556A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9C39D70C-32DB-C04C-96C3-B591A6F4C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24951E-6D97-6E49-AF30-685AD8E18A72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5301" name="TextBox 5">
            <a:extLst>
              <a:ext uri="{FF2B5EF4-FFF2-40B4-BE49-F238E27FC236}">
                <a16:creationId xmlns:a16="http://schemas.microsoft.com/office/drawing/2014/main" id="{A3B5431B-1837-3247-B1D9-15F7DBFDA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257800"/>
            <a:ext cx="5837238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These operations break “referentially transparency”.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For example, </a:t>
            </a:r>
            <a:r>
              <a:rPr lang="en-US" altLang="en-US" sz="1800" b="1"/>
              <a:t>hGetChar</a:t>
            </a:r>
            <a:r>
              <a:rPr lang="en-US" altLang="en-US" sz="1800"/>
              <a:t> typically returns different value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when called twice in a row!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>
            <a:extLst>
              <a:ext uri="{FF2B5EF4-FFF2-40B4-BE49-F238E27FC236}">
                <a16:creationId xmlns:a16="http://schemas.microsoft.com/office/drawing/2014/main" id="{691662A7-B5F0-0349-9241-E95A000F7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122882" name="Content Placeholder 2">
            <a:extLst>
              <a:ext uri="{FF2B5EF4-FFF2-40B4-BE49-F238E27FC236}">
                <a16:creationId xmlns:a16="http://schemas.microsoft.com/office/drawing/2014/main" id="{832DC018-13D4-8742-B810-FCD95B38F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2883" name="Footer Placeholder 3">
            <a:extLst>
              <a:ext uri="{FF2B5EF4-FFF2-40B4-BE49-F238E27FC236}">
                <a16:creationId xmlns:a16="http://schemas.microsoft.com/office/drawing/2014/main" id="{47697174-FCE7-4148-A3D5-9224F2570E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122884" name="Slide Number Placeholder 4">
            <a:extLst>
              <a:ext uri="{FF2B5EF4-FFF2-40B4-BE49-F238E27FC236}">
                <a16:creationId xmlns:a16="http://schemas.microsoft.com/office/drawing/2014/main" id="{321FDA7B-86E2-C844-BDE4-03013A26B7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A325031-9965-124D-93D4-C2D1B42899C9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r>
              <a:rPr lang="en-US" sz="2800" dirty="0"/>
              <a:t>Unlike Scheme (and most programming languages) Haskell does </a:t>
            </a:r>
            <a:r>
              <a:rPr lang="en-US" sz="2800" dirty="0">
                <a:solidFill>
                  <a:srgbClr val="0000FF"/>
                </a:solidFill>
              </a:rPr>
              <a:t>lazy evaluation</a:t>
            </a:r>
            <a:r>
              <a:rPr lang="en-US" sz="2800" dirty="0"/>
              <a:t>, i.e., </a:t>
            </a:r>
            <a:r>
              <a:rPr lang="en-US" sz="2800" dirty="0">
                <a:solidFill>
                  <a:srgbClr val="0000FF"/>
                </a:solidFill>
              </a:rPr>
              <a:t>normal order reduction</a:t>
            </a:r>
          </a:p>
          <a:p>
            <a:pPr lvl="1"/>
            <a:r>
              <a:rPr lang="en-US" sz="2600" dirty="0"/>
              <a:t>It won’t evaluate an expression until it is needed</a:t>
            </a:r>
          </a:p>
          <a:p>
            <a:pPr marL="0" indent="0">
              <a:buNone/>
            </a:pPr>
            <a:r>
              <a:rPr lang="en-US" sz="3000" dirty="0"/>
              <a:t>&gt;</a:t>
            </a:r>
            <a:r>
              <a:rPr lang="en-US" sz="3000" b="1" dirty="0"/>
              <a:t> </a:t>
            </a:r>
            <a:r>
              <a:rPr lang="en-US" sz="2800" b="1" dirty="0"/>
              <a:t>f x = []</a:t>
            </a:r>
            <a:r>
              <a:rPr lang="en-US" sz="2800" dirty="0"/>
              <a:t> --- </a:t>
            </a:r>
            <a:r>
              <a:rPr lang="en-US" sz="2800" b="1" dirty="0"/>
              <a:t>f</a:t>
            </a:r>
            <a:r>
              <a:rPr lang="en-US" sz="2800" dirty="0"/>
              <a:t> takes </a:t>
            </a:r>
            <a:r>
              <a:rPr lang="en-US" sz="2800" b="1" dirty="0"/>
              <a:t>x</a:t>
            </a:r>
            <a:r>
              <a:rPr lang="en-US" sz="2800" dirty="0"/>
              <a:t> and returns the empty list</a:t>
            </a:r>
          </a:p>
          <a:p>
            <a:pPr marL="0" indent="0">
              <a:buNone/>
            </a:pPr>
            <a:r>
              <a:rPr lang="en-US" sz="2800" dirty="0"/>
              <a:t>&gt;</a:t>
            </a:r>
            <a:r>
              <a:rPr lang="en-US" sz="2800" b="1" dirty="0"/>
              <a:t> f (repeat 1) </a:t>
            </a:r>
            <a:r>
              <a:rPr lang="en-US" sz="2800" dirty="0"/>
              <a:t>---</a:t>
            </a:r>
            <a:r>
              <a:rPr lang="en-US" sz="2800" b="1" dirty="0"/>
              <a:t> repeat</a:t>
            </a:r>
            <a:r>
              <a:rPr lang="en-US" sz="2800" dirty="0"/>
              <a:t> produces infinite list </a:t>
            </a:r>
            <a:r>
              <a:rPr lang="en-US" sz="2800" b="1" dirty="0"/>
              <a:t>[1,1</a:t>
            </a:r>
            <a:r>
              <a:rPr lang="is-IS" sz="2800" b="1" dirty="0"/>
              <a:t>…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&gt;</a:t>
            </a:r>
            <a:r>
              <a:rPr lang="en-US" sz="2800" b="1" dirty="0"/>
              <a:t> []</a:t>
            </a:r>
          </a:p>
          <a:p>
            <a:pPr marL="0" indent="0">
              <a:buNone/>
            </a:pPr>
            <a:r>
              <a:rPr lang="en-US" sz="2800" dirty="0"/>
              <a:t>&gt;</a:t>
            </a:r>
            <a:r>
              <a:rPr lang="en-US" sz="2800" b="1" dirty="0"/>
              <a:t> head ([1..])</a:t>
            </a:r>
            <a:r>
              <a:rPr lang="en-US" sz="2800" dirty="0"/>
              <a:t> ---</a:t>
            </a:r>
            <a:r>
              <a:rPr lang="en-US" sz="2800" b="1" dirty="0"/>
              <a:t> [1</a:t>
            </a:r>
            <a:r>
              <a:rPr lang="is-IS" sz="2800" b="1" dirty="0"/>
              <a:t>..]</a:t>
            </a:r>
            <a:r>
              <a:rPr lang="is-IS" sz="2800" dirty="0"/>
              <a:t> is the infinite list of integers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&gt; </a:t>
            </a:r>
            <a:r>
              <a:rPr lang="en-US" sz="2800" b="1" dirty="0"/>
              <a:t>1</a:t>
            </a:r>
            <a:endParaRPr lang="en-US" sz="2800" dirty="0"/>
          </a:p>
          <a:p>
            <a:r>
              <a:rPr lang="en-US" sz="2800" dirty="0"/>
              <a:t>Lazy evaluation allows work with infinite structures 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5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&gt; f x = x*x</a:t>
            </a:r>
          </a:p>
          <a:p>
            <a:pPr marL="0" indent="0">
              <a:buNone/>
            </a:pPr>
            <a:r>
              <a:rPr lang="en-US" b="1" dirty="0"/>
              <a:t>&gt; f (5+1)</a:t>
            </a:r>
          </a:p>
          <a:p>
            <a:pPr marL="0" indent="0">
              <a:buNone/>
            </a:pPr>
            <a:r>
              <a:rPr lang="en-US" dirty="0"/>
              <a:t>--- evaluates to </a:t>
            </a:r>
            <a:r>
              <a:rPr lang="en-US" b="1" dirty="0"/>
              <a:t>(5+1)</a:t>
            </a:r>
            <a:r>
              <a:rPr lang="en-US" dirty="0"/>
              <a:t> * </a:t>
            </a:r>
            <a:r>
              <a:rPr lang="en-US" b="1" dirty="0"/>
              <a:t>(5+1)</a:t>
            </a:r>
          </a:p>
          <a:p>
            <a:pPr marL="0" indent="0">
              <a:buNone/>
            </a:pPr>
            <a:r>
              <a:rPr lang="en-US" dirty="0"/>
              <a:t>--- evaluates argument only when needed</a:t>
            </a:r>
          </a:p>
          <a:p>
            <a:pPr marL="0" indent="0">
              <a:buNone/>
            </a:pPr>
            <a:r>
              <a:rPr lang="en-US" b="1" dirty="0"/>
              <a:t>&gt; fun n = n : fun(n+1)</a:t>
            </a:r>
          </a:p>
          <a:p>
            <a:pPr marL="0" indent="0">
              <a:buNone/>
            </a:pPr>
            <a:r>
              <a:rPr lang="en-US" b="1" dirty="0"/>
              <a:t>&gt; head (fun 5)</a:t>
            </a:r>
          </a:p>
          <a:p>
            <a:endParaRPr lang="en-US" dirty="0"/>
          </a:p>
          <a:p>
            <a:r>
              <a:rPr lang="en-US" dirty="0"/>
              <a:t>Exercise: write a function that returns the (infinite) list of prime numbers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1600200"/>
            <a:ext cx="2692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denotes “cons” :</a:t>
            </a:r>
          </a:p>
          <a:p>
            <a:r>
              <a:rPr lang="en-US" dirty="0">
                <a:latin typeface="Arial"/>
                <a:cs typeface="Arial"/>
              </a:rPr>
              <a:t>constructs a list with </a:t>
            </a:r>
          </a:p>
          <a:p>
            <a:r>
              <a:rPr lang="en-US" dirty="0">
                <a:latin typeface="Arial"/>
                <a:cs typeface="Arial"/>
              </a:rPr>
              <a:t>head </a:t>
            </a:r>
            <a:r>
              <a:rPr lang="en-US" b="1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 and tail </a:t>
            </a:r>
            <a:r>
              <a:rPr lang="en-US" b="1" dirty="0">
                <a:latin typeface="Arial"/>
                <a:cs typeface="Arial"/>
              </a:rPr>
              <a:t>fun(n+1)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324600" y="1600200"/>
            <a:ext cx="2590800" cy="917448"/>
          </a:xfrm>
          <a:prstGeom prst="wedgeRectCallout">
            <a:avLst>
              <a:gd name="adj1" fmla="val -191770"/>
              <a:gd name="adj2" fmla="val 222322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C1E3-79EF-5745-89EB-340BA8D1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D3EA-90F1-A84B-8287-27A52F4D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Exercise: write a function that returns the (infinite) list of prime numbers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0A8E3-6E23-1240-82D3-7D5A2037C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9A240-AD83-074B-890B-598D88AC2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Scheme, which is dynamically typed, Haskell is </a:t>
            </a:r>
            <a:r>
              <a:rPr lang="en-US" dirty="0">
                <a:solidFill>
                  <a:srgbClr val="0000FF"/>
                </a:solidFill>
              </a:rPr>
              <a:t>statically typed</a:t>
            </a:r>
            <a:r>
              <a:rPr lang="en-US" dirty="0"/>
              <a:t>!</a:t>
            </a:r>
          </a:p>
          <a:p>
            <a:r>
              <a:rPr lang="en-US" dirty="0"/>
              <a:t>Unlike Java/C++ we don’t have to write type annotations. Haskell </a:t>
            </a:r>
            <a:r>
              <a:rPr lang="en-US" dirty="0">
                <a:solidFill>
                  <a:srgbClr val="0000FF"/>
                </a:solidFill>
              </a:rPr>
              <a:t>infers</a:t>
            </a:r>
            <a:r>
              <a:rPr lang="en-US" dirty="0"/>
              <a:t> types!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&gt; let f x = head x in f True </a:t>
            </a:r>
          </a:p>
          <a:p>
            <a:pPr>
              <a:buFont typeface="Wingdings" charset="0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Couldn't match expected type ‘[a]’ with actual type ‘</a:t>
            </a:r>
            <a:r>
              <a:rPr lang="en-US" sz="2400" dirty="0" err="1"/>
              <a:t>Bool</a:t>
            </a:r>
            <a:r>
              <a:rPr lang="en-US" sz="2400" dirty="0"/>
              <a:t>’</a:t>
            </a:r>
          </a:p>
          <a:p>
            <a:pPr marL="0" indent="0">
              <a:buNone/>
            </a:pPr>
            <a:r>
              <a:rPr lang="en-US" sz="2400" dirty="0"/>
              <a:t>• In the first argument of ‘f’, namely ‘True’</a:t>
            </a:r>
          </a:p>
          <a:p>
            <a:pPr marL="0" indent="0">
              <a:buNone/>
            </a:pPr>
            <a:r>
              <a:rPr lang="en-US" sz="2400" dirty="0"/>
              <a:t>     In the expression: f True </a:t>
            </a:r>
            <a:r>
              <a:rPr lang="is-IS" sz="2400" dirty="0"/>
              <a:t>…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Typing and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32313"/>
          </a:xfrm>
        </p:spPr>
        <p:txBody>
          <a:bodyPr/>
          <a:lstStyle/>
          <a:p>
            <a:r>
              <a:rPr lang="en-US" dirty="0"/>
              <a:t>Recall </a:t>
            </a:r>
            <a:r>
              <a:rPr lang="en-US" b="1" dirty="0" err="1"/>
              <a:t>apply_n</a:t>
            </a:r>
            <a:r>
              <a:rPr lang="en-US" b="1" dirty="0"/>
              <a:t> f n x:</a:t>
            </a:r>
          </a:p>
          <a:p>
            <a:pPr marL="0" indent="0">
              <a:buNone/>
            </a:pPr>
            <a:r>
              <a:rPr lang="en-US" sz="2600" b="1" dirty="0"/>
              <a:t>&gt; </a:t>
            </a:r>
            <a:r>
              <a:rPr lang="en-US" sz="2600" b="1" dirty="0" err="1"/>
              <a:t>apply_n</a:t>
            </a:r>
            <a:r>
              <a:rPr lang="en-US" sz="2600" b="1" dirty="0"/>
              <a:t> f n x = if n==0 then x else </a:t>
            </a:r>
            <a:r>
              <a:rPr lang="en-US" sz="2600" b="1" dirty="0" err="1"/>
              <a:t>apply_n</a:t>
            </a:r>
            <a:r>
              <a:rPr lang="en-US" sz="2600" b="1" dirty="0"/>
              <a:t> f (n-1) (f x)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apply_n</a:t>
            </a:r>
            <a:r>
              <a:rPr lang="en-US" b="1" dirty="0"/>
              <a:t> ((+) 1) True 0</a:t>
            </a:r>
          </a:p>
          <a:p>
            <a:pPr marL="0" indent="0">
              <a:buNone/>
            </a:pPr>
            <a:r>
              <a:rPr lang="en-US" sz="2400" b="1" dirty="0"/>
              <a:t>&lt;interactive&gt;:32:1: error:</a:t>
            </a:r>
            <a:endParaRPr lang="en-US" sz="2400" dirty="0"/>
          </a:p>
          <a:p>
            <a:pPr marL="0" indent="0">
              <a:buNone/>
            </a:pPr>
            <a:r>
              <a:rPr lang="en-US" sz="2200" b="1" dirty="0"/>
              <a:t>• Could not deduce (</a:t>
            </a:r>
            <a:r>
              <a:rPr lang="en-US" sz="2200" b="1" dirty="0" err="1"/>
              <a:t>Num</a:t>
            </a:r>
            <a:r>
              <a:rPr lang="en-US" sz="2200" b="1" dirty="0"/>
              <a:t> </a:t>
            </a:r>
            <a:r>
              <a:rPr lang="en-US" sz="2200" b="1" dirty="0" err="1"/>
              <a:t>Bool</a:t>
            </a:r>
            <a:r>
              <a:rPr lang="en-US" sz="2200" b="1" dirty="0"/>
              <a:t>) arising from a use of ‘</a:t>
            </a:r>
            <a:r>
              <a:rPr lang="en-US" sz="2200" b="1" dirty="0" err="1"/>
              <a:t>apply_n</a:t>
            </a:r>
            <a:r>
              <a:rPr lang="en-US" sz="2200" b="1" dirty="0"/>
              <a:t>’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   from the context: </a:t>
            </a:r>
            <a:r>
              <a:rPr lang="en-US" sz="2200" b="1" dirty="0" err="1"/>
              <a:t>Num</a:t>
            </a:r>
            <a:r>
              <a:rPr lang="en-US" sz="2200" b="1" dirty="0"/>
              <a:t> t2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      bound by the inferred type of it :: </a:t>
            </a:r>
            <a:r>
              <a:rPr lang="en-US" sz="2200" b="1" dirty="0" err="1"/>
              <a:t>Num</a:t>
            </a:r>
            <a:r>
              <a:rPr lang="en-US" sz="2200" b="1" dirty="0"/>
              <a:t> t2 =&gt; t2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      </a:t>
            </a:r>
            <a:r>
              <a:rPr lang="ro-RO" sz="2200" b="1" dirty="0"/>
              <a:t>at &lt;interactive&gt;:32:1-22</a:t>
            </a:r>
            <a:endParaRPr lang="ro-RO" sz="2200" dirty="0"/>
          </a:p>
          <a:p>
            <a:pPr marL="0" indent="0">
              <a:buNone/>
            </a:pPr>
            <a:r>
              <a:rPr lang="ro-RO" sz="2200" b="1" dirty="0"/>
              <a:t>• In the expression: apply_n ((+) 1) True 0</a:t>
            </a:r>
            <a:endParaRPr lang="ro-RO" sz="2200" dirty="0"/>
          </a:p>
          <a:p>
            <a:pPr marL="0" indent="0">
              <a:buNone/>
            </a:pPr>
            <a:r>
              <a:rPr lang="en-US" sz="2200" b="1" dirty="0"/>
              <a:t>      In an equation for ‘it’: it = </a:t>
            </a:r>
            <a:r>
              <a:rPr lang="en-US" sz="2200" b="1" dirty="0" err="1"/>
              <a:t>apply_n</a:t>
            </a:r>
            <a:r>
              <a:rPr lang="en-US" sz="2200" b="1" dirty="0"/>
              <a:t> ((+) 1) True 0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37832F-8175-9B4D-81C2-7D7B1914955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>
            <a:extLst>
              <a:ext uri="{FF2B5EF4-FFF2-40B4-BE49-F238E27FC236}">
                <a16:creationId xmlns:a16="http://schemas.microsoft.com/office/drawing/2014/main" id="{DBD9FD16-F539-F94D-8FDF-8BD7D22946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A9666E-0841-5849-B621-9E1C189463D4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FDC0C70-777A-F447-89F6-9A97B7952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Lecture Outline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7577500-18AA-C348-B769-7409DEF20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Haskell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Covered syntax, algebraic data types and pattern matching</a:t>
            </a:r>
          </a:p>
          <a:p>
            <a:pPr lvl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Lazy evaluation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Static typing and static type inference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classes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Monads </a:t>
            </a:r>
            <a:r>
              <a:rPr lang="is-IS" altLang="en-US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more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F5F9F55A-6408-FB46-829A-964FB1F78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Programming Languages CSCI 4430, A. Milanova </a:t>
            </a:r>
          </a:p>
        </p:txBody>
      </p:sp>
    </p:spTree>
    <p:extLst>
      <p:ext uri="{BB962C8B-B14F-4D97-AF65-F5344CB8AC3E}">
        <p14:creationId xmlns:p14="http://schemas.microsoft.com/office/powerpoint/2010/main" val="36502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7DD5E026-C385-BC4F-876D-AF7E665B1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Generic Functions in Haskell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3C25-E723-BD40-A203-046D695B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/>
              <a:t>We can generalize a function when a function makes no assumptions about the type: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r>
              <a:rPr lang="en-US" b="1" dirty="0" err="1"/>
              <a:t>const</a:t>
            </a:r>
            <a:r>
              <a:rPr lang="en-US" b="1" dirty="0"/>
              <a:t> ::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/>
              <a:t> -&gt;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b="1" dirty="0"/>
              <a:t> -&gt; </a:t>
            </a:r>
            <a:r>
              <a:rPr lang="en-US" b="1" dirty="0">
                <a:solidFill>
                  <a:srgbClr val="0000FF"/>
                </a:solidFill>
              </a:rPr>
              <a:t>a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b="1" dirty="0" err="1"/>
              <a:t>const</a:t>
            </a:r>
            <a:r>
              <a:rPr lang="en-US" b="1" dirty="0"/>
              <a:t> x y = x</a:t>
            </a:r>
          </a:p>
          <a:p>
            <a:pPr marL="0" indent="0">
              <a:buFont typeface="Wingdings" charset="0"/>
              <a:buNone/>
              <a:defRPr/>
            </a:pPr>
            <a:endParaRPr lang="en-US" b="1" dirty="0"/>
          </a:p>
          <a:p>
            <a:pPr marL="0" indent="0">
              <a:buFont typeface="Wingdings" charset="0"/>
              <a:buNone/>
              <a:defRPr/>
            </a:pPr>
            <a:r>
              <a:rPr lang="en-US" b="1" dirty="0"/>
              <a:t>apply :: (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/>
              <a:t>-&gt;</a:t>
            </a:r>
            <a:r>
              <a:rPr lang="en-US" b="1" dirty="0">
                <a:solidFill>
                  <a:srgbClr val="0000FF"/>
                </a:solidFill>
              </a:rPr>
              <a:t>b</a:t>
            </a:r>
            <a:r>
              <a:rPr lang="en-US" b="1" dirty="0"/>
              <a:t>)-&gt;</a:t>
            </a: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b="1" dirty="0"/>
              <a:t>-&gt;</a:t>
            </a:r>
            <a:r>
              <a:rPr lang="en-US" b="1" dirty="0">
                <a:solidFill>
                  <a:srgbClr val="0000FF"/>
                </a:solidFill>
              </a:rPr>
              <a:t>b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b="1" dirty="0"/>
              <a:t>apply g x = g x </a:t>
            </a:r>
          </a:p>
          <a:p>
            <a:pPr marL="0" indent="0">
              <a:buFont typeface="Wingdings" charset="0"/>
              <a:buNone/>
              <a:defRPr/>
            </a:pPr>
            <a:endParaRPr lang="en-US" b="1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15454E10-00AA-EC47-A902-68A853906A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830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Programming Languages CSCI 4430, A. Milanova (examples from MIT 2015 Program Analysis OCW)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5D04C991-9053-F641-AD5A-0AD225D3D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B14948-A37F-9749-A51B-00BAACCFA7ED}" type="slidenum">
              <a:rPr lang="en-US" altLang="en-US" sz="140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24484</TotalTime>
  <Words>1912</Words>
  <Application>Microsoft Macintosh PowerPoint</Application>
  <PresentationFormat>On-screen Show (4:3)</PresentationFormat>
  <Paragraphs>288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Tahoma</vt:lpstr>
      <vt:lpstr>Wingdings</vt:lpstr>
      <vt:lpstr>Blends</vt:lpstr>
      <vt:lpstr>Custom Design</vt:lpstr>
      <vt:lpstr>Intro to Haskell</vt:lpstr>
      <vt:lpstr>Lecture Outline </vt:lpstr>
      <vt:lpstr>Lazy Evaluation</vt:lpstr>
      <vt:lpstr>Lazy Evaluation</vt:lpstr>
      <vt:lpstr>Lazy Evaluation</vt:lpstr>
      <vt:lpstr>Static Typing and Type Inference</vt:lpstr>
      <vt:lpstr>Static Typing and Type Inference</vt:lpstr>
      <vt:lpstr>Lecture Outline </vt:lpstr>
      <vt:lpstr>Generic Functions in Haskell</vt:lpstr>
      <vt:lpstr>Generic Functions</vt:lpstr>
      <vt:lpstr>Haskell Type Classes</vt:lpstr>
      <vt:lpstr>Generic Functions with Type Class</vt:lpstr>
      <vt:lpstr>Type Class Hierarchy</vt:lpstr>
      <vt:lpstr>Lecture Outline </vt:lpstr>
      <vt:lpstr>Monads</vt:lpstr>
      <vt:lpstr>An Example: Cloned Sheep</vt:lpstr>
      <vt:lpstr>An Example</vt:lpstr>
      <vt:lpstr>The Monad Type Class</vt:lpstr>
      <vt:lpstr>The Maybe Monad</vt:lpstr>
      <vt:lpstr>The List Monad</vt:lpstr>
      <vt:lpstr>The List Monad</vt:lpstr>
      <vt:lpstr>The do Notation</vt:lpstr>
      <vt:lpstr>List Comprehensions</vt:lpstr>
      <vt:lpstr>List Comprehensions</vt:lpstr>
      <vt:lpstr>So What’s the Point of the Monad…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5656</cp:revision>
  <dcterms:created xsi:type="dcterms:W3CDTF">2010-11-02T15:56:59Z</dcterms:created>
  <dcterms:modified xsi:type="dcterms:W3CDTF">2020-11-12T01:58:54Z</dcterms:modified>
</cp:coreProperties>
</file>