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3.xml" ContentType="application/vnd.openxmlformats-officedocument.presentationml.tags+xml"/>
  <Override PartName="/ppt/notesSlides/notesSlide35.xml" ContentType="application/vnd.openxmlformats-officedocument.presentationml.notesSlide+xml"/>
  <Override PartName="/ppt/tags/tag14.xml" ContentType="application/vnd.openxmlformats-officedocument.presentationml.tags+xml"/>
  <Override PartName="/ppt/notesSlides/notesSlide36.xml" ContentType="application/vnd.openxmlformats-officedocument.presentationml.notesSlide+xml"/>
  <Override PartName="/ppt/tags/tag15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6.xml" ContentType="application/vnd.openxmlformats-officedocument.presentationml.tags+xml"/>
  <Override PartName="/ppt/notesSlides/notesSlide39.xml" ContentType="application/vnd.openxmlformats-officedocument.presentationml.notesSlide+xml"/>
  <Override PartName="/ppt/tags/tag17.xml" ContentType="application/vnd.openxmlformats-officedocument.presentationml.tags+xml"/>
  <Override PartName="/ppt/notesSlides/notesSlide40.xml" ContentType="application/vnd.openxmlformats-officedocument.presentationml.notesSlide+xml"/>
  <Override PartName="/ppt/tags/tag18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1" r:id="rId2"/>
  </p:sldMasterIdLst>
  <p:notesMasterIdLst>
    <p:notesMasterId r:id="rId70"/>
  </p:notesMasterIdLst>
  <p:handoutMasterIdLst>
    <p:handoutMasterId r:id="rId71"/>
  </p:handoutMasterIdLst>
  <p:sldIdLst>
    <p:sldId id="889" r:id="rId3"/>
    <p:sldId id="938" r:id="rId4"/>
    <p:sldId id="906" r:id="rId5"/>
    <p:sldId id="890" r:id="rId6"/>
    <p:sldId id="891" r:id="rId7"/>
    <p:sldId id="892" r:id="rId8"/>
    <p:sldId id="893" r:id="rId9"/>
    <p:sldId id="894" r:id="rId10"/>
    <p:sldId id="909" r:id="rId11"/>
    <p:sldId id="895" r:id="rId12"/>
    <p:sldId id="896" r:id="rId13"/>
    <p:sldId id="897" r:id="rId14"/>
    <p:sldId id="898" r:id="rId15"/>
    <p:sldId id="899" r:id="rId16"/>
    <p:sldId id="900" r:id="rId17"/>
    <p:sldId id="901" r:id="rId18"/>
    <p:sldId id="902" r:id="rId19"/>
    <p:sldId id="903" r:id="rId20"/>
    <p:sldId id="935" r:id="rId21"/>
    <p:sldId id="864" r:id="rId22"/>
    <p:sldId id="910" r:id="rId23"/>
    <p:sldId id="911" r:id="rId24"/>
    <p:sldId id="912" r:id="rId25"/>
    <p:sldId id="913" r:id="rId26"/>
    <p:sldId id="914" r:id="rId27"/>
    <p:sldId id="939" r:id="rId28"/>
    <p:sldId id="940" r:id="rId29"/>
    <p:sldId id="915" r:id="rId30"/>
    <p:sldId id="916" r:id="rId31"/>
    <p:sldId id="917" r:id="rId32"/>
    <p:sldId id="918" r:id="rId33"/>
    <p:sldId id="941" r:id="rId34"/>
    <p:sldId id="943" r:id="rId35"/>
    <p:sldId id="942" r:id="rId36"/>
    <p:sldId id="919" r:id="rId37"/>
    <p:sldId id="920" r:id="rId38"/>
    <p:sldId id="921" r:id="rId39"/>
    <p:sldId id="922" r:id="rId40"/>
    <p:sldId id="923" r:id="rId41"/>
    <p:sldId id="924" r:id="rId42"/>
    <p:sldId id="925" r:id="rId43"/>
    <p:sldId id="926" r:id="rId44"/>
    <p:sldId id="936" r:id="rId45"/>
    <p:sldId id="932" r:id="rId46"/>
    <p:sldId id="933" r:id="rId47"/>
    <p:sldId id="927" r:id="rId48"/>
    <p:sldId id="928" r:id="rId49"/>
    <p:sldId id="929" r:id="rId50"/>
    <p:sldId id="930" r:id="rId51"/>
    <p:sldId id="937" r:id="rId52"/>
    <p:sldId id="831" r:id="rId53"/>
    <p:sldId id="832" r:id="rId54"/>
    <p:sldId id="833" r:id="rId55"/>
    <p:sldId id="834" r:id="rId56"/>
    <p:sldId id="835" r:id="rId57"/>
    <p:sldId id="836" r:id="rId58"/>
    <p:sldId id="837" r:id="rId59"/>
    <p:sldId id="840" r:id="rId60"/>
    <p:sldId id="841" r:id="rId61"/>
    <p:sldId id="842" r:id="rId62"/>
    <p:sldId id="844" r:id="rId63"/>
    <p:sldId id="845" r:id="rId64"/>
    <p:sldId id="846" r:id="rId65"/>
    <p:sldId id="850" r:id="rId66"/>
    <p:sldId id="851" r:id="rId67"/>
    <p:sldId id="852" r:id="rId68"/>
    <p:sldId id="944" r:id="rId69"/>
  </p:sldIdLst>
  <p:sldSz cx="9144000" cy="6858000" type="screen4x3"/>
  <p:notesSz cx="70342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64694"/>
  </p:normalViewPr>
  <p:slideViewPr>
    <p:cSldViewPr>
      <p:cViewPr varScale="1">
        <p:scale>
          <a:sx n="80" d="100"/>
          <a:sy n="80" d="100"/>
        </p:scale>
        <p:origin x="28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452" y="-60"/>
      </p:cViewPr>
      <p:guideLst>
        <p:guide orient="horz" pos="2924"/>
        <p:guide pos="22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D0D4DD2-23C9-5C4E-8D18-364B1C6795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3DF9C84-88D9-0B40-AC22-52FAE167BFD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6562D99F-273B-9549-841D-E38BDA01DAA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858AFCB7-47C4-084C-83AB-3BD220E1FEC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36D37A6-4094-3444-AE77-66803932A0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75E467D-FC9C-C84A-A6C5-B05CD66258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DAA4A03-3026-4848-BA32-3E487184B32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EA05EA6E-39C2-4640-81C2-3CDF2359C4B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9847168-B5AE-1D4A-9244-71BA36F8104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E45EA0A-EB11-D548-BDB3-EB2085C657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CD215A3-83B8-2744-8299-3911F3F3E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445C2DE-C31E-1242-9BFA-D15E6B19E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60C26E99-A0CE-8741-B391-0A28835EED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578FDB-8757-754F-8FFE-D69C6D77E71A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D933F63D-B5E5-8B4B-B56C-3C43B7633C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C0F9B6D-D7B0-7B4B-91CC-082A6639F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45C2DE-C31E-1242-9BFA-D15E6B19EBF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058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>
            <a:extLst>
              <a:ext uri="{FF2B5EF4-FFF2-40B4-BE49-F238E27FC236}">
                <a16:creationId xmlns:a16="http://schemas.microsoft.com/office/drawing/2014/main" id="{08F27FAC-CE72-2442-B19E-91DB693F5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D8AF36E3-A298-1543-9422-A4966B6DF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ADAFC2DD-0749-2445-8DC3-ABFF94291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39EDF9-E800-C249-9EE8-FF1FD6DE4CDD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CFA29022-92E3-444F-99E8-0C9240102D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E81993E7-076B-254F-AF85-6B493257A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832C5130-6B80-CD4F-9B4B-C11BC647B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E11174-CC00-6840-91A5-20476913BEDE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9CBBF8F8-1E2A-AA45-B92F-51C77608B2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BB4F760B-3F7C-8D4C-ACF1-C1C53811D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894A5817-B4CA-BA43-8890-052EFBCE9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57E41D-DDB7-0249-8BBF-B4515F4C9F71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C9C35FB9-B97B-D545-BD44-33BCD30789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3BB351EB-F052-3A4F-8D54-A7611163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F973F89A-8FEC-A04E-A6AB-F00C07E38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77E9B2-7D8F-A547-BAE6-8DD56C039F63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00DAD725-67E5-8147-9B8E-B1E2C928A3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71E4E6-AA53-9C42-BE5E-86829C3749D3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F204D280-2C1C-FE43-B9DE-C2D2826764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A2820DD-D134-3246-A4AF-C4E5C89EE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613F7268-3CF5-8846-9EEB-7540C67DB3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71097E-3973-BD42-A8D6-0C804E84832B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0AAAD87E-873B-4C4F-87A6-EA30C0698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75681C1-EC38-5F4B-B6EC-2762F12E4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AE36A686-FC41-714F-9109-FB94A3291B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077B9B-CB60-704C-90D6-77068B29029A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3150AAE5-2C9E-F343-AA15-6B0D7B873D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9D8089F-F596-FB4B-8932-AD25345D1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45C2DE-C31E-1242-9BFA-D15E6B19EBF4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291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Now, assuming that names were part of the STRUCT constructed type. We’ll end up with the following type trees.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45C2DE-C31E-1242-9BFA-D15E6B19EBF4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82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45C2DE-C31E-1242-9BFA-D15E6B19EBF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991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6CD41BC8-D88E-1544-83F8-1E6F206E29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151740-F27A-744B-B5EF-103097BD7D62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D8B3F234-AA85-2E42-9EF9-8D6D054272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5246DAD-0276-6747-BEA3-B9C2F5DB2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E73ABE57-4BE3-A547-A138-8B7509482F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5B1ED1-98D1-CA4A-81E7-979B973A7A5D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3B7468F-4859-4C48-A82A-0F33380147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D08C13D-B03E-7748-BE60-2324B9E26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type definition is an application of a type constructor.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example, the red array [1..20] of int; is ONE TYPE DEFINITION.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blue array [1..20] of int; is ANOTHER TYPE DEFINITION.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EB7ABBDC-CD81-4948-AC1C-53C62C5CBA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E4A0DA15-72B0-6F41-9AF1-4B9C97135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Group variables p, q, r, s, t and u into equivalence classes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according to strict name equivalence. Loose name equivalence.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Strict: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r,u  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      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p,q       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Loose: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r,u,s     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p,q    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</a:t>
            </a: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6A6A65A1-C09F-514B-AE9B-3BED16488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2D6C54-D4ED-FF45-883D-043F70A46527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EB7ABBDC-CD81-4948-AC1C-53C62C5CBA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E4A0DA15-72B0-6F41-9AF1-4B9C97135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Group variables p, q, r, s, t and u into equivalence classes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according to strict name equivalence. Loose name equivalence.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Strict: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r,u  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      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p,q       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Loose: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r,u,s     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p,q    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</a:t>
            </a: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6A6A65A1-C09F-514B-AE9B-3BED16488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2D6C54-D4ED-FF45-883D-043F70A46527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332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EB7ABBDC-CD81-4948-AC1C-53C62C5CBA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E4A0DA15-72B0-6F41-9AF1-4B9C97135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Group variables p, q, r, s, t and u into equivalence classes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according to strict name equivalence. Loose name equivalence.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Strict: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r,u  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      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p,q       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Loose: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r,u,s     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p,q    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</a:t>
            </a: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6A6A65A1-C09F-514B-AE9B-3BED16488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2D6C54-D4ED-FF45-883D-043F70A46527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119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EB7ABBDC-CD81-4948-AC1C-53C62C5CBA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E4A0DA15-72B0-6F41-9AF1-4B9C97135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Group variables p, q, r, s, t and u into equivalence classes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according to strict name equivalence. Loose name equivalence.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Strict: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r,u  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      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p,q       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Loose: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r,u,s     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p,q    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</a:t>
            </a: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6A6A65A1-C09F-514B-AE9B-3BED16488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2D6C54-D4ED-FF45-883D-043F70A46527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0015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AF226074-FF7E-7C41-8BD6-9C8B88DB2B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FD9BB5-04A2-314C-823F-DA641FC1C571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7A38060C-4FAF-9C4F-87CD-61AF3430D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D9B2A4C-1597-1844-A673-C8A06E754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DB3BEF99-8E22-D24F-9A76-21A2F5F769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FA8353-45F3-0342-9590-2D9FE51D302A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AB71D518-EB56-2E40-89CA-A343295D6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ECCD147-AEF8-AC4D-89B2-F8D2651E8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A0B925B7-FC7C-8E41-9C1D-E278D12147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113603-E5E9-CD4A-997B-D3094297C6B9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FD63E61-7308-6A46-BE71-AF477D4029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ABF60B43-2C27-DE47-AAB9-A227A5626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>
            <a:extLst>
              <a:ext uri="{FF2B5EF4-FFF2-40B4-BE49-F238E27FC236}">
                <a16:creationId xmlns:a16="http://schemas.microsoft.com/office/drawing/2014/main" id="{0BCF8775-357B-904C-A71B-D66E6A505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Notes Placeholder 2">
            <a:extLst>
              <a:ext uri="{FF2B5EF4-FFF2-40B4-BE49-F238E27FC236}">
                <a16:creationId xmlns:a16="http://schemas.microsoft.com/office/drawing/2014/main" id="{32B9D1B8-2DD7-FA44-BAA4-D084AE2B4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Generally, if programmer defines a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record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type, they have a specific concept in mind.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programmer may define a structurally equivalent record type, but with a completely different concept in mind. 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E.g.,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struct School {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char *name;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char *address;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}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E.g., Person {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char *name;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char *addres;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}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0899" name="Slide Number Placeholder 3">
            <a:extLst>
              <a:ext uri="{FF2B5EF4-FFF2-40B4-BE49-F238E27FC236}">
                <a16:creationId xmlns:a16="http://schemas.microsoft.com/office/drawing/2014/main" id="{C4FD9392-D856-F04F-B009-B63ECC09D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45971C-19DE-A24D-9409-0F26C73979C5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02491C6-5279-AE48-AA96-E5812C17C6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225EDA-6A55-1F49-9B3A-242D2524FA86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0092421C-25DB-384B-AC4D-44A6C8483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1BC1B11-7460-7C43-A919-8435448BE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6DBD6719-5533-504F-9344-F8DF9DDE4E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202D6A86-99D5-0248-B81B-349364B2E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Two types are “same type” if</a:t>
            </a:r>
          </a:p>
          <a:p>
            <a:pPr>
              <a:buFontTx/>
              <a:buAutoNum type="alphaLcParenR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They are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equivalent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according to the rules of type equivalence or</a:t>
            </a:r>
          </a:p>
          <a:p>
            <a:pPr>
              <a:buFontTx/>
              <a:buAutoNum type="alphaLcParenR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They are compatible, according to the rules of the language. 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other words, compatible type A can be used where B is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expected.</a:t>
            </a: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C95529D1-1E01-084B-AA21-6B3DEFDEA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1A8ADD-E98E-404E-A8D5-5FBFEED7A0F0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>
            <a:extLst>
              <a:ext uri="{FF2B5EF4-FFF2-40B4-BE49-F238E27FC236}">
                <a16:creationId xmlns:a16="http://schemas.microsoft.com/office/drawing/2014/main" id="{848FF1C3-2BFC-2746-92CF-DB46622438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Notes Placeholder 2">
            <a:extLst>
              <a:ext uri="{FF2B5EF4-FFF2-40B4-BE49-F238E27FC236}">
                <a16:creationId xmlns:a16="http://schemas.microsoft.com/office/drawing/2014/main" id="{B331408D-0D84-954C-8530-382C072EC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Cannot coerce structures! Why?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4995" name="Slide Number Placeholder 3">
            <a:extLst>
              <a:ext uri="{FF2B5EF4-FFF2-40B4-BE49-F238E27FC236}">
                <a16:creationId xmlns:a16="http://schemas.microsoft.com/office/drawing/2014/main" id="{803D7C9C-2089-A347-8F55-63B43E983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5B0B99-2FA1-C445-BF59-C9B3B13602E2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>
            <a:extLst>
              <a:ext uri="{FF2B5EF4-FFF2-40B4-BE49-F238E27FC236}">
                <a16:creationId xmlns:a16="http://schemas.microsoft.com/office/drawing/2014/main" id="{1C8CCF37-1746-AB4E-86C1-44F42D1447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Notes Placeholder 2">
            <a:extLst>
              <a:ext uri="{FF2B5EF4-FFF2-40B4-BE49-F238E27FC236}">
                <a16:creationId xmlns:a16="http://schemas.microsoft.com/office/drawing/2014/main" id="{95F6D545-C932-874E-96D4-AF0BC901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7043" name="Slide Number Placeholder 3">
            <a:extLst>
              <a:ext uri="{FF2B5EF4-FFF2-40B4-BE49-F238E27FC236}">
                <a16:creationId xmlns:a16="http://schemas.microsoft.com/office/drawing/2014/main" id="{981DFF98-18D3-CC43-86E4-DBD2FF240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670B7F-2FBF-144F-9CB1-9A378CB2B45A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>
            <a:extLst>
              <a:ext uri="{FF2B5EF4-FFF2-40B4-BE49-F238E27FC236}">
                <a16:creationId xmlns:a16="http://schemas.microsoft.com/office/drawing/2014/main" id="{42940D44-9576-EE42-ACA2-E95B357DCA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>
            <a:extLst>
              <a:ext uri="{FF2B5EF4-FFF2-40B4-BE49-F238E27FC236}">
                <a16:creationId xmlns:a16="http://schemas.microsoft.com/office/drawing/2014/main" id="{28ADEC39-7F1C-E549-B3CF-6C21BA159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 can assign a pointer to an array and vice versa.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 can apply pointer-type operations on arrays, and vice-versa,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 can apply array operations on pointers!</a:t>
            </a:r>
          </a:p>
        </p:txBody>
      </p:sp>
      <p:sp>
        <p:nvSpPr>
          <p:cNvPr id="90115" name="Slide Number Placeholder 3">
            <a:extLst>
              <a:ext uri="{FF2B5EF4-FFF2-40B4-BE49-F238E27FC236}">
                <a16:creationId xmlns:a16="http://schemas.microsoft.com/office/drawing/2014/main" id="{0046195C-16AB-E143-BDBF-F1875E3AA1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9407B6-DD09-FF40-B997-EC0CE40109FD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>
            <a:extLst>
              <a:ext uri="{FF2B5EF4-FFF2-40B4-BE49-F238E27FC236}">
                <a16:creationId xmlns:a16="http://schemas.microsoft.com/office/drawing/2014/main" id="{22748B4E-DB08-934B-882D-44F75D28FB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>
            <a:extLst>
              <a:ext uri="{FF2B5EF4-FFF2-40B4-BE49-F238E27FC236}">
                <a16:creationId xmlns:a16="http://schemas.microsoft.com/office/drawing/2014/main" id="{6BF7A3E0-69AD-0D47-95ED-26CFF63DC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en-US" b="1">
                <a:latin typeface="Courier" pitchFamily="2" charset="0"/>
                <a:ea typeface="Arial" panose="020B0604020202020204" pitchFamily="34" charset="0"/>
                <a:cs typeface="Arial" panose="020B0604020202020204" pitchFamily="34" charset="0"/>
              </a:rPr>
              <a:t>1. int *a[n]	a is an array of n pointers to int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>
                <a:latin typeface="Courier" pitchFamily="2" charset="0"/>
                <a:ea typeface="Arial" panose="020B0604020202020204" pitchFamily="34" charset="0"/>
                <a:cs typeface="Arial" panose="020B0604020202020204" pitchFamily="34" charset="0"/>
              </a:rPr>
              <a:t>2. int (*a)[n]	a is a pointer to an array of int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>
                <a:latin typeface="Courier" pitchFamily="2" charset="0"/>
                <a:ea typeface="Arial" panose="020B0604020202020204" pitchFamily="34" charset="0"/>
                <a:cs typeface="Arial" panose="020B0604020202020204" pitchFamily="34" charset="0"/>
              </a:rPr>
              <a:t>3. int (*f)(int)	f is a pointer to a function which takes int and returns int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2163" name="Slide Number Placeholder 3">
            <a:extLst>
              <a:ext uri="{FF2B5EF4-FFF2-40B4-BE49-F238E27FC236}">
                <a16:creationId xmlns:a16="http://schemas.microsoft.com/office/drawing/2014/main" id="{73E51729-D37D-8540-95E8-D4FE71E18A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443EAB-C81B-6542-AD87-ADF08727F0D5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>
            <a:extLst>
              <a:ext uri="{FF2B5EF4-FFF2-40B4-BE49-F238E27FC236}">
                <a16:creationId xmlns:a16="http://schemas.microsoft.com/office/drawing/2014/main" id="{4F910BE3-2BC3-014C-B34B-CB8E99B3AD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FB1D7F-BBAF-244A-934C-CD2334F7E48C}" type="slidenum">
              <a:rPr lang="en-US" altLang="en-US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C25278A-8456-A34B-AF5C-77595205F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2895D227-38A8-9040-9AF5-101773444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451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45C2DE-C31E-1242-9BFA-D15E6B19EBF4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6901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A92E08CE-AE64-FF40-B424-0B3A543FEC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38CA80-7B66-A141-AD4F-4A65589E083A}" type="slidenum">
              <a:rPr lang="en-US" altLang="en-US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232CEFC0-F370-8047-BC49-4610F2073B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B937855F-6693-364F-BB84-8DA853B4C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132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>
            <a:extLst>
              <a:ext uri="{FF2B5EF4-FFF2-40B4-BE49-F238E27FC236}">
                <a16:creationId xmlns:a16="http://schemas.microsoft.com/office/drawing/2014/main" id="{4B341B6B-C273-C649-99E4-AE06475104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FEAFE5-D683-9347-99F7-08B645DF1170}" type="slidenum">
              <a:rPr lang="en-US" altLang="en-US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E55CAB18-1F17-6B40-B80D-50087B3A10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7E708D22-176D-3B4E-B6E6-BB5BD05FE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021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5E4F4A19-9C4B-DA40-80F6-5DF87ACE3E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CF0AE6-28CB-9849-A37E-350CBC68B846}" type="slidenum">
              <a:rPr lang="en-US" altLang="en-US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DA2EE471-2170-9440-AFFE-DC31CDBAFF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830C0945-7E99-3E45-889E-7EA508EB5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8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756093F9-5973-984B-983D-DB29B98248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DA914A-9DFB-BB4A-AC3E-3051F93C9C1B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03C02EC5-0E7F-E749-AE02-9B6371E924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7C09DE3-5513-3A41-9CC1-EE076E96F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68186FA0-C747-4B49-8239-FE715154C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9BEEA3-D9D8-4D4F-A727-01A60C584E2E}" type="slidenum">
              <a:rPr lang="en-US" altLang="en-US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08A0BA83-DFE3-B346-94F0-421E6A89F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5557862C-25FB-CF49-8459-7917400C4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352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>
            <a:extLst>
              <a:ext uri="{FF2B5EF4-FFF2-40B4-BE49-F238E27FC236}">
                <a16:creationId xmlns:a16="http://schemas.microsoft.com/office/drawing/2014/main" id="{962B8E91-9828-E04E-9895-FC78FF1818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06632-4E5D-6542-812D-9AD1E616162F}" type="slidenum">
              <a:rPr lang="en-US" altLang="en-US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7C8C64CA-D089-3944-8B2F-118489569F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13E7753-5174-A241-ABB9-7E03186F7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788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>
            <a:extLst>
              <a:ext uri="{FF2B5EF4-FFF2-40B4-BE49-F238E27FC236}">
                <a16:creationId xmlns:a16="http://schemas.microsoft.com/office/drawing/2014/main" id="{72AC98FB-8C3C-4244-90E3-E2801E56C7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20F79C-9BF1-B148-95F5-8D8791EAA59F}" type="slidenum">
              <a:rPr lang="en-US" altLang="en-US"/>
              <a:pPr>
                <a:spcBef>
                  <a:spcPct val="0"/>
                </a:spcBef>
              </a:pPr>
              <a:t>58</a:t>
            </a:fld>
            <a:endParaRPr lang="en-US" altLang="en-US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8A3CBBE7-BB7F-364D-B1DD-D17AAB1220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0B87E4CD-2CA7-F249-A7EC-CFD7856D9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2053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45C2DE-C31E-1242-9BFA-D15E6B19EBF4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6172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>
            <a:extLst>
              <a:ext uri="{FF2B5EF4-FFF2-40B4-BE49-F238E27FC236}">
                <a16:creationId xmlns:a16="http://schemas.microsoft.com/office/drawing/2014/main" id="{B928B702-14FF-FF4A-8BE6-2975F66D9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>
            <a:extLst>
              <a:ext uri="{FF2B5EF4-FFF2-40B4-BE49-F238E27FC236}">
                <a16:creationId xmlns:a16="http://schemas.microsoft.com/office/drawing/2014/main" id="{24CEB61B-3CC9-FE48-AC84-15116BC1D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1.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Kinglear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row (row row int)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2. (row row int)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3. Int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4. Type error. </a:t>
            </a:r>
          </a:p>
        </p:txBody>
      </p:sp>
      <p:sp>
        <p:nvSpPr>
          <p:cNvPr id="117763" name="Slide Number Placeholder 3">
            <a:extLst>
              <a:ext uri="{FF2B5EF4-FFF2-40B4-BE49-F238E27FC236}">
                <a16:creationId xmlns:a16="http://schemas.microsoft.com/office/drawing/2014/main" id="{5C950A95-57E8-B74F-82E4-E065AFD94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41CBDA-E9A2-224C-A43E-4E9773B274A6}" type="slidenum">
              <a:rPr lang="en-US" altLang="en-US"/>
              <a:pPr>
                <a:spcBef>
                  <a:spcPct val="0"/>
                </a:spcBef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0448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>
            <a:extLst>
              <a:ext uri="{FF2B5EF4-FFF2-40B4-BE49-F238E27FC236}">
                <a16:creationId xmlns:a16="http://schemas.microsoft.com/office/drawing/2014/main" id="{BBBEB792-1186-9A41-975C-68F4914A58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04478E-F067-6342-ACDD-CD72B2BCB02B}" type="slidenum">
              <a:rPr lang="en-US" altLang="en-US"/>
              <a:pPr>
                <a:spcBef>
                  <a:spcPct val="0"/>
                </a:spcBef>
              </a:pPr>
              <a:t>61</a:t>
            </a:fld>
            <a:endParaRPr lang="en-US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2F4B1C5E-5D09-AC4F-BD5A-04A475B713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C0FF5D0D-7463-5445-89BA-2AC7935F1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addr(X) is address of first byte in the array X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365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>
            <a:extLst>
              <a:ext uri="{FF2B5EF4-FFF2-40B4-BE49-F238E27FC236}">
                <a16:creationId xmlns:a16="http://schemas.microsoft.com/office/drawing/2014/main" id="{08989D3F-7D7C-7C48-8098-D35DD15A96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31C9DB-AFC1-F44B-98BB-097DF409EBAC}" type="slidenum">
              <a:rPr lang="en-US" altLang="en-US"/>
              <a:pPr>
                <a:spcBef>
                  <a:spcPct val="0"/>
                </a:spcBef>
              </a:pPr>
              <a:t>62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055A8EDB-5294-C945-929F-CA0B9DA478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7551FC00-735A-C541-A617-30133B59E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row-major order, the elements of a row are contiguous in memory.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column-major order, the elements of a column are contiguous. 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Can be generalized to n-dimensional arrays.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0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686F3621-BDCB-2941-B2D2-7DE39C9765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51CFE980-E720-A64B-A712-E62335151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3FE407BA-0E6B-7B4C-850E-9A3B58439C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41A8A4-0255-DB45-9E98-94A461C37713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formal type theory, a type system is made up of several components: type </a:t>
            </a:r>
            <a:r>
              <a:rPr lang="en-US" dirty="0" err="1"/>
              <a:t>sytamx</a:t>
            </a:r>
            <a:r>
              <a:rPr lang="en-US" dirty="0"/>
              <a:t>, a dynamic semantics that describes program execution, and a static semantics (a set of rules) </a:t>
            </a:r>
          </a:p>
          <a:p>
            <a:endParaRPr lang="en-US" dirty="0"/>
          </a:p>
          <a:p>
            <a:r>
              <a:rPr lang="en-US" dirty="0"/>
              <a:t>But in practice, what we typically refer to as a type system is that set of rules that 1) deduce types for constructs, and 2) either reject our program as type-incorrect (also called ill-typed), or accept our program as type-correct (or well-typed).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45C2DE-C31E-1242-9BFA-D15E6B19EBF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36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89B37276-562F-2849-BC53-B4840E0981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5CA3B196-4F54-3B49-AFA2-549D3CD7E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173E2226-AD4E-8543-A2E1-F6A885BC7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766CFC-68DA-D845-86DD-7943DA833988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DB12BE7D-5B6F-7C4B-BDCA-4208605498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>
            <a:extLst>
              <a:ext uri="{FF2B5EF4-FFF2-40B4-BE49-F238E27FC236}">
                <a16:creationId xmlns:a16="http://schemas.microsoft.com/office/drawing/2014/main" id="{533CAA3E-19F2-0A41-B500-9BD908A1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“Obey the type rules” is the same as “be type safe”.</a:t>
            </a: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D333D797-4F3D-2B47-B003-B72592BF1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2150F0-29C3-5944-982F-4C5504833CD4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45C2DE-C31E-1242-9BFA-D15E6B19EBF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03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C1D8D2DB-BD4D-DC49-B006-7D934FFFF2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FF92BF97-F339-C14E-B395-11B68C701A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DBA73AE-BB67-C74D-B127-A3DA1F26F3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E947533-F57F-1E4E-AA0E-E973E5CF4B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42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94E97B3-7FB1-974A-A8C2-4DC79AC15C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B673734-EA24-D346-9DE9-EC88D14AE1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4D8C0-CCC3-DE4D-BCB8-671A1896AB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37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1271999-B1BF-5A4E-9AC4-6AF6541BD1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9B65953-3342-6349-BBD4-E29DF3AEB2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4A448-8A8B-154E-B3AD-93747DD82D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20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2ED533-2272-7146-B546-AE8902F9E9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E54FEE-E1D8-034E-A9D9-E9E66CB56C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0818D3-FB5B-5940-8021-C999DC6500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BF6BA-0E86-1B4B-8E62-8CA0B24CD0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022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F2863A-A2AC-0A4E-9466-E1E292B178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C140E0-8DEE-BA49-AC63-4E771F8FC5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99B9CB-F597-5742-9D43-E280EB25CD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82808-25C9-024F-A65E-E1CD844C8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95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E34A78-9628-8E42-BD6F-7168CC6D74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590328-7BB2-C64D-9F05-78F3FFDFFD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87FFF7-36FA-8542-8C95-85848C98D6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3BC9F-E09E-E540-AF51-7D1ECF8F70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383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2CD9DE-C2B7-2143-92C0-FB2DB68F99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E8E9F2-9093-374E-A065-1B2E0CAAAB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67E82-23C3-A74C-B7A6-E6F112F470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2AB88-8B17-4C49-A465-2B7977D10A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671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9525A32-1AEB-4B44-8A8D-2C924BE072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B1E0E4E-5C40-C147-9DF3-24A688314B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7D0C30-F00C-1E4B-A7BE-C7DE25385D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2AAA3-53A7-2B41-A642-BC3697B148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703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DFC99EB-76AA-9F42-BF7C-2C3D86B6CE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9095F-12FA-AB49-84B1-B699051A2F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D45FE8-3EBF-934C-857C-76BBA5F714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1446C-5382-5E4B-A2BB-CA471E674A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016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57CE59C-A476-AC4D-8BB7-6CD684B08A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5282012-5372-FB42-ACFF-781FF5CF0E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62419A0-1885-064C-952F-793209E48A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5987D-9FA7-CC48-AB86-E215671D16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29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47BD6-4D83-0B47-9E9D-B65AC2C274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7869B1-0E81-D644-9390-C98B290C03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05C288-D85B-464B-B0BA-14F6211EF6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501EF-75E1-4F42-9AF0-B5AC1A3A28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70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BB4ACD8-C4EE-E945-BE7B-DE339711D6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1A2B75B-F35C-2E4D-9AD0-1A2F536594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A4A72-3484-2649-BB25-783BBA0F82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217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4372D-8D2C-7C4A-8BDD-AA81D6751C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B7D1F-00F2-4D47-8058-89720AF55E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9C9EF3-B08E-8744-B548-474B49D555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090D9-BBAB-0B45-9A18-CCAF8A5148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160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A85C35-9482-0444-93B9-6377F4516E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19BD99-D231-1C48-BAFA-F4A3518136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80D8A9-2AE0-4E49-819D-355D4FE741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D769E-4229-EF42-862C-24EA270A38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073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C6739E-6263-D54E-9E92-0990966F2D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273CC7-66FC-074D-816A-655DC93B2A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D6BD71-A4AC-7844-ABA2-DF0808944C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547D5-306D-E749-A265-BED29EAC22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87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035612B-46BF-8E4E-A83E-5D9746D821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BDE44D7-CC00-A948-8DDA-BA7266396E3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DF608-AB75-FC49-A52B-174AC7269C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1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862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71600"/>
            <a:ext cx="42878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3BEA775-586D-8F43-AEF8-3B2E4F49E4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6BCF2C0-3334-2646-AE8A-850B4E98D3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55281-6C98-1145-8D58-3E7FEB3819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75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8691C4A-0F9A-3C48-9E84-B1773B5E62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7988BEDE-1B5B-184E-9820-ABD3742EF4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60FF1-562B-FD44-BF1B-43BF2561F0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58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739E5FC-52B3-6D43-BCEA-BEFE210DDD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5162F65-BCC0-EF42-9B2E-0B947D2FFB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B7EFF-943C-3641-AD8E-9FBF1ACCAB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32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BA673E7C-B510-B04C-87DE-02A88FE050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4244E876-FC85-8447-9DFD-EFD09F008B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3153F-05AF-7746-B41A-296377E3B6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93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A5EF298-1805-0347-998C-B28C212A8F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0FEA4CA-D799-1742-8A1C-E091A90766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B882E-D1D5-E74B-961A-D8140B46AC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79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8551F6A-3D3B-754D-893D-2F4CEE437A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D7E2077-6786-864A-818A-2D1EC7DC5C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D040F-8939-1A45-9FB6-6C46D12291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7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58BC0D56-68CC-524C-B618-924CB4565B7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4800" y="1066800"/>
            <a:ext cx="8226425" cy="269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8FEE2256-93AA-F249-B6CB-FC5C42F14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074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1EF95DC7-AA50-E142-A0C5-C9BC670E1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264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3CE2B5AB-AC55-334F-BFFE-4362949E8CF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49A76009-76C5-D242-BCD4-E93F7A2308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B4BBBFC-A9FF-154D-A901-390BF20E31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415E895-D36C-3D4D-B2C5-BBB73D019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6C92EB3-DC61-0C46-BBC8-C56E509EF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14436" name="Rectangle 4">
            <a:extLst>
              <a:ext uri="{FF2B5EF4-FFF2-40B4-BE49-F238E27FC236}">
                <a16:creationId xmlns:a16="http://schemas.microsoft.com/office/drawing/2014/main" id="{A26D7127-AE94-B04D-B4D6-F9A6E14A56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4437" name="Rectangle 5">
            <a:extLst>
              <a:ext uri="{FF2B5EF4-FFF2-40B4-BE49-F238E27FC236}">
                <a16:creationId xmlns:a16="http://schemas.microsoft.com/office/drawing/2014/main" id="{733F763D-AAE7-0246-A6A3-523F31DBCDF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914438" name="Rectangle 6">
            <a:extLst>
              <a:ext uri="{FF2B5EF4-FFF2-40B4-BE49-F238E27FC236}">
                <a16:creationId xmlns:a16="http://schemas.microsoft.com/office/drawing/2014/main" id="{49E765A6-1E1A-ED4C-8C0F-25D693A009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FA1B90-556F-E64E-AF77-E5985891C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6">
            <a:extLst>
              <a:ext uri="{FF2B5EF4-FFF2-40B4-BE49-F238E27FC236}">
                <a16:creationId xmlns:a16="http://schemas.microsoft.com/office/drawing/2014/main" id="{42BAF78C-37DB-8A49-93AA-A3521A4565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FEA674-0ACA-954B-B75E-BAC794884D87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FAA5FE57-1FAC-084C-8208-1D1D7BD25D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4400" y="3810000"/>
            <a:ext cx="7543800" cy="1752600"/>
          </a:xfrm>
        </p:spPr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Read: Scott, Chapters 7 and 8</a:t>
            </a:r>
          </a:p>
        </p:txBody>
      </p:sp>
      <p:grpSp>
        <p:nvGrpSpPr>
          <p:cNvPr id="27651" name="Group 4">
            <a:extLst>
              <a:ext uri="{FF2B5EF4-FFF2-40B4-BE49-F238E27FC236}">
                <a16:creationId xmlns:a16="http://schemas.microsoft.com/office/drawing/2014/main" id="{F75FF407-83E9-3B49-AFEA-709F239D423C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7653" name="Group 5">
              <a:extLst>
                <a:ext uri="{FF2B5EF4-FFF2-40B4-BE49-F238E27FC236}">
                  <a16:creationId xmlns:a16="http://schemas.microsoft.com/office/drawing/2014/main" id="{ADCC01F5-F41D-E74A-BE91-15913ACCC8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7660" name="Rectangle 6">
                <a:extLst>
                  <a:ext uri="{FF2B5EF4-FFF2-40B4-BE49-F238E27FC236}">
                    <a16:creationId xmlns:a16="http://schemas.microsoft.com/office/drawing/2014/main" id="{2B39D4BD-42F4-BD40-AA13-306048645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7661" name="Rectangle 7">
                <a:extLst>
                  <a:ext uri="{FF2B5EF4-FFF2-40B4-BE49-F238E27FC236}">
                    <a16:creationId xmlns:a16="http://schemas.microsoft.com/office/drawing/2014/main" id="{19E4CB06-9D67-5A46-A9E7-CEE3350D4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27654" name="Group 8">
              <a:extLst>
                <a:ext uri="{FF2B5EF4-FFF2-40B4-BE49-F238E27FC236}">
                  <a16:creationId xmlns:a16="http://schemas.microsoft.com/office/drawing/2014/main" id="{C0A7F1E9-9E94-6F44-AC1F-F6A256C99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7658" name="Rectangle 9">
                <a:extLst>
                  <a:ext uri="{FF2B5EF4-FFF2-40B4-BE49-F238E27FC236}">
                    <a16:creationId xmlns:a16="http://schemas.microsoft.com/office/drawing/2014/main" id="{4EABDB8C-369F-E148-9C5C-AF227E58B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7659" name="Rectangle 10">
                <a:extLst>
                  <a:ext uri="{FF2B5EF4-FFF2-40B4-BE49-F238E27FC236}">
                    <a16:creationId xmlns:a16="http://schemas.microsoft.com/office/drawing/2014/main" id="{BEC8933C-C794-D846-BB8D-E867FC8BB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7655" name="Rectangle 11">
              <a:extLst>
                <a:ext uri="{FF2B5EF4-FFF2-40B4-BE49-F238E27FC236}">
                  <a16:creationId xmlns:a16="http://schemas.microsoft.com/office/drawing/2014/main" id="{D0DFFCC8-0577-BC46-A2FD-3A14F2B4F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56" name="Rectangle 12">
              <a:extLst>
                <a:ext uri="{FF2B5EF4-FFF2-40B4-BE49-F238E27FC236}">
                  <a16:creationId xmlns:a16="http://schemas.microsoft.com/office/drawing/2014/main" id="{7C041403-1CC7-B742-BC9C-3494549ED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57" name="Rectangle 13">
              <a:extLst>
                <a:ext uri="{FF2B5EF4-FFF2-40B4-BE49-F238E27FC236}">
                  <a16:creationId xmlns:a16="http://schemas.microsoft.com/office/drawing/2014/main" id="{0CAA92C8-02E6-ED42-BBA8-A106BA62DE5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7652" name="Rectangle 14">
            <a:extLst>
              <a:ext uri="{FF2B5EF4-FFF2-40B4-BE49-F238E27FC236}">
                <a16:creationId xmlns:a16="http://schemas.microsoft.com/office/drawing/2014/main" id="{6911EB30-BFBC-394C-8B0E-EE627358C1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Types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>
            <a:extLst>
              <a:ext uri="{FF2B5EF4-FFF2-40B4-BE49-F238E27FC236}">
                <a16:creationId xmlns:a16="http://schemas.microsoft.com/office/drawing/2014/main" id="{66FF8969-C0D8-964B-B1DC-AAD692678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401B49-565B-434D-89F2-B45515C2D57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B88D2A35-7923-F542-BDCC-01D0B1088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Is Type Checking?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E04D443-D828-F448-AFAF-9DF365EC0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The process of ensuring that the program obeys the type rules of the language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Type checking can be done statically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At compile-time, i.e., before execution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Statically typed</a:t>
            </a:r>
            <a:r>
              <a:rPr lang="en-US" altLang="en-US">
                <a:latin typeface="Arial" panose="020B0604020202020204" pitchFamily="34" charset="0"/>
              </a:rPr>
              <a:t> (or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statically checked</a:t>
            </a:r>
            <a:r>
              <a:rPr lang="en-US" altLang="en-US">
                <a:latin typeface="Arial" panose="020B0604020202020204" pitchFamily="34" charset="0"/>
              </a:rPr>
              <a:t>) language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Type checking can be done dynamically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At runtime, i.e., during execution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Dynamically typed</a:t>
            </a:r>
            <a:r>
              <a:rPr lang="en-US" altLang="en-US">
                <a:latin typeface="Arial" panose="020B0604020202020204" pitchFamily="34" charset="0"/>
              </a:rPr>
              <a:t> (or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dynamically checked</a:t>
            </a:r>
            <a:r>
              <a:rPr lang="en-US" altLang="en-US">
                <a:latin typeface="Arial" panose="020B0604020202020204" pitchFamily="34" charset="0"/>
              </a:rPr>
              <a:t>) language</a:t>
            </a:r>
          </a:p>
        </p:txBody>
      </p:sp>
      <p:sp>
        <p:nvSpPr>
          <p:cNvPr id="39940" name="Footer Placeholder 1">
            <a:extLst>
              <a:ext uri="{FF2B5EF4-FFF2-40B4-BE49-F238E27FC236}">
                <a16:creationId xmlns:a16="http://schemas.microsoft.com/office/drawing/2014/main" id="{94F334EF-435F-5046-AE3A-9EA4C96EE1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4">
            <a:extLst>
              <a:ext uri="{FF2B5EF4-FFF2-40B4-BE49-F238E27FC236}">
                <a16:creationId xmlns:a16="http://schemas.microsoft.com/office/drawing/2014/main" id="{1E117666-DD39-E14B-AFF9-18BDD69CA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0B1056-9DD4-0249-8A43-8E70E206E19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97EB044E-D025-6344-A299-56149991C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Is Type Checking?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AE528C4-7FFB-054F-BE6F-D5D2255F2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4800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Statically typed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(better term: statically checked) languages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Typically require 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type annotations (e.g., A a, List&lt;A&gt; list)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Typically have a complex type system, and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most</a:t>
            </a:r>
            <a:r>
              <a:rPr lang="en-US" altLang="en-US" sz="2400">
                <a:latin typeface="Arial" panose="020B0604020202020204" pitchFamily="34" charset="0"/>
              </a:rPr>
              <a:t> of type checking is performed statically (at compile-time)</a:t>
            </a:r>
          </a:p>
          <a:p>
            <a:pPr lvl="2" eaLnBrk="1" hangingPunct="1"/>
            <a:r>
              <a:rPr lang="en-US" altLang="en-US" sz="2000">
                <a:latin typeface="Arial" panose="020B0604020202020204" pitchFamily="34" charset="0"/>
              </a:rPr>
              <a:t>Ada, Pascal, Java, C++, Haskell, ML/OCaml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A form of early binding</a:t>
            </a:r>
          </a:p>
          <a:p>
            <a:pPr eaLnBrk="1" hangingPunct="1"/>
            <a:r>
              <a:rPr lang="en-US" altLang="en-US" sz="28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Dynamically typed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(better term: dynamically checked) languages. Also known as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Duck typed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…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Typically require no 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type annotations</a:t>
            </a:r>
            <a:r>
              <a:rPr lang="en-US" altLang="en-US" sz="2400">
                <a:latin typeface="Arial" panose="020B0604020202020204" pitchFamily="34" charset="0"/>
              </a:rPr>
              <a:t>! 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All type checking is performed dynamically (at runtime)</a:t>
            </a:r>
          </a:p>
          <a:p>
            <a:pPr lvl="2" eaLnBrk="1" hangingPunct="1"/>
            <a:r>
              <a:rPr lang="en-US" altLang="en-US" sz="2000">
                <a:latin typeface="Arial" panose="020B0604020202020204" pitchFamily="34" charset="0"/>
              </a:rPr>
              <a:t>Smalltalk, Lisp and Scheme, Python, JavaScript</a:t>
            </a:r>
          </a:p>
          <a:p>
            <a:pPr lvl="1" eaLnBrk="1" hangingPunct="1"/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0964" name="Footer Placeholder 1">
            <a:extLst>
              <a:ext uri="{FF2B5EF4-FFF2-40B4-BE49-F238E27FC236}">
                <a16:creationId xmlns:a16="http://schemas.microsoft.com/office/drawing/2014/main" id="{C99D91E3-F9C5-5443-A3BB-0B9608123C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410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4">
            <a:extLst>
              <a:ext uri="{FF2B5EF4-FFF2-40B4-BE49-F238E27FC236}">
                <a16:creationId xmlns:a16="http://schemas.microsoft.com/office/drawing/2014/main" id="{48B47097-6C21-5146-9996-9B1036A35E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5BDA62-5369-3B4E-ACD3-C7F16C2FA14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FCB96E56-7504-2742-A360-BB8599FBC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Is Type Checking?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EA1EBCD-AB8F-EF45-93D3-91167EAEA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 process of ensuring that the program </a:t>
            </a:r>
            <a:r>
              <a:rPr lang="en-US" altLang="en-US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obeys the type rules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of the language</a:t>
            </a:r>
          </a:p>
          <a:p>
            <a:pPr eaLnBrk="1" hangingPunct="1"/>
            <a:r>
              <a:rPr lang="en-US" altLang="en-US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Type safety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Textbook defines term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prohibited application </a:t>
            </a:r>
            <a:r>
              <a:rPr lang="en-US" altLang="en-US" dirty="0">
                <a:latin typeface="Arial" panose="020B0604020202020204" pitchFamily="34" charset="0"/>
              </a:rPr>
              <a:t>(also known as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forbidden error</a:t>
            </a:r>
            <a:r>
              <a:rPr lang="en-US" altLang="en-US" dirty="0">
                <a:latin typeface="Arial" panose="020B0604020202020204" pitchFamily="34" charset="0"/>
              </a:rPr>
              <a:t>): intuitively, a prohibited application is an application of an operation on values of the wrong type 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Type safety</a:t>
            </a:r>
            <a:r>
              <a:rPr lang="en-US" altLang="en-US" dirty="0">
                <a:latin typeface="Arial" panose="020B0604020202020204" pitchFamily="34" charset="0"/>
              </a:rPr>
              <a:t> is the property that no operation ever applies to values of the wrong type at runtime. I.e., no prohibited application (forbidden error) ever occurs</a:t>
            </a:r>
          </a:p>
          <a:p>
            <a:pPr lvl="1" eaLnBrk="1" hangingPunct="1"/>
            <a:endParaRPr lang="en-US" altLang="en-US" u="sng" dirty="0">
              <a:latin typeface="Arial" panose="020B0604020202020204" pitchFamily="34" charset="0"/>
            </a:endParaRPr>
          </a:p>
        </p:txBody>
      </p:sp>
      <p:sp>
        <p:nvSpPr>
          <p:cNvPr id="43012" name="Footer Placeholder 1">
            <a:extLst>
              <a:ext uri="{FF2B5EF4-FFF2-40B4-BE49-F238E27FC236}">
                <a16:creationId xmlns:a16="http://schemas.microsoft.com/office/drawing/2014/main" id="{575C5BCC-3E65-404E-A54E-718D7EE38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334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4">
            <a:extLst>
              <a:ext uri="{FF2B5EF4-FFF2-40B4-BE49-F238E27FC236}">
                <a16:creationId xmlns:a16="http://schemas.microsoft.com/office/drawing/2014/main" id="{82144E61-9386-DD41-9489-5DBF2A21D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A11F3E-443A-AA49-B108-A8F5F6BEBE5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DEACF369-E92C-244F-A98A-73367382F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Language Design Choices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5FFB804-ECBA-744D-82E5-D2F8A5CED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00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Design choice: what is the set of forbidden errors?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Obviously, we cannot forbid all possible semantic errors…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Define a set of forbidden errors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Design choice: Once we’ve chosen the set of forbidden errors, how does the type system prevent them?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Static checks only? Dynamic checks only? A combination of both?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Furthermore, are we going to absolutely disallow forbidden errors (be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type safe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), or are we going to allow for programs to circumvent the system and exhibit forbidden errors (i.e., be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type unsafe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)? </a:t>
            </a:r>
            <a:endParaRPr lang="en-US" altLang="en-US" sz="2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4">
            <a:extLst>
              <a:ext uri="{FF2B5EF4-FFF2-40B4-BE49-F238E27FC236}">
                <a16:creationId xmlns:a16="http://schemas.microsoft.com/office/drawing/2014/main" id="{3AE8A270-938E-8042-AFCB-F17645EF6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AA7FA6-16F0-044D-AE91-AB8A216096B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CCA5E3A3-7479-DA49-8A76-84CEE4EB1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Forbidden Errors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604A8FB-7236-6C43-BC45-837EB4D33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00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Example: indexing an array out of bounds</a:t>
            </a:r>
          </a:p>
          <a:p>
            <a:pPr lvl="1" eaLnBrk="1" hangingPunct="1"/>
            <a:r>
              <a:rPr lang="en-US" altLang="en-US" sz="2400" b="1" dirty="0">
                <a:solidFill>
                  <a:srgbClr val="0000FF"/>
                </a:solidFill>
                <a:latin typeface="Courier" pitchFamily="2" charset="0"/>
              </a:rPr>
              <a:t>a[</a:t>
            </a:r>
            <a:r>
              <a:rPr lang="en-US" altLang="en-US" sz="2400" b="1" dirty="0" err="1">
                <a:solidFill>
                  <a:srgbClr val="0000FF"/>
                </a:solidFill>
                <a:latin typeface="Courier" pitchFamily="2" charset="0"/>
              </a:rPr>
              <a:t>i</a:t>
            </a:r>
            <a:r>
              <a:rPr lang="en-US" altLang="en-US" sz="2400" b="1" dirty="0">
                <a:solidFill>
                  <a:srgbClr val="0000FF"/>
                </a:solidFill>
                <a:latin typeface="Courier" pitchFamily="2" charset="0"/>
              </a:rPr>
              <a:t>], a is of size Bound, </a:t>
            </a:r>
            <a:r>
              <a:rPr lang="en-US" altLang="en-US" sz="2400" b="1" dirty="0" err="1">
                <a:solidFill>
                  <a:srgbClr val="0000FF"/>
                </a:solidFill>
                <a:latin typeface="Courier" pitchFamily="2" charset="0"/>
              </a:rPr>
              <a:t>i</a:t>
            </a:r>
            <a:r>
              <a:rPr lang="en-US" altLang="en-US" sz="2400" b="1" dirty="0">
                <a:solidFill>
                  <a:srgbClr val="0000FF"/>
                </a:solidFill>
                <a:latin typeface="Courier" pitchFamily="2" charset="0"/>
              </a:rPr>
              <a:t>&lt;0 or </a:t>
            </a:r>
            <a:r>
              <a:rPr lang="en-US" altLang="en-US" sz="2400" b="1" dirty="0" err="1">
                <a:solidFill>
                  <a:srgbClr val="0000FF"/>
                </a:solidFill>
                <a:latin typeface="Courier" pitchFamily="2" charset="0"/>
              </a:rPr>
              <a:t>Bound≤i</a:t>
            </a:r>
            <a:endParaRPr lang="en-US" altLang="en-US" sz="2400" b="1" dirty="0">
              <a:solidFill>
                <a:srgbClr val="0000FF"/>
              </a:solidFill>
              <a:latin typeface="Courier" pitchFamily="2" charset="0"/>
            </a:endParaRP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In C, C++, this is not a forbidden error</a:t>
            </a:r>
          </a:p>
          <a:p>
            <a:pPr lvl="2" eaLnBrk="1" hangingPunct="1"/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0≤i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and</a:t>
            </a:r>
            <a:r>
              <a:rPr lang="en-US" altLang="en-US" sz="2000" dirty="0"/>
              <a:t> </a:t>
            </a:r>
            <a:r>
              <a:rPr lang="en-US" altLang="en-US" sz="2000" b="1" dirty="0" err="1">
                <a:solidFill>
                  <a:srgbClr val="0000FF"/>
                </a:solidFill>
                <a:latin typeface="Courier" pitchFamily="2" charset="0"/>
              </a:rPr>
              <a:t>i</a:t>
            </a: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&lt;Bound </a:t>
            </a:r>
            <a:r>
              <a:rPr lang="en-US" altLang="en-US" sz="2000" dirty="0">
                <a:latin typeface="Arial" panose="020B0604020202020204" pitchFamily="34" charset="0"/>
              </a:rPr>
              <a:t>is not</a:t>
            </a:r>
            <a:r>
              <a:rPr lang="en-US" altLang="ja-JP" sz="2000" dirty="0">
                <a:latin typeface="Arial" panose="020B0604020202020204" pitchFamily="34" charset="0"/>
              </a:rPr>
              <a:t> checked (bounds are not part of type)</a:t>
            </a:r>
          </a:p>
          <a:p>
            <a:pPr lvl="2" eaLnBrk="1" hangingPunct="1"/>
            <a:r>
              <a:rPr lang="en-US" altLang="en-US" sz="2000" dirty="0">
                <a:latin typeface="Arial" panose="020B0604020202020204" pitchFamily="34" charset="0"/>
              </a:rPr>
              <a:t>What are the tradeoffs here?</a:t>
            </a:r>
            <a:endParaRPr lang="en-US" altLang="en-US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In Pascal, this is a forbidden error. Prevented with static checks</a:t>
            </a:r>
          </a:p>
          <a:p>
            <a:pPr lvl="2" eaLnBrk="1" hangingPunct="1"/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0≤i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and</a:t>
            </a:r>
            <a:r>
              <a:rPr lang="en-US" altLang="en-US" sz="2000" dirty="0"/>
              <a:t> </a:t>
            </a:r>
            <a:r>
              <a:rPr lang="en-US" altLang="en-US" sz="2000" b="1" dirty="0" err="1">
                <a:solidFill>
                  <a:srgbClr val="0000FF"/>
                </a:solidFill>
                <a:latin typeface="Courier" pitchFamily="2" charset="0"/>
              </a:rPr>
              <a:t>i</a:t>
            </a: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&lt;Bound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must be checked </a:t>
            </a:r>
            <a:r>
              <a:rPr lang="en-US" altLang="en-US" sz="2000" u="sng" dirty="0">
                <a:latin typeface="Arial" panose="020B0604020202020204" pitchFamily="34" charset="0"/>
              </a:rPr>
              <a:t>at compile time</a:t>
            </a:r>
          </a:p>
          <a:p>
            <a:pPr lvl="2" eaLnBrk="1" hangingPunct="1"/>
            <a:r>
              <a:rPr lang="en-US" altLang="en-US" sz="2000" dirty="0">
                <a:latin typeface="Arial" panose="020B0604020202020204" pitchFamily="34" charset="0"/>
              </a:rPr>
              <a:t>What are the tradeoffs here?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In Java, this is a forbidden error. It is prevented with dynamic checks</a:t>
            </a:r>
          </a:p>
          <a:p>
            <a:pPr lvl="2" eaLnBrk="1" hangingPunct="1"/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0≤i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and</a:t>
            </a:r>
            <a:r>
              <a:rPr lang="en-US" altLang="en-US" sz="2000" dirty="0"/>
              <a:t> </a:t>
            </a:r>
            <a:r>
              <a:rPr lang="en-US" altLang="en-US" sz="2000" b="1" dirty="0" err="1">
                <a:solidFill>
                  <a:srgbClr val="0000FF"/>
                </a:solidFill>
                <a:latin typeface="Courier" pitchFamily="2" charset="0"/>
              </a:rPr>
              <a:t>i</a:t>
            </a: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&lt;Bound </a:t>
            </a:r>
            <a:r>
              <a:rPr lang="en-US" altLang="en-US" sz="2000" dirty="0">
                <a:latin typeface="Arial" panose="020B0604020202020204" pitchFamily="34" charset="0"/>
              </a:rPr>
              <a:t>must be checked </a:t>
            </a:r>
            <a:r>
              <a:rPr lang="en-US" altLang="en-US" sz="2000" u="sng" dirty="0">
                <a:latin typeface="Arial" panose="020B0604020202020204" pitchFamily="34" charset="0"/>
              </a:rPr>
              <a:t>at runtime</a:t>
            </a:r>
          </a:p>
          <a:p>
            <a:pPr lvl="2" eaLnBrk="1" hangingPunct="1"/>
            <a:r>
              <a:rPr lang="en-US" altLang="en-US" sz="2000" dirty="0">
                <a:latin typeface="Arial" panose="020B0604020202020204" pitchFamily="34" charset="0"/>
              </a:rPr>
              <a:t>What are the tradeoffs here?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4">
            <a:extLst>
              <a:ext uri="{FF2B5EF4-FFF2-40B4-BE49-F238E27FC236}">
                <a16:creationId xmlns:a16="http://schemas.microsoft.com/office/drawing/2014/main" id="{E51188EE-5A0F-284A-BB45-EE19900535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7B9B2E-8928-7347-85F9-EB191FC787F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13B63D8-FB63-964C-B02C-39CE85CE3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Type Safety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B04B8B0-6457-D94B-9F32-42136FEAD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Java vs. C++: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Java: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Duck q; …; </a:t>
            </a:r>
            <a:r>
              <a:rPr lang="en-US" alt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q.quack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class 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Duck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has 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quack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</a:p>
          <a:p>
            <a:pPr lvl="1" eaLnBrk="1" hangingPunct="1"/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C++: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Duck *q; …; q-&gt;quack()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class 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Duck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has 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quack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Can we write code that passes the type checker, and yet it </a:t>
            </a:r>
            <a:r>
              <a:rPr lang="en-US" altLang="en-US" sz="2400" u="sng" dirty="0">
                <a:latin typeface="Arial" panose="020B0604020202020204" pitchFamily="34" charset="0"/>
              </a:rPr>
              <a:t>calls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quack()</a:t>
            </a:r>
            <a:r>
              <a:rPr lang="en-US" altLang="en-US" sz="2400" dirty="0">
                <a:latin typeface="Arial" panose="020B0604020202020204" pitchFamily="34" charset="0"/>
              </a:rPr>
              <a:t>on an object that isn’t a 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Duck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runtime?</a:t>
            </a:r>
          </a:p>
          <a:p>
            <a:pPr lvl="2" eaLnBrk="1" hangingPunct="1"/>
            <a:r>
              <a:rPr lang="en-US" altLang="en-US" sz="2000" dirty="0">
                <a:latin typeface="Arial" panose="020B0604020202020204" pitchFamily="34" charset="0"/>
              </a:rPr>
              <a:t>In Java? </a:t>
            </a:r>
          </a:p>
          <a:p>
            <a:pPr lvl="2" eaLnBrk="1" hangingPunct="1"/>
            <a:r>
              <a:rPr lang="en-US" altLang="en-US" sz="2000" dirty="0">
                <a:latin typeface="Arial" panose="020B0604020202020204" pitchFamily="34" charset="0"/>
              </a:rPr>
              <a:t>In C++?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Java is said to be type safe while C++ is said to be type unsafe </a:t>
            </a:r>
          </a:p>
          <a:p>
            <a:pPr lvl="1" eaLnBrk="1" hangingPunct="1"/>
            <a:endParaRPr lang="en-US" altLang="en-US" sz="2400" dirty="0"/>
          </a:p>
          <a:p>
            <a:pPr lvl="1" eaLnBrk="1" hangingPunct="1"/>
            <a:endParaRPr lang="en-US" altLang="en-US" sz="2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1A8360E-B62A-3B45-8941-DE9C1ED57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752600"/>
            <a:ext cx="990600" cy="12954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oter Placeholder 3">
            <a:extLst>
              <a:ext uri="{FF2B5EF4-FFF2-40B4-BE49-F238E27FC236}">
                <a16:creationId xmlns:a16="http://schemas.microsoft.com/office/drawing/2014/main" id="{FCD65F18-E62C-8B44-988D-931F417083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3308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48130" name="Slide Number Placeholder 4">
            <a:extLst>
              <a:ext uri="{FF2B5EF4-FFF2-40B4-BE49-F238E27FC236}">
                <a16:creationId xmlns:a16="http://schemas.microsoft.com/office/drawing/2014/main" id="{6FC6E9AE-4EA9-DE47-A89B-76842F1FFA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E71540-1791-DD4A-84AE-AFD6C300BCD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3D2345D-A777-0B44-AC7E-FA5EE9640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C++ Is Type Unsafe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F4B3EE3-F0F7-494D-B197-25EC11EFE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//#1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void* x = (void *) new A;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B* q = (B*) x;  //a safe downcast?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int case1 = q-&gt;foo()//what happens?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//#2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void* x = (void *) new A;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B* q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= (B*) x;  //a safe downcast?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int case2 =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q-&gt;foo(66)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 //what happens?</a:t>
            </a:r>
          </a:p>
        </p:txBody>
      </p:sp>
      <p:sp>
        <p:nvSpPr>
          <p:cNvPr id="48133" name="Text Box 4">
            <a:extLst>
              <a:ext uri="{FF2B5EF4-FFF2-40B4-BE49-F238E27FC236}">
                <a16:creationId xmlns:a16="http://schemas.microsoft.com/office/drawing/2014/main" id="{BE42CB9C-2D4A-A642-9CAC-FDCB0CDA0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828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8134" name="Text Box 5">
            <a:extLst>
              <a:ext uri="{FF2B5EF4-FFF2-40B4-BE49-F238E27FC236}">
                <a16:creationId xmlns:a16="http://schemas.microsoft.com/office/drawing/2014/main" id="{699A0D63-0756-BF4B-B3E7-142B4E133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48135" name="Line 6">
            <a:extLst>
              <a:ext uri="{FF2B5EF4-FFF2-40B4-BE49-F238E27FC236}">
                <a16:creationId xmlns:a16="http://schemas.microsoft.com/office/drawing/2014/main" id="{2ECFBC35-DFAF-1743-A15D-715C30EEBA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133600"/>
            <a:ext cx="0" cy="914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Text Box 7">
            <a:extLst>
              <a:ext uri="{FF2B5EF4-FFF2-40B4-BE49-F238E27FC236}">
                <a16:creationId xmlns:a16="http://schemas.microsoft.com/office/drawing/2014/main" id="{22EA515E-2EA4-9C49-B641-53697F1EF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8288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virtual foo()</a:t>
            </a:r>
          </a:p>
        </p:txBody>
      </p:sp>
      <p:sp>
        <p:nvSpPr>
          <p:cNvPr id="48137" name="Text Box 8">
            <a:extLst>
              <a:ext uri="{FF2B5EF4-FFF2-40B4-BE49-F238E27FC236}">
                <a16:creationId xmlns:a16="http://schemas.microsoft.com/office/drawing/2014/main" id="{9736C18C-E545-6A47-B769-61BF6705C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895600"/>
            <a:ext cx="1676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virtual foo()</a:t>
            </a:r>
            <a:b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vritual foo(int)</a:t>
            </a:r>
          </a:p>
        </p:txBody>
      </p:sp>
      <p:sp>
        <p:nvSpPr>
          <p:cNvPr id="49164" name="TextBox 12">
            <a:extLst>
              <a:ext uri="{FF2B5EF4-FFF2-40B4-BE49-F238E27FC236}">
                <a16:creationId xmlns:a16="http://schemas.microsoft.com/office/drawing/2014/main" id="{B64ACC8C-17DD-5C40-8327-60957A109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105400"/>
            <a:ext cx="69088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q-&gt;foo(66)</a:t>
            </a:r>
            <a:r>
              <a:rPr lang="en-US" altLang="en-US" sz="1800">
                <a:latin typeface="Arial" panose="020B0604020202020204" pitchFamily="34" charset="0"/>
              </a:rPr>
              <a:t> is a prohibited application (i.e., application of an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operation on a value of the wrong type, i.e., forbidden error).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Static type 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B* q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ja-JP" altLang="en-US" sz="1800">
                <a:latin typeface="Arial" panose="020B0604020202020204" pitchFamily="34" charset="0"/>
              </a:rPr>
              <a:t>“</a:t>
            </a:r>
            <a:r>
              <a:rPr lang="en-US" altLang="ja-JP" sz="1800">
                <a:latin typeface="Arial" panose="020B0604020202020204" pitchFamily="34" charset="0"/>
              </a:rPr>
              <a:t>promises</a:t>
            </a:r>
            <a:r>
              <a:rPr lang="ja-JP" altLang="en-US" sz="1800">
                <a:latin typeface="Arial" panose="020B0604020202020204" pitchFamily="34" charset="0"/>
              </a:rPr>
              <a:t>”</a:t>
            </a:r>
            <a:r>
              <a:rPr lang="en-US" altLang="ja-JP" sz="1800">
                <a:latin typeface="Arial" panose="020B0604020202020204" pitchFamily="34" charset="0"/>
              </a:rPr>
              <a:t> the programmer that </a:t>
            </a:r>
            <a:r>
              <a:rPr lang="en-US" altLang="ja-JP" sz="1800" b="1">
                <a:solidFill>
                  <a:srgbClr val="FF0000"/>
                </a:solidFill>
                <a:latin typeface="Courier New" panose="02070309020205020404" pitchFamily="49" charset="0"/>
              </a:rPr>
              <a:t>q</a:t>
            </a:r>
            <a:r>
              <a:rPr lang="en-US" altLang="ja-JP" sz="1800">
                <a:latin typeface="Arial" panose="020B0604020202020204" pitchFamily="34" charset="0"/>
              </a:rPr>
              <a:t> will point to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1800">
                <a:latin typeface="Arial" panose="020B0604020202020204" pitchFamily="34" charset="0"/>
              </a:rPr>
              <a:t> object. However, language does not </a:t>
            </a:r>
            <a:r>
              <a:rPr lang="ja-JP" altLang="en-US" sz="1800">
                <a:latin typeface="Arial" panose="020B0604020202020204" pitchFamily="34" charset="0"/>
              </a:rPr>
              <a:t>“</a:t>
            </a:r>
            <a:r>
              <a:rPr lang="en-US" altLang="ja-JP" sz="1800">
                <a:latin typeface="Arial" panose="020B0604020202020204" pitchFamily="34" charset="0"/>
              </a:rPr>
              <a:t>honor</a:t>
            </a:r>
            <a:r>
              <a:rPr lang="ja-JP" altLang="en-US" sz="1800">
                <a:latin typeface="Arial" panose="020B0604020202020204" pitchFamily="34" charset="0"/>
              </a:rPr>
              <a:t>”</a:t>
            </a:r>
            <a:r>
              <a:rPr lang="en-US" altLang="ja-JP" sz="1800">
                <a:latin typeface="Arial" panose="020B0604020202020204" pitchFamily="34" charset="0"/>
              </a:rPr>
              <a:t> this promise…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B7D017-DD4C-0445-B135-0A9625537A2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086101" y="4991100"/>
            <a:ext cx="228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9595F3FB-DB20-3542-88CD-2521DBD1B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Is Type Checking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01670A0E-85EC-764B-B93F-6511150811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9154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		     statically   not statically typed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			  typed  (i.e., dynamically typed)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type safe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type unsafe              	     Assembly	</a:t>
            </a:r>
          </a:p>
        </p:txBody>
      </p:sp>
      <p:sp>
        <p:nvSpPr>
          <p:cNvPr id="49155" name="Footer Placeholder 3">
            <a:extLst>
              <a:ext uri="{FF2B5EF4-FFF2-40B4-BE49-F238E27FC236}">
                <a16:creationId xmlns:a16="http://schemas.microsoft.com/office/drawing/2014/main" id="{CABF672E-4BEB-8741-8097-3272CC2648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334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49156" name="Slide Number Placeholder 4">
            <a:extLst>
              <a:ext uri="{FF2B5EF4-FFF2-40B4-BE49-F238E27FC236}">
                <a16:creationId xmlns:a16="http://schemas.microsoft.com/office/drawing/2014/main" id="{7237E8F6-BFCB-6A44-A88F-A67EFA573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06A05E-C2FC-6441-8D93-16F649C0E93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E19BF5-96B8-954E-BC76-3FD1458EC1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" y="2819400"/>
            <a:ext cx="86868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D34BED-2573-BC4B-86F1-ACAB8673B29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19101" y="3543300"/>
            <a:ext cx="4038600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03A3A9-B47D-CA4A-8E52-23BA53575B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9600" y="1295400"/>
            <a:ext cx="0" cy="4343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07768E-B5E3-8345-993A-B9FA141727C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8600" y="4191000"/>
            <a:ext cx="8763000" cy="76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48254E-39E5-D947-840F-9F8068948E6E}"/>
              </a:ext>
            </a:extLst>
          </p:cNvPr>
          <p:cNvSpPr txBox="1"/>
          <p:nvPr/>
        </p:nvSpPr>
        <p:spPr>
          <a:xfrm>
            <a:off x="2697701" y="3133736"/>
            <a:ext cx="1364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ea"/>
                <a:ea typeface="+mn-ea"/>
              </a:rPr>
              <a:t>ML/</a:t>
            </a:r>
            <a:r>
              <a:rPr lang="en-US" dirty="0" err="1">
                <a:latin typeface="+mn-ea"/>
                <a:ea typeface="+mn-ea"/>
              </a:rPr>
              <a:t>Ocaml</a:t>
            </a:r>
            <a:r>
              <a:rPr lang="en-US" dirty="0">
                <a:latin typeface="+mn-ea"/>
                <a:ea typeface="+mn-ea"/>
              </a:rPr>
              <a:t>, </a:t>
            </a:r>
          </a:p>
          <a:p>
            <a:r>
              <a:rPr lang="en-US" dirty="0">
                <a:latin typeface="+mn-ea"/>
                <a:ea typeface="+mn-ea"/>
              </a:rPr>
              <a:t>Haskell, </a:t>
            </a:r>
            <a:br>
              <a:rPr lang="en-US" dirty="0">
                <a:latin typeface="+mn-ea"/>
                <a:ea typeface="+mn-ea"/>
              </a:rPr>
            </a:br>
            <a:r>
              <a:rPr lang="en-US" dirty="0">
                <a:latin typeface="+mn-ea"/>
                <a:ea typeface="+mn-ea"/>
              </a:rPr>
              <a:t>Java*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D532B-3BA9-CB46-922E-2C81EFF29A7B}"/>
              </a:ext>
            </a:extLst>
          </p:cNvPr>
          <p:cNvSpPr txBox="1"/>
          <p:nvPr/>
        </p:nvSpPr>
        <p:spPr>
          <a:xfrm>
            <a:off x="2641174" y="454790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ea"/>
                <a:ea typeface="+mn-ea"/>
              </a:rPr>
              <a:t>C/C++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62B37D-906E-A94A-B55C-9A044A0F14BD}"/>
              </a:ext>
            </a:extLst>
          </p:cNvPr>
          <p:cNvSpPr txBox="1"/>
          <p:nvPr/>
        </p:nvSpPr>
        <p:spPr>
          <a:xfrm>
            <a:off x="4671329" y="3107448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ea"/>
                <a:ea typeface="+mn-ea"/>
              </a:rPr>
              <a:t>Python, Scheme, R, JavaScript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oter Placeholder 3">
            <a:extLst>
              <a:ext uri="{FF2B5EF4-FFF2-40B4-BE49-F238E27FC236}">
                <a16:creationId xmlns:a16="http://schemas.microsoft.com/office/drawing/2014/main" id="{5741F108-CB03-134A-BA5F-B9E84C7296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0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51202" name="Slide Number Placeholder 4">
            <a:extLst>
              <a:ext uri="{FF2B5EF4-FFF2-40B4-BE49-F238E27FC236}">
                <a16:creationId xmlns:a16="http://schemas.microsoft.com/office/drawing/2014/main" id="{5B8196B3-4BE9-1D4F-96EC-01709504AF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A2ED48-548E-D042-959B-EEDEDCC2F85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7BFB018-5FE6-184C-BF0E-5DE4E8D62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Is Type Checking?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3623D67-1569-D543-A38E-00BA6D504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Static typing vs. dynamic typing</a:t>
            </a:r>
          </a:p>
          <a:p>
            <a:pPr lvl="1" eaLnBrk="1" hangingPunct="1"/>
            <a:endParaRPr lang="en-US" altLang="en-US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What are the advantages of static typing?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What are the advantages of dynamic typing?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4">
            <a:extLst>
              <a:ext uri="{FF2B5EF4-FFF2-40B4-BE49-F238E27FC236}">
                <a16:creationId xmlns:a16="http://schemas.microsoft.com/office/drawing/2014/main" id="{8821BAC4-E02B-6446-9B4E-6FF3C1D85A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674DE2-9451-9545-A164-24773800D23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A1D3562B-AC63-F94E-9F8C-80440789C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 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C5E056ED-9B2F-1E47-9B8D-15721CCF5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Types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Type systems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Type checking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Type safety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Type equivalence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Types in C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Primitive types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Composite types</a:t>
            </a:r>
          </a:p>
        </p:txBody>
      </p:sp>
      <p:sp>
        <p:nvSpPr>
          <p:cNvPr id="52228" name="Footer Placeholder 1">
            <a:extLst>
              <a:ext uri="{FF2B5EF4-FFF2-40B4-BE49-F238E27FC236}">
                <a16:creationId xmlns:a16="http://schemas.microsoft.com/office/drawing/2014/main" id="{CA5BE05F-DE28-094D-B579-8A3AEFCD4C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645D-EE45-7744-8866-DBB1183F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Types and 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27FF-4FB1-324E-9548-672EEBF1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key concept in programming languages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saw some foundational type theory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Typed Lambda calculus (System F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17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Haskell’s type system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Today, a more pragmatic view of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8AAB2-31B1-C746-8B1D-B2E4ABAC48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FF868-AA58-9D4A-AE21-6CA50A325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4A4A72-3484-2649-BB25-783BBA0F827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515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4">
            <a:extLst>
              <a:ext uri="{FF2B5EF4-FFF2-40B4-BE49-F238E27FC236}">
                <a16:creationId xmlns:a16="http://schemas.microsoft.com/office/drawing/2014/main" id="{94CA1801-7CA2-814B-8134-CD9477014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571301-33B1-B244-8573-CD1B62C27EA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6E04A3DE-8DC8-E048-BBEA-E70C5DA90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Type Equivalence and Type Compatibility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BD96FEF-1091-604D-A571-DDC11B48A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 now move in the world of procedural von Neumann languages</a:t>
            </a:r>
          </a:p>
          <a:p>
            <a:pPr lvl="1" eaLnBrk="1" hangingPunct="1"/>
            <a:endParaRPr lang="en-US" altLang="en-US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E.g., Fortran, Algol, Pascal and C </a:t>
            </a:r>
          </a:p>
          <a:p>
            <a:pPr lvl="1" eaLnBrk="1" hangingPunct="1"/>
            <a:endParaRPr lang="en-US" altLang="en-US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Value model</a:t>
            </a:r>
          </a:p>
          <a:p>
            <a:pPr lvl="1" eaLnBrk="1" hangingPunct="1"/>
            <a:endParaRPr lang="en-US" altLang="en-US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Statically typed</a:t>
            </a:r>
          </a:p>
        </p:txBody>
      </p:sp>
      <p:sp>
        <p:nvSpPr>
          <p:cNvPr id="53252" name="Footer Placeholder 3">
            <a:extLst>
              <a:ext uri="{FF2B5EF4-FFF2-40B4-BE49-F238E27FC236}">
                <a16:creationId xmlns:a16="http://schemas.microsoft.com/office/drawing/2014/main" id="{0DB50C1A-F14B-8746-A868-8ED406062A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486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4">
            <a:extLst>
              <a:ext uri="{FF2B5EF4-FFF2-40B4-BE49-F238E27FC236}">
                <a16:creationId xmlns:a16="http://schemas.microsoft.com/office/drawing/2014/main" id="{4FF9018D-4ADE-EA4A-870F-2E6370723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2469D2-058D-B447-AFB3-71C03C39B92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628FA786-48EA-ED47-B3CF-8D67A59C3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Type Equivalence and Type Compatibility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C4DA710-F1AB-8B41-84BA-701AF94C5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600" b="1">
                <a:latin typeface="Courier" pitchFamily="2" charset="0"/>
              </a:rPr>
              <a:t>e := expression               </a:t>
            </a:r>
            <a:r>
              <a:rPr lang="en-US" altLang="en-US" sz="2600">
                <a:solidFill>
                  <a:srgbClr val="008000"/>
                </a:solidFill>
                <a:latin typeface="Wingdings" pitchFamily="2" charset="2"/>
                <a:ea typeface="ＭＳ Ｐゴシック" panose="020B0600070205080204" pitchFamily="34" charset="-128"/>
              </a:rPr>
              <a:t></a:t>
            </a:r>
            <a:r>
              <a:rPr lang="en-US" altLang="en-US" sz="2600">
                <a:latin typeface="Wingdings" pitchFamily="2" charset="2"/>
                <a:ea typeface="ＭＳ Ｐゴシック" panose="020B0600070205080204" pitchFamily="34" charset="-128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or</a:t>
            </a:r>
            <a:r>
              <a:rPr lang="en-US" altLang="en-US" sz="2600"/>
              <a:t>   </a:t>
            </a:r>
            <a:r>
              <a:rPr lang="en-US" altLang="en-US" sz="2600" b="1">
                <a:solidFill>
                  <a:srgbClr val="FF0000"/>
                </a:solidFill>
                <a:latin typeface="Wingdings" pitchFamily="2" charset="2"/>
                <a:ea typeface="ＭＳ Ｐゴシック" panose="020B0600070205080204" pitchFamily="34" charset="-128"/>
              </a:rPr>
              <a:t></a:t>
            </a:r>
            <a:endParaRPr lang="en-US" altLang="en-US" sz="2600" b="1">
              <a:solidFill>
                <a:srgbClr val="FF0000"/>
              </a:solidFill>
              <a:latin typeface="Courier" pitchFamily="2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600">
                <a:latin typeface="Arial" panose="020B0604020202020204" pitchFamily="34" charset="0"/>
              </a:rPr>
              <a:t>Are</a:t>
            </a:r>
            <a:r>
              <a:rPr lang="en-US" altLang="en-US" sz="2600"/>
              <a:t> </a:t>
            </a:r>
            <a:r>
              <a:rPr lang="en-US" altLang="en-US" sz="2600" b="1">
                <a:latin typeface="Courier" pitchFamily="2" charset="0"/>
              </a:rPr>
              <a:t>e</a:t>
            </a:r>
            <a:r>
              <a:rPr lang="en-US" altLang="en-US" sz="2600"/>
              <a:t> </a:t>
            </a:r>
            <a:r>
              <a:rPr lang="en-US" altLang="en-US" sz="2600">
                <a:latin typeface="Arial" panose="020B0604020202020204" pitchFamily="34" charset="0"/>
              </a:rPr>
              <a:t>and</a:t>
            </a:r>
            <a:r>
              <a:rPr lang="en-US" altLang="en-US" sz="2600"/>
              <a:t> </a:t>
            </a:r>
            <a:r>
              <a:rPr lang="en-US" altLang="en-US" sz="2600" b="1">
                <a:latin typeface="Courier" pitchFamily="2" charset="0"/>
              </a:rPr>
              <a:t>expression</a:t>
            </a:r>
            <a:r>
              <a:rPr lang="en-US" altLang="en-US" sz="2600"/>
              <a:t> </a:t>
            </a:r>
            <a:r>
              <a:rPr lang="en-US" altLang="en-US" sz="2600">
                <a:latin typeface="Arial" panose="020B0604020202020204" pitchFamily="34" charset="0"/>
              </a:rPr>
              <a:t>of </a:t>
            </a:r>
            <a:r>
              <a:rPr lang="ja-JP" altLang="en-US" sz="2600">
                <a:latin typeface="Arial" panose="020B0604020202020204" pitchFamily="34" charset="0"/>
              </a:rPr>
              <a:t>“</a:t>
            </a:r>
            <a:r>
              <a:rPr lang="en-US" altLang="ja-JP" sz="2600">
                <a:latin typeface="Arial" panose="020B0604020202020204" pitchFamily="34" charset="0"/>
              </a:rPr>
              <a:t>same type</a:t>
            </a:r>
            <a:r>
              <a:rPr lang="ja-JP" altLang="en-US" sz="2600">
                <a:latin typeface="Arial" panose="020B0604020202020204" pitchFamily="34" charset="0"/>
              </a:rPr>
              <a:t>”</a:t>
            </a:r>
            <a:r>
              <a:rPr lang="en-US" altLang="ja-JP" sz="2600">
                <a:latin typeface="Arial" panose="020B0604020202020204" pitchFamily="34" charset="0"/>
              </a:rPr>
              <a:t>?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60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600" b="1">
                <a:latin typeface="Courier" pitchFamily="2" charset="0"/>
              </a:rPr>
              <a:t>a + b						</a:t>
            </a:r>
            <a:r>
              <a:rPr lang="en-US" altLang="en-US" sz="2600">
                <a:solidFill>
                  <a:srgbClr val="008000"/>
                </a:solidFill>
                <a:latin typeface="Wingdings" pitchFamily="2" charset="2"/>
                <a:ea typeface="ＭＳ Ｐゴシック" panose="020B0600070205080204" pitchFamily="34" charset="-128"/>
              </a:rPr>
              <a:t></a:t>
            </a:r>
            <a:r>
              <a:rPr lang="en-US" altLang="en-US" sz="2600">
                <a:latin typeface="Wingdings" pitchFamily="2" charset="2"/>
                <a:ea typeface="ＭＳ Ｐゴシック" panose="020B0600070205080204" pitchFamily="34" charset="-128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or</a:t>
            </a:r>
            <a:r>
              <a:rPr lang="en-US" altLang="en-US" sz="2600"/>
              <a:t>   </a:t>
            </a:r>
            <a:r>
              <a:rPr lang="en-US" altLang="en-US" sz="2600" b="1">
                <a:solidFill>
                  <a:srgbClr val="FF0000"/>
                </a:solidFill>
                <a:latin typeface="Wingdings" pitchFamily="2" charset="2"/>
                <a:ea typeface="ＭＳ Ｐゴシック" panose="020B0600070205080204" pitchFamily="34" charset="-128"/>
              </a:rPr>
              <a:t></a:t>
            </a:r>
            <a:endParaRPr lang="en-US" altLang="en-US" sz="2600" b="1">
              <a:latin typeface="Courier" pitchFamily="2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600">
                <a:latin typeface="Arial" panose="020B0604020202020204" pitchFamily="34" charset="0"/>
              </a:rPr>
              <a:t>Are</a:t>
            </a:r>
            <a:r>
              <a:rPr lang="en-US" altLang="en-US" sz="2600"/>
              <a:t> </a:t>
            </a:r>
            <a:r>
              <a:rPr lang="en-US" altLang="en-US" sz="2600" b="1">
                <a:latin typeface="Courier" pitchFamily="2" charset="0"/>
              </a:rPr>
              <a:t>a</a:t>
            </a:r>
            <a:r>
              <a:rPr lang="en-US" altLang="en-US" sz="2600"/>
              <a:t> </a:t>
            </a:r>
            <a:r>
              <a:rPr lang="en-US" altLang="en-US" sz="2600">
                <a:latin typeface="Arial" panose="020B0604020202020204" pitchFamily="34" charset="0"/>
              </a:rPr>
              <a:t>and</a:t>
            </a:r>
            <a:r>
              <a:rPr lang="en-US" altLang="en-US" sz="2600"/>
              <a:t> </a:t>
            </a:r>
            <a:r>
              <a:rPr lang="en-US" altLang="en-US" sz="2600" b="1">
                <a:latin typeface="Courier" pitchFamily="2" charset="0"/>
              </a:rPr>
              <a:t>b</a:t>
            </a:r>
            <a:r>
              <a:rPr lang="en-US" altLang="en-US" sz="2600"/>
              <a:t> </a:t>
            </a:r>
            <a:r>
              <a:rPr lang="en-US" altLang="en-US" sz="2600">
                <a:latin typeface="Arial" panose="020B0604020202020204" pitchFamily="34" charset="0"/>
              </a:rPr>
              <a:t>of </a:t>
            </a:r>
            <a:r>
              <a:rPr lang="ja-JP" altLang="en-US" sz="2600">
                <a:latin typeface="Arial" panose="020B0604020202020204" pitchFamily="34" charset="0"/>
              </a:rPr>
              <a:t>“</a:t>
            </a:r>
            <a:r>
              <a:rPr lang="en-US" altLang="ja-JP" sz="2600">
                <a:latin typeface="Arial" panose="020B0604020202020204" pitchFamily="34" charset="0"/>
              </a:rPr>
              <a:t>same type</a:t>
            </a:r>
            <a:r>
              <a:rPr lang="ja-JP" altLang="en-US" sz="2600">
                <a:latin typeface="Arial" panose="020B0604020202020204" pitchFamily="34" charset="0"/>
              </a:rPr>
              <a:t>”</a:t>
            </a:r>
            <a:r>
              <a:rPr lang="en-US" altLang="ja-JP" sz="2600">
                <a:latin typeface="Arial" panose="020B0604020202020204" pitchFamily="34" charset="0"/>
              </a:rPr>
              <a:t> and type supports +?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60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600" b="1">
                <a:latin typeface="Courier" pitchFamily="2" charset="0"/>
              </a:rPr>
              <a:t>foo(arg1, arg2, …, argN)		</a:t>
            </a:r>
            <a:r>
              <a:rPr lang="en-US" altLang="en-US" sz="2600">
                <a:solidFill>
                  <a:srgbClr val="008000"/>
                </a:solidFill>
                <a:latin typeface="Wingdings" pitchFamily="2" charset="2"/>
                <a:ea typeface="ＭＳ Ｐゴシック" panose="020B0600070205080204" pitchFamily="34" charset="-128"/>
              </a:rPr>
              <a:t></a:t>
            </a:r>
            <a:r>
              <a:rPr lang="en-US" altLang="en-US" sz="2600">
                <a:latin typeface="Wingdings" pitchFamily="2" charset="2"/>
                <a:ea typeface="ＭＳ Ｐゴシック" panose="020B0600070205080204" pitchFamily="34" charset="-128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or</a:t>
            </a:r>
            <a:r>
              <a:rPr lang="en-US" altLang="en-US" sz="2600"/>
              <a:t>   </a:t>
            </a:r>
            <a:r>
              <a:rPr lang="en-US" altLang="en-US" sz="2600" b="1">
                <a:solidFill>
                  <a:srgbClr val="FF0000"/>
                </a:solidFill>
                <a:latin typeface="Wingdings" pitchFamily="2" charset="2"/>
                <a:ea typeface="ＭＳ Ｐゴシック" panose="020B0600070205080204" pitchFamily="34" charset="-128"/>
              </a:rPr>
              <a:t></a:t>
            </a:r>
            <a:endParaRPr lang="en-US" altLang="en-US" sz="2600" b="1">
              <a:latin typeface="Courier" pitchFamily="2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600">
                <a:latin typeface="Arial" panose="020B0604020202020204" pitchFamily="34" charset="0"/>
              </a:rPr>
              <a:t>Do the types of the arguments </a:t>
            </a:r>
            <a:r>
              <a:rPr lang="ja-JP" altLang="en-US" sz="2600">
                <a:latin typeface="Arial" panose="020B0604020202020204" pitchFamily="34" charset="0"/>
              </a:rPr>
              <a:t>“</a:t>
            </a:r>
            <a:r>
              <a:rPr lang="en-US" altLang="ja-JP" sz="2600">
                <a:latin typeface="Arial" panose="020B0604020202020204" pitchFamily="34" charset="0"/>
              </a:rPr>
              <a:t>match the types</a:t>
            </a:r>
            <a:r>
              <a:rPr lang="ja-JP" altLang="en-US" sz="2600">
                <a:latin typeface="Arial" panose="020B0604020202020204" pitchFamily="34" charset="0"/>
              </a:rPr>
              <a:t>”</a:t>
            </a:r>
            <a:r>
              <a:rPr lang="en-US" altLang="ja-JP" sz="2600">
                <a:latin typeface="Arial" panose="020B0604020202020204" pitchFamily="34" charset="0"/>
              </a:rPr>
              <a:t> of the formal parameters?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600" b="1">
              <a:latin typeface="Courier" pitchFamily="2" charset="0"/>
            </a:endParaRPr>
          </a:p>
        </p:txBody>
      </p:sp>
      <p:sp>
        <p:nvSpPr>
          <p:cNvPr id="55300" name="Footer Placeholder 3">
            <a:extLst>
              <a:ext uri="{FF2B5EF4-FFF2-40B4-BE49-F238E27FC236}">
                <a16:creationId xmlns:a16="http://schemas.microsoft.com/office/drawing/2014/main" id="{858F71B9-44C4-6C46-A35C-40FFBBABC3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334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4">
            <a:extLst>
              <a:ext uri="{FF2B5EF4-FFF2-40B4-BE49-F238E27FC236}">
                <a16:creationId xmlns:a16="http://schemas.microsoft.com/office/drawing/2014/main" id="{0C1E5FEA-1D1D-E640-AD3F-638158BE5F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815957-C03B-0C43-9473-68A7537A54D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6CBE8AE5-3C8A-474A-9959-E12B45C42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Type Equivalence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7711A82-A196-834B-B7E7-F7E0FD3FC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Two ways of defining type equivalence</a:t>
            </a:r>
            <a:endParaRPr lang="en-US" altLang="en-US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Structural equivalence</a:t>
            </a:r>
            <a:r>
              <a:rPr lang="en-US" altLang="en-US">
                <a:latin typeface="Arial" panose="020B0604020202020204" pitchFamily="34" charset="0"/>
              </a:rPr>
              <a:t>: based on </a:t>
            </a: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>
                <a:latin typeface="Arial" panose="020B0604020202020204" pitchFamily="34" charset="0"/>
              </a:rPr>
              <a:t>shape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endParaRPr lang="en-US" altLang="ja-JP">
              <a:latin typeface="Arial" panose="020B0604020202020204" pitchFamily="34" charset="0"/>
            </a:endParaRP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</a:rPr>
              <a:t>Roughly, two types are the same if they consists of the same components, put together in the same way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Name equivalence</a:t>
            </a:r>
            <a:r>
              <a:rPr lang="en-US" altLang="en-US">
                <a:latin typeface="Arial" panose="020B0604020202020204" pitchFamily="34" charset="0"/>
              </a:rPr>
              <a:t>: based on lexical occurrence of the type definition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</a:rPr>
              <a:t>Strict name equivalence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</a:rPr>
              <a:t>Loose name equivalence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T1 x; </a:t>
            </a:r>
            <a:r>
              <a:rPr lang="is-I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… </a:t>
            </a:r>
          </a:p>
          <a:p>
            <a:pPr eaLnBrk="1" hangingPunct="1">
              <a:buFont typeface="Wingdings" pitchFamily="2" charset="2"/>
              <a:buNone/>
            </a:pPr>
            <a:r>
              <a:rPr lang="is-I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T2 y;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lang="is-I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 = y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>
            <a:extLst>
              <a:ext uri="{FF2B5EF4-FFF2-40B4-BE49-F238E27FC236}">
                <a16:creationId xmlns:a16="http://schemas.microsoft.com/office/drawing/2014/main" id="{E4E0328A-DC55-264F-B4B7-96F8FC572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66915E-52B4-D94D-9EEA-F4B8F243F9D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05837292-EB2E-C847-BB0F-E4F4C6BAC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Structural Equivalence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A735702-9905-F84B-A755-37A505605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type is structurally equivalent to itself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Two types are structurally equivalent if they are formed by applying the same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type constructor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to structurally equivalent types (i.e., arguments are structurally equivalent)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After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type declaration </a:t>
            </a:r>
            <a:r>
              <a:rPr lang="en-US" altLang="en-US" b="1" dirty="0">
                <a:latin typeface="Courier" pitchFamily="2" charset="0"/>
                <a:ea typeface="ＭＳ Ｐゴシック" panose="020B0600070205080204" pitchFamily="34" charset="-128"/>
              </a:rPr>
              <a:t>type n = 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or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typedef T 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in C, the type name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is structurally equivalent to </a:t>
            </a:r>
            <a:r>
              <a:rPr lang="en-US" altLang="en-US" b="1" dirty="0">
                <a:latin typeface="Courier" pitchFamily="2" charset="0"/>
                <a:ea typeface="ＭＳ Ｐゴシック" panose="020B0600070205080204" pitchFamily="34" charset="-128"/>
              </a:rPr>
              <a:t>T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Declaration makes </a:t>
            </a:r>
            <a:r>
              <a:rPr lang="en-US" altLang="en-US" b="1" dirty="0">
                <a:latin typeface="Courier New" panose="02070309020205020404" pitchFamily="49" charset="0"/>
              </a:rPr>
              <a:t>n</a:t>
            </a:r>
            <a:r>
              <a:rPr lang="en-US" altLang="en-US" dirty="0">
                <a:latin typeface="Arial" panose="020B0604020202020204" pitchFamily="34" charset="0"/>
              </a:rPr>
              <a:t> an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alias</a:t>
            </a:r>
            <a:r>
              <a:rPr lang="en-US" altLang="en-US" dirty="0">
                <a:latin typeface="Arial" panose="020B0604020202020204" pitchFamily="34" charset="0"/>
              </a:rPr>
              <a:t> of </a:t>
            </a:r>
            <a:r>
              <a:rPr lang="en-US" altLang="en-US" b="1" dirty="0">
                <a:latin typeface="Courier New" panose="02070309020205020404" pitchFamily="49" charset="0"/>
              </a:rPr>
              <a:t>T</a:t>
            </a:r>
            <a:r>
              <a:rPr lang="en-US" altLang="en-US" dirty="0">
                <a:latin typeface="Arial" panose="020B0604020202020204" pitchFamily="34" charset="0"/>
              </a:rPr>
              <a:t>. </a:t>
            </a:r>
            <a:r>
              <a:rPr lang="en-US" altLang="en-US" b="1" dirty="0">
                <a:latin typeface="Courier New" panose="02070309020205020404" pitchFamily="49" charset="0"/>
              </a:rPr>
              <a:t>n</a:t>
            </a:r>
            <a:r>
              <a:rPr lang="en-US" altLang="en-US" dirty="0">
                <a:latin typeface="Arial" panose="020B0604020202020204" pitchFamily="34" charset="0"/>
              </a:rPr>
              <a:t> and </a:t>
            </a:r>
            <a:r>
              <a:rPr lang="en-US" altLang="en-US" b="1" dirty="0">
                <a:latin typeface="Courier New" panose="02070309020205020404" pitchFamily="49" charset="0"/>
              </a:rPr>
              <a:t>T</a:t>
            </a:r>
            <a:r>
              <a:rPr lang="en-US" altLang="en-US" dirty="0">
                <a:latin typeface="Arial" panose="020B0604020202020204" pitchFamily="34" charset="0"/>
              </a:rPr>
              <a:t> are said to be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aliased types</a:t>
            </a:r>
          </a:p>
        </p:txBody>
      </p:sp>
      <p:sp>
        <p:nvSpPr>
          <p:cNvPr id="59396" name="Footer Placeholder 1">
            <a:extLst>
              <a:ext uri="{FF2B5EF4-FFF2-40B4-BE49-F238E27FC236}">
                <a16:creationId xmlns:a16="http://schemas.microsoft.com/office/drawing/2014/main" id="{3DBF5D68-00CB-1C49-91B8-F36A30B1C0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4">
            <a:extLst>
              <a:ext uri="{FF2B5EF4-FFF2-40B4-BE49-F238E27FC236}">
                <a16:creationId xmlns:a16="http://schemas.microsoft.com/office/drawing/2014/main" id="{D7496F39-F93B-2749-8CB2-70D5D195C4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288887-8215-284C-AA81-B265BFF5D91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492E722-E908-1B46-8E9D-4BF36934C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Structural Equivalence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01946E9-ADFB-AA4C-B066-756DA11C3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Example, Pascal-like language:</a:t>
            </a:r>
            <a:endParaRPr lang="en-US" altLang="en-US" sz="28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b="1">
              <a:latin typeface="Courier" pitchFamily="2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>
                <a:latin typeface="Courier" pitchFamily="2" charset="0"/>
              </a:rPr>
              <a:t>type S = array [0..99] of char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>
                <a:latin typeface="Courier" pitchFamily="2" charset="0"/>
              </a:rPr>
              <a:t>type T = array [0..99] of char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b="1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Example, C:</a:t>
            </a:r>
            <a:endParaRPr lang="en-US" altLang="en-US" sz="280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>
                <a:solidFill>
                  <a:schemeClr val="hlink"/>
                </a:solidFill>
                <a:latin typeface="Courier" pitchFamily="2" charset="0"/>
              </a:rPr>
              <a:t>typedef struct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>
                <a:solidFill>
                  <a:schemeClr val="hlink"/>
                </a:solidFill>
                <a:latin typeface="Courier" pitchFamily="2" charset="0"/>
              </a:rPr>
              <a:t>	int j, int k, int *ptr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>
                <a:solidFill>
                  <a:schemeClr val="hlink"/>
                </a:solidFill>
                <a:latin typeface="Courier" pitchFamily="2" charset="0"/>
              </a:rPr>
              <a:t>} cell;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" pitchFamily="2" charset="0"/>
              </a:rPr>
              <a:t>typedef struct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" pitchFamily="2" charset="0"/>
              </a:rPr>
              <a:t>	int n, int m, int *p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" pitchFamily="2" charset="0"/>
              </a:rPr>
              <a:t>} element;</a:t>
            </a:r>
          </a:p>
        </p:txBody>
      </p:sp>
      <p:sp>
        <p:nvSpPr>
          <p:cNvPr id="61444" name="Footer Placeholder 1">
            <a:extLst>
              <a:ext uri="{FF2B5EF4-FFF2-40B4-BE49-F238E27FC236}">
                <a16:creationId xmlns:a16="http://schemas.microsoft.com/office/drawing/2014/main" id="{37D5C573-F7AA-7745-AA19-09EA9BB1C1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46894446-CFC3-7746-945A-754F7B59C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85800"/>
            <a:ext cx="2971800" cy="1143000"/>
          </a:xfrm>
          <a:prstGeom prst="wedgeRectCallout">
            <a:avLst>
              <a:gd name="adj1" fmla="val -146722"/>
              <a:gd name="adj2" fmla="val 79958"/>
            </a:avLst>
          </a:prstGeom>
          <a:noFill/>
          <a:ln w="9525">
            <a:solidFill>
              <a:srgbClr val="00E4A7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1446" name="TextBox 2">
            <a:extLst>
              <a:ext uri="{FF2B5EF4-FFF2-40B4-BE49-F238E27FC236}">
                <a16:creationId xmlns:a16="http://schemas.microsoft.com/office/drawing/2014/main" id="{3CE83D27-9AB5-BD4F-B011-24B786772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85800"/>
            <a:ext cx="3124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Arial" panose="020B0604020202020204" pitchFamily="34" charset="0"/>
              </a:rPr>
              <a:t>This is a type definition:</a:t>
            </a:r>
            <a:br>
              <a:rPr lang="en-US" altLang="en-US" sz="2200">
                <a:latin typeface="Arial" panose="020B0604020202020204" pitchFamily="34" charset="0"/>
              </a:rPr>
            </a:br>
            <a:r>
              <a:rPr lang="en-US" altLang="en-US" sz="2200">
                <a:latin typeface="Arial" panose="020B0604020202020204" pitchFamily="34" charset="0"/>
              </a:rPr>
              <a:t> an application of the </a:t>
            </a:r>
            <a:br>
              <a:rPr lang="en-US" altLang="en-US" sz="2200">
                <a:latin typeface="Arial" panose="020B0604020202020204" pitchFamily="34" charset="0"/>
              </a:rPr>
            </a:br>
            <a:r>
              <a:rPr lang="en-US" altLang="en-US" sz="2200" b="1">
                <a:latin typeface="Arial" panose="020B0604020202020204" pitchFamily="34" charset="0"/>
              </a:rPr>
              <a:t>array</a:t>
            </a:r>
            <a:r>
              <a:rPr lang="en-US" altLang="en-US" sz="2200">
                <a:latin typeface="Arial" panose="020B0604020202020204" pitchFamily="34" charset="0"/>
              </a:rPr>
              <a:t> type constructor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4">
            <a:extLst>
              <a:ext uri="{FF2B5EF4-FFF2-40B4-BE49-F238E27FC236}">
                <a16:creationId xmlns:a16="http://schemas.microsoft.com/office/drawing/2014/main" id="{2DBC8AD2-F21B-4149-B60E-2281CE9A5A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ECC793-B1E8-9947-AC73-49B20C514C8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21B09DD4-14EF-AC45-A3D1-772F3CE48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Structural Equivalence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72E19F9-7B57-2E43-8742-7E8B15F9F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48768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Shown by isomorphism of corresponding type trees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Show the type trees of these constructed types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Are these types structurally equivalent?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en-US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</a:rPr>
              <a:t>struct cell		 struct element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</a:rPr>
              <a:t>{  char data; 		 { char c;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</a:rPr>
              <a:t>   int a[3];		   int a[5];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</a:rPr>
              <a:t>   struct cell *next;   struct element *ptr;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</a:rPr>
              <a:t>}				 	 }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37AFD892-5FE5-0B42-9322-34DAF9B33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327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Equivalent types: are 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field names</a:t>
            </a:r>
            <a:r>
              <a:rPr lang="en-US" altLang="en-US" sz="1800">
                <a:latin typeface="Arial" panose="020B0604020202020204" pitchFamily="34" charset="0"/>
              </a:rPr>
              <a:t> part of the 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struct</a:t>
            </a:r>
            <a:r>
              <a:rPr lang="en-US" altLang="en-US" sz="1800">
                <a:latin typeface="Arial" panose="020B0604020202020204" pitchFamily="34" charset="0"/>
              </a:rPr>
              <a:t> constructed type?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		are 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array bounds</a:t>
            </a:r>
            <a:r>
              <a:rPr lang="en-US" altLang="en-US" sz="1800">
                <a:latin typeface="Arial" panose="020B0604020202020204" pitchFamily="34" charset="0"/>
              </a:rPr>
              <a:t> part of the 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array</a:t>
            </a:r>
            <a:r>
              <a:rPr lang="en-US" altLang="en-US" sz="1800">
                <a:latin typeface="Arial" panose="020B0604020202020204" pitchFamily="34" charset="0"/>
              </a:rPr>
              <a:t> constructed type?</a:t>
            </a:r>
          </a:p>
        </p:txBody>
      </p:sp>
      <p:sp>
        <p:nvSpPr>
          <p:cNvPr id="63493" name="Footer Placeholder 1">
            <a:extLst>
              <a:ext uri="{FF2B5EF4-FFF2-40B4-BE49-F238E27FC236}">
                <a16:creationId xmlns:a16="http://schemas.microsoft.com/office/drawing/2014/main" id="{EF936D8D-217C-AA46-B078-CC713AA8A4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486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1CB1-6E75-E749-96DC-821BCE91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Structural Equivalence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14DCA-AA49-1743-BC2B-0469D8E9FD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4A4A72-3484-2649-BB25-783BBA0F8270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7FB525F8-BA5E-D84D-8959-3ACC5939E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45892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cell: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 struct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A4DF9D90-831B-F548-9696-F4A40AB17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655492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7ECAD831-C688-724D-9C9B-439D485701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4426892"/>
            <a:ext cx="4572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5767AAC-02A3-8542-B86B-5103D710B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42689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F147D61F-4F2A-974C-AC4F-4266E0661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31692"/>
            <a:ext cx="16979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next: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</a:rPr>
              <a:t>pointerTo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9FEC9D32-07F1-1B4B-8566-23DC7A446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31692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data: char</a:t>
            </a: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9C3687F1-1375-4643-8288-1D8C8D126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731692"/>
            <a:ext cx="966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a: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array</a:t>
            </a: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21" name="Line 25">
            <a:extLst>
              <a:ext uri="{FF2B5EF4-FFF2-40B4-BE49-F238E27FC236}">
                <a16:creationId xmlns:a16="http://schemas.microsoft.com/office/drawing/2014/main" id="{FA63FE65-E199-954E-AAFB-88F92AEAB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35069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4C336285-DF2D-2441-98AA-4BEAF83D5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9078" y="5417492"/>
            <a:ext cx="428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int</a:t>
            </a: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0999B488-BE46-6244-9E01-0BF610D12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03649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D85E84B-5318-C546-9D7F-832B7F3D65B2}"/>
              </a:ext>
            </a:extLst>
          </p:cNvPr>
          <p:cNvSpPr/>
          <p:nvPr/>
        </p:nvSpPr>
        <p:spPr>
          <a:xfrm>
            <a:off x="2161674" y="3581400"/>
            <a:ext cx="2020491" cy="1358839"/>
          </a:xfrm>
          <a:custGeom>
            <a:avLst/>
            <a:gdLst>
              <a:gd name="connsiteX0" fmla="*/ 1973179 w 2020491"/>
              <a:gd name="connsiteY0" fmla="*/ 1358839 h 1358839"/>
              <a:gd name="connsiteX1" fmla="*/ 1764631 w 2020491"/>
              <a:gd name="connsiteY1" fmla="*/ 43387 h 1358839"/>
              <a:gd name="connsiteX2" fmla="*/ 0 w 2020491"/>
              <a:gd name="connsiteY2" fmla="*/ 444439 h 135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0491" h="1358839">
                <a:moveTo>
                  <a:pt x="1973179" y="1358839"/>
                </a:moveTo>
                <a:cubicBezTo>
                  <a:pt x="2033336" y="777313"/>
                  <a:pt x="2093494" y="195787"/>
                  <a:pt x="1764631" y="43387"/>
                </a:cubicBezTo>
                <a:cubicBezTo>
                  <a:pt x="1435768" y="-109013"/>
                  <a:pt x="717884" y="167713"/>
                  <a:pt x="0" y="44443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9DDFE59D-0904-1C46-8F79-B228F3C7A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835" y="4045892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element: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 struct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30BAC6B3-6D8E-F745-8B02-C1B430CF6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035" y="4655492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9">
            <a:extLst>
              <a:ext uri="{FF2B5EF4-FFF2-40B4-BE49-F238E27FC236}">
                <a16:creationId xmlns:a16="http://schemas.microsoft.com/office/drawing/2014/main" id="{F4A54D29-63F9-7D48-9CEB-349851CA13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1435" y="4426892"/>
            <a:ext cx="4572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0">
            <a:extLst>
              <a:ext uri="{FF2B5EF4-FFF2-40B4-BE49-F238E27FC236}">
                <a16:creationId xmlns:a16="http://schemas.microsoft.com/office/drawing/2014/main" id="{D9164601-E044-7441-B26F-CDE2421AA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4435" y="442689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8808EE04-B7F2-BF41-A7CD-430E1FE1D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235" y="4731692"/>
            <a:ext cx="1531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>
                <a:latin typeface="Arial" panose="020B0604020202020204" pitchFamily="34" charset="0"/>
              </a:rPr>
              <a:t>ptr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</a:rPr>
              <a:t>pointerTo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E0811A61-485C-3144-98F1-8352C259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9435" y="4731692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c: char</a:t>
            </a:r>
          </a:p>
        </p:txBody>
      </p:sp>
      <p:sp>
        <p:nvSpPr>
          <p:cNvPr id="31" name="Text Box 24">
            <a:extLst>
              <a:ext uri="{FF2B5EF4-FFF2-40B4-BE49-F238E27FC236}">
                <a16:creationId xmlns:a16="http://schemas.microsoft.com/office/drawing/2014/main" id="{AC64C2D7-D295-6642-94FE-C8F8DB02F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8635" y="4731692"/>
            <a:ext cx="966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a: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array</a:t>
            </a: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5FFB42FE-458F-5743-B9D0-3E54DC144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9635" y="435069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24">
            <a:extLst>
              <a:ext uri="{FF2B5EF4-FFF2-40B4-BE49-F238E27FC236}">
                <a16:creationId xmlns:a16="http://schemas.microsoft.com/office/drawing/2014/main" id="{92D124A9-92CB-EC4D-AE31-2A26E08A7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913" y="5417492"/>
            <a:ext cx="428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int</a:t>
            </a: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11A7CEE6-2D9F-BF4A-9C60-BCBBB95B8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9635" y="503649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CE35E3E-8D0F-844C-8B00-C2D0E35CBD7D}"/>
              </a:ext>
            </a:extLst>
          </p:cNvPr>
          <p:cNvSpPr/>
          <p:nvPr/>
        </p:nvSpPr>
        <p:spPr>
          <a:xfrm>
            <a:off x="6742509" y="3581400"/>
            <a:ext cx="2020491" cy="1358839"/>
          </a:xfrm>
          <a:custGeom>
            <a:avLst/>
            <a:gdLst>
              <a:gd name="connsiteX0" fmla="*/ 1973179 w 2020491"/>
              <a:gd name="connsiteY0" fmla="*/ 1358839 h 1358839"/>
              <a:gd name="connsiteX1" fmla="*/ 1764631 w 2020491"/>
              <a:gd name="connsiteY1" fmla="*/ 43387 h 1358839"/>
              <a:gd name="connsiteX2" fmla="*/ 0 w 2020491"/>
              <a:gd name="connsiteY2" fmla="*/ 444439 h 135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0491" h="1358839">
                <a:moveTo>
                  <a:pt x="1973179" y="1358839"/>
                </a:moveTo>
                <a:cubicBezTo>
                  <a:pt x="2033336" y="777313"/>
                  <a:pt x="2093494" y="195787"/>
                  <a:pt x="1764631" y="43387"/>
                </a:cubicBezTo>
                <a:cubicBezTo>
                  <a:pt x="1435768" y="-109013"/>
                  <a:pt x="717884" y="167713"/>
                  <a:pt x="0" y="44443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oter Placeholder 1">
            <a:extLst>
              <a:ext uri="{FF2B5EF4-FFF2-40B4-BE49-F238E27FC236}">
                <a16:creationId xmlns:a16="http://schemas.microsoft.com/office/drawing/2014/main" id="{CF4E174C-9C35-3349-A86F-955F7AED44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486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1054A2-C83D-9341-A463-1F193A710554}"/>
              </a:ext>
            </a:extLst>
          </p:cNvPr>
          <p:cNvSpPr/>
          <p:nvPr/>
        </p:nvSpPr>
        <p:spPr>
          <a:xfrm>
            <a:off x="347318" y="1268461"/>
            <a:ext cx="85680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" pitchFamily="2" charset="0"/>
              </a:rPr>
              <a:t>struct cell		      struct element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" pitchFamily="2" charset="0"/>
              </a:rPr>
              <a:t>{  char data; 		      {  char c;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" pitchFamily="2" charset="0"/>
              </a:rPr>
              <a:t>   int a[3];		         int a[5];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" pitchFamily="2" charset="0"/>
              </a:rPr>
              <a:t>   struct cell *next;         struct element *</a:t>
            </a:r>
            <a:r>
              <a:rPr lang="en-US" altLang="en-US" sz="2000" b="1" dirty="0" err="1">
                <a:latin typeface="Courier" pitchFamily="2" charset="0"/>
              </a:rPr>
              <a:t>ptr</a:t>
            </a:r>
            <a:r>
              <a:rPr lang="en-US" altLang="en-US" sz="2000" b="1" dirty="0">
                <a:latin typeface="Courier" pitchFamily="2" charset="0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" pitchFamily="2" charset="0"/>
              </a:rPr>
              <a:t>}				 	}</a:t>
            </a:r>
          </a:p>
        </p:txBody>
      </p:sp>
    </p:spTree>
    <p:extLst>
      <p:ext uri="{BB962C8B-B14F-4D97-AF65-F5344CB8AC3E}">
        <p14:creationId xmlns:p14="http://schemas.microsoft.com/office/powerpoint/2010/main" val="887994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1CB1-6E75-E749-96DC-821BCE91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Structural Equivalence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14DCA-AA49-1743-BC2B-0469D8E9FD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4A4A72-3484-2649-BB25-783BBA0F8270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7FB525F8-BA5E-D84D-8959-3ACC5939E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45892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cell: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 struct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A4DF9D90-831B-F548-9696-F4A40AB17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655492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7ECAD831-C688-724D-9C9B-439D485701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4426892"/>
            <a:ext cx="4572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5767AAC-02A3-8542-B86B-5103D710B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42689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F147D61F-4F2A-974C-AC4F-4266E0661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31692"/>
            <a:ext cx="16979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next: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</a:rPr>
              <a:t>pointerTo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9FEC9D32-07F1-1B4B-8566-23DC7A446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31692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data: char</a:t>
            </a: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9C3687F1-1375-4643-8288-1D8C8D126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731692"/>
            <a:ext cx="966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a: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array</a:t>
            </a: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21" name="Line 25">
            <a:extLst>
              <a:ext uri="{FF2B5EF4-FFF2-40B4-BE49-F238E27FC236}">
                <a16:creationId xmlns:a16="http://schemas.microsoft.com/office/drawing/2014/main" id="{FA63FE65-E199-954E-AAFB-88F92AEAB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35069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4C336285-DF2D-2441-98AA-4BEAF83D5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9078" y="5417492"/>
            <a:ext cx="428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int</a:t>
            </a: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0999B488-BE46-6244-9E01-0BF610D12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03649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D85E84B-5318-C546-9D7F-832B7F3D65B2}"/>
              </a:ext>
            </a:extLst>
          </p:cNvPr>
          <p:cNvSpPr/>
          <p:nvPr/>
        </p:nvSpPr>
        <p:spPr>
          <a:xfrm>
            <a:off x="2161674" y="3581400"/>
            <a:ext cx="2020491" cy="1358839"/>
          </a:xfrm>
          <a:custGeom>
            <a:avLst/>
            <a:gdLst>
              <a:gd name="connsiteX0" fmla="*/ 1973179 w 2020491"/>
              <a:gd name="connsiteY0" fmla="*/ 1358839 h 1358839"/>
              <a:gd name="connsiteX1" fmla="*/ 1764631 w 2020491"/>
              <a:gd name="connsiteY1" fmla="*/ 43387 h 1358839"/>
              <a:gd name="connsiteX2" fmla="*/ 0 w 2020491"/>
              <a:gd name="connsiteY2" fmla="*/ 444439 h 135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0491" h="1358839">
                <a:moveTo>
                  <a:pt x="1973179" y="1358839"/>
                </a:moveTo>
                <a:cubicBezTo>
                  <a:pt x="2033336" y="777313"/>
                  <a:pt x="2093494" y="195787"/>
                  <a:pt x="1764631" y="43387"/>
                </a:cubicBezTo>
                <a:cubicBezTo>
                  <a:pt x="1435768" y="-109013"/>
                  <a:pt x="717884" y="167713"/>
                  <a:pt x="0" y="44443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9DDFE59D-0904-1C46-8F79-B228F3C7A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835" y="4045892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element: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 struct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30BAC6B3-6D8E-F745-8B02-C1B430CF6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035" y="4655492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9">
            <a:extLst>
              <a:ext uri="{FF2B5EF4-FFF2-40B4-BE49-F238E27FC236}">
                <a16:creationId xmlns:a16="http://schemas.microsoft.com/office/drawing/2014/main" id="{F4A54D29-63F9-7D48-9CEB-349851CA13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1435" y="4426892"/>
            <a:ext cx="4572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0">
            <a:extLst>
              <a:ext uri="{FF2B5EF4-FFF2-40B4-BE49-F238E27FC236}">
                <a16:creationId xmlns:a16="http://schemas.microsoft.com/office/drawing/2014/main" id="{D9164601-E044-7441-B26F-CDE2421AA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4435" y="442689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8808EE04-B7F2-BF41-A7CD-430E1FE1D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235" y="4731692"/>
            <a:ext cx="1531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>
                <a:latin typeface="Arial" panose="020B0604020202020204" pitchFamily="34" charset="0"/>
              </a:rPr>
              <a:t>ptr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</a:rPr>
              <a:t>pointerTo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E0811A61-485C-3144-98F1-8352C259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9435" y="4731692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c: char</a:t>
            </a:r>
          </a:p>
        </p:txBody>
      </p:sp>
      <p:sp>
        <p:nvSpPr>
          <p:cNvPr id="31" name="Text Box 24">
            <a:extLst>
              <a:ext uri="{FF2B5EF4-FFF2-40B4-BE49-F238E27FC236}">
                <a16:creationId xmlns:a16="http://schemas.microsoft.com/office/drawing/2014/main" id="{AC64C2D7-D295-6642-94FE-C8F8DB02F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8635" y="4731692"/>
            <a:ext cx="966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a: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array</a:t>
            </a: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5FFB42FE-458F-5743-B9D0-3E54DC144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9635" y="435069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24">
            <a:extLst>
              <a:ext uri="{FF2B5EF4-FFF2-40B4-BE49-F238E27FC236}">
                <a16:creationId xmlns:a16="http://schemas.microsoft.com/office/drawing/2014/main" id="{92D124A9-92CB-EC4D-AE31-2A26E08A7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913" y="5417492"/>
            <a:ext cx="428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int</a:t>
            </a: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11A7CEE6-2D9F-BF4A-9C60-BCBBB95B8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9635" y="503649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CE35E3E-8D0F-844C-8B00-C2D0E35CBD7D}"/>
              </a:ext>
            </a:extLst>
          </p:cNvPr>
          <p:cNvSpPr/>
          <p:nvPr/>
        </p:nvSpPr>
        <p:spPr>
          <a:xfrm>
            <a:off x="6742509" y="3581400"/>
            <a:ext cx="2020491" cy="1358839"/>
          </a:xfrm>
          <a:custGeom>
            <a:avLst/>
            <a:gdLst>
              <a:gd name="connsiteX0" fmla="*/ 1973179 w 2020491"/>
              <a:gd name="connsiteY0" fmla="*/ 1358839 h 1358839"/>
              <a:gd name="connsiteX1" fmla="*/ 1764631 w 2020491"/>
              <a:gd name="connsiteY1" fmla="*/ 43387 h 1358839"/>
              <a:gd name="connsiteX2" fmla="*/ 0 w 2020491"/>
              <a:gd name="connsiteY2" fmla="*/ 444439 h 135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0491" h="1358839">
                <a:moveTo>
                  <a:pt x="1973179" y="1358839"/>
                </a:moveTo>
                <a:cubicBezTo>
                  <a:pt x="2033336" y="777313"/>
                  <a:pt x="2093494" y="195787"/>
                  <a:pt x="1764631" y="43387"/>
                </a:cubicBezTo>
                <a:cubicBezTo>
                  <a:pt x="1435768" y="-109013"/>
                  <a:pt x="717884" y="167713"/>
                  <a:pt x="0" y="44443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oter Placeholder 1">
            <a:extLst>
              <a:ext uri="{FF2B5EF4-FFF2-40B4-BE49-F238E27FC236}">
                <a16:creationId xmlns:a16="http://schemas.microsoft.com/office/drawing/2014/main" id="{CF4E174C-9C35-3349-A86F-955F7AED44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486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1054A2-C83D-9341-A463-1F193A710554}"/>
              </a:ext>
            </a:extLst>
          </p:cNvPr>
          <p:cNvSpPr/>
          <p:nvPr/>
        </p:nvSpPr>
        <p:spPr>
          <a:xfrm>
            <a:off x="347318" y="1268461"/>
            <a:ext cx="85680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" pitchFamily="2" charset="0"/>
              </a:rPr>
              <a:t>struct cell		      struct element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" pitchFamily="2" charset="0"/>
              </a:rPr>
              <a:t>{  char data; 		      {  char c;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" pitchFamily="2" charset="0"/>
              </a:rPr>
              <a:t>   int a[3];		         int a[5];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" pitchFamily="2" charset="0"/>
              </a:rPr>
              <a:t>   struct cell *next;         struct element *</a:t>
            </a:r>
            <a:r>
              <a:rPr lang="en-US" altLang="en-US" sz="2000" b="1" dirty="0" err="1">
                <a:latin typeface="Courier" pitchFamily="2" charset="0"/>
              </a:rPr>
              <a:t>ptr</a:t>
            </a:r>
            <a:r>
              <a:rPr lang="en-US" altLang="en-US" sz="2000" b="1" dirty="0">
                <a:latin typeface="Courier" pitchFamily="2" charset="0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" pitchFamily="2" charset="0"/>
              </a:rPr>
              <a:t>}				 	}</a:t>
            </a:r>
          </a:p>
        </p:txBody>
      </p:sp>
    </p:spTree>
    <p:extLst>
      <p:ext uri="{BB962C8B-B14F-4D97-AF65-F5344CB8AC3E}">
        <p14:creationId xmlns:p14="http://schemas.microsoft.com/office/powerpoint/2010/main" val="3250770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4">
            <a:extLst>
              <a:ext uri="{FF2B5EF4-FFF2-40B4-BE49-F238E27FC236}">
                <a16:creationId xmlns:a16="http://schemas.microsoft.com/office/drawing/2014/main" id="{EAC3BF14-DFA6-BC47-99B9-C667F24414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3AD404-F40D-A744-B1AC-2F066B82941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45727694-9469-E143-9EE2-0B50B16DD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Name Equivalence 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D0C8A43-DDE0-ED48-9F7C-B9ED66EE1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Name equivalence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Roughly, based on lexical occurrence of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type definition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. An application of a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type constructor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is a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type definition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. E.g., the red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array[1..20] …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is one type definition and the blue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array[1..20]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is a different type definition.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type T = </a:t>
            </a:r>
            <a:r>
              <a:rPr lang="en-US" altLang="en-US" sz="2400" b="1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array [1..20] of int;</a:t>
            </a: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x,y: </a:t>
            </a:r>
            <a:r>
              <a:rPr lang="en-US" altLang="en-US" sz="2400" b="1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array [1..20] of int;</a:t>
            </a: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  </a:t>
            </a:r>
            <a:endParaRPr lang="en-US" altLang="en-US" sz="2400">
              <a:solidFill>
                <a:srgbClr val="FF0000"/>
              </a:solidFill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w,z: 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v: 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	</a:t>
            </a:r>
            <a:r>
              <a:rPr lang="en-US" altLang="en-US" sz="2800" b="1">
                <a:latin typeface="Courier" pitchFamily="2" charset="0"/>
                <a:ea typeface="ＭＳ Ｐゴシック" panose="020B0600070205080204" pitchFamily="34" charset="-128"/>
              </a:rPr>
              <a:t>x</a:t>
            </a:r>
            <a:r>
              <a:rPr lang="en-US" altLang="en-US" sz="280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and</a:t>
            </a:r>
            <a:r>
              <a:rPr lang="en-US" altLang="en-US" sz="280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b="1">
                <a:latin typeface="Courier" pitchFamily="2" charset="0"/>
                <a:ea typeface="ＭＳ Ｐゴシック" panose="020B0600070205080204" pitchFamily="34" charset="-128"/>
              </a:rPr>
              <a:t>y</a:t>
            </a:r>
            <a:r>
              <a:rPr lang="en-US" altLang="en-US" sz="280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are of same type</a:t>
            </a:r>
            <a:r>
              <a:rPr lang="en-US" altLang="en-US" sz="2800">
                <a:ea typeface="ＭＳ Ｐゴシック" panose="020B0600070205080204" pitchFamily="34" charset="-128"/>
              </a:rPr>
              <a:t>, </a:t>
            </a:r>
            <a:r>
              <a:rPr lang="en-US" altLang="en-US" sz="2800" b="1">
                <a:latin typeface="Courier" pitchFamily="2" charset="0"/>
                <a:ea typeface="ＭＳ Ｐゴシック" panose="020B0600070205080204" pitchFamily="34" charset="-128"/>
              </a:rPr>
              <a:t>w</a:t>
            </a:r>
            <a:r>
              <a:rPr lang="en-US" altLang="en-US" sz="2800" b="1">
                <a:ea typeface="ＭＳ Ｐゴシック" panose="020B0600070205080204" pitchFamily="34" charset="-128"/>
              </a:rPr>
              <a:t>, </a:t>
            </a:r>
            <a:r>
              <a:rPr lang="en-US" altLang="en-US" sz="2800" b="1">
                <a:latin typeface="Courier" pitchFamily="2" charset="0"/>
                <a:ea typeface="ＭＳ Ｐゴシック" panose="020B0600070205080204" pitchFamily="34" charset="-128"/>
              </a:rPr>
              <a:t>z,v</a:t>
            </a:r>
            <a:r>
              <a:rPr lang="en-US" altLang="en-US" sz="280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are of same type, but </a:t>
            </a:r>
            <a:r>
              <a:rPr lang="en-US" altLang="en-US" sz="2800" b="1">
                <a:latin typeface="Courier" pitchFamily="2" charset="0"/>
                <a:ea typeface="ＭＳ Ｐゴシック" panose="020B0600070205080204" pitchFamily="34" charset="-128"/>
              </a:rPr>
              <a:t>x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and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 b="1">
                <a:latin typeface="Courier" pitchFamily="2" charset="0"/>
                <a:ea typeface="ＭＳ Ｐゴシック" panose="020B0600070205080204" pitchFamily="34" charset="-128"/>
              </a:rPr>
              <a:t>w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are of different types!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4">
            <a:extLst>
              <a:ext uri="{FF2B5EF4-FFF2-40B4-BE49-F238E27FC236}">
                <a16:creationId xmlns:a16="http://schemas.microsoft.com/office/drawing/2014/main" id="{5CF2EC97-68D5-CA40-8EBD-E0E3C328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FC6AC2-818B-284F-B708-84B52486797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95BE1BA2-D6D1-4547-ABBC-7F4712E40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189B6B1-F235-E042-BF53-0C4B2A386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Name equivalence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b="1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w,z,v: </a:t>
            </a:r>
            <a:r>
              <a:rPr lang="en-US" altLang="en-US" sz="2400" b="1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array [1..20] of int;</a:t>
            </a: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x,y: </a:t>
            </a:r>
            <a:r>
              <a:rPr lang="en-US" altLang="en-US" sz="2400" b="1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array [1..20] of int;</a:t>
            </a: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  </a:t>
            </a:r>
            <a:endParaRPr lang="en-US" altLang="en-US" sz="2400">
              <a:solidFill>
                <a:srgbClr val="FF0000"/>
              </a:solidFill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Are </a:t>
            </a: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x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w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of equivalent type according to name equivalence?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Answer: </a:t>
            </a: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x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w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are of distinct types.</a:t>
            </a: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7588" name="Footer Placeholder 1">
            <a:extLst>
              <a:ext uri="{FF2B5EF4-FFF2-40B4-BE49-F238E27FC236}">
                <a16:creationId xmlns:a16="http://schemas.microsoft.com/office/drawing/2014/main" id="{30360CD5-6EB7-2545-A5DA-CF0DF8613D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>
            <a:extLst>
              <a:ext uri="{FF2B5EF4-FFF2-40B4-BE49-F238E27FC236}">
                <a16:creationId xmlns:a16="http://schemas.microsoft.com/office/drawing/2014/main" id="{3039B472-19F7-BE45-9DB3-183257A873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1C8207-D130-F44A-B620-2CE2BA0A329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C1607D3-D20B-D544-AB89-B43668A0A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985170E-3780-A948-93A8-78C72B5C6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Types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Type systems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Type checking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Type safety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Type equivalence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Types in C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Primitive types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Composite types</a:t>
            </a:r>
          </a:p>
        </p:txBody>
      </p:sp>
      <p:sp>
        <p:nvSpPr>
          <p:cNvPr id="29700" name="Footer Placeholder 1">
            <a:extLst>
              <a:ext uri="{FF2B5EF4-FFF2-40B4-BE49-F238E27FC236}">
                <a16:creationId xmlns:a16="http://schemas.microsoft.com/office/drawing/2014/main" id="{05FCFE35-BF73-BC4B-A5AA-C1F82A37F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8F994B22-C5F3-544E-8672-DE1AD02BE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Name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77B64-2BAB-2C48-80A4-79BEA8B7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726488" cy="48006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A subtlety arises with 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aliased types</a:t>
            </a:r>
            <a:r>
              <a:rPr lang="en-US" dirty="0">
                <a:latin typeface="Arial"/>
              </a:rPr>
              <a:t> (e.g., </a:t>
            </a:r>
            <a:r>
              <a:rPr lang="en-US" b="1" dirty="0">
                <a:latin typeface="Courier New"/>
                <a:cs typeface="Courier New"/>
              </a:rPr>
              <a:t>type n = T, </a:t>
            </a:r>
            <a:r>
              <a:rPr lang="en-US" b="1" dirty="0" err="1">
                <a:latin typeface="Courier New"/>
                <a:cs typeface="Courier New"/>
              </a:rPr>
              <a:t>typedef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Age </a:t>
            </a:r>
            <a:r>
              <a:rPr lang="en-US" dirty="0">
                <a:latin typeface="Arial"/>
              </a:rPr>
              <a:t>in C)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  <a:latin typeface="Arial"/>
              </a:rPr>
              <a:t>Strict name equivalence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A language in which aliased types are considered distinct, is said to have strict name equivalence (e.g.,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Arial"/>
              </a:rPr>
              <a:t> and </a:t>
            </a:r>
            <a:r>
              <a:rPr lang="en-US" b="1" dirty="0">
                <a:latin typeface="Courier New"/>
                <a:cs typeface="Courier New"/>
              </a:rPr>
              <a:t>Age</a:t>
            </a:r>
            <a:r>
              <a:rPr lang="en-US" dirty="0">
                <a:latin typeface="Arial"/>
              </a:rPr>
              <a:t> above would be distinct types)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  <a:latin typeface="Arial"/>
              </a:rPr>
              <a:t>Loose name equivalence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A language in which aliased types are considered equivalent, is said to have loose name equivalence (e.g.,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Arial"/>
              </a:rPr>
              <a:t> and </a:t>
            </a:r>
            <a:r>
              <a:rPr lang="en-US" b="1" dirty="0">
                <a:latin typeface="Courier"/>
                <a:cs typeface="Courier"/>
              </a:rPr>
              <a:t>Age</a:t>
            </a:r>
            <a:r>
              <a:rPr lang="en-US" dirty="0">
                <a:latin typeface="Arial"/>
              </a:rPr>
              <a:t> would be same)</a:t>
            </a:r>
          </a:p>
          <a:p>
            <a:pPr lvl="1"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69635" name="Slide Number Placeholder 4">
            <a:extLst>
              <a:ext uri="{FF2B5EF4-FFF2-40B4-BE49-F238E27FC236}">
                <a16:creationId xmlns:a16="http://schemas.microsoft.com/office/drawing/2014/main" id="{CA331D09-D6CA-CA42-B88A-EA5435120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29CCD4-E186-FF45-A33F-2AB65F2AD3E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7B350E59-DECE-3840-957D-0D7986E73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AF7317FD-9665-574C-A5AB-674D7D1BAC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26488" cy="4800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type cell =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… //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record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type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type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alink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pointer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to cell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type blink =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alink</a:t>
            </a: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p,q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: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pointer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to cell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r :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alink</a:t>
            </a: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 : blink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 :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pointer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to cell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u :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alink</a:t>
            </a: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Group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p,q,r,s,t,u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into equiv. classes, according to structural equiv., strict name equiv. and loose name equiv.</a:t>
            </a:r>
          </a:p>
        </p:txBody>
      </p:sp>
      <p:sp>
        <p:nvSpPr>
          <p:cNvPr id="70659" name="Slide Number Placeholder 4">
            <a:extLst>
              <a:ext uri="{FF2B5EF4-FFF2-40B4-BE49-F238E27FC236}">
                <a16:creationId xmlns:a16="http://schemas.microsoft.com/office/drawing/2014/main" id="{874AD0C5-83B0-1240-B4CE-5146275221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C1B2C2-DC81-6F42-BE69-4FAF97ED52C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7B350E59-DECE-3840-957D-0D7986E73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Exercise: Structural Equiv.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AF7317FD-9665-574C-A5AB-674D7D1BAC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26488" cy="4800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type cell =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… //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record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type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type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alink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pointer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to cell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type blink =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alink</a:t>
            </a: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p,q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: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pointer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to cell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r :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alink</a:t>
            </a: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 : blink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 :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pointer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to cell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u :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alink</a:t>
            </a: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70659" name="Slide Number Placeholder 4">
            <a:extLst>
              <a:ext uri="{FF2B5EF4-FFF2-40B4-BE49-F238E27FC236}">
                <a16:creationId xmlns:a16="http://schemas.microsoft.com/office/drawing/2014/main" id="{874AD0C5-83B0-1240-B4CE-5146275221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C1B2C2-DC81-6F42-BE69-4FAF97ED52C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650A7-7E08-1949-8D29-D90A2F34568D}"/>
              </a:ext>
            </a:extLst>
          </p:cNvPr>
          <p:cNvSpPr txBox="1"/>
          <p:nvPr/>
        </p:nvSpPr>
        <p:spPr>
          <a:xfrm>
            <a:off x="5638800" y="3581400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b="1" dirty="0" err="1">
                <a:latin typeface="Courier New" panose="02070309020205020404" pitchFamily="49" charset="0"/>
              </a:rPr>
              <a:t>p,q,r,s,t,u</a:t>
            </a:r>
            <a:endParaRPr lang="en-US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6B3068-16BF-004B-9735-ED6F55D0E0C6}"/>
              </a:ext>
            </a:extLst>
          </p:cNvPr>
          <p:cNvSpPr/>
          <p:nvPr/>
        </p:nvSpPr>
        <p:spPr>
          <a:xfrm>
            <a:off x="5638800" y="3515226"/>
            <a:ext cx="2540000" cy="6858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6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7B350E59-DECE-3840-957D-0D7986E73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Exercise: Strict Name Equiv.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AF7317FD-9665-574C-A5AB-674D7D1BAC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26488" cy="4800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type cell =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… //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record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type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type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alink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pointer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to cell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type 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blink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alink</a:t>
            </a: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p,q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: 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pointer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to cell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r :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alink</a:t>
            </a: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 : 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blink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 : </a:t>
            </a:r>
            <a:r>
              <a:rPr lang="en-US" altLang="en-US" b="1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pointer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to cell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u :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alink</a:t>
            </a: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70659" name="Slide Number Placeholder 4">
            <a:extLst>
              <a:ext uri="{FF2B5EF4-FFF2-40B4-BE49-F238E27FC236}">
                <a16:creationId xmlns:a16="http://schemas.microsoft.com/office/drawing/2014/main" id="{874AD0C5-83B0-1240-B4CE-5146275221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C1B2C2-DC81-6F42-BE69-4FAF97ED52C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8E94AA-E1ED-7E44-8F08-20C9C42F98B7}"/>
              </a:ext>
            </a:extLst>
          </p:cNvPr>
          <p:cNvSpPr/>
          <p:nvPr/>
        </p:nvSpPr>
        <p:spPr>
          <a:xfrm>
            <a:off x="5638800" y="3515226"/>
            <a:ext cx="2540000" cy="6858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2CC63-2939-2240-A704-AA98BBE56E27}"/>
              </a:ext>
            </a:extLst>
          </p:cNvPr>
          <p:cNvSpPr txBox="1"/>
          <p:nvPr/>
        </p:nvSpPr>
        <p:spPr>
          <a:xfrm>
            <a:off x="6400800" y="3581400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b="1" dirty="0" err="1">
                <a:latin typeface="Courier New" panose="02070309020205020404" pitchFamily="49" charset="0"/>
              </a:rPr>
              <a:t>p,q</a:t>
            </a:r>
            <a:endParaRPr lang="en-US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3C10CF-53BF-CB40-A9F0-9A22D1DAEC11}"/>
              </a:ext>
            </a:extLst>
          </p:cNvPr>
          <p:cNvSpPr/>
          <p:nvPr/>
        </p:nvSpPr>
        <p:spPr>
          <a:xfrm>
            <a:off x="5689600" y="4343400"/>
            <a:ext cx="2540000" cy="6858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D90BA-402F-B340-ACD1-588DE919BC03}"/>
              </a:ext>
            </a:extLst>
          </p:cNvPr>
          <p:cNvSpPr txBox="1"/>
          <p:nvPr/>
        </p:nvSpPr>
        <p:spPr>
          <a:xfrm>
            <a:off x="6409927" y="4409574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b="1" dirty="0" err="1">
                <a:latin typeface="Courier New" panose="02070309020205020404" pitchFamily="49" charset="0"/>
              </a:rPr>
              <a:t>r,u</a:t>
            </a:r>
            <a:endParaRPr lang="en-US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64AEBE-FCD6-F143-AAC4-3AF768D2515B}"/>
              </a:ext>
            </a:extLst>
          </p:cNvPr>
          <p:cNvSpPr/>
          <p:nvPr/>
        </p:nvSpPr>
        <p:spPr>
          <a:xfrm>
            <a:off x="5765800" y="5181600"/>
            <a:ext cx="2540000" cy="6858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AF048F-519F-0A4F-ACF8-F92F19F25A63}"/>
              </a:ext>
            </a:extLst>
          </p:cNvPr>
          <p:cNvSpPr txBox="1"/>
          <p:nvPr/>
        </p:nvSpPr>
        <p:spPr>
          <a:xfrm>
            <a:off x="6610932" y="5247774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b="1" dirty="0">
                <a:latin typeface="Courier New" panose="02070309020205020404" pitchFamily="49" charset="0"/>
              </a:rPr>
              <a:t>s</a:t>
            </a:r>
            <a:endParaRPr lang="en-US" sz="2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B708E8-71D8-A54C-8B16-5F9AD816659B}"/>
              </a:ext>
            </a:extLst>
          </p:cNvPr>
          <p:cNvSpPr/>
          <p:nvPr/>
        </p:nvSpPr>
        <p:spPr>
          <a:xfrm>
            <a:off x="5791200" y="5943600"/>
            <a:ext cx="2540000" cy="6858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0FBE70-1960-4443-80BA-33E9AAE9DEED}"/>
              </a:ext>
            </a:extLst>
          </p:cNvPr>
          <p:cNvSpPr txBox="1"/>
          <p:nvPr/>
        </p:nvSpPr>
        <p:spPr>
          <a:xfrm>
            <a:off x="6610932" y="6009774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b="1" dirty="0">
                <a:latin typeface="Courier New" panose="02070309020205020404" pitchFamily="49" charset="0"/>
              </a:rPr>
              <a:t>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949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7B350E59-DECE-3840-957D-0D7986E73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Exercise: Loose Name Equiv.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AF7317FD-9665-574C-A5AB-674D7D1BAC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26488" cy="4800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type cell =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… //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record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type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type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alink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pointer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to cell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type blink =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alink</a:t>
            </a: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p,q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: 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pointer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to cell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r :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alink</a:t>
            </a: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 : blink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 : 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pointer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to cell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u :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alink</a:t>
            </a: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70659" name="Slide Number Placeholder 4">
            <a:extLst>
              <a:ext uri="{FF2B5EF4-FFF2-40B4-BE49-F238E27FC236}">
                <a16:creationId xmlns:a16="http://schemas.microsoft.com/office/drawing/2014/main" id="{874AD0C5-83B0-1240-B4CE-5146275221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C1B2C2-DC81-6F42-BE69-4FAF97ED52C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FE8755-E973-BD43-908A-050402A48FEF}"/>
              </a:ext>
            </a:extLst>
          </p:cNvPr>
          <p:cNvSpPr/>
          <p:nvPr/>
        </p:nvSpPr>
        <p:spPr>
          <a:xfrm>
            <a:off x="5638800" y="3515226"/>
            <a:ext cx="2540000" cy="6858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B86F2-7869-AB4A-AE02-CAB6098CBF13}"/>
              </a:ext>
            </a:extLst>
          </p:cNvPr>
          <p:cNvSpPr txBox="1"/>
          <p:nvPr/>
        </p:nvSpPr>
        <p:spPr>
          <a:xfrm>
            <a:off x="6400800" y="3581400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b="1" dirty="0" err="1">
                <a:latin typeface="Courier New" panose="02070309020205020404" pitchFamily="49" charset="0"/>
              </a:rPr>
              <a:t>p,q</a:t>
            </a:r>
            <a:endParaRPr lang="en-US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576540-C150-5B41-88B8-342640E5A197}"/>
              </a:ext>
            </a:extLst>
          </p:cNvPr>
          <p:cNvSpPr/>
          <p:nvPr/>
        </p:nvSpPr>
        <p:spPr>
          <a:xfrm>
            <a:off x="5689600" y="4343400"/>
            <a:ext cx="2540000" cy="6858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66ADB-F88A-714B-9C55-59C4D2778562}"/>
              </a:ext>
            </a:extLst>
          </p:cNvPr>
          <p:cNvSpPr txBox="1"/>
          <p:nvPr/>
        </p:nvSpPr>
        <p:spPr>
          <a:xfrm>
            <a:off x="6409927" y="4409574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b="1" dirty="0" err="1">
                <a:latin typeface="Courier New" panose="02070309020205020404" pitchFamily="49" charset="0"/>
              </a:rPr>
              <a:t>r,s,u</a:t>
            </a:r>
            <a:endParaRPr lang="en-US" sz="2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9359FD-2DF0-2344-BEC5-F4ACB6843E80}"/>
              </a:ext>
            </a:extLst>
          </p:cNvPr>
          <p:cNvSpPr/>
          <p:nvPr/>
        </p:nvSpPr>
        <p:spPr>
          <a:xfrm>
            <a:off x="5765800" y="5181600"/>
            <a:ext cx="2540000" cy="6858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22795-A9B6-B04A-96A1-AF96C0595F24}"/>
              </a:ext>
            </a:extLst>
          </p:cNvPr>
          <p:cNvSpPr txBox="1"/>
          <p:nvPr/>
        </p:nvSpPr>
        <p:spPr>
          <a:xfrm>
            <a:off x="6610932" y="5247774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</a:rPr>
              <a:t>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38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Footer Placeholder 3">
            <a:extLst>
              <a:ext uri="{FF2B5EF4-FFF2-40B4-BE49-F238E27FC236}">
                <a16:creationId xmlns:a16="http://schemas.microsoft.com/office/drawing/2014/main" id="{DA271806-1CD1-FE43-93C7-B5F0FF4FA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0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BFA1890D-0564-CF4B-A13A-91C376BE0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A7D3B4-2279-EE42-9812-BC664924990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BAA10BE-0F05-AF41-9EF3-A408C0445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Example: Type Equivalence in C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9C33779-4F98-3243-B167-BC0A4768E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4958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First, in the Algol family, 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field names are part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of the record/struct constructed type. E.g., the record types below are NOT even structurally equivalent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800" b="1">
                <a:latin typeface="Courier" pitchFamily="2" charset="0"/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>
                <a:latin typeface="Courier" pitchFamily="2" charset="0"/>
                <a:ea typeface="ＭＳ Ｐゴシック" panose="020B0600070205080204" pitchFamily="34" charset="-128"/>
              </a:rPr>
              <a:t>		</a:t>
            </a:r>
            <a:r>
              <a:rPr lang="en-US" altLang="en-US" sz="2800" b="1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type A = record </a:t>
            </a:r>
            <a:r>
              <a:rPr lang="en-US" altLang="en-US" sz="2800" b="1">
                <a:solidFill>
                  <a:schemeClr val="hlink"/>
                </a:solidFill>
                <a:ea typeface="ＭＳ Ｐゴシック" panose="020B0600070205080204" pitchFamily="34" charset="-128"/>
              </a:rPr>
              <a:t> 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2800" b="1">
                <a:solidFill>
                  <a:schemeClr val="hlink"/>
                </a:solidFill>
              </a:rPr>
              <a:t>	</a:t>
            </a:r>
            <a:r>
              <a:rPr lang="en-US" altLang="en-US" sz="2800" b="1">
                <a:solidFill>
                  <a:schemeClr val="hlink"/>
                </a:solidFill>
                <a:latin typeface="Courier" pitchFamily="2" charset="0"/>
              </a:rPr>
              <a:t>x,y : real	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2800" b="1">
                <a:solidFill>
                  <a:schemeClr val="hlink"/>
                </a:solidFill>
                <a:latin typeface="Courier" pitchFamily="2" charset="0"/>
              </a:rPr>
              <a:t>end;</a:t>
            </a:r>
            <a:r>
              <a:rPr lang="en-US" altLang="en-US" sz="2800" b="1">
                <a:latin typeface="Courier" pitchFamily="2" charset="0"/>
              </a:rPr>
              <a:t>			</a:t>
            </a:r>
            <a:endParaRPr lang="en-US" altLang="en-US" sz="2800">
              <a:solidFill>
                <a:srgbClr val="FF0000"/>
              </a:solidFill>
              <a:latin typeface="Courier" pitchFamily="2" charset="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2800" b="1">
                <a:solidFill>
                  <a:srgbClr val="0000FF"/>
                </a:solidFill>
                <a:latin typeface="Courier" pitchFamily="2" charset="0"/>
              </a:rPr>
              <a:t>type B = record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2800" b="1">
                <a:solidFill>
                  <a:srgbClr val="0000FF"/>
                </a:solidFill>
                <a:latin typeface="Courier" pitchFamily="2" charset="0"/>
              </a:rPr>
              <a:t>	z,w : real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2800" b="1">
                <a:solidFill>
                  <a:srgbClr val="0000FF"/>
                </a:solidFill>
                <a:latin typeface="Courier" pitchFamily="2" charset="0"/>
              </a:rPr>
              <a:t>end;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Footer Placeholder 3">
            <a:extLst>
              <a:ext uri="{FF2B5EF4-FFF2-40B4-BE49-F238E27FC236}">
                <a16:creationId xmlns:a16="http://schemas.microsoft.com/office/drawing/2014/main" id="{0E76987B-8AC1-514A-8DEA-35AEB4EA3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74754" name="Slide Number Placeholder 4">
            <a:extLst>
              <a:ext uri="{FF2B5EF4-FFF2-40B4-BE49-F238E27FC236}">
                <a16:creationId xmlns:a16="http://schemas.microsoft.com/office/drawing/2014/main" id="{5F100480-50BD-FA43-B7AC-271F00AE8F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C2438A-3FA4-6C40-895D-5458398D170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CE0C4822-0DDC-D543-B27F-8AE2E7D8B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Type Equivalence in C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D492BE3-D94E-DF4E-97B7-5343DA4CE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4958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Anonymous types are differentiated by internal (compiler-generated) type names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0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0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struct RecA		typedef struct	struct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{ char x;		{ char x;		{ char x;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int y;		  int y;		  int y;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</a:t>
            </a: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;			} RecB;		}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</a:t>
            </a: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RecB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</a:t>
            </a: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i="1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What variables are of </a:t>
            </a: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equivalent type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according to the rules in C?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C7E625D-79D9-8240-A93E-3E53DF17C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133600"/>
            <a:ext cx="2971800" cy="457200"/>
          </a:xfrm>
          <a:prstGeom prst="wedgeRectCallout">
            <a:avLst>
              <a:gd name="adj1" fmla="val -47819"/>
              <a:gd name="adj2" fmla="val 141602"/>
            </a:avLst>
          </a:prstGeom>
          <a:noFill/>
          <a:ln w="9525">
            <a:solidFill>
              <a:srgbClr val="00E4A7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4758" name="TextBox 6">
            <a:extLst>
              <a:ext uri="{FF2B5EF4-FFF2-40B4-BE49-F238E27FC236}">
                <a16:creationId xmlns:a16="http://schemas.microsoft.com/office/drawing/2014/main" id="{6F940A75-0C4A-8B47-965A-E80E56E9A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144713"/>
            <a:ext cx="312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This </a:t>
            </a:r>
            <a:r>
              <a:rPr lang="en-US" altLang="en-US" sz="1800" b="1">
                <a:latin typeface="Arial" panose="020B0604020202020204" pitchFamily="34" charset="0"/>
              </a:rPr>
              <a:t>struct</a:t>
            </a:r>
            <a:r>
              <a:rPr lang="en-US" altLang="en-US" sz="1800">
                <a:latin typeface="Arial" panose="020B0604020202020204" pitchFamily="34" charset="0"/>
              </a:rPr>
              <a:t> is of type anon1.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4">
            <a:extLst>
              <a:ext uri="{FF2B5EF4-FFF2-40B4-BE49-F238E27FC236}">
                <a16:creationId xmlns:a16="http://schemas.microsoft.com/office/drawing/2014/main" id="{A2CD1E66-F53B-0D46-A3F0-23C651A7F6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3E089A-EC80-224B-AE48-575BD4FE089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86FC0695-A595-DC40-8684-3E5DBFD14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Type Equivalence in C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6B1F8A2-7203-D34E-BD59-0662E9164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 sz="2400" u="sng">
                <a:latin typeface="Arial" panose="020B0604020202020204" pitchFamily="34" charset="0"/>
                <a:ea typeface="ＭＳ Ｐゴシック" panose="020B0600070205080204" pitchFamily="34" charset="-128"/>
              </a:rPr>
              <a:t>C uses structural equivalence for everything, except unions and structs, for which it uses loose name equivalence</a:t>
            </a:r>
            <a:endParaRPr lang="en-US" altLang="en-US" sz="1600" u="sng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struct A		struct B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{ char x;		{ char x;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  int y;		  int y;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}			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typedef struct A C;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typedef C *P;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typedef struct B *Q;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typedef struct A *R;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typedef int Age;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typedef int (*F) (int);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typedef Age (*G) (Age);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4">
            <a:extLst>
              <a:ext uri="{FF2B5EF4-FFF2-40B4-BE49-F238E27FC236}">
                <a16:creationId xmlns:a16="http://schemas.microsoft.com/office/drawing/2014/main" id="{EBDACB0C-DF14-B347-8B8C-5D0838C38F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F1B2BC-C54D-0143-A612-62979CDBFC5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DD3ECFC3-D1C2-3242-8FC4-2AD2FEB0F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Type Equivalence in C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10E15EBE-03A6-784E-AFAF-47E174263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200" b="1">
                <a:latin typeface="Courier" pitchFamily="2" charset="0"/>
                <a:ea typeface="ＭＳ Ｐゴシック" panose="020B0600070205080204" pitchFamily="34" charset="-128"/>
              </a:rPr>
              <a:t>struct B { char x; int y; 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 b="1">
                <a:latin typeface="Courier" pitchFamily="2" charset="0"/>
                <a:ea typeface="ＭＳ Ｐゴシック" panose="020B0600070205080204" pitchFamily="34" charset="-128"/>
              </a:rPr>
              <a:t>typedef struct B A;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 b="1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struct { A a; A *next; }</a:t>
            </a:r>
            <a:r>
              <a:rPr lang="en-US" altLang="en-US" sz="2200" b="1">
                <a:latin typeface="Courier" pitchFamily="2" charset="0"/>
                <a:ea typeface="ＭＳ Ｐゴシック" panose="020B0600070205080204" pitchFamily="34" charset="-128"/>
              </a:rPr>
              <a:t> aa;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 b="1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struct { struct B a; struct B *next; }</a:t>
            </a:r>
            <a:r>
              <a:rPr lang="en-US" altLang="en-US" sz="2200" b="1">
                <a:latin typeface="Courier" pitchFamily="2" charset="0"/>
                <a:ea typeface="ＭＳ Ｐゴシック" panose="020B0600070205080204" pitchFamily="34" charset="-128"/>
              </a:rPr>
              <a:t> bb;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 b="1">
                <a:solidFill>
                  <a:srgbClr val="008000"/>
                </a:solidFill>
                <a:latin typeface="Courier" pitchFamily="2" charset="0"/>
                <a:ea typeface="ＭＳ Ｐゴシック" panose="020B0600070205080204" pitchFamily="34" charset="-128"/>
              </a:rPr>
              <a:t>struct { struct B a; struct B *next; }</a:t>
            </a:r>
            <a:r>
              <a:rPr lang="en-US" altLang="en-US" sz="2200" b="1">
                <a:latin typeface="Courier" pitchFamily="2" charset="0"/>
                <a:ea typeface="ＭＳ Ｐゴシック" panose="020B0600070205080204" pitchFamily="34" charset="-128"/>
              </a:rPr>
              <a:t> cc;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200" b="1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 b="1">
                <a:latin typeface="Courier" pitchFamily="2" charset="0"/>
                <a:ea typeface="ＭＳ Ｐゴシック" panose="020B0600070205080204" pitchFamily="34" charset="-128"/>
              </a:rPr>
              <a:t>A a;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 b="1">
                <a:latin typeface="Courier" pitchFamily="2" charset="0"/>
                <a:ea typeface="ＭＳ Ｐゴシック" panose="020B0600070205080204" pitchFamily="34" charset="-128"/>
              </a:rPr>
              <a:t>struct B b;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200" b="1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 b="1">
                <a:latin typeface="Courier" pitchFamily="2" charset="0"/>
                <a:ea typeface="ＭＳ Ｐゴシック" panose="020B0600070205080204" pitchFamily="34" charset="-128"/>
              </a:rPr>
              <a:t>a = 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 b="1">
                <a:latin typeface="Courier" pitchFamily="2" charset="0"/>
                <a:ea typeface="ＭＳ Ｐゴシック" panose="020B0600070205080204" pitchFamily="34" charset="-128"/>
              </a:rPr>
              <a:t>aa = bb;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 b="1">
                <a:latin typeface="Courier" pitchFamily="2" charset="0"/>
                <a:ea typeface="ＭＳ Ｐゴシック" panose="020B0600070205080204" pitchFamily="34" charset="-128"/>
              </a:rPr>
              <a:t>bb = cc;</a:t>
            </a:r>
            <a:endParaRPr lang="en-US" altLang="en-US" sz="2400" b="1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Which of the above assignments pass the type checker?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>
              <a:latin typeface="Courier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C9163D31-768D-3B4A-8467-7764FDB86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</a:t>
            </a:r>
          </a:p>
        </p:txBody>
      </p:sp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17089195-88F8-BD42-A415-BA1A3FFFC8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Structural equivalence for record types is considered a bad idea. Can you think of a reason why?</a:t>
            </a:r>
          </a:p>
        </p:txBody>
      </p:sp>
      <p:sp>
        <p:nvSpPr>
          <p:cNvPr id="79875" name="Footer Placeholder 3">
            <a:extLst>
              <a:ext uri="{FF2B5EF4-FFF2-40B4-BE49-F238E27FC236}">
                <a16:creationId xmlns:a16="http://schemas.microsoft.com/office/drawing/2014/main" id="{A381A1B3-90DF-7649-B6DA-7693FDBC7E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79876" name="Slide Number Placeholder 4">
            <a:extLst>
              <a:ext uri="{FF2B5EF4-FFF2-40B4-BE49-F238E27FC236}">
                <a16:creationId xmlns:a16="http://schemas.microsoft.com/office/drawing/2014/main" id="{0C1892CE-E05F-AB47-B684-C7946E5F47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C88950-056D-EE4B-9ADE-9EC951EE275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3">
            <a:extLst>
              <a:ext uri="{FF2B5EF4-FFF2-40B4-BE49-F238E27FC236}">
                <a16:creationId xmlns:a16="http://schemas.microsoft.com/office/drawing/2014/main" id="{4707BE48-3CEF-744D-8B81-ABADCF7D86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791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B1EA8722-C796-314D-97E2-A451C535E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AE2424-3EA7-5346-9560-F101B87D7F7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EEAE451-D795-AD41-B838-FB1AE74F0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Is a type?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5DC7426-76CA-F345-AAFD-47834B5F4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A set of values and the valid operations on those values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Integers: </a:t>
            </a:r>
          </a:p>
          <a:p>
            <a:pPr marL="914400" lvl="2" indent="0" eaLnBrk="1" hangingPunct="1"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+, -, *, /, &lt;, &lt;=, ==, ,&gt;=, &gt;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Arrays: </a:t>
            </a:r>
          </a:p>
          <a:p>
            <a:pPr lvl="2" eaLnBrk="1" hangingPunct="1">
              <a:buFont typeface="Wingdings" charset="0"/>
              <a:buNone/>
              <a:defRPr/>
            </a:pPr>
            <a:r>
              <a:rPr lang="en-US" sz="1800" b="1" dirty="0" err="1">
                <a:latin typeface="Arial" charset="0"/>
              </a:rPr>
              <a:t>lookUp</a:t>
            </a:r>
            <a:r>
              <a:rPr lang="en-US" sz="1800" b="1" dirty="0">
                <a:latin typeface="Arial" charset="0"/>
              </a:rPr>
              <a:t>(&lt;array&gt;,&lt;index&gt;)</a:t>
            </a:r>
            <a:endParaRPr lang="en-US" b="1" dirty="0">
              <a:latin typeface="Arial" charset="0"/>
            </a:endParaRPr>
          </a:p>
          <a:p>
            <a:pPr lvl="2" eaLnBrk="1" hangingPunct="1">
              <a:buFont typeface="Wingdings" charset="0"/>
              <a:buNone/>
              <a:defRPr/>
            </a:pPr>
            <a:r>
              <a:rPr lang="en-US" sz="1800" b="1" dirty="0">
                <a:latin typeface="Arial" charset="0"/>
              </a:rPr>
              <a:t>assign(&lt;array&gt;,&lt;index&gt;,&lt;value&gt;)  </a:t>
            </a:r>
          </a:p>
          <a:p>
            <a:pPr lvl="2" eaLnBrk="1" hangingPunct="1">
              <a:buFont typeface="Wingdings" charset="0"/>
              <a:buNone/>
              <a:defRPr/>
            </a:pPr>
            <a:r>
              <a:rPr lang="en-US" sz="1800" b="1" dirty="0">
                <a:latin typeface="Arial" charset="0"/>
              </a:rPr>
              <a:t>initialize(&lt;array&gt;), </a:t>
            </a:r>
            <a:r>
              <a:rPr lang="en-US" sz="1800" b="1" dirty="0" err="1">
                <a:latin typeface="Arial" charset="0"/>
              </a:rPr>
              <a:t>setBounds</a:t>
            </a:r>
            <a:r>
              <a:rPr lang="en-US" sz="1800" b="1" dirty="0">
                <a:latin typeface="Arial" charset="0"/>
              </a:rPr>
              <a:t>(&lt;array&gt;)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User-defined types: </a:t>
            </a:r>
          </a:p>
          <a:p>
            <a:pPr lvl="2" eaLnBrk="1" hangingPunct="1">
              <a:buFont typeface="Wingdings" charset="0"/>
              <a:buNone/>
              <a:defRPr/>
            </a:pPr>
            <a:r>
              <a:rPr lang="en-US" sz="1800" b="1" dirty="0">
                <a:latin typeface="Arial" charset="0"/>
              </a:rPr>
              <a:t>Java interfaces</a:t>
            </a:r>
            <a:endParaRPr lang="en-US" b="1" dirty="0"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4">
            <a:extLst>
              <a:ext uri="{FF2B5EF4-FFF2-40B4-BE49-F238E27FC236}">
                <a16:creationId xmlns:a16="http://schemas.microsoft.com/office/drawing/2014/main" id="{572EB05B-31F5-2243-A46C-F4D9D8315A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5E3952-1357-4E4D-BF72-738F8FB8BF9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83619DA-868E-2C43-8664-184CA84F2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Type Equivalence and Type Compatibility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AC20924-A31C-5544-A43E-C3A3EC3CF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Questions: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e := expression                 </a:t>
            </a:r>
            <a:r>
              <a:rPr lang="en-US" altLang="en-US" sz="2400">
                <a:solidFill>
                  <a:srgbClr val="008000"/>
                </a:solidFill>
                <a:latin typeface="Wingdings" pitchFamily="2" charset="2"/>
                <a:ea typeface="ＭＳ Ｐゴシック" panose="020B0600070205080204" pitchFamily="34" charset="-128"/>
              </a:rPr>
              <a:t></a:t>
            </a:r>
            <a:r>
              <a:rPr lang="en-US" altLang="en-US" sz="2400">
                <a:latin typeface="Wingdings" pitchFamily="2" charset="2"/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or</a:t>
            </a:r>
            <a:r>
              <a:rPr lang="en-US" altLang="en-US" sz="2400"/>
              <a:t>  </a:t>
            </a:r>
            <a:r>
              <a:rPr lang="en-US" altLang="en-US" sz="2400" b="1">
                <a:solidFill>
                  <a:srgbClr val="FF0000"/>
                </a:solidFill>
                <a:latin typeface="Wingdings" pitchFamily="2" charset="2"/>
                <a:ea typeface="ＭＳ Ｐゴシック" panose="020B0600070205080204" pitchFamily="34" charset="-128"/>
              </a:rPr>
              <a:t></a:t>
            </a:r>
            <a:endParaRPr lang="en-US" altLang="en-US" sz="2400" b="1">
              <a:solidFill>
                <a:srgbClr val="FF0000"/>
              </a:solidFill>
              <a:latin typeface="Courier" pitchFamily="2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Are</a:t>
            </a:r>
            <a:r>
              <a:rPr lang="en-US" altLang="en-US" sz="2400"/>
              <a:t> </a:t>
            </a:r>
            <a:r>
              <a:rPr lang="en-US" altLang="en-US" sz="2400" b="1">
                <a:latin typeface="Courier" pitchFamily="2" charset="0"/>
              </a:rPr>
              <a:t>e</a:t>
            </a:r>
            <a:r>
              <a:rPr lang="en-US" altLang="en-US" sz="2400"/>
              <a:t> </a:t>
            </a:r>
            <a:r>
              <a:rPr lang="en-US" altLang="en-US" sz="2400">
                <a:latin typeface="Arial" panose="020B0604020202020204" pitchFamily="34" charset="0"/>
              </a:rPr>
              <a:t>and</a:t>
            </a:r>
            <a:r>
              <a:rPr lang="en-US" altLang="en-US" sz="2400"/>
              <a:t> </a:t>
            </a:r>
            <a:r>
              <a:rPr lang="en-US" altLang="en-US" sz="2400" b="1">
                <a:latin typeface="Courier" pitchFamily="2" charset="0"/>
              </a:rPr>
              <a:t>expression</a:t>
            </a:r>
            <a:r>
              <a:rPr lang="en-US" altLang="en-US" sz="2400"/>
              <a:t> </a:t>
            </a:r>
            <a:r>
              <a:rPr lang="en-US" altLang="en-US" sz="2400">
                <a:latin typeface="Arial" panose="020B0604020202020204" pitchFamily="34" charset="0"/>
              </a:rPr>
              <a:t>of </a:t>
            </a:r>
            <a:r>
              <a:rPr lang="ja-JP" altLang="en-US" sz="2400">
                <a:latin typeface="Arial" panose="020B0604020202020204" pitchFamily="34" charset="0"/>
              </a:rPr>
              <a:t>“</a:t>
            </a:r>
            <a:r>
              <a:rPr lang="en-US" altLang="ja-JP" sz="2400">
                <a:latin typeface="Arial" panose="020B0604020202020204" pitchFamily="34" charset="0"/>
              </a:rPr>
              <a:t>same type</a:t>
            </a:r>
            <a:r>
              <a:rPr lang="ja-JP" altLang="en-US" sz="2400">
                <a:latin typeface="Arial" panose="020B0604020202020204" pitchFamily="34" charset="0"/>
              </a:rPr>
              <a:t>”</a:t>
            </a:r>
            <a:r>
              <a:rPr lang="en-US" altLang="ja-JP" sz="2400">
                <a:latin typeface="Arial" panose="020B0604020202020204" pitchFamily="34" charset="0"/>
              </a:rPr>
              <a:t>?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400"/>
          </a:p>
          <a:p>
            <a:pPr marL="0" indent="0" eaLnBrk="1" hangingPunct="1"/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expression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may not be of equivalent types, but they may be of “compatible types”. It may be possible to convert the type of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expression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to the type of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e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24" name="Footer Placeholder 1">
            <a:extLst>
              <a:ext uri="{FF2B5EF4-FFF2-40B4-BE49-F238E27FC236}">
                <a16:creationId xmlns:a16="http://schemas.microsoft.com/office/drawing/2014/main" id="{C990CF11-3B08-1443-9AC2-2F2F73ECE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Fall 18 CSCI 4430, A Milanova/BG Ryder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4">
            <a:extLst>
              <a:ext uri="{FF2B5EF4-FFF2-40B4-BE49-F238E27FC236}">
                <a16:creationId xmlns:a16="http://schemas.microsoft.com/office/drawing/2014/main" id="{0431C2C7-FABD-394C-A27F-39C67FBFAC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E69FC6-E405-5C46-AF4E-FE69BC71E2B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DC37FDF9-29A7-1144-BDB1-519FF0B8C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Type Conversion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38EC00D-C891-7940-B2AE-390CA5E92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Implicit conversion –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coercion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Conversion done implicitly by the 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In C, mixed mode numerical operations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In </a:t>
            </a:r>
            <a:r>
              <a:rPr lang="en-US" altLang="en-US" b="1">
                <a:latin typeface="Courier New" panose="02070309020205020404" pitchFamily="49" charset="0"/>
              </a:rPr>
              <a:t>e = expression </a:t>
            </a:r>
            <a:r>
              <a:rPr lang="en-US" altLang="en-US">
                <a:latin typeface="Arial" panose="020B0604020202020204" pitchFamily="34" charset="0"/>
              </a:rPr>
              <a:t>if </a:t>
            </a:r>
            <a:r>
              <a:rPr lang="en-US" altLang="en-US" b="1">
                <a:latin typeface="Courier New" panose="02070309020205020404" pitchFamily="49" charset="0"/>
              </a:rPr>
              <a:t>e</a:t>
            </a:r>
            <a:r>
              <a:rPr lang="en-US" altLang="en-US">
                <a:latin typeface="Arial" panose="020B0604020202020204" pitchFamily="34" charset="0"/>
              </a:rPr>
              <a:t> is a </a:t>
            </a:r>
            <a:r>
              <a:rPr lang="en-US" altLang="en-US" b="1">
                <a:latin typeface="Courier New" panose="02070309020205020404" pitchFamily="49" charset="0"/>
              </a:rPr>
              <a:t>double</a:t>
            </a:r>
            <a:r>
              <a:rPr lang="en-US" altLang="en-US">
                <a:latin typeface="Arial" panose="020B0604020202020204" pitchFamily="34" charset="0"/>
              </a:rPr>
              <a:t> and </a:t>
            </a:r>
            <a:r>
              <a:rPr lang="en-US" altLang="en-US" b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Arial" panose="020B0604020202020204" pitchFamily="34" charset="0"/>
              </a:rPr>
              <a:t> is an </a:t>
            </a:r>
            <a:r>
              <a:rPr lang="en-US" altLang="en-US" b="1">
                <a:latin typeface="Courier New" panose="02070309020205020404" pitchFamily="49" charset="0"/>
              </a:rPr>
              <a:t>int</a:t>
            </a:r>
            <a:r>
              <a:rPr lang="en-US" altLang="en-US">
                <a:latin typeface="Arial" panose="020B0604020202020204" pitchFamily="34" charset="0"/>
              </a:rPr>
              <a:t>, </a:t>
            </a:r>
            <a:r>
              <a:rPr lang="en-US" altLang="en-US" b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Arial" panose="020B0604020202020204" pitchFamily="34" charset="0"/>
              </a:rPr>
              <a:t> is implicitly coerced in to a </a:t>
            </a:r>
            <a:r>
              <a:rPr lang="en-US" altLang="en-US" b="1">
                <a:latin typeface="Courier New" panose="02070309020205020404" pitchFamily="49" charset="0"/>
              </a:rPr>
              <a:t>double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double d,e;… e =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d + 2</a:t>
            </a: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//2 coerced to 2.0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int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to</a:t>
            </a:r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 double,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float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to</a:t>
            </a:r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 double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How about float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to</a:t>
            </a:r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 int?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No. May lose precision and thus, cannot be coerced!</a:t>
            </a:r>
          </a:p>
        </p:txBody>
      </p:sp>
      <p:sp>
        <p:nvSpPr>
          <p:cNvPr id="83972" name="Footer Placeholder 1">
            <a:extLst>
              <a:ext uri="{FF2B5EF4-FFF2-40B4-BE49-F238E27FC236}">
                <a16:creationId xmlns:a16="http://schemas.microsoft.com/office/drawing/2014/main" id="{BB267C96-E2AE-974B-A863-F1E0A93E7C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oter Placeholder 3">
            <a:extLst>
              <a:ext uri="{FF2B5EF4-FFF2-40B4-BE49-F238E27FC236}">
                <a16:creationId xmlns:a16="http://schemas.microsoft.com/office/drawing/2014/main" id="{12FCA19F-FB25-B545-90BA-58D170CEA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86018" name="Slide Number Placeholder 4">
            <a:extLst>
              <a:ext uri="{FF2B5EF4-FFF2-40B4-BE49-F238E27FC236}">
                <a16:creationId xmlns:a16="http://schemas.microsoft.com/office/drawing/2014/main" id="{5C2A0E6B-124D-9241-AC6B-52F6A5DB5C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97119A-B1D4-3E4C-8F5F-7D4FC8B6BAE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AC156124-00E1-2548-BD3B-E6A8C3F72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Type Conversion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38D65165-7CE4-F043-AA35-49807E105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648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Explicit conversion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Programmer must “acknowledge” conversion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In Pascal, </a:t>
            </a:r>
            <a:r>
              <a:rPr lang="en-US" altLang="en-US" b="1">
                <a:latin typeface="Courier New" panose="02070309020205020404" pitchFamily="49" charset="0"/>
              </a:rPr>
              <a:t>round </a:t>
            </a:r>
            <a:r>
              <a:rPr lang="en-US" altLang="en-US">
                <a:latin typeface="Arial" panose="020B0604020202020204" pitchFamily="34" charset="0"/>
              </a:rPr>
              <a:t>and</a:t>
            </a:r>
            <a:r>
              <a:rPr lang="en-US" altLang="en-US" b="1">
                <a:latin typeface="Courier New" panose="02070309020205020404" pitchFamily="49" charset="0"/>
              </a:rPr>
              <a:t> trunc</a:t>
            </a:r>
            <a:r>
              <a:rPr lang="en-US" altLang="en-US">
                <a:latin typeface="Arial" panose="020B0604020202020204" pitchFamily="34" charset="0"/>
              </a:rPr>
              <a:t> perform explicit conversion</a:t>
            </a:r>
            <a:endParaRPr lang="en-US" altLang="en-US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</a:rPr>
              <a:t>round(s)</a:t>
            </a:r>
            <a:r>
              <a:rPr lang="en-US" altLang="en-US">
                <a:latin typeface="Arial" panose="020B0604020202020204" pitchFamily="34" charset="0"/>
              </a:rPr>
              <a:t> real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to</a:t>
            </a:r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 int by rounding</a:t>
            </a:r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  <a:sym typeface="Symbol" pitchFamily="2" charset="2"/>
              </a:rPr>
              <a:t>trunc(s)</a:t>
            </a:r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 real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to</a:t>
            </a:r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 int by truncating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In C, type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casting</a:t>
            </a:r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 performs explicit conversion</a:t>
            </a:r>
            <a:endParaRPr lang="en-US" altLang="en-US" b="1">
              <a:latin typeface="Arial" panose="020B0604020202020204" pitchFamily="34" charset="0"/>
              <a:sym typeface="Symbol" pitchFamily="2" charset="2"/>
            </a:endParaRPr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  <a:sym typeface="Symbol" pitchFamily="2" charset="2"/>
              </a:rPr>
              <a:t>freelist *s; ... (char *)s;</a:t>
            </a:r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 forces </a:t>
            </a:r>
            <a:r>
              <a:rPr lang="en-US" altLang="en-US" b="1">
                <a:latin typeface="Courier New" panose="02070309020205020404" pitchFamily="49" charset="0"/>
                <a:sym typeface="Symbol" pitchFamily="2" charset="2"/>
              </a:rPr>
              <a:t>s</a:t>
            </a:r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 to be considered as pointing to a char for the purposes of pointer arithmetic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4">
            <a:extLst>
              <a:ext uri="{FF2B5EF4-FFF2-40B4-BE49-F238E27FC236}">
                <a16:creationId xmlns:a16="http://schemas.microsoft.com/office/drawing/2014/main" id="{0D533F27-8DC0-5942-AC60-71452F0D48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6D7C9F-4712-D742-911B-B400CC18883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6E587FA5-755B-9144-9AF0-13D47EE0C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 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0123673-CE01-7C46-AD84-903B69ADC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Types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Type systems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Type checking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Type safety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Type equivalence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Types in C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Primitive types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Composite types</a:t>
            </a:r>
          </a:p>
        </p:txBody>
      </p:sp>
      <p:sp>
        <p:nvSpPr>
          <p:cNvPr id="88068" name="Footer Placeholder 1">
            <a:extLst>
              <a:ext uri="{FF2B5EF4-FFF2-40B4-BE49-F238E27FC236}">
                <a16:creationId xmlns:a16="http://schemas.microsoft.com/office/drawing/2014/main" id="{C8CB6835-5336-1F43-9A15-DDDAAC0F03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Footer Placeholder 3">
            <a:extLst>
              <a:ext uri="{FF2B5EF4-FFF2-40B4-BE49-F238E27FC236}">
                <a16:creationId xmlns:a16="http://schemas.microsoft.com/office/drawing/2014/main" id="{1BFE179E-7A90-954A-B94D-62BC4B466D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 Milanova/BG Ryder</a:t>
            </a:r>
          </a:p>
        </p:txBody>
      </p:sp>
      <p:sp>
        <p:nvSpPr>
          <p:cNvPr id="89090" name="Slide Number Placeholder 4">
            <a:extLst>
              <a:ext uri="{FF2B5EF4-FFF2-40B4-BE49-F238E27FC236}">
                <a16:creationId xmlns:a16="http://schemas.microsoft.com/office/drawing/2014/main" id="{6FEEA608-1222-A742-ACAD-98BEC66682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2E37B5-9D87-DE43-83A5-FA8D986E157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C58E85B-70A1-3042-A6FC-73F5D987C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Pointers and Arrays in C 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0031B840-0666-E843-942B-9C2A12F40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sz="2800" dirty="0">
                <a:latin typeface="Arial"/>
              </a:rPr>
              <a:t>Pointers and arrays are </a:t>
            </a:r>
            <a:r>
              <a:rPr lang="en-US" sz="2800" dirty="0">
                <a:solidFill>
                  <a:schemeClr val="hlink"/>
                </a:solidFill>
                <a:latin typeface="Arial"/>
              </a:rPr>
              <a:t>interoperable: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b="1" dirty="0">
              <a:latin typeface="Courier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b="1" dirty="0" err="1">
                <a:latin typeface="Courier" charset="0"/>
              </a:rPr>
              <a:t>int</a:t>
            </a:r>
            <a:r>
              <a:rPr lang="en-US" sz="2800" b="1" dirty="0">
                <a:latin typeface="Courier" charset="0"/>
              </a:rPr>
              <a:t> n;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b="1" dirty="0" err="1">
                <a:latin typeface="Courier" charset="0"/>
              </a:rPr>
              <a:t>int</a:t>
            </a:r>
            <a:r>
              <a:rPr lang="en-US" sz="2800" b="1" dirty="0">
                <a:latin typeface="Courier" charset="0"/>
              </a:rPr>
              <a:t> *a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b="1" dirty="0" err="1">
                <a:latin typeface="Courier" charset="0"/>
              </a:rPr>
              <a:t>int</a:t>
            </a:r>
            <a:r>
              <a:rPr lang="en-US" sz="2800" b="1" dirty="0">
                <a:latin typeface="Courier" charset="0"/>
              </a:rPr>
              <a:t> b[10];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b="1" dirty="0">
              <a:latin typeface="Courier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charset="0"/>
              <a:buAutoNum type="arabicPeriod"/>
              <a:defRPr/>
            </a:pPr>
            <a:r>
              <a:rPr lang="en-US" sz="2800" b="1" dirty="0">
                <a:latin typeface="Courier" charset="0"/>
              </a:rPr>
              <a:t>a = b;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0"/>
              <a:buAutoNum type="arabicPeriod"/>
              <a:defRPr/>
            </a:pPr>
            <a:r>
              <a:rPr lang="en-US" sz="2800" b="1" dirty="0">
                <a:latin typeface="Courier" charset="0"/>
              </a:rPr>
              <a:t>n = a[3];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0"/>
              <a:buAutoNum type="arabicPeriod"/>
              <a:defRPr/>
            </a:pPr>
            <a:r>
              <a:rPr lang="en-US" sz="2800" b="1" dirty="0">
                <a:latin typeface="Courier" charset="0"/>
              </a:rPr>
              <a:t>n = *(a+3);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0"/>
              <a:buAutoNum type="arabicPeriod"/>
              <a:defRPr/>
            </a:pPr>
            <a:r>
              <a:rPr lang="en-US" sz="2800" b="1" dirty="0">
                <a:latin typeface="Courier" charset="0"/>
              </a:rPr>
              <a:t>n = b[3];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0"/>
              <a:buAutoNum type="arabicPeriod"/>
              <a:defRPr/>
            </a:pPr>
            <a:r>
              <a:rPr lang="en-US" sz="2800" b="1" dirty="0">
                <a:latin typeface="Courier" charset="0"/>
              </a:rPr>
              <a:t>n = *(b+3);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Footer Placeholder 3">
            <a:extLst>
              <a:ext uri="{FF2B5EF4-FFF2-40B4-BE49-F238E27FC236}">
                <a16:creationId xmlns:a16="http://schemas.microsoft.com/office/drawing/2014/main" id="{23631D96-FD0C-564D-850A-47671A5ABB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334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91138" name="Slide Number Placeholder 4">
            <a:extLst>
              <a:ext uri="{FF2B5EF4-FFF2-40B4-BE49-F238E27FC236}">
                <a16:creationId xmlns:a16="http://schemas.microsoft.com/office/drawing/2014/main" id="{E5F92B5C-B213-A849-969D-06AADD7853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911AF0-6A20-DE40-A9B4-92AEA71ADD4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25C1E273-3FE1-C24A-AB02-08F738260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Type Declaration in C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62CEC5B3-F1CB-CA4C-9B44-BBFD884F9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is the meaning of the following declaration in C? Draw the type trees.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b="1">
              <a:latin typeface="Courier" pitchFamily="2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>
                <a:latin typeface="Courier" pitchFamily="2" charset="0"/>
              </a:rPr>
              <a:t>1. int *a[n]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>
                <a:latin typeface="Courier" pitchFamily="2" charset="0"/>
              </a:rPr>
              <a:t>2. int (*a)[n]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>
                <a:latin typeface="Courier" pitchFamily="2" charset="0"/>
              </a:rPr>
              <a:t>3. int (*f)(int)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Footer Placeholder 3">
            <a:extLst>
              <a:ext uri="{FF2B5EF4-FFF2-40B4-BE49-F238E27FC236}">
                <a16:creationId xmlns:a16="http://schemas.microsoft.com/office/drawing/2014/main" id="{3E60CE35-B72B-4645-90A5-D0E11FF02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93186" name="Slide Number Placeholder 4">
            <a:extLst>
              <a:ext uri="{FF2B5EF4-FFF2-40B4-BE49-F238E27FC236}">
                <a16:creationId xmlns:a16="http://schemas.microsoft.com/office/drawing/2014/main" id="{40560A45-E895-B447-B354-28B05D25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E2448C-EC68-B446-9EB0-DA2CB6A1987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6DEAC5C9-F2DE-6C41-B7BE-A76BA5BF4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Type Declaration in C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1849210E-21F3-C14F-8CE1-5C8D5C505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26488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typedef int (*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PFB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)();		// Type variable PFB: what type?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struct parse_table {		// Type struct parse_table: what type?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char *name;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PFB func; 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int 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func1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() { ... }			// Function func1: what type?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int func2() { ...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struct parse_table 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table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[] = {	// Variable table: what type?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{"name1", &amp;func1},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{"name2", &amp;func2}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PFB 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find_p_func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(char *s) {	// Function find_p_func: what type?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for (i=0; i&lt;num_func;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if (strcmp(table[i].name,s)==0) return table[i].func;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return NULL;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int main(int argc,char *argv[]) {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... }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Footer Placeholder 3">
            <a:extLst>
              <a:ext uri="{FF2B5EF4-FFF2-40B4-BE49-F238E27FC236}">
                <a16:creationId xmlns:a16="http://schemas.microsoft.com/office/drawing/2014/main" id="{A267E3C9-1977-6F4F-973B-E6EE3D720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94210" name="Slide Number Placeholder 4">
            <a:extLst>
              <a:ext uri="{FF2B5EF4-FFF2-40B4-BE49-F238E27FC236}">
                <a16:creationId xmlns:a16="http://schemas.microsoft.com/office/drawing/2014/main" id="{61F46F13-A1AE-4340-B2EF-1002C1745C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159A5A-3944-D64C-AC2B-1C9FD401137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BC4680F7-E761-F24B-ABC2-6273A70E6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Type Declarations in C </a:t>
            </a: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355E7B9C-6F9A-704A-8C82-B03C1C5F2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Type tree for PFB:</a:t>
            </a:r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id="{0123DDDB-87E1-4D44-8D57-04083167E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371600"/>
            <a:ext cx="1150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pointerTo</a:t>
            </a:r>
          </a:p>
        </p:txBody>
      </p:sp>
      <p:sp>
        <p:nvSpPr>
          <p:cNvPr id="94214" name="Text Box 6">
            <a:extLst>
              <a:ext uri="{FF2B5EF4-FFF2-40B4-BE49-F238E27FC236}">
                <a16:creationId xmlns:a16="http://schemas.microsoft.com/office/drawing/2014/main" id="{4EBFBCD2-39D8-1E4A-931E-5A0010C18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133600"/>
            <a:ext cx="409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sym typeface="Symbol" pitchFamily="2" charset="2"/>
              </a:rPr>
              <a:t></a:t>
            </a:r>
          </a:p>
        </p:txBody>
      </p:sp>
      <p:sp>
        <p:nvSpPr>
          <p:cNvPr id="94215" name="Text Box 7">
            <a:extLst>
              <a:ext uri="{FF2B5EF4-FFF2-40B4-BE49-F238E27FC236}">
                <a16:creationId xmlns:a16="http://schemas.microsoft.com/office/drawing/2014/main" id="{48C55DFB-4194-7846-A1AC-C586B42CF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00"/>
            <a:ext cx="358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()</a:t>
            </a:r>
          </a:p>
        </p:txBody>
      </p:sp>
      <p:sp>
        <p:nvSpPr>
          <p:cNvPr id="94216" name="Line 8">
            <a:extLst>
              <a:ext uri="{FF2B5EF4-FFF2-40B4-BE49-F238E27FC236}">
                <a16:creationId xmlns:a16="http://schemas.microsoft.com/office/drawing/2014/main" id="{3CDFD16E-E12D-FF40-ACA6-7001AC60A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17208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7" name="Line 9">
            <a:extLst>
              <a:ext uri="{FF2B5EF4-FFF2-40B4-BE49-F238E27FC236}">
                <a16:creationId xmlns:a16="http://schemas.microsoft.com/office/drawing/2014/main" id="{167EC486-C777-6D47-8355-92F2E425C9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438400"/>
            <a:ext cx="777875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8" name="Line 10">
            <a:extLst>
              <a:ext uri="{FF2B5EF4-FFF2-40B4-BE49-F238E27FC236}">
                <a16:creationId xmlns:a16="http://schemas.microsoft.com/office/drawing/2014/main" id="{7B281FDB-2208-7B4E-ACFA-0D21D91DE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514600"/>
            <a:ext cx="746125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9" name="Text Box 11">
            <a:extLst>
              <a:ext uri="{FF2B5EF4-FFF2-40B4-BE49-F238E27FC236}">
                <a16:creationId xmlns:a16="http://schemas.microsoft.com/office/drawing/2014/main" id="{149461B1-C5BF-3D46-AB13-95A0A9733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048000"/>
            <a:ext cx="439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int</a:t>
            </a:r>
          </a:p>
        </p:txBody>
      </p:sp>
      <p:sp>
        <p:nvSpPr>
          <p:cNvPr id="94220" name="Text Box 13">
            <a:extLst>
              <a:ext uri="{FF2B5EF4-FFF2-40B4-BE49-F238E27FC236}">
                <a16:creationId xmlns:a16="http://schemas.microsoft.com/office/drawing/2014/main" id="{C04EA833-7E35-2E45-9A21-0D281184B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91000"/>
            <a:ext cx="366712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Type tree for type of find_p_func: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English: a function that takes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 pointer to char as argument,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and returns a pointer to a function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that takes void as argument and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returns int.</a:t>
            </a:r>
          </a:p>
        </p:txBody>
      </p:sp>
      <p:sp>
        <p:nvSpPr>
          <p:cNvPr id="94221" name="Text Box 14">
            <a:extLst>
              <a:ext uri="{FF2B5EF4-FFF2-40B4-BE49-F238E27FC236}">
                <a16:creationId xmlns:a16="http://schemas.microsoft.com/office/drawing/2014/main" id="{2BB02E11-6817-0546-A5C3-DC93480FE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419600"/>
            <a:ext cx="1150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pointerTo</a:t>
            </a:r>
          </a:p>
        </p:txBody>
      </p:sp>
      <p:sp>
        <p:nvSpPr>
          <p:cNvPr id="94222" name="Text Box 15">
            <a:extLst>
              <a:ext uri="{FF2B5EF4-FFF2-40B4-BE49-F238E27FC236}">
                <a16:creationId xmlns:a16="http://schemas.microsoft.com/office/drawing/2014/main" id="{7983172C-E4AF-AA41-B579-014FAB35C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181600"/>
            <a:ext cx="409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</a:t>
            </a:r>
          </a:p>
        </p:txBody>
      </p:sp>
      <p:sp>
        <p:nvSpPr>
          <p:cNvPr id="94223" name="Text Box 16">
            <a:extLst>
              <a:ext uri="{FF2B5EF4-FFF2-40B4-BE49-F238E27FC236}">
                <a16:creationId xmlns:a16="http://schemas.microsoft.com/office/drawing/2014/main" id="{6757B61D-2ADD-E24E-A54F-7849DBCA2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791200"/>
            <a:ext cx="358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()</a:t>
            </a:r>
          </a:p>
        </p:txBody>
      </p:sp>
      <p:sp>
        <p:nvSpPr>
          <p:cNvPr id="94224" name="Line 17">
            <a:extLst>
              <a:ext uri="{FF2B5EF4-FFF2-40B4-BE49-F238E27FC236}">
                <a16:creationId xmlns:a16="http://schemas.microsoft.com/office/drawing/2014/main" id="{AD0CFA38-E257-C240-AACD-D46FD5A83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5" name="Line 18">
            <a:extLst>
              <a:ext uri="{FF2B5EF4-FFF2-40B4-BE49-F238E27FC236}">
                <a16:creationId xmlns:a16="http://schemas.microsoft.com/office/drawing/2014/main" id="{1E80862F-C4E8-EB4D-B78B-39B8D1E913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5410200"/>
            <a:ext cx="4572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6" name="Line 19">
            <a:extLst>
              <a:ext uri="{FF2B5EF4-FFF2-40B4-BE49-F238E27FC236}">
                <a16:creationId xmlns:a16="http://schemas.microsoft.com/office/drawing/2014/main" id="{BC74B923-B8BB-7E4F-B452-61C14BAE5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41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7" name="Text Box 20">
            <a:extLst>
              <a:ext uri="{FF2B5EF4-FFF2-40B4-BE49-F238E27FC236}">
                <a16:creationId xmlns:a16="http://schemas.microsoft.com/office/drawing/2014/main" id="{BDE87C2D-D95A-2C4B-97D2-1AAF5AD66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0"/>
            <a:ext cx="439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int</a:t>
            </a:r>
          </a:p>
        </p:txBody>
      </p:sp>
      <p:sp>
        <p:nvSpPr>
          <p:cNvPr id="94228" name="Text Box 21">
            <a:extLst>
              <a:ext uri="{FF2B5EF4-FFF2-40B4-BE49-F238E27FC236}">
                <a16:creationId xmlns:a16="http://schemas.microsoft.com/office/drawing/2014/main" id="{C219C0A1-F22B-1541-A84A-556D10E3C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86200"/>
            <a:ext cx="409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sym typeface="Symbol" pitchFamily="2" charset="2"/>
              </a:rPr>
              <a:t></a:t>
            </a:r>
          </a:p>
        </p:txBody>
      </p:sp>
      <p:sp>
        <p:nvSpPr>
          <p:cNvPr id="94229" name="Line 22">
            <a:extLst>
              <a:ext uri="{FF2B5EF4-FFF2-40B4-BE49-F238E27FC236}">
                <a16:creationId xmlns:a16="http://schemas.microsoft.com/office/drawing/2014/main" id="{84F00AE8-CCBF-DF48-AC6C-B7D1741686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91000"/>
            <a:ext cx="4572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0" name="Line 23">
            <a:extLst>
              <a:ext uri="{FF2B5EF4-FFF2-40B4-BE49-F238E27FC236}">
                <a16:creationId xmlns:a16="http://schemas.microsoft.com/office/drawing/2014/main" id="{97990E3E-ADE7-E642-A452-C316B5E7A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191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1" name="Text Box 24">
            <a:extLst>
              <a:ext uri="{FF2B5EF4-FFF2-40B4-BE49-F238E27FC236}">
                <a16:creationId xmlns:a16="http://schemas.microsoft.com/office/drawing/2014/main" id="{15C7FE4F-EEB5-EC46-9272-32C7DF28C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495800"/>
            <a:ext cx="1150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pointerTo</a:t>
            </a:r>
          </a:p>
        </p:txBody>
      </p:sp>
      <p:sp>
        <p:nvSpPr>
          <p:cNvPr id="94232" name="Text Box 25">
            <a:extLst>
              <a:ext uri="{FF2B5EF4-FFF2-40B4-BE49-F238E27FC236}">
                <a16:creationId xmlns:a16="http://schemas.microsoft.com/office/drawing/2014/main" id="{FE1AFF44-FF8F-1F4B-827E-C100E4E75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33400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char</a:t>
            </a:r>
          </a:p>
        </p:txBody>
      </p:sp>
      <p:sp>
        <p:nvSpPr>
          <p:cNvPr id="94233" name="Line 26">
            <a:extLst>
              <a:ext uri="{FF2B5EF4-FFF2-40B4-BE49-F238E27FC236}">
                <a16:creationId xmlns:a16="http://schemas.microsoft.com/office/drawing/2014/main" id="{A58F0D8F-AFCB-294C-8DB6-978394572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Footer Placeholder 3">
            <a:extLst>
              <a:ext uri="{FF2B5EF4-FFF2-40B4-BE49-F238E27FC236}">
                <a16:creationId xmlns:a16="http://schemas.microsoft.com/office/drawing/2014/main" id="{985F5903-F289-214C-9CC1-6100117259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95234" name="Slide Number Placeholder 4">
            <a:extLst>
              <a:ext uri="{FF2B5EF4-FFF2-40B4-BE49-F238E27FC236}">
                <a16:creationId xmlns:a16="http://schemas.microsoft.com/office/drawing/2014/main" id="{5DF8937F-546E-EE40-ACA5-B52B431AFF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1FF671-BFC5-254A-BEE5-FD77F707577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CBC13627-0674-694E-99B2-F772645FE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 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ACFE8EE5-AFC7-8A4A-A84A-AACFF999C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26488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struct _chunk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{ 				// Type struct_chunk: what type?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char name[10];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int   id; };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struct obstack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{				// Type struct obstack: what type?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struct _chunk *chunk;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struct _chunk *(*</a:t>
            </a:r>
            <a:r>
              <a:rPr lang="en-US" altLang="en-US" sz="18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chunkfun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)();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void (*freefun) (); 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void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chunk_fun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(struct obstack *h, void *f) {	   // Function chunk_fun: what type?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h-&gt;chunkfun = (</a:t>
            </a: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struct _chunk *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(*)</a:t>
            </a: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) f;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void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free_fun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(struct obstack *h, void *f) {	   // Function free_fun: what type?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h-&gt;freefun = (void (*)()) f;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int main()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struct obstack 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chunk_fun(&amp;h,&amp;xmalloc);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free_fun(&amp;h,&amp;xfree); ... }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Footer Placeholder 3">
            <a:extLst>
              <a:ext uri="{FF2B5EF4-FFF2-40B4-BE49-F238E27FC236}">
                <a16:creationId xmlns:a16="http://schemas.microsoft.com/office/drawing/2014/main" id="{42AE1EC0-8625-B64D-8E8F-B02C62030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96258" name="Slide Number Placeholder 4">
            <a:extLst>
              <a:ext uri="{FF2B5EF4-FFF2-40B4-BE49-F238E27FC236}">
                <a16:creationId xmlns:a16="http://schemas.microsoft.com/office/drawing/2014/main" id="{12993612-29BB-3642-9CE6-67A9AAE9A3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033A5F-C3BD-A543-A17F-1273D910796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A511E7D4-DC13-9949-833A-E7F1989DA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Type Declarations in C</a:t>
            </a: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E18F8C69-4876-A34E-859E-93DD8D6C0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3856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Type tree for type of field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t>chunkfun</a:t>
            </a:r>
            <a:r>
              <a:rPr lang="en-US" altLang="en-US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D200425A-24CD-EF4F-8AAB-7B1C16A01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124200"/>
            <a:ext cx="1150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pointerTo</a:t>
            </a:r>
          </a:p>
        </p:txBody>
      </p:sp>
      <p:sp>
        <p:nvSpPr>
          <p:cNvPr id="96262" name="Text Box 6">
            <a:extLst>
              <a:ext uri="{FF2B5EF4-FFF2-40B4-BE49-F238E27FC236}">
                <a16:creationId xmlns:a16="http://schemas.microsoft.com/office/drawing/2014/main" id="{F34B49B4-8C38-FB40-AC16-5844A1010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86200"/>
            <a:ext cx="227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struct _chunk: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 struct</a:t>
            </a:r>
          </a:p>
        </p:txBody>
      </p:sp>
      <p:sp>
        <p:nvSpPr>
          <p:cNvPr id="96263" name="Text Box 7">
            <a:extLst>
              <a:ext uri="{FF2B5EF4-FFF2-40B4-BE49-F238E27FC236}">
                <a16:creationId xmlns:a16="http://schemas.microsoft.com/office/drawing/2014/main" id="{55E020F8-5669-9643-9F3B-79CBE3A2A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95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64" name="Line 8">
            <a:extLst>
              <a:ext uri="{FF2B5EF4-FFF2-40B4-BE49-F238E27FC236}">
                <a16:creationId xmlns:a16="http://schemas.microsoft.com/office/drawing/2014/main" id="{23D7C3B3-8CB5-D74B-8265-19FB17801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5" name="Line 9">
            <a:extLst>
              <a:ext uri="{FF2B5EF4-FFF2-40B4-BE49-F238E27FC236}">
                <a16:creationId xmlns:a16="http://schemas.microsoft.com/office/drawing/2014/main" id="{B8EEA322-C8F3-C44D-8B35-F0B6C00A2D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267200"/>
            <a:ext cx="4572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6" name="Line 10">
            <a:extLst>
              <a:ext uri="{FF2B5EF4-FFF2-40B4-BE49-F238E27FC236}">
                <a16:creationId xmlns:a16="http://schemas.microsoft.com/office/drawing/2014/main" id="{1B02DEBE-BB21-6940-A88E-A5AF1A416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267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7" name="Text Box 11">
            <a:extLst>
              <a:ext uri="{FF2B5EF4-FFF2-40B4-BE49-F238E27FC236}">
                <a16:creationId xmlns:a16="http://schemas.microsoft.com/office/drawing/2014/main" id="{7A53A163-5525-664E-BFF3-7329B00B9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45720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id: int</a:t>
            </a:r>
          </a:p>
        </p:txBody>
      </p:sp>
      <p:sp>
        <p:nvSpPr>
          <p:cNvPr id="96268" name="Text Box 12">
            <a:extLst>
              <a:ext uri="{FF2B5EF4-FFF2-40B4-BE49-F238E27FC236}">
                <a16:creationId xmlns:a16="http://schemas.microsoft.com/office/drawing/2014/main" id="{BF565578-83C7-4B47-91A3-943A366F9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590800"/>
            <a:ext cx="409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sym typeface="Symbol" pitchFamily="2" charset="2"/>
              </a:rPr>
              <a:t></a:t>
            </a:r>
          </a:p>
        </p:txBody>
      </p:sp>
      <p:sp>
        <p:nvSpPr>
          <p:cNvPr id="96269" name="Line 13">
            <a:extLst>
              <a:ext uri="{FF2B5EF4-FFF2-40B4-BE49-F238E27FC236}">
                <a16:creationId xmlns:a16="http://schemas.microsoft.com/office/drawing/2014/main" id="{7D02A5D1-83C2-324B-9FAD-737416CE16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895600"/>
            <a:ext cx="4572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0" name="Line 14">
            <a:extLst>
              <a:ext uri="{FF2B5EF4-FFF2-40B4-BE49-F238E27FC236}">
                <a16:creationId xmlns:a16="http://schemas.microsoft.com/office/drawing/2014/main" id="{A2893426-3F9C-0043-B09A-B9C3492AA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95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1" name="Text Box 16">
            <a:extLst>
              <a:ext uri="{FF2B5EF4-FFF2-40B4-BE49-F238E27FC236}">
                <a16:creationId xmlns:a16="http://schemas.microsoft.com/office/drawing/2014/main" id="{C4306F52-4869-A345-8B33-70F154AC2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124200"/>
            <a:ext cx="358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()</a:t>
            </a:r>
          </a:p>
        </p:txBody>
      </p:sp>
      <p:sp>
        <p:nvSpPr>
          <p:cNvPr id="96272" name="Text Box 19">
            <a:extLst>
              <a:ext uri="{FF2B5EF4-FFF2-40B4-BE49-F238E27FC236}">
                <a16:creationId xmlns:a16="http://schemas.microsoft.com/office/drawing/2014/main" id="{90FE18A2-3A79-FE4C-BF58-16E91E5F5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752600"/>
            <a:ext cx="1150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pointerTo</a:t>
            </a:r>
          </a:p>
        </p:txBody>
      </p:sp>
      <p:sp>
        <p:nvSpPr>
          <p:cNvPr id="96273" name="Line 20">
            <a:extLst>
              <a:ext uri="{FF2B5EF4-FFF2-40B4-BE49-F238E27FC236}">
                <a16:creationId xmlns:a16="http://schemas.microsoft.com/office/drawing/2014/main" id="{6B74CECC-2457-8D4A-961A-EE501C60B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4" name="Text Box 23">
            <a:extLst>
              <a:ext uri="{FF2B5EF4-FFF2-40B4-BE49-F238E27FC236}">
                <a16:creationId xmlns:a16="http://schemas.microsoft.com/office/drawing/2014/main" id="{386805C8-CCAD-274D-828C-8DE665365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572000"/>
            <a:ext cx="1417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name: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array</a:t>
            </a:r>
          </a:p>
        </p:txBody>
      </p:sp>
      <p:sp>
        <p:nvSpPr>
          <p:cNvPr id="96275" name="Text Box 24">
            <a:extLst>
              <a:ext uri="{FF2B5EF4-FFF2-40B4-BE49-F238E27FC236}">
                <a16:creationId xmlns:a16="http://schemas.microsoft.com/office/drawing/2014/main" id="{7297DA08-5A03-1C4D-AC69-C43F40E0F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33400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char</a:t>
            </a:r>
          </a:p>
        </p:txBody>
      </p:sp>
      <p:sp>
        <p:nvSpPr>
          <p:cNvPr id="96276" name="Line 25">
            <a:extLst>
              <a:ext uri="{FF2B5EF4-FFF2-40B4-BE49-F238E27FC236}">
                <a16:creationId xmlns:a16="http://schemas.microsoft.com/office/drawing/2014/main" id="{E94F3B77-1AD7-8E42-B093-6A6292AEF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3">
            <a:extLst>
              <a:ext uri="{FF2B5EF4-FFF2-40B4-BE49-F238E27FC236}">
                <a16:creationId xmlns:a16="http://schemas.microsoft.com/office/drawing/2014/main" id="{BA95CC0D-9734-DD42-AE97-C164758E74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562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EC424853-4618-C64E-98F8-259BC27F9F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5EB8EB-E19C-C343-8644-DDF671A56C7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6973F39-A9C4-114D-B18F-4C48A1C15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Is the Role of Types?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E2D7C43-06EA-DD43-88CC-7798912B4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What is the role of types in programming languages?</a:t>
            </a:r>
          </a:p>
          <a:p>
            <a:pPr marL="457200" lvl="1" indent="0" eaLnBrk="1" hangingPunct="1"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Semantic correctness</a:t>
            </a:r>
          </a:p>
          <a:p>
            <a:pPr lvl="1" eaLnBrk="1" hangingPunct="1">
              <a:buFont typeface="Wingdings" charset="0"/>
              <a:buChar char="n"/>
              <a:defRPr/>
            </a:pPr>
            <a:endParaRPr lang="en-US" dirty="0">
              <a:latin typeface="Arial" charset="0"/>
            </a:endParaRP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Data abstraction 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Abstract Data Types (as we saw in Java)</a:t>
            </a:r>
          </a:p>
          <a:p>
            <a:pPr marL="457200" lvl="1" indent="0" eaLnBrk="1" hangingPunct="1"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Documentation (static types only)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4">
            <a:extLst>
              <a:ext uri="{FF2B5EF4-FFF2-40B4-BE49-F238E27FC236}">
                <a16:creationId xmlns:a16="http://schemas.microsoft.com/office/drawing/2014/main" id="{A8CC90EB-BE4B-2C4E-8B33-F809E245AA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25C2DA-907D-CA4A-A826-EF52F3AABD7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4A1A87E6-2CCF-4647-9088-02B2747DE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 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DF5D7827-811B-4545-B977-5CD280C9A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Types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Type systems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Type checking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Type safety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Type equivalence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Types in C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Primitive types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Composite types </a:t>
            </a:r>
          </a:p>
        </p:txBody>
      </p:sp>
      <p:sp>
        <p:nvSpPr>
          <p:cNvPr id="97284" name="Footer Placeholder 1">
            <a:extLst>
              <a:ext uri="{FF2B5EF4-FFF2-40B4-BE49-F238E27FC236}">
                <a16:creationId xmlns:a16="http://schemas.microsoft.com/office/drawing/2014/main" id="{6D390A6F-5BA1-7846-A2FB-C78656F6C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4">
            <a:extLst>
              <a:ext uri="{FF2B5EF4-FFF2-40B4-BE49-F238E27FC236}">
                <a16:creationId xmlns:a16="http://schemas.microsoft.com/office/drawing/2014/main" id="{16C9CEA6-C5BA-054B-A2D3-E0FBB2446D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9F3E43-638F-774C-8B8A-3CC959D480E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3000862F-EDA9-6544-8BD9-595322028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Primitive Types	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903B1A41-A84C-8E4C-B9F0-878F83470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46482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small collection of built-in types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integer, float/real, etc.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Design issues: e.g., </a:t>
            </a: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boolean</a:t>
            </a: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Use integer 0/non-0 vs. true/false?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Implementation issues: representation in the machine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Integer</a:t>
            </a:r>
          </a:p>
          <a:p>
            <a:pPr lvl="2" eaLnBrk="1" hangingPunct="1"/>
            <a:r>
              <a:rPr lang="en-US" altLang="en-US" sz="2000" dirty="0">
                <a:latin typeface="Arial" panose="020B0604020202020204" pitchFamily="34" charset="0"/>
              </a:rPr>
              <a:t>Length fixed by standards or implementation (portability issues)</a:t>
            </a:r>
          </a:p>
          <a:p>
            <a:pPr lvl="2" eaLnBrk="1" hangingPunct="1"/>
            <a:r>
              <a:rPr lang="en-US" altLang="en-US" sz="2000" dirty="0">
                <a:latin typeface="Arial" panose="020B0604020202020204" pitchFamily="34" charset="0"/>
              </a:rPr>
              <a:t>Multiple lengths (C: short, int, long)</a:t>
            </a:r>
          </a:p>
          <a:p>
            <a:pPr lvl="2" eaLnBrk="1" hangingPunct="1"/>
            <a:r>
              <a:rPr lang="en-US" altLang="en-US" sz="2000" dirty="0">
                <a:latin typeface="Arial" panose="020B0604020202020204" pitchFamily="34" charset="0"/>
              </a:rPr>
              <a:t>Signs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Float/real </a:t>
            </a:r>
          </a:p>
          <a:p>
            <a:pPr lvl="2" eaLnBrk="1" hangingPunct="1"/>
            <a:r>
              <a:rPr lang="en-US" altLang="en-US" sz="2000" dirty="0">
                <a:latin typeface="Arial" panose="020B0604020202020204" pitchFamily="34" charset="0"/>
              </a:rPr>
              <a:t>All issues of integers and more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033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4">
            <a:extLst>
              <a:ext uri="{FF2B5EF4-FFF2-40B4-BE49-F238E27FC236}">
                <a16:creationId xmlns:a16="http://schemas.microsoft.com/office/drawing/2014/main" id="{9F47CCDC-C714-284E-9E76-A90004205A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CE4E00-3C10-3B42-8399-A504494DB71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1FA4A7BB-0E07-4642-85FF-0367AC1D5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Composite Types: Record (Struct)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57B087C4-49DE-B341-81B2-0673E7DA0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46482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Collection of heterogeneous fields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Operations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Selection through field names</a:t>
            </a:r>
            <a:r>
              <a:rPr lang="en-US" altLang="en-US" sz="2400" dirty="0"/>
              <a:t> </a:t>
            </a:r>
            <a:r>
              <a:rPr lang="en-US" altLang="en-US" sz="2400" b="1" dirty="0">
                <a:latin typeface="Courier" pitchFamily="2" charset="0"/>
              </a:rPr>
              <a:t>(</a:t>
            </a:r>
            <a:r>
              <a:rPr lang="en-US" altLang="en-US" sz="2400" b="1" dirty="0" err="1">
                <a:latin typeface="Courier" pitchFamily="2" charset="0"/>
              </a:rPr>
              <a:t>s.num</a:t>
            </a:r>
            <a:r>
              <a:rPr lang="en-US" altLang="en-US" sz="2400" b="1" dirty="0">
                <a:latin typeface="Courier" pitchFamily="2" charset="0"/>
              </a:rPr>
              <a:t>, p-&gt;next)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Assignment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Example: structures in C</a:t>
            </a:r>
          </a:p>
          <a:p>
            <a:pPr eaLnBrk="1" hangingPunct="1">
              <a:lnSpc>
                <a:spcPts val="2580"/>
              </a:lnSpc>
              <a:buFont typeface="Wingdings" pitchFamily="2" charset="2"/>
              <a:buNone/>
            </a:pPr>
            <a:r>
              <a:rPr lang="en-US" altLang="en-US" sz="1800" dirty="0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typedef struct cell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listcell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ts val="258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struct cell {</a:t>
            </a:r>
          </a:p>
          <a:p>
            <a:pPr eaLnBrk="1" hangingPunct="1">
              <a:lnSpc>
                <a:spcPts val="258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	int num;</a:t>
            </a:r>
          </a:p>
          <a:p>
            <a:pPr eaLnBrk="1" hangingPunct="1">
              <a:lnSpc>
                <a:spcPts val="258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	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listcell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*next;</a:t>
            </a:r>
          </a:p>
          <a:p>
            <a:pPr eaLnBrk="1" hangingPunct="1">
              <a:lnSpc>
                <a:spcPts val="258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}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s,t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ts val="258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s.num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0; </a:t>
            </a:r>
          </a:p>
          <a:p>
            <a:pPr eaLnBrk="1" hangingPunct="1">
              <a:lnSpc>
                <a:spcPts val="258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s.next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0;</a:t>
            </a:r>
          </a:p>
          <a:p>
            <a:pPr eaLnBrk="1" hangingPunct="1">
              <a:lnSpc>
                <a:spcPts val="258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t = s;</a:t>
            </a:r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43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4">
            <a:extLst>
              <a:ext uri="{FF2B5EF4-FFF2-40B4-BE49-F238E27FC236}">
                <a16:creationId xmlns:a16="http://schemas.microsoft.com/office/drawing/2014/main" id="{A44686AD-2960-034A-AD32-942EBCA7D2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443E3D-2ED2-EF49-94B0-8A8A0FF2574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0B3D93BA-9CBB-1B40-9ADF-419DEEB13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Record (Struct)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227286D-12C8-FA43-AE76-7950AEB5D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2578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latin typeface="Arial" charset="0"/>
              </a:rPr>
              <a:t>Definition of type. What is part of the type?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Arial" charset="0"/>
              </a:rPr>
              <a:t>Order and type of fields (but not the name)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Arial" charset="0"/>
              </a:rPr>
              <a:t>Name and type of fields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Order, name and type of fields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latin typeface="Arial" charset="0"/>
              </a:rPr>
              <a:t>Implementation issues: memory layout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Arial" charset="0"/>
              </a:rPr>
              <a:t>Successive memory locations at offset from first byte. Usually, word-aligned, but sometimes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packed</a:t>
            </a:r>
            <a:r>
              <a:rPr lang="en-US" sz="2400" dirty="0">
                <a:latin typeface="Arial" charset="0"/>
              </a:rPr>
              <a:t> </a:t>
            </a:r>
            <a:endParaRPr lang="en-US" b="1" dirty="0">
              <a:solidFill>
                <a:srgbClr val="0000FF"/>
              </a:solidFill>
              <a:latin typeface="Courier New" charset="0"/>
            </a:endParaRPr>
          </a:p>
          <a:p>
            <a:pPr marL="514350" lvl="1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dirty="0" err="1">
                <a:solidFill>
                  <a:srgbClr val="0000FF"/>
                </a:solidFill>
                <a:latin typeface="Courier New" charset="0"/>
              </a:rPr>
              <a:t>typedef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</a:rPr>
              <a:t>struct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   char name[10]; 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   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 age;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} Person;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400" b="1" dirty="0">
              <a:solidFill>
                <a:srgbClr val="0000FF"/>
              </a:solidFill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Person p;</a:t>
            </a:r>
          </a:p>
        </p:txBody>
      </p:sp>
      <p:grpSp>
        <p:nvGrpSpPr>
          <p:cNvPr id="101380" name="Group 9">
            <a:extLst>
              <a:ext uri="{FF2B5EF4-FFF2-40B4-BE49-F238E27FC236}">
                <a16:creationId xmlns:a16="http://schemas.microsoft.com/office/drawing/2014/main" id="{2E3024CE-C4F2-8E4A-91B6-543B6B1DF1B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953000"/>
            <a:ext cx="2911475" cy="1611313"/>
            <a:chOff x="2880" y="2592"/>
            <a:chExt cx="1834" cy="1015"/>
          </a:xfrm>
        </p:grpSpPr>
        <p:sp>
          <p:nvSpPr>
            <p:cNvPr id="101388" name="Text Box 4">
              <a:extLst>
                <a:ext uri="{FF2B5EF4-FFF2-40B4-BE49-F238E27FC236}">
                  <a16:creationId xmlns:a16="http://schemas.microsoft.com/office/drawing/2014/main" id="{5F107C2A-D9CA-B84C-9EE9-67E4D53AD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592"/>
              <a:ext cx="1824" cy="7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" pitchFamily="2" charset="0"/>
                </a:rPr>
                <a:t>name</a:t>
              </a:r>
              <a:r>
                <a:rPr lang="en-US" altLang="en-US" sz="1800"/>
                <a:t>     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1389" name="Text Box 5">
              <a:extLst>
                <a:ext uri="{FF2B5EF4-FFF2-40B4-BE49-F238E27FC236}">
                  <a16:creationId xmlns:a16="http://schemas.microsoft.com/office/drawing/2014/main" id="{014EFE04-34B4-CA44-A8C2-1F1628CE3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120"/>
              <a:ext cx="922" cy="247"/>
            </a:xfrm>
            <a:prstGeom prst="rect">
              <a:avLst/>
            </a:prstGeom>
            <a:solidFill>
              <a:schemeClr val="tx1">
                <a:alpha val="85881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1390" name="Text Box 6">
              <a:extLst>
                <a:ext uri="{FF2B5EF4-FFF2-40B4-BE49-F238E27FC236}">
                  <a16:creationId xmlns:a16="http://schemas.microsoft.com/office/drawing/2014/main" id="{480AB6F3-2C07-C64E-9A2C-BC4053C66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360"/>
              <a:ext cx="1824" cy="24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" pitchFamily="2" charset="0"/>
                </a:rPr>
                <a:t>age</a:t>
              </a:r>
            </a:p>
          </p:txBody>
        </p:sp>
        <p:sp>
          <p:nvSpPr>
            <p:cNvPr id="101391" name="Line 7">
              <a:extLst>
                <a:ext uri="{FF2B5EF4-FFF2-40B4-BE49-F238E27FC236}">
                  <a16:creationId xmlns:a16="http://schemas.microsoft.com/office/drawing/2014/main" id="{A395E6A4-98B3-4F43-9187-6BC4E57D4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88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92" name="Line 8">
              <a:extLst>
                <a:ext uri="{FF2B5EF4-FFF2-40B4-BE49-F238E27FC236}">
                  <a16:creationId xmlns:a16="http://schemas.microsoft.com/office/drawing/2014/main" id="{39DB4003-BE08-5740-A868-AB2839167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12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381" name="Line 10">
            <a:extLst>
              <a:ext uri="{FF2B5EF4-FFF2-40B4-BE49-F238E27FC236}">
                <a16:creationId xmlns:a16="http://schemas.microsoft.com/office/drawing/2014/main" id="{B20A4D02-BEF7-954E-A540-F899FFAC5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2" name="Line 11">
            <a:extLst>
              <a:ext uri="{FF2B5EF4-FFF2-40B4-BE49-F238E27FC236}">
                <a16:creationId xmlns:a16="http://schemas.microsoft.com/office/drawing/2014/main" id="{6CE28E7A-00AB-3B49-9FB1-32A40A414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3" name="Line 12">
            <a:extLst>
              <a:ext uri="{FF2B5EF4-FFF2-40B4-BE49-F238E27FC236}">
                <a16:creationId xmlns:a16="http://schemas.microsoft.com/office/drawing/2014/main" id="{5EA43F74-7292-6C41-BEE3-D639413BB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648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4" name="Text Box 13">
            <a:extLst>
              <a:ext uri="{FF2B5EF4-FFF2-40B4-BE49-F238E27FC236}">
                <a16:creationId xmlns:a16="http://schemas.microsoft.com/office/drawing/2014/main" id="{F173ABA9-8D19-F34E-A9D2-4EA6B10AD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419600"/>
            <a:ext cx="1687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 bytes/32 bits</a:t>
            </a:r>
          </a:p>
        </p:txBody>
      </p:sp>
      <p:sp>
        <p:nvSpPr>
          <p:cNvPr id="101385" name="Line 14">
            <a:extLst>
              <a:ext uri="{FF2B5EF4-FFF2-40B4-BE49-F238E27FC236}">
                <a16:creationId xmlns:a16="http://schemas.microsoft.com/office/drawing/2014/main" id="{C49DF717-2C26-9B47-97E1-5F8B38AC2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6" name="Line 15">
            <a:extLst>
              <a:ext uri="{FF2B5EF4-FFF2-40B4-BE49-F238E27FC236}">
                <a16:creationId xmlns:a16="http://schemas.microsoft.com/office/drawing/2014/main" id="{F1D481E2-E2E0-9446-BBF6-9E86A5F996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5562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7" name="Text Box 16">
            <a:extLst>
              <a:ext uri="{FF2B5EF4-FFF2-40B4-BE49-F238E27FC236}">
                <a16:creationId xmlns:a16="http://schemas.microsoft.com/office/drawing/2014/main" id="{45F03291-8A61-9B46-B046-13A0DE74A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5289550"/>
            <a:ext cx="893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“</a:t>
            </a:r>
            <a:r>
              <a:rPr lang="en-US" altLang="ja-JP" sz="1800"/>
              <a:t>holes</a:t>
            </a:r>
            <a:r>
              <a:rPr lang="ja-JP" altLang="en-US" sz="1800"/>
              <a:t>”</a:t>
            </a:r>
            <a:endParaRPr lang="en-US" altLang="en-US" sz="1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534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7" grpId="0"/>
      <p:bldP spid="101381" grpId="0" animBg="1"/>
      <p:bldP spid="101382" grpId="0" animBg="1"/>
      <p:bldP spid="101383" grpId="0" animBg="1"/>
      <p:bldP spid="101384" grpId="0"/>
      <p:bldP spid="101385" grpId="0" animBg="1"/>
      <p:bldP spid="101386" grpId="0" animBg="1"/>
      <p:bldP spid="10138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Footer Placeholder 3">
            <a:extLst>
              <a:ext uri="{FF2B5EF4-FFF2-40B4-BE49-F238E27FC236}">
                <a16:creationId xmlns:a16="http://schemas.microsoft.com/office/drawing/2014/main" id="{C33047F4-F214-FF42-9830-4919A28126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791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103426" name="Slide Number Placeholder 4">
            <a:extLst>
              <a:ext uri="{FF2B5EF4-FFF2-40B4-BE49-F238E27FC236}">
                <a16:creationId xmlns:a16="http://schemas.microsoft.com/office/drawing/2014/main" id="{A7029626-C289-4D4B-ADFB-9F4180997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79FEA0-6AE4-1E48-9004-4D7FC7AC23F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7A25D42E-8EA5-E544-B5E4-6A50560FD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Variant (Union)</a:t>
            </a:r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83540A4C-93D8-784B-9242-BA4FD1315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4958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Allow a collection of alternative fields; only one alternative is valid during execution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Fortran: equivalence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Algol68 and C: unions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Pascal: variant records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Problem: how can we assure type-safety?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Pascal and C are not type-safe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Algol68 is type-safe! Uses run-time checks</a:t>
            </a:r>
            <a:endParaRPr lang="en-US" altLang="en-US" sz="240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Usually alternatives use same storage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Mutually exclusive value access</a:t>
            </a:r>
          </a:p>
        </p:txBody>
      </p:sp>
    </p:spTree>
    <p:extLst>
      <p:ext uri="{BB962C8B-B14F-4D97-AF65-F5344CB8AC3E}">
        <p14:creationId xmlns:p14="http://schemas.microsoft.com/office/powerpoint/2010/main" val="41303453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4">
            <a:extLst>
              <a:ext uri="{FF2B5EF4-FFF2-40B4-BE49-F238E27FC236}">
                <a16:creationId xmlns:a16="http://schemas.microsoft.com/office/drawing/2014/main" id="{257DB80B-2760-8A4F-8DB4-EC2D278805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E82B01-4B44-CA48-B2C7-F7ED33F86B8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00061C2B-55BC-3640-BB09-222CFD965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Variants (Unions)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12D774D7-BE20-D347-80F2-9B14A5CC5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181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Example: unions in C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union data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int k;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char c;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 d1,d2;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Operations</a:t>
            </a:r>
          </a:p>
          <a:p>
            <a:pPr lvl="2" eaLnBrk="1" hangingPunct="1"/>
            <a:r>
              <a:rPr lang="en-US" altLang="en-US" sz="2000" dirty="0">
                <a:latin typeface="Arial" panose="020B0604020202020204" pitchFamily="34" charset="0"/>
              </a:rPr>
              <a:t>Selection through field names, Assignment: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d1.k = 3; d2 = d1; d2.c = </a:t>
            </a:r>
            <a:r>
              <a:rPr lang="ja-JP" altLang="en-US" b="1">
                <a:latin typeface="Courier New" panose="02070309020205020404" pitchFamily="49" charset="0"/>
              </a:rPr>
              <a:t>‘</a:t>
            </a:r>
            <a:r>
              <a:rPr lang="en-US" altLang="ja-JP" b="1" dirty="0">
                <a:latin typeface="Courier New" panose="02070309020205020404" pitchFamily="49" charset="0"/>
              </a:rPr>
              <a:t>b</a:t>
            </a:r>
            <a:r>
              <a:rPr lang="ja-JP" altLang="en-US" b="1">
                <a:latin typeface="Courier New" panose="02070309020205020404" pitchFamily="49" charset="0"/>
              </a:rPr>
              <a:t>’</a:t>
            </a:r>
            <a:r>
              <a:rPr lang="en-US" altLang="ja-JP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endParaRPr lang="en-US" altLang="en-US" sz="2400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What about type safety?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if (n&gt;0) d1.k = 5 else d1.c = </a:t>
            </a:r>
            <a:r>
              <a:rPr lang="ja-JP" altLang="en-US" b="1">
                <a:latin typeface="Courier New" panose="02070309020205020404" pitchFamily="49" charset="0"/>
              </a:rPr>
              <a:t>‘</a:t>
            </a:r>
            <a:r>
              <a:rPr lang="en-US" altLang="ja-JP" b="1" dirty="0">
                <a:latin typeface="Courier New" panose="02070309020205020404" pitchFamily="49" charset="0"/>
              </a:rPr>
              <a:t>a</a:t>
            </a:r>
            <a:r>
              <a:rPr lang="ja-JP" altLang="en-US" b="1">
                <a:latin typeface="Courier New" panose="02070309020205020404" pitchFamily="49" charset="0"/>
              </a:rPr>
              <a:t>’</a:t>
            </a:r>
            <a:r>
              <a:rPr lang="en-US" altLang="ja-JP" b="1" dirty="0">
                <a:latin typeface="Courier New" panose="02070309020205020404" pitchFamily="49" charset="0"/>
              </a:rPr>
              <a:t>; 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is-IS" altLang="en-US" b="1" dirty="0">
                <a:latin typeface="Courier New" panose="02070309020205020404" pitchFamily="49" charset="0"/>
              </a:rPr>
              <a:t>… </a:t>
            </a:r>
            <a:r>
              <a:rPr lang="en-US" altLang="en-US" b="1" dirty="0">
                <a:latin typeface="Courier New" panose="02070309020205020404" pitchFamily="49" charset="0"/>
              </a:rPr>
              <a:t>d1.k &lt;&lt; 2 … // What is the problem?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82160384-4BF1-E349-B995-FAB887252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97674"/>
            <a:ext cx="2895600" cy="3698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" pitchFamily="2" charset="0"/>
              </a:rPr>
              <a:t>d1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89596332-1E87-094A-BDE2-C6A8C9FA9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C92951E3-50CD-9A4C-88A8-34FF72E34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16C53C6A-1585-4C45-BFD2-A269C1B0D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4F1093D0-89EE-C048-BD34-B5DACF0BD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752600"/>
            <a:ext cx="1687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 bytes/32 bits</a:t>
            </a: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03083AC4-3414-B04A-A1F4-3BE77A52B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1917FAF2-3132-3C4C-B697-9D7C9FE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678668"/>
            <a:ext cx="2895600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" pitchFamily="2" charset="0"/>
              </a:rPr>
              <a:t>d2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669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Footer Placeholder 4">
            <a:extLst>
              <a:ext uri="{FF2B5EF4-FFF2-40B4-BE49-F238E27FC236}">
                <a16:creationId xmlns:a16="http://schemas.microsoft.com/office/drawing/2014/main" id="{752EC737-F390-6C49-AE67-AB8AA3004D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 CSCI 4430, A. Milanova/BG Ryder</a:t>
            </a:r>
          </a:p>
        </p:txBody>
      </p:sp>
      <p:sp>
        <p:nvSpPr>
          <p:cNvPr id="107522" name="Slide Number Placeholder 5">
            <a:extLst>
              <a:ext uri="{FF2B5EF4-FFF2-40B4-BE49-F238E27FC236}">
                <a16:creationId xmlns:a16="http://schemas.microsoft.com/office/drawing/2014/main" id="{F78BCD18-7F79-E946-83F2-7B12C2CEB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D0A9ED-72D3-3946-9E2D-7D9CC689856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3D4A41AD-3A44-7A4D-B3E5-48A86AC06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Pascal’s Variant Record</a:t>
            </a:r>
          </a:p>
        </p:txBody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8C9A2427-94E1-CF4C-B513-A1A0B29EF4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4114800" cy="5029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program main(input,output);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type paytype = (salaried,hourly);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var employee : record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       id :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       dept: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       age :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       case payclass: paytype of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         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salaried: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(</a:t>
            </a:r>
            <a:r>
              <a:rPr lang="en-US" altLang="en-US" sz="20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monthlyrate : real;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startdate : integer);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         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hourly: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(rateperhour : real;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reghours :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overtime : integer);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       end;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7525" name="Rectangle 4">
            <a:extLst>
              <a:ext uri="{FF2B5EF4-FFF2-40B4-BE49-F238E27FC236}">
                <a16:creationId xmlns:a16="http://schemas.microsoft.com/office/drawing/2014/main" id="{2264C557-9425-5140-B152-2168B999C63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19200"/>
            <a:ext cx="41910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begin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employee.id:=001234;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employee.dept:=12;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employee.age:=38;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employee.payclass:=</a:t>
            </a:r>
            <a:r>
              <a:rPr lang="en-US" altLang="en-US" sz="18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hourly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employee.rateperhour:=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2.75;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employee.reghours:=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40;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employee.overtime:=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3;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u="sng">
                <a:latin typeface="Arial" panose="020B0604020202020204" pitchFamily="34" charset="0"/>
                <a:ea typeface="ＭＳ Ｐゴシック" panose="020B0600070205080204" pitchFamily="34" charset="-128"/>
              </a:rPr>
              <a:t>writeln(employee.rateperhour,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en-US" altLang="en-US" sz="1800" u="sng">
                <a:latin typeface="Arial" panose="020B0604020202020204" pitchFamily="34" charset="0"/>
                <a:ea typeface="ＭＳ Ｐゴシック" panose="020B0600070205080204" pitchFamily="34" charset="-128"/>
              </a:rPr>
              <a:t>employee.reghours,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en-US" altLang="en-US" sz="1800" u="sng">
                <a:latin typeface="Arial" panose="020B0604020202020204" pitchFamily="34" charset="0"/>
                <a:ea typeface="ＭＳ Ｐゴシック" panose="020B0600070205080204" pitchFamily="34" charset="-128"/>
              </a:rPr>
              <a:t>employee.overtime);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{this should bomb as there is no monthlyrate because payclass=hourly}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u="sng">
                <a:latin typeface="Arial" panose="020B0604020202020204" pitchFamily="34" charset="0"/>
                <a:ea typeface="ＭＳ Ｐゴシック" panose="020B0600070205080204" pitchFamily="34" charset="-128"/>
              </a:rPr>
              <a:t>writeln(employee.</a:t>
            </a:r>
            <a:r>
              <a:rPr lang="en-US" altLang="en-US" sz="1800" u="sng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monthlyrate</a:t>
            </a:r>
            <a:r>
              <a:rPr lang="en-US" altLang="en-US" sz="1800" u="sng">
                <a:latin typeface="Arial" panose="020B0604020202020204" pitchFamily="34" charset="0"/>
                <a:ea typeface="ＭＳ Ｐゴシック" panose="020B0600070205080204" pitchFamily="34" charset="-128"/>
              </a:rPr>
              <a:t>);</a:t>
            </a:r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7526" name="Text Box 5">
            <a:extLst>
              <a:ext uri="{FF2B5EF4-FFF2-40B4-BE49-F238E27FC236}">
                <a16:creationId xmlns:a16="http://schemas.microsoft.com/office/drawing/2014/main" id="{0A33E9D4-4360-CF4A-A75F-D76DD6A1D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2098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imes" pitchFamily="2" charset="0"/>
              </a:rPr>
              <a:t>Type tag</a:t>
            </a:r>
          </a:p>
        </p:txBody>
      </p:sp>
      <p:sp>
        <p:nvSpPr>
          <p:cNvPr id="107527" name="Line 6">
            <a:extLst>
              <a:ext uri="{FF2B5EF4-FFF2-40B4-BE49-F238E27FC236}">
                <a16:creationId xmlns:a16="http://schemas.microsoft.com/office/drawing/2014/main" id="{249FF48F-BE14-5F4F-B1E9-CD50F20F91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514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8" name="Text Box 7">
            <a:extLst>
              <a:ext uri="{FF2B5EF4-FFF2-40B4-BE49-F238E27FC236}">
                <a16:creationId xmlns:a16="http://schemas.microsoft.com/office/drawing/2014/main" id="{A472E60D-30BE-404D-81E6-457CDDD1A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791200"/>
            <a:ext cx="3451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" pitchFamily="2" charset="0"/>
              </a:rPr>
              <a:t>Output: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Times" pitchFamily="2" charset="0"/>
              </a:rPr>
              <a:t>2.750000E+00          40           3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2F1DCD73-F058-5B46-978A-67C3F2572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24613"/>
            <a:ext cx="1720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Times" pitchFamily="2" charset="0"/>
              </a:rPr>
              <a:t>2.750000E+00</a:t>
            </a:r>
            <a:endParaRPr lang="en-US" altLang="en-US" sz="2400">
              <a:solidFill>
                <a:srgbClr val="008000"/>
              </a:solidFill>
              <a:latin typeface="Times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854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build="p" animBg="1"/>
      <p:bldP spid="107528" grpId="0"/>
      <p:bldP spid="10" grpId="0"/>
      <p:bldP spid="10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Footer Placeholder 4">
            <a:extLst>
              <a:ext uri="{FF2B5EF4-FFF2-40B4-BE49-F238E27FC236}">
                <a16:creationId xmlns:a16="http://schemas.microsoft.com/office/drawing/2014/main" id="{D046EC52-DD03-C947-9ABE-244096DE53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486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109570" name="Slide Number Placeholder 5">
            <a:extLst>
              <a:ext uri="{FF2B5EF4-FFF2-40B4-BE49-F238E27FC236}">
                <a16:creationId xmlns:a16="http://schemas.microsoft.com/office/drawing/2014/main" id="{6A5EAC13-195B-1746-8D4C-065B88314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241C62-12D4-B046-AB9F-58D2F8C5BC4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B4C6A3E7-046C-0D47-9841-7263BBE59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Pascal’s Variant Record</a:t>
            </a:r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ABD238FF-EB3D-9B4F-AF34-59027C2E977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41148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type paytype = (salaried,hourly);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var employee : record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id : integer;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dept: integer;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age : integer;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case payclass: paytype of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  </a:t>
            </a:r>
            <a:r>
              <a:rPr lang="en-US" altLang="en-US" sz="18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salaried: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monthlyrate : real;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startdate : integer);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  </a:t>
            </a:r>
            <a:r>
              <a:rPr lang="en-US" altLang="en-US" sz="18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hourly: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(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rateperhour : real;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reghours : integer;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overtime : integer);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end;</a:t>
            </a:r>
          </a:p>
          <a:p>
            <a:pPr eaLnBrk="1" hangingPunct="1"/>
            <a:endParaRPr lang="en-US" altLang="en-US" sz="180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9573" name="Rectangle 4">
            <a:extLst>
              <a:ext uri="{FF2B5EF4-FFF2-40B4-BE49-F238E27FC236}">
                <a16:creationId xmlns:a16="http://schemas.microsoft.com/office/drawing/2014/main" id="{23BB7635-29D3-0646-96BB-16297AB6E06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143000"/>
            <a:ext cx="4038600" cy="41148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employee.payclass:=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salaried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employee.monthlyrate:=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575.0;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employee.startdate:=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13085;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{this should bomb as there are no rateperhour, etc. because payclass=salaried}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u="sng">
                <a:latin typeface="Arial" panose="020B0604020202020204" pitchFamily="34" charset="0"/>
                <a:ea typeface="ＭＳ Ｐゴシック" panose="020B0600070205080204" pitchFamily="34" charset="-128"/>
              </a:rPr>
              <a:t>writeln(employee.rateperhour,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u="sng">
                <a:latin typeface="Arial" panose="020B0604020202020204" pitchFamily="34" charset="0"/>
                <a:ea typeface="ＭＳ Ｐゴシック" panose="020B0600070205080204" pitchFamily="34" charset="-128"/>
              </a:rPr>
              <a:t>employee.reghours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u="sng">
                <a:latin typeface="Arial" panose="020B0604020202020204" pitchFamily="34" charset="0"/>
                <a:ea typeface="ＭＳ Ｐゴシック" panose="020B0600070205080204" pitchFamily="34" charset="-128"/>
              </a:rPr>
              <a:t>employee.overtime);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u="sng">
                <a:latin typeface="Arial" panose="020B0604020202020204" pitchFamily="34" charset="0"/>
                <a:ea typeface="ＭＳ Ｐゴシック" panose="020B0600070205080204" pitchFamily="34" charset="-128"/>
              </a:rPr>
              <a:t>writeln(employee.</a:t>
            </a:r>
            <a:r>
              <a:rPr lang="en-US" altLang="en-US" sz="2000" u="sng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monthlyrate</a:t>
            </a:r>
            <a:r>
              <a:rPr lang="en-US" altLang="en-US" sz="2000" u="sng">
                <a:latin typeface="Arial" panose="020B0604020202020204" pitchFamily="34" charset="0"/>
                <a:ea typeface="ＭＳ Ｐゴシック" panose="020B0600070205080204" pitchFamily="34" charset="-128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end.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3974" name="Text Box 5">
            <a:extLst>
              <a:ext uri="{FF2B5EF4-FFF2-40B4-BE49-F238E27FC236}">
                <a16:creationId xmlns:a16="http://schemas.microsoft.com/office/drawing/2014/main" id="{28A31FC8-4B2F-7A40-A05B-857401C8B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257800"/>
            <a:ext cx="3352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imes" pitchFamily="2" charset="0"/>
              </a:rPr>
              <a:t>Output: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Times" pitchFamily="2" charset="0"/>
              </a:rPr>
              <a:t>5.750000E+02       13085           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Times" pitchFamily="2" charset="0"/>
              </a:rPr>
              <a:t>5.750000E+02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>
              <a:latin typeface="Times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49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build="p" animBg="1"/>
      <p:bldP spid="83974" grpId="0"/>
      <p:bldP spid="83974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Footer Placeholder 3">
            <a:extLst>
              <a:ext uri="{FF2B5EF4-FFF2-40B4-BE49-F238E27FC236}">
                <a16:creationId xmlns:a16="http://schemas.microsoft.com/office/drawing/2014/main" id="{FCCE7D9C-0CEF-614B-926F-1E3F5313E0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562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113666" name="Slide Number Placeholder 4">
            <a:extLst>
              <a:ext uri="{FF2B5EF4-FFF2-40B4-BE49-F238E27FC236}">
                <a16:creationId xmlns:a16="http://schemas.microsoft.com/office/drawing/2014/main" id="{32A983CC-F982-A341-80ED-C7FE21288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C6F4C0-8BAF-684F-8CC7-00F30848BE5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1341D827-DEF2-7D43-BDC2-CD6879BD7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Composite Types: Array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D7EB17D-0AAD-0E48-BF53-AB6AF7F1D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Homogeneous, indexed collection of values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Access to individual elements through subscript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There are many design choices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Subscript syntax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Subscript type, element type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When to set bounds, compile time or run time?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How to initialize?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What built-in operations are allowed?</a:t>
            </a:r>
          </a:p>
        </p:txBody>
      </p:sp>
    </p:spTree>
    <p:extLst>
      <p:ext uri="{BB962C8B-B14F-4D97-AF65-F5344CB8AC3E}">
        <p14:creationId xmlns:p14="http://schemas.microsoft.com/office/powerpoint/2010/main" val="2101619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Footer Placeholder 3">
            <a:extLst>
              <a:ext uri="{FF2B5EF4-FFF2-40B4-BE49-F238E27FC236}">
                <a16:creationId xmlns:a16="http://schemas.microsoft.com/office/drawing/2014/main" id="{AE12EF5D-A3E8-0D49-8315-C0428BD09F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562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115714" name="Slide Number Placeholder 4">
            <a:extLst>
              <a:ext uri="{FF2B5EF4-FFF2-40B4-BE49-F238E27FC236}">
                <a16:creationId xmlns:a16="http://schemas.microsoft.com/office/drawing/2014/main" id="{5399D713-45EE-1149-9E7C-16D3A93A2C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E48533-EA77-6C4F-BFD0-564A0102842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73F92AD0-92C9-9D43-BAC7-352227043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Array</a:t>
            </a:r>
          </a:p>
        </p:txBody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CFF3A79B-948A-4444-A208-400F83E7F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4953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Definition of type. What is part of the type?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</a:rPr>
              <a:t>bounds/dimension/element type </a:t>
            </a:r>
          </a:p>
          <a:p>
            <a:pPr lvl="2" eaLnBrk="1" hangingPunct="1"/>
            <a:r>
              <a:rPr lang="en-US" altLang="en-US" sz="1800" dirty="0">
                <a:latin typeface="Arial" panose="020B0604020202020204" pitchFamily="34" charset="0"/>
              </a:rPr>
              <a:t>Pascal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</a:rPr>
              <a:t>dimension/element type </a:t>
            </a:r>
          </a:p>
          <a:p>
            <a:pPr lvl="2" eaLnBrk="1" hangingPunct="1"/>
            <a:r>
              <a:rPr lang="en-US" altLang="en-US" sz="1800" dirty="0">
                <a:latin typeface="Arial" panose="020B0604020202020204" pitchFamily="34" charset="0"/>
              </a:rPr>
              <a:t>C, FORTRAN, Algol68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What is the lifetime of the array?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</a:rPr>
              <a:t>Global lifetime, static shape (in static memory)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</a:rPr>
              <a:t>Local lifetime (in stack memory)</a:t>
            </a:r>
          </a:p>
          <a:p>
            <a:pPr lvl="2" eaLnBrk="1" hangingPunct="1"/>
            <a:r>
              <a:rPr lang="en-US" altLang="en-US" sz="1800" dirty="0">
                <a:latin typeface="Arial" panose="020B0604020202020204" pitchFamily="34" charset="0"/>
              </a:rPr>
              <a:t>Static shape (stored in fixed-length portion of stack frame)</a:t>
            </a:r>
          </a:p>
          <a:p>
            <a:pPr lvl="2" eaLnBrk="1" hangingPunct="1"/>
            <a:r>
              <a:rPr lang="en-US" altLang="en-US" sz="1800" dirty="0">
                <a:latin typeface="Arial" panose="020B0604020202020204" pitchFamily="34" charset="0"/>
              </a:rPr>
              <a:t>Shape bound when control enters a scope </a:t>
            </a:r>
          </a:p>
          <a:p>
            <a:pPr lvl="3" eaLnBrk="1" hangingPunct="1"/>
            <a:r>
              <a:rPr lang="en-US" altLang="en-US" sz="1600" dirty="0">
                <a:latin typeface="Arial" panose="020B0604020202020204" pitchFamily="34" charset="0"/>
              </a:rPr>
              <a:t>(e.g., Ada, Fortran allow definition of array bounds when function is entered; stored in variable-length portion of stack frame)</a:t>
            </a:r>
          </a:p>
          <a:p>
            <a:pPr lvl="1" eaLnBrk="1" hangingPunct="1"/>
            <a:r>
              <a:rPr lang="ja-JP" altLang="en-US" sz="2000">
                <a:latin typeface="Arial" panose="020B0604020202020204" pitchFamily="34" charset="0"/>
              </a:rPr>
              <a:t>“</a:t>
            </a:r>
            <a:r>
              <a:rPr lang="en-US" altLang="ja-JP" sz="2000" dirty="0">
                <a:latin typeface="Arial" panose="020B0604020202020204" pitchFamily="34" charset="0"/>
              </a:rPr>
              <a:t>Global</a:t>
            </a:r>
            <a:r>
              <a:rPr lang="ja-JP" altLang="en-US" sz="2000">
                <a:latin typeface="Arial" panose="020B0604020202020204" pitchFamily="34" charset="0"/>
              </a:rPr>
              <a:t>”</a:t>
            </a:r>
            <a:r>
              <a:rPr lang="en-US" altLang="ja-JP" sz="2000" dirty="0">
                <a:latin typeface="Arial" panose="020B0604020202020204" pitchFamily="34" charset="0"/>
              </a:rPr>
              <a:t> lifetime, dynamic shape (in heap memory)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2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3">
            <a:extLst>
              <a:ext uri="{FF2B5EF4-FFF2-40B4-BE49-F238E27FC236}">
                <a16:creationId xmlns:a16="http://schemas.microsoft.com/office/drawing/2014/main" id="{948B33A1-5EA5-EC41-85A5-178101F285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334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0086E96B-A553-7D4C-91FA-72B21FB676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C9BAE0-C25E-7B45-9F7C-93FEC68837C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D3E0038-DCCD-F245-B478-25BD2D6EE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3 Views of Types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6906D99-BE04-F643-9316-C3EA71564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464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Denotational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(or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set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point of view:   </a:t>
            </a:r>
            <a:endParaRPr lang="en-US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A type is simply a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set</a:t>
            </a:r>
            <a:r>
              <a:rPr lang="en-US" altLang="en-US" dirty="0">
                <a:latin typeface="Arial" panose="020B0604020202020204" pitchFamily="34" charset="0"/>
              </a:rPr>
              <a:t> of values. A value has a given type if it belongs to the set. E.g.</a:t>
            </a:r>
          </a:p>
          <a:p>
            <a:pPr lvl="2" eaLnBrk="1" hangingPunct="1"/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int </a:t>
            </a:r>
            <a:r>
              <a:rPr lang="en-US" altLang="en-US" sz="2000" dirty="0">
                <a:latin typeface="Arial" panose="020B0604020202020204" pitchFamily="34" charset="0"/>
              </a:rPr>
              <a:t>= { </a:t>
            </a:r>
            <a:r>
              <a:rPr lang="en-US" altLang="en-US" sz="2000" b="1" dirty="0">
                <a:latin typeface="Arial" panose="020B0604020202020204" pitchFamily="34" charset="0"/>
              </a:rPr>
              <a:t>…-1,0,1,2,...</a:t>
            </a:r>
            <a:r>
              <a:rPr lang="en-US" altLang="en-US" sz="2000" dirty="0">
                <a:latin typeface="Arial" panose="020B0604020202020204" pitchFamily="34" charset="0"/>
              </a:rPr>
              <a:t>  }</a:t>
            </a:r>
          </a:p>
          <a:p>
            <a:pPr lvl="2" eaLnBrk="1" hangingPunct="1"/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char</a:t>
            </a:r>
            <a:r>
              <a:rPr lang="en-US" altLang="en-US" sz="2000" dirty="0">
                <a:latin typeface="Arial" panose="020B0604020202020204" pitchFamily="34" charset="0"/>
              </a:rPr>
              <a:t>  = { </a:t>
            </a:r>
            <a:r>
              <a:rPr lang="ja-JP" altLang="en-US" sz="2000">
                <a:latin typeface="Arial" panose="020B0604020202020204" pitchFamily="34" charset="0"/>
              </a:rPr>
              <a:t>‘</a:t>
            </a:r>
            <a:r>
              <a:rPr lang="en-US" altLang="ja-JP" sz="2000" b="1" dirty="0">
                <a:latin typeface="Arial" panose="020B0604020202020204" pitchFamily="34" charset="0"/>
              </a:rPr>
              <a:t>a</a:t>
            </a:r>
            <a:r>
              <a:rPr lang="ja-JP" altLang="en-US" sz="2000">
                <a:latin typeface="Arial" panose="020B0604020202020204" pitchFamily="34" charset="0"/>
              </a:rPr>
              <a:t>’</a:t>
            </a:r>
            <a:r>
              <a:rPr lang="en-US" altLang="ja-JP" sz="2000" dirty="0">
                <a:latin typeface="Arial" panose="020B0604020202020204" pitchFamily="34" charset="0"/>
              </a:rPr>
              <a:t>,</a:t>
            </a:r>
            <a:r>
              <a:rPr lang="ja-JP" altLang="en-US" sz="2000">
                <a:latin typeface="Arial" panose="020B0604020202020204" pitchFamily="34" charset="0"/>
              </a:rPr>
              <a:t>’</a:t>
            </a:r>
            <a:r>
              <a:rPr lang="en-US" altLang="ja-JP" sz="2000" b="1" dirty="0">
                <a:latin typeface="Arial" panose="020B0604020202020204" pitchFamily="34" charset="0"/>
              </a:rPr>
              <a:t>b</a:t>
            </a:r>
            <a:r>
              <a:rPr lang="ja-JP" altLang="en-US" sz="2000">
                <a:latin typeface="Arial" panose="020B0604020202020204" pitchFamily="34" charset="0"/>
              </a:rPr>
              <a:t>’</a:t>
            </a:r>
            <a:r>
              <a:rPr lang="en-US" altLang="ja-JP" sz="2000" dirty="0">
                <a:latin typeface="Arial" panose="020B0604020202020204" pitchFamily="34" charset="0"/>
              </a:rPr>
              <a:t>,... }  </a:t>
            </a:r>
          </a:p>
          <a:p>
            <a:pPr lvl="2" eaLnBrk="1" hangingPunct="1"/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bool </a:t>
            </a:r>
            <a:r>
              <a:rPr lang="en-US" altLang="en-US" sz="2000" dirty="0">
                <a:latin typeface="Arial" panose="020B0604020202020204" pitchFamily="34" charset="0"/>
              </a:rPr>
              <a:t>=  { true, false }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Abstraction-based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point of view: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A type is an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interface</a:t>
            </a:r>
            <a:r>
              <a:rPr lang="en-US" altLang="en-US" dirty="0">
                <a:latin typeface="Arial" panose="020B0604020202020204" pitchFamily="34" charset="0"/>
              </a:rPr>
              <a:t> consisting of a set of operations with well-defined meaning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Footer Placeholder 3">
            <a:extLst>
              <a:ext uri="{FF2B5EF4-FFF2-40B4-BE49-F238E27FC236}">
                <a16:creationId xmlns:a16="http://schemas.microsoft.com/office/drawing/2014/main" id="{CEECE66C-46D8-0D45-B5A2-20B5771D64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410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Langauges CSCI 4430, A. Milanova/BG Ryder</a:t>
            </a:r>
          </a:p>
        </p:txBody>
      </p:sp>
      <p:sp>
        <p:nvSpPr>
          <p:cNvPr id="116738" name="Slide Number Placeholder 4">
            <a:extLst>
              <a:ext uri="{FF2B5EF4-FFF2-40B4-BE49-F238E27FC236}">
                <a16:creationId xmlns:a16="http://schemas.microsoft.com/office/drawing/2014/main" id="{93FA4705-8BB6-9D4A-82F9-D33BBEC570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C2D8EE-96D9-B549-88AC-96DF30B3513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774B55A4-15DE-6441-8C42-361BB1692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Example: Algol68 Arrays</a:t>
            </a:r>
          </a:p>
        </p:txBody>
      </p:sp>
      <p:sp>
        <p:nvSpPr>
          <p:cNvPr id="1047555" name="Rectangle 3">
            <a:extLst>
              <a:ext uri="{FF2B5EF4-FFF2-40B4-BE49-F238E27FC236}">
                <a16:creationId xmlns:a16="http://schemas.microsoft.com/office/drawing/2014/main" id="{45DC8525-1DA6-1B43-9B2A-D0922A2DF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5181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Array type includes dimension and element type; it does not include bounds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[1:12] int month; [1:7] int day;</a:t>
            </a:r>
            <a:r>
              <a:rPr lang="en-US" altLang="en-US" sz="2400" dirty="0">
                <a:latin typeface="Courier" pitchFamily="2" charset="0"/>
              </a:rPr>
              <a:t> </a:t>
            </a:r>
            <a:r>
              <a:rPr lang="en-US" altLang="en-US" sz="2400" dirty="0">
                <a:solidFill>
                  <a:srgbClr val="CC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row int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[0:10,0:10] real matrix;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[-4:10,6:9] real table;</a:t>
            </a:r>
            <a:r>
              <a:rPr lang="en-US" altLang="en-US" sz="2400" dirty="0">
                <a:latin typeface="Courier" pitchFamily="2" charset="0"/>
              </a:rPr>
              <a:t> </a:t>
            </a:r>
            <a:r>
              <a:rPr lang="en-US" altLang="en-US" sz="2400" i="1" dirty="0">
                <a:solidFill>
                  <a:srgbClr val="CC0000"/>
                </a:solidFill>
              </a:rPr>
              <a:t> 		 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row row real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Note</a:t>
            </a:r>
            <a:r>
              <a:rPr lang="en-US" altLang="en-US" dirty="0"/>
              <a:t> </a:t>
            </a:r>
            <a:r>
              <a:rPr lang="en-US" altLang="en-US" b="1" dirty="0">
                <a:latin typeface="Courier" pitchFamily="2" charset="0"/>
              </a:rPr>
              <a:t>table</a:t>
            </a:r>
            <a:r>
              <a:rPr lang="en-US" altLang="en-US" dirty="0"/>
              <a:t> </a:t>
            </a:r>
            <a:r>
              <a:rPr lang="en-US" altLang="en-US" dirty="0">
                <a:latin typeface="Arial" panose="020B0604020202020204" pitchFamily="34" charset="0"/>
              </a:rPr>
              <a:t>and</a:t>
            </a:r>
            <a:r>
              <a:rPr lang="en-US" altLang="en-US" dirty="0"/>
              <a:t> </a:t>
            </a:r>
            <a:r>
              <a:rPr lang="en-US" altLang="en-US" b="1" dirty="0">
                <a:latin typeface="Courier" pitchFamily="2" charset="0"/>
              </a:rPr>
              <a:t>matrix</a:t>
            </a:r>
            <a:r>
              <a:rPr lang="en-US" altLang="en-US" dirty="0"/>
              <a:t> </a:t>
            </a:r>
            <a:r>
              <a:rPr lang="en-US" altLang="en-US" dirty="0">
                <a:latin typeface="Arial" panose="020B0604020202020204" pitchFamily="34" charset="0"/>
              </a:rPr>
              <a:t>are equivalent!</a:t>
            </a:r>
          </a:p>
          <a:p>
            <a:pPr eaLnBrk="1" hangingPunct="1"/>
            <a:r>
              <a:rPr lang="en-US" altLang="en-US" sz="28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Example -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Courier" pitchFamily="2" charset="0"/>
                <a:ea typeface="ＭＳ Ｐゴシック" panose="020B0600070205080204" pitchFamily="34" charset="-128"/>
              </a:rPr>
              <a:t>[1:10] [1:5,1:5] int </a:t>
            </a:r>
            <a:r>
              <a:rPr lang="en-US" altLang="en-US" sz="2400" b="1" dirty="0" err="1">
                <a:solidFill>
                  <a:srgbClr val="FF0000"/>
                </a:solidFill>
                <a:latin typeface="Courier" pitchFamily="2" charset="0"/>
                <a:ea typeface="ＭＳ Ｐゴシック" panose="020B0600070205080204" pitchFamily="34" charset="-128"/>
              </a:rPr>
              <a:t>kinglear</a:t>
            </a:r>
            <a:r>
              <a:rPr lang="en-US" altLang="en-US" sz="2400" b="1" dirty="0">
                <a:solidFill>
                  <a:srgbClr val="FF0000"/>
                </a:solidFill>
                <a:latin typeface="Courier" pitchFamily="2" charset="0"/>
                <a:ea typeface="ＭＳ Ｐゴシック" panose="020B0600070205080204" pitchFamily="34" charset="-128"/>
              </a:rPr>
              <a:t>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</a:rPr>
              <a:t>What is the type of </a:t>
            </a:r>
            <a:r>
              <a:rPr lang="en-US" altLang="en-US" sz="2000" b="1" dirty="0" err="1">
                <a:solidFill>
                  <a:schemeClr val="hlink"/>
                </a:solidFill>
                <a:latin typeface="Courier" pitchFamily="2" charset="0"/>
              </a:rPr>
              <a:t>kinglear</a:t>
            </a:r>
            <a:r>
              <a:rPr lang="en-US" altLang="en-US" sz="2000" dirty="0"/>
              <a:t>?	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</a:rPr>
              <a:t>What is the type of</a:t>
            </a:r>
            <a:r>
              <a:rPr lang="en-US" altLang="en-US" sz="2000" dirty="0"/>
              <a:t> </a:t>
            </a:r>
            <a:r>
              <a:rPr lang="en-US" altLang="en-US" sz="2000" b="1" dirty="0" err="1">
                <a:solidFill>
                  <a:srgbClr val="FF0000"/>
                </a:solidFill>
                <a:latin typeface="Courier" pitchFamily="2" charset="0"/>
              </a:rPr>
              <a:t>kinglear</a:t>
            </a:r>
            <a:r>
              <a:rPr lang="en-US" altLang="en-US" sz="2000" b="1" dirty="0">
                <a:solidFill>
                  <a:srgbClr val="FF0000"/>
                </a:solidFill>
                <a:latin typeface="Courier" pitchFamily="2" charset="0"/>
              </a:rPr>
              <a:t>[j]</a:t>
            </a:r>
            <a:r>
              <a:rPr lang="en-US" altLang="en-US" sz="2000" dirty="0"/>
              <a:t>?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</a:rPr>
              <a:t>What is the type of </a:t>
            </a:r>
            <a:r>
              <a:rPr lang="en-US" altLang="en-US" sz="2000" b="1" dirty="0" err="1">
                <a:solidFill>
                  <a:srgbClr val="FF0000"/>
                </a:solidFill>
                <a:latin typeface="Courier" pitchFamily="2" charset="0"/>
              </a:rPr>
              <a:t>kinglear</a:t>
            </a:r>
            <a:r>
              <a:rPr lang="en-US" altLang="en-US" sz="2000" b="1" dirty="0">
                <a:solidFill>
                  <a:srgbClr val="FF0000"/>
                </a:solidFill>
                <a:latin typeface="Courier" pitchFamily="2" charset="0"/>
              </a:rPr>
              <a:t>[j][1,2]</a:t>
            </a:r>
            <a:r>
              <a:rPr lang="en-US" altLang="en-US" sz="2000" dirty="0"/>
              <a:t>?</a:t>
            </a:r>
          </a:p>
          <a:p>
            <a:pPr lvl="1" eaLnBrk="1" hangingPunct="1"/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kinglear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[1,2,3]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929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Footer Placeholder 3">
            <a:extLst>
              <a:ext uri="{FF2B5EF4-FFF2-40B4-BE49-F238E27FC236}">
                <a16:creationId xmlns:a16="http://schemas.microsoft.com/office/drawing/2014/main" id="{5F6F3309-4F47-3741-9733-9C0333C8DF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562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119810" name="Slide Number Placeholder 4">
            <a:extLst>
              <a:ext uri="{FF2B5EF4-FFF2-40B4-BE49-F238E27FC236}">
                <a16:creationId xmlns:a16="http://schemas.microsoft.com/office/drawing/2014/main" id="{F668EEE6-4B97-6C4B-8DD7-446DA107C1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83BD96-FB44-AE43-8E83-B28F40D9992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4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4E72D182-48EC-C842-9A45-1C013DE97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Array Addressing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BD045561-B337-9D4D-A1D6-E85421E11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4648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One dimensional array</a:t>
            </a:r>
          </a:p>
          <a:p>
            <a:pPr lvl="1" eaLnBrk="1" hangingPunct="1"/>
            <a:r>
              <a:rPr lang="en-US" altLang="en-US" b="1">
                <a:latin typeface="Courier" pitchFamily="2" charset="0"/>
              </a:rPr>
              <a:t>X[low:high]</a:t>
            </a:r>
            <a:r>
              <a:rPr lang="en-US" altLang="en-US"/>
              <a:t> </a:t>
            </a:r>
            <a:r>
              <a:rPr lang="en-US" altLang="en-US">
                <a:latin typeface="Arial" panose="020B0604020202020204" pitchFamily="34" charset="0"/>
              </a:rPr>
              <a:t>each element is E bytes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Assuming that elements are stored into consecutive memory locations, starting at address </a:t>
            </a:r>
            <a:r>
              <a:rPr lang="en-US" altLang="en-US" b="1">
                <a:latin typeface="Courier New" panose="02070309020205020404" pitchFamily="49" charset="0"/>
              </a:rPr>
              <a:t>addr(X[low])</a:t>
            </a:r>
            <a:r>
              <a:rPr lang="en-US" altLang="en-US">
                <a:latin typeface="Arial" panose="020B0604020202020204" pitchFamily="34" charset="0"/>
              </a:rPr>
              <a:t>, what is the address of </a:t>
            </a:r>
            <a:r>
              <a:rPr lang="en-US" altLang="en-US" b="1">
                <a:latin typeface="Courier" pitchFamily="2" charset="0"/>
              </a:rPr>
              <a:t>X[j]</a:t>
            </a:r>
            <a:r>
              <a:rPr lang="en-US" altLang="en-US"/>
              <a:t>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addr(</a:t>
            </a:r>
            <a:r>
              <a:rPr lang="en-US" altLang="en-US" b="1">
                <a:solidFill>
                  <a:srgbClr val="0000FF"/>
                </a:solidFill>
                <a:latin typeface="Courier" pitchFamily="2" charset="0"/>
              </a:rPr>
              <a:t>X[low]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) + (</a:t>
            </a:r>
            <a:r>
              <a:rPr lang="en-US" altLang="en-US" b="1">
                <a:solidFill>
                  <a:srgbClr val="0000FF"/>
                </a:solidFill>
                <a:latin typeface="Courier" pitchFamily="2" charset="0"/>
              </a:rPr>
              <a:t>j-low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)*E</a:t>
            </a:r>
            <a:endParaRPr lang="en-US" altLang="en-US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E.g, let  </a:t>
            </a:r>
            <a:r>
              <a:rPr lang="en-US" altLang="en-US" b="1">
                <a:latin typeface="Courier" pitchFamily="2" charset="0"/>
              </a:rPr>
              <a:t>X[0:10]</a:t>
            </a:r>
            <a:r>
              <a:rPr lang="en-US" altLang="en-US"/>
              <a:t> </a:t>
            </a:r>
            <a:r>
              <a:rPr lang="en-US" altLang="en-US">
                <a:latin typeface="Arial" panose="020B0604020202020204" pitchFamily="34" charset="0"/>
              </a:rPr>
              <a:t>be an array of reals (4 bytes) </a:t>
            </a:r>
          </a:p>
          <a:p>
            <a:pPr lvl="2" eaLnBrk="1" hangingPunct="1"/>
            <a:r>
              <a:rPr lang="en-US" altLang="en-US" b="1">
                <a:latin typeface="Courier" pitchFamily="2" charset="0"/>
              </a:rPr>
              <a:t>X[3]?</a:t>
            </a:r>
            <a:r>
              <a:rPr lang="en-US" altLang="en-US"/>
              <a:t> </a:t>
            </a:r>
            <a:r>
              <a:rPr lang="en-US" altLang="en-US">
                <a:latin typeface="Arial" panose="020B0604020202020204" pitchFamily="34" charset="0"/>
              </a:rPr>
              <a:t>is addr(</a:t>
            </a:r>
            <a:r>
              <a:rPr lang="en-US" altLang="en-US" b="1">
                <a:latin typeface="Courier" pitchFamily="2" charset="0"/>
              </a:rPr>
              <a:t>X[0]</a:t>
            </a:r>
            <a:r>
              <a:rPr lang="en-US" altLang="en-US">
                <a:latin typeface="Arial" panose="020B0604020202020204" pitchFamily="34" charset="0"/>
              </a:rPr>
              <a:t>) + (</a:t>
            </a:r>
            <a:r>
              <a:rPr lang="en-US" altLang="en-US" b="1">
                <a:latin typeface="Courier New" panose="02070309020205020404" pitchFamily="49" charset="0"/>
              </a:rPr>
              <a:t>3</a:t>
            </a:r>
            <a:r>
              <a:rPr lang="en-US" altLang="en-US"/>
              <a:t> </a:t>
            </a:r>
            <a:r>
              <a:rPr lang="en-US" altLang="en-US">
                <a:latin typeface="Arial" panose="020B0604020202020204" pitchFamily="34" charset="0"/>
              </a:rPr>
              <a:t>-</a:t>
            </a: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0</a:t>
            </a:r>
            <a:r>
              <a:rPr lang="en-US" altLang="en-US">
                <a:latin typeface="Arial" panose="020B0604020202020204" pitchFamily="34" charset="0"/>
              </a:rPr>
              <a:t>)</a:t>
            </a:r>
            <a:r>
              <a:rPr lang="en-US" altLang="en-US" b="1">
                <a:latin typeface="Arial" panose="020B0604020202020204" pitchFamily="34" charset="0"/>
              </a:rPr>
              <a:t>*</a:t>
            </a:r>
            <a:r>
              <a:rPr lang="en-US" altLang="en-US" b="1">
                <a:latin typeface="Courier New" panose="02070309020205020404" pitchFamily="49" charset="0"/>
              </a:rPr>
              <a:t>4</a:t>
            </a:r>
            <a:r>
              <a:rPr lang="en-US" altLang="en-US">
                <a:latin typeface="Arial" panose="020B0604020202020204" pitchFamily="34" charset="0"/>
              </a:rPr>
              <a:t> = addr(</a:t>
            </a:r>
            <a:r>
              <a:rPr lang="en-US" altLang="en-US" b="1">
                <a:latin typeface="Courier" pitchFamily="2" charset="0"/>
              </a:rPr>
              <a:t>X</a:t>
            </a:r>
            <a:r>
              <a:rPr lang="en-US" altLang="en-US">
                <a:latin typeface="Arial" panose="020B0604020202020204" pitchFamily="34" charset="0"/>
              </a:rPr>
              <a:t>) + </a:t>
            </a:r>
            <a:r>
              <a:rPr lang="en-US" altLang="en-US" b="1">
                <a:latin typeface="Courier New" panose="02070309020205020404" pitchFamily="49" charset="0"/>
              </a:rPr>
              <a:t>12</a:t>
            </a:r>
          </a:p>
          <a:p>
            <a:pPr lvl="2" eaLnBrk="1" hangingPunct="1"/>
            <a:r>
              <a:rPr lang="en-US" altLang="en-US" b="1">
                <a:latin typeface="Courier" pitchFamily="2" charset="0"/>
              </a:rPr>
              <a:t>X[1]</a:t>
            </a:r>
            <a:r>
              <a:rPr lang="en-US" altLang="en-US"/>
              <a:t> </a:t>
            </a:r>
            <a:r>
              <a:rPr lang="en-US" altLang="en-US">
                <a:latin typeface="Arial" panose="020B0604020202020204" pitchFamily="34" charset="0"/>
              </a:rPr>
              <a:t>is at address addr(</a:t>
            </a:r>
            <a:r>
              <a:rPr lang="en-US" altLang="en-US" b="1">
                <a:latin typeface="Courier" pitchFamily="2" charset="0"/>
              </a:rPr>
              <a:t>X[0]</a:t>
            </a:r>
            <a:r>
              <a:rPr lang="en-US" altLang="en-US">
                <a:latin typeface="Arial" panose="020B0604020202020204" pitchFamily="34" charset="0"/>
              </a:rPr>
              <a:t>) </a:t>
            </a:r>
            <a:r>
              <a:rPr lang="en-US" altLang="en-US"/>
              <a:t>+ </a:t>
            </a:r>
            <a:r>
              <a:rPr lang="en-US" altLang="en-US" b="1">
                <a:latin typeface="Courier New" panose="02070309020205020404" pitchFamily="49" charset="0"/>
              </a:rPr>
              <a:t>4</a:t>
            </a:r>
            <a:endParaRPr lang="en-US" altLang="en-US"/>
          </a:p>
          <a:p>
            <a:pPr lvl="2" eaLnBrk="1" hangingPunct="1"/>
            <a:r>
              <a:rPr lang="en-US" altLang="en-US" b="1">
                <a:latin typeface="Courier" pitchFamily="2" charset="0"/>
              </a:rPr>
              <a:t>X[2]</a:t>
            </a:r>
            <a:r>
              <a:rPr lang="en-US" altLang="en-US"/>
              <a:t> </a:t>
            </a:r>
            <a:r>
              <a:rPr lang="en-US" altLang="en-US">
                <a:latin typeface="Arial" panose="020B0604020202020204" pitchFamily="34" charset="0"/>
              </a:rPr>
              <a:t>is at address</a:t>
            </a:r>
            <a:r>
              <a:rPr lang="en-US" altLang="en-US"/>
              <a:t> </a:t>
            </a:r>
            <a:r>
              <a:rPr lang="en-US" altLang="en-US">
                <a:latin typeface="Arial" panose="020B0604020202020204" pitchFamily="34" charset="0"/>
              </a:rPr>
              <a:t>addr(</a:t>
            </a:r>
            <a:r>
              <a:rPr lang="en-US" altLang="en-US" b="1">
                <a:latin typeface="Courier" pitchFamily="2" charset="0"/>
              </a:rPr>
              <a:t>X[0]</a:t>
            </a:r>
            <a:r>
              <a:rPr lang="en-US" altLang="en-US">
                <a:latin typeface="Arial" panose="020B0604020202020204" pitchFamily="34" charset="0"/>
              </a:rPr>
              <a:t>) </a:t>
            </a:r>
            <a:r>
              <a:rPr lang="en-US" altLang="en-US"/>
              <a:t>+ </a:t>
            </a:r>
            <a:r>
              <a:rPr lang="en-US" altLang="en-US" b="1">
                <a:latin typeface="Courier New" panose="02070309020205020404" pitchFamily="49" charset="0"/>
              </a:rPr>
              <a:t>8</a:t>
            </a:r>
            <a:r>
              <a:rPr lang="en-US" altLang="en-US"/>
              <a:t>, </a:t>
            </a:r>
            <a:r>
              <a:rPr lang="en-US" altLang="en-US">
                <a:latin typeface="Arial" panose="020B0604020202020204" pitchFamily="34" charset="0"/>
              </a:rPr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315890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Footer Placeholder 3">
            <a:extLst>
              <a:ext uri="{FF2B5EF4-FFF2-40B4-BE49-F238E27FC236}">
                <a16:creationId xmlns:a16="http://schemas.microsoft.com/office/drawing/2014/main" id="{FE63A529-60FE-1042-9BB8-CD12E67FA1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791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121858" name="Slide Number Placeholder 4">
            <a:extLst>
              <a:ext uri="{FF2B5EF4-FFF2-40B4-BE49-F238E27FC236}">
                <a16:creationId xmlns:a16="http://schemas.microsoft.com/office/drawing/2014/main" id="{81D39793-BE95-BC46-B06C-D911D7308B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BF2756-C303-A347-8558-B6D4E5FBFEA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8EB3CF7B-CC36-F647-A164-EC4A21EA1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Array Addressing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45CCCDA-7BFC-9143-98EB-C556A3164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Memory is a sequence of contiguous locations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Two memory layouts for two-dimensional arrays: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Row-major order and column-major order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Row-major order: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>
                <a:latin typeface="Courier" pitchFamily="2" charset="0"/>
              </a:rPr>
              <a:t>y[0,0], y[0,1], y[0,2], …, y[0,n], y[1,*], y[2,*],…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latin typeface="Courier" pitchFamily="2" charset="0"/>
                <a:ea typeface="ＭＳ Ｐゴシック" panose="020B0600070205080204" pitchFamily="34" charset="-128"/>
              </a:rPr>
              <a:t>y[low1:hi1,low2:hi2]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in Algol68, location </a:t>
            </a:r>
            <a:r>
              <a:rPr lang="en-US" altLang="en-US" sz="2800" b="1">
                <a:latin typeface="Courier" pitchFamily="2" charset="0"/>
                <a:ea typeface="ＭＳ Ｐゴシック" panose="020B0600070205080204" pitchFamily="34" charset="-128"/>
              </a:rPr>
              <a:t>y[j,k]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is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addr(</a:t>
            </a:r>
            <a: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  <a:t>y[low1,low2]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) +</a:t>
            </a:r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b="1">
                <a:solidFill>
                  <a:srgbClr val="FF0000"/>
                </a:solidFill>
                <a:latin typeface="Courier" pitchFamily="2" charset="0"/>
                <a:ea typeface="ＭＳ Ｐゴシック" panose="020B0600070205080204" pitchFamily="34" charset="-128"/>
              </a:rPr>
              <a:t>hi2-low2</a:t>
            </a:r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+1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*E*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j-low1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 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+ </a:t>
            </a:r>
            <a:r>
              <a:rPr lang="en-US" altLang="en-US" sz="20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b="1">
                <a:solidFill>
                  <a:srgbClr val="008000"/>
                </a:solidFill>
                <a:latin typeface="Courier" pitchFamily="2" charset="0"/>
                <a:ea typeface="ＭＳ Ｐゴシック" panose="020B0600070205080204" pitchFamily="34" charset="-128"/>
              </a:rPr>
              <a:t>k-low2</a:t>
            </a:r>
            <a:r>
              <a:rPr lang="en-US" altLang="en-US" sz="20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*E</a:t>
            </a:r>
            <a:r>
              <a:rPr lang="en-US" altLang="en-US" sz="2800">
                <a:ea typeface="ＭＳ Ｐゴシック" panose="020B0600070205080204" pitchFamily="34" charset="-128"/>
              </a:rPr>
              <a:t>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  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#locs per row</a:t>
            </a:r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#rows in front 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en-US" sz="20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# elements in row</a:t>
            </a:r>
            <a:r>
              <a:rPr lang="en-US" altLang="en-US" sz="2000">
                <a:solidFill>
                  <a:srgbClr val="008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b="1">
                <a:solidFill>
                  <a:srgbClr val="008000"/>
                </a:solidFill>
                <a:latin typeface="Courier" pitchFamily="2" charset="0"/>
                <a:ea typeface="ＭＳ Ｐゴシック" panose="020B0600070205080204" pitchFamily="34" charset="-128"/>
              </a:rPr>
              <a:t>j</a:t>
            </a:r>
            <a:r>
              <a:rPr lang="en-US" altLang="en-US" sz="2000">
                <a:solidFill>
                  <a:srgbClr val="008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	         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of row </a:t>
            </a:r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j</a:t>
            </a:r>
            <a:r>
              <a:rPr lang="en-US" altLang="en-US" sz="2000">
                <a:ea typeface="ＭＳ Ｐゴシック" panose="020B0600070205080204" pitchFamily="34" charset="-128"/>
              </a:rPr>
              <a:t>           </a:t>
            </a:r>
            <a:r>
              <a:rPr lang="en-US" altLang="en-US" sz="20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front of element </a:t>
            </a:r>
            <a:r>
              <a:rPr lang="en-US" altLang="en-US" sz="2000" b="1">
                <a:solidFill>
                  <a:srgbClr val="008000"/>
                </a:solidFill>
                <a:latin typeface="Courier" pitchFamily="2" charset="0"/>
                <a:ea typeface="ＭＳ Ｐゴシック" panose="020B0600070205080204" pitchFamily="34" charset="-128"/>
              </a:rPr>
              <a:t>[j,k]</a:t>
            </a:r>
            <a:r>
              <a:rPr lang="en-US" altLang="en-US" sz="2000" i="1">
                <a:ea typeface="ＭＳ Ｐゴシック" panose="020B0600070205080204" pitchFamily="34" charset="-12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2121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Number Placeholder 4">
            <a:extLst>
              <a:ext uri="{FF2B5EF4-FFF2-40B4-BE49-F238E27FC236}">
                <a16:creationId xmlns:a16="http://schemas.microsoft.com/office/drawing/2014/main" id="{77FE92AB-7DAB-B94B-8FA0-C7822F8EB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052162-9AFC-5A47-A381-EC75CE865F6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400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E8B46046-AFB7-3149-BBC5-48EB7C933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Array Addressing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C48110ED-8D2C-0548-80CD-DBB77B2F5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Consider</a:t>
            </a:r>
            <a:r>
              <a:rPr lang="en-US" altLang="en-US" sz="2400" dirty="0">
                <a:ea typeface="ＭＳ Ｐゴシック" panose="020B0600070205080204" pitchFamily="34" charset="-128"/>
              </a:rPr>
              <a:t>  </a:t>
            </a:r>
            <a:r>
              <a:rPr lang="en-US" altLang="en-US" sz="2400" b="1" dirty="0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y[0:2, 0:5] int matrix</a:t>
            </a:r>
            <a:r>
              <a:rPr lang="en-US" altLang="en-US" sz="2400" dirty="0">
                <a:ea typeface="ＭＳ Ｐゴシック" panose="020B0600070205080204" pitchFamily="34" charset="-128"/>
              </a:rPr>
              <a:t>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Assume row-major order and find the address of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Courier" pitchFamily="2" charset="0"/>
                <a:ea typeface="ＭＳ Ｐゴシック" panose="020B0600070205080204" pitchFamily="34" charset="-128"/>
              </a:rPr>
              <a:t>y[1,3].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address of 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y[1,3]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addr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y[0,0]</a:t>
            </a:r>
            <a:r>
              <a:rPr lang="en-US" altLang="en-US" sz="2000" dirty="0">
                <a:ea typeface="ＭＳ Ｐゴシック" panose="020B0600070205080204" pitchFamily="34" charset="-128"/>
              </a:rPr>
              <a:t>)+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(5-0+1)</a:t>
            </a:r>
            <a:r>
              <a:rPr lang="en-US" altLang="en-US" sz="2000" dirty="0">
                <a:ea typeface="ＭＳ Ｐゴシック" panose="020B0600070205080204" pitchFamily="34" charset="-128"/>
              </a:rPr>
              <a:t>*4*</a:t>
            </a:r>
            <a:r>
              <a:rPr lang="en-US" altLang="en-US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(1-0)</a:t>
            </a:r>
            <a:r>
              <a:rPr lang="en-US" altLang="en-US" sz="2000" dirty="0">
                <a:ea typeface="ＭＳ Ｐゴシック" panose="020B0600070205080204" pitchFamily="34" charset="-128"/>
              </a:rPr>
              <a:t>+</a:t>
            </a:r>
            <a:r>
              <a:rPr lang="en-US" altLang="en-US" sz="2000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(3-0)</a:t>
            </a:r>
            <a:r>
              <a:rPr lang="en-US" altLang="en-US" sz="2000" dirty="0">
                <a:ea typeface="ＭＳ Ｐゴシック" panose="020B0600070205080204" pitchFamily="34" charset="-128"/>
              </a:rPr>
              <a:t>*4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				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6 elements per row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		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 row before row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		</a:t>
            </a:r>
            <a:r>
              <a:rPr lang="en-US" altLang="en-US" sz="2000" dirty="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3 elements in row 1 before 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= </a:t>
            </a:r>
            <a:r>
              <a:rPr lang="en-US" altLang="en-US" sz="20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addr</a:t>
            </a: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y[0,0]</a:t>
            </a: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)+24+12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		</a:t>
            </a: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= </a:t>
            </a:r>
            <a:r>
              <a:rPr lang="en-US" altLang="en-US" sz="20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addr</a:t>
            </a: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y[0,0]</a:t>
            </a: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)+36</a:t>
            </a:r>
          </a:p>
          <a:p>
            <a:pPr eaLnBrk="1" hangingPunct="1"/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Analogous formula holds for column-major order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Row-major and column-major layouts generalize to n-dimensional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29803907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Number Placeholder 4">
            <a:extLst>
              <a:ext uri="{FF2B5EF4-FFF2-40B4-BE49-F238E27FC236}">
                <a16:creationId xmlns:a16="http://schemas.microsoft.com/office/drawing/2014/main" id="{F80AF543-674F-2246-8C5A-AEBF16BDE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983F1A-055C-9D4F-BFE5-9C39706AF48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400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96437637-FFE2-2143-9698-48853596D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Composite Types: Pointers 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BFDE9823-AB9D-2C46-A101-22DD8D9F4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A variable or field whose value is a reference to some memory location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In C:</a:t>
            </a:r>
            <a:r>
              <a:rPr lang="en-US" altLang="en-US" sz="2400"/>
              <a:t> </a:t>
            </a:r>
            <a:r>
              <a:rPr lang="en-US" altLang="en-US" sz="2400" b="1">
                <a:latin typeface="Courier" pitchFamily="2" charset="0"/>
              </a:rPr>
              <a:t>int *p;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Operations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Allocation and deallocation of objects on heap</a:t>
            </a:r>
          </a:p>
          <a:p>
            <a:pPr lvl="2" eaLnBrk="1" hangingPunct="1"/>
            <a:r>
              <a:rPr lang="en-US" altLang="en-US" b="1">
                <a:latin typeface="Courier" pitchFamily="2" charset="0"/>
              </a:rPr>
              <a:t>p = malloc(sizeof(int));	free(p);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Assignment of one pointer into another</a:t>
            </a:r>
          </a:p>
          <a:p>
            <a:pPr lvl="2" eaLnBrk="1" hangingPunct="1"/>
            <a:r>
              <a:rPr lang="en-US" altLang="en-US" b="1">
                <a:latin typeface="Courier" pitchFamily="2" charset="0"/>
              </a:rPr>
              <a:t>int *q = p; int *p = &amp;a;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Dereferencing of pointer</a:t>
            </a:r>
          </a:p>
          <a:p>
            <a:pPr lvl="2" eaLnBrk="1" hangingPunct="1"/>
            <a:r>
              <a:rPr lang="en-US" altLang="en-US" b="1">
                <a:latin typeface="Courier" pitchFamily="2" charset="0"/>
              </a:rPr>
              <a:t>*q = 1;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Pointer arithmetic</a:t>
            </a:r>
          </a:p>
          <a:p>
            <a:pPr lvl="2" eaLnBrk="1" hangingPunct="1"/>
            <a:r>
              <a:rPr lang="en-US" altLang="en-US" b="1">
                <a:latin typeface="Courier" pitchFamily="2" charset="0"/>
              </a:rPr>
              <a:t>p + 2</a:t>
            </a:r>
          </a:p>
        </p:txBody>
      </p:sp>
    </p:spTree>
    <p:extLst>
      <p:ext uri="{BB962C8B-B14F-4D97-AF65-F5344CB8AC3E}">
        <p14:creationId xmlns:p14="http://schemas.microsoft.com/office/powerpoint/2010/main" val="8616314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Footer Placeholder 3">
            <a:extLst>
              <a:ext uri="{FF2B5EF4-FFF2-40B4-BE49-F238E27FC236}">
                <a16:creationId xmlns:a16="http://schemas.microsoft.com/office/drawing/2014/main" id="{BE6C5D9D-EEC4-944B-9AA9-F4CA9E4C0C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125954" name="Slide Number Placeholder 4">
            <a:extLst>
              <a:ext uri="{FF2B5EF4-FFF2-40B4-BE49-F238E27FC236}">
                <a16:creationId xmlns:a16="http://schemas.microsoft.com/office/drawing/2014/main" id="{C5BB1167-37C8-3E48-A3F0-BA7DF74B1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0D9933-5C31-034E-BA6E-E53C03490CB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4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705DC3E2-F9C2-D14D-8FF0-DE0FA16DD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Recursive Types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0A27CF15-665E-784E-85EC-CA506E340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 recursive type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is a type whose objects may  contain objects of the </a:t>
            </a:r>
            <a:r>
              <a:rPr lang="en-US" altLang="en-US" sz="2800" u="sng">
                <a:latin typeface="Arial" panose="020B0604020202020204" pitchFamily="34" charset="0"/>
                <a:ea typeface="ＭＳ Ｐゴシック" panose="020B0600070205080204" pitchFamily="34" charset="-128"/>
              </a:rPr>
              <a:t>same type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Necessary to build linked structures such as linked lists</a:t>
            </a:r>
          </a:p>
          <a:p>
            <a:pPr eaLnBrk="1" hangingPunct="1"/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Pointers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are necessary to define recursive types in languages that use the </a:t>
            </a:r>
            <a:r>
              <a:rPr lang="en-US" altLang="en-US" sz="2800" u="sng">
                <a:latin typeface="Arial" panose="020B0604020202020204" pitchFamily="34" charset="0"/>
                <a:ea typeface="ＭＳ Ｐゴシック" panose="020B0600070205080204" pitchFamily="34" charset="-128"/>
              </a:rPr>
              <a:t>value model for variables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 eaLnBrk="1" hangingPunct="1"/>
            <a:endParaRPr lang="en-US" altLang="en-US" sz="24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struct cell 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int num;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struct cell *next;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944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Footer Placeholder 3">
            <a:extLst>
              <a:ext uri="{FF2B5EF4-FFF2-40B4-BE49-F238E27FC236}">
                <a16:creationId xmlns:a16="http://schemas.microsoft.com/office/drawing/2014/main" id="{59DD878E-0595-FB46-8E6B-5B2EEE34AB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410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126978" name="Slide Number Placeholder 4">
            <a:extLst>
              <a:ext uri="{FF2B5EF4-FFF2-40B4-BE49-F238E27FC236}">
                <a16:creationId xmlns:a16="http://schemas.microsoft.com/office/drawing/2014/main" id="{6C7E1A14-458A-9043-A71D-81EF9F037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FB9AE5-775F-604A-B8A6-4EB9644FB4B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4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4989279B-CA9A-C04E-A005-58043CC90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Recursive Types</a:t>
            </a:r>
          </a:p>
        </p:txBody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96F875A8-68A2-8047-B3D5-2D2630A55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Recursive types are defined naturally in languages that use the reference model for variables:</a:t>
            </a:r>
          </a:p>
          <a:p>
            <a:pPr lvl="1" eaLnBrk="1" hangingPunct="1"/>
            <a:endParaRPr lang="en-US" altLang="en-US" sz="24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class Cell 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int num;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Cell next;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Cell() { … 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…			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1672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5A62-808C-9648-868F-C5812FB0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4407-80AF-374E-99EF-610ABD24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50C30-A8AC-6B4B-AE03-EA7B77B7CD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943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Milanova/BG Ryder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6AE66-E291-0D48-AAC1-F48AC237DC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4A4A72-3484-2649-BB25-783BBA0F8270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50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4">
            <a:extLst>
              <a:ext uri="{FF2B5EF4-FFF2-40B4-BE49-F238E27FC236}">
                <a16:creationId xmlns:a16="http://schemas.microsoft.com/office/drawing/2014/main" id="{DBD27939-ACB2-044B-AF70-A066076692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F8C760-AFC2-BA4A-B299-A950CB522A3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D48A6D3-49A5-8D4E-95CC-2FFF43B07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3 Views of Types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6447229-46B3-E748-A556-937D746DB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46482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Constructive</a:t>
            </a:r>
            <a:r>
              <a:rPr lang="en-US" dirty="0">
                <a:latin typeface="Arial" charset="0"/>
              </a:rPr>
              <a:t> point of view: 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Primitive/simple types: e.g.,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, char,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bool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Composite/constructed types: 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Constructed by applying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type constructors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sz="2000" dirty="0">
                <a:latin typeface="Arial" charset="0"/>
              </a:rPr>
              <a:t>pointer   	e.g., </a:t>
            </a:r>
            <a:r>
              <a:rPr lang="en-US" sz="2000" b="1" dirty="0" err="1">
                <a:latin typeface="Arial" charset="0"/>
              </a:rPr>
              <a:t>pointerTo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)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sz="2000" dirty="0">
                <a:latin typeface="Arial" charset="0"/>
              </a:rPr>
              <a:t>array   	e.g.,  </a:t>
            </a:r>
            <a:r>
              <a:rPr lang="en-US" sz="2000" b="1" dirty="0" err="1">
                <a:latin typeface="Arial" charset="0"/>
              </a:rPr>
              <a:t>arrayOf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char</a:t>
            </a:r>
            <a:r>
              <a:rPr lang="en-US" sz="2000" dirty="0">
                <a:latin typeface="Arial" charset="0"/>
              </a:rPr>
              <a:t>) or </a:t>
            </a:r>
            <a:r>
              <a:rPr lang="en-US" sz="2000" b="1" dirty="0" err="1">
                <a:latin typeface="Arial" charset="0"/>
              </a:rPr>
              <a:t>arrayOf</a:t>
            </a:r>
            <a:r>
              <a:rPr lang="en-US" sz="2000" b="1" dirty="0">
                <a:latin typeface="Arial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char</a:t>
            </a:r>
            <a:r>
              <a:rPr lang="en-US" sz="2000" dirty="0">
                <a:latin typeface="Arial" charset="0"/>
              </a:rPr>
              <a:t>,20) or ...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sz="2000" dirty="0">
                <a:latin typeface="Arial" charset="0"/>
              </a:rPr>
              <a:t>record/</a:t>
            </a:r>
            <a:r>
              <a:rPr lang="en-US" sz="2000" dirty="0" err="1">
                <a:latin typeface="Arial" charset="0"/>
              </a:rPr>
              <a:t>struct</a:t>
            </a:r>
            <a:r>
              <a:rPr lang="en-US" sz="2000" dirty="0">
                <a:latin typeface="Arial" charset="0"/>
              </a:rPr>
              <a:t>  e.g.,  </a:t>
            </a:r>
            <a:r>
              <a:rPr lang="en-US" sz="2000" b="1" dirty="0">
                <a:latin typeface="Arial" charset="0"/>
              </a:rPr>
              <a:t>record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age</a:t>
            </a:r>
            <a:r>
              <a:rPr lang="en-US" sz="2000" dirty="0" err="1">
                <a:latin typeface="Arial" charset="0"/>
              </a:rPr>
              <a:t>:int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name</a:t>
            </a:r>
            <a:r>
              <a:rPr lang="en-US" sz="2000" dirty="0" err="1">
                <a:latin typeface="Arial" charset="0"/>
              </a:rPr>
              <a:t>:arrayOf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char</a:t>
            </a:r>
            <a:r>
              <a:rPr lang="en-US" sz="2000" dirty="0">
                <a:latin typeface="Arial" charset="0"/>
              </a:rPr>
              <a:t>))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sz="2000" dirty="0">
                <a:latin typeface="Arial" charset="0"/>
              </a:rPr>
              <a:t>union  	 e.g.  </a:t>
            </a:r>
            <a:r>
              <a:rPr lang="en-US" sz="2000" b="1" dirty="0">
                <a:latin typeface="Arial" charset="0"/>
              </a:rPr>
              <a:t>union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pointerTo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char</a:t>
            </a:r>
            <a:r>
              <a:rPr lang="en-US" sz="2000" dirty="0">
                <a:latin typeface="Arial" charset="0"/>
              </a:rPr>
              <a:t>))</a:t>
            </a:r>
          </a:p>
          <a:p>
            <a:pPr marL="914400" lvl="2" indent="0" eaLnBrk="1" hangingPunct="1">
              <a:buFont typeface="Wingdings" charset="0"/>
              <a:buNone/>
              <a:defRPr/>
            </a:pPr>
            <a:endParaRPr lang="en-US" sz="2000" b="1" dirty="0">
              <a:latin typeface="Arial" charset="0"/>
            </a:endParaRPr>
          </a:p>
          <a:p>
            <a:pPr lvl="2" eaLnBrk="1" hangingPunct="1">
              <a:buFont typeface="Wingdings" charset="0"/>
              <a:buNone/>
              <a:defRPr/>
            </a:pPr>
            <a:r>
              <a:rPr lang="en-US" sz="2000" b="1" dirty="0">
                <a:latin typeface="Arial" charset="0"/>
              </a:rPr>
              <a:t>CAN BE NESTED! </a:t>
            </a:r>
            <a:r>
              <a:rPr lang="en-US" sz="2000" b="1" dirty="0" err="1">
                <a:latin typeface="Arial" charset="0"/>
              </a:rPr>
              <a:t>pointerTo</a:t>
            </a:r>
            <a:r>
              <a:rPr lang="en-US" sz="2000" b="1" dirty="0">
                <a:latin typeface="Arial" charset="0"/>
              </a:rPr>
              <a:t>(</a:t>
            </a:r>
            <a:r>
              <a:rPr lang="en-US" sz="2000" b="1" dirty="0" err="1">
                <a:latin typeface="Arial" charset="0"/>
              </a:rPr>
              <a:t>arrayOf</a:t>
            </a:r>
            <a:r>
              <a:rPr lang="en-US" sz="2000" b="1" dirty="0">
                <a:latin typeface="Arial" charset="0"/>
              </a:rPr>
              <a:t>(</a:t>
            </a:r>
            <a:r>
              <a:rPr lang="en-US" sz="2000" b="1" dirty="0" err="1">
                <a:latin typeface="Arial" charset="0"/>
              </a:rPr>
              <a:t>pointerTo</a:t>
            </a:r>
            <a:r>
              <a:rPr lang="en-US" sz="2000" b="1" dirty="0">
                <a:latin typeface="Arial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char</a:t>
            </a:r>
            <a:r>
              <a:rPr lang="en-US" sz="2000" b="1" dirty="0">
                <a:latin typeface="Arial" charset="0"/>
              </a:rPr>
              <a:t>)))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For most of us, types are a mixture of these 3 views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sz="28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3">
            <a:extLst>
              <a:ext uri="{FF2B5EF4-FFF2-40B4-BE49-F238E27FC236}">
                <a16:creationId xmlns:a16="http://schemas.microsoft.com/office/drawing/2014/main" id="{B2C15AC8-F3BE-BF4A-918D-574ED737A4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FC09428F-A79B-8C40-9921-D11D60FA41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D11BFA-4A05-AE43-8F39-C64F950FF37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AB9A69E-C4D1-6D4A-BC82-3F8732933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Is a Type System?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CDA8646-4569-9949-85D1-DD2B77389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0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 mechanism to define types and associate them with programming language constructs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Deduce types of constructs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Deduce if a construct is “type correct” or “type incorrect”</a:t>
            </a:r>
            <a:endParaRPr lang="en-US" altLang="ja-JP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Additional rules for type equivalence, type compatibility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Important from pragmatic point of view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>
            <a:extLst>
              <a:ext uri="{FF2B5EF4-FFF2-40B4-BE49-F238E27FC236}">
                <a16:creationId xmlns:a16="http://schemas.microsoft.com/office/drawing/2014/main" id="{3C10527C-AEE1-9140-BBFA-27484BE8B0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A8646C-667E-1541-A656-5AC498FA71D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55E69C3F-A114-8641-9601-F15BBCC3F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Is a Type System?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17.6|143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|12.6|11.9|17.9|37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9|7.5|18.1|52.7|3.7|6.8|38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14.8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11.3|45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4|14.7|5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59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8|1.1|0.6|0.3|2.2|3|3.4|6.5|1.3|1.9|2.1|2|9.6|4.4|2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0.5|4.7|1.4|2.5|11.5|2.1|1.7|5.5|2.5|1.1|18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8.2|7.9|1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3.9|28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|37.1|38.9|1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8|5|18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6|16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1|55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57|53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24.6|106|121.1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28555</TotalTime>
  <Words>6256</Words>
  <Application>Microsoft Macintosh PowerPoint</Application>
  <PresentationFormat>On-screen Show (4:3)</PresentationFormat>
  <Paragraphs>1003</Paragraphs>
  <Slides>67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Courier</vt:lpstr>
      <vt:lpstr>Courier New</vt:lpstr>
      <vt:lpstr>Tahoma</vt:lpstr>
      <vt:lpstr>Times</vt:lpstr>
      <vt:lpstr>Wingdings</vt:lpstr>
      <vt:lpstr>Blends</vt:lpstr>
      <vt:lpstr>Custom Design</vt:lpstr>
      <vt:lpstr>Types</vt:lpstr>
      <vt:lpstr>Types and Type Systems</vt:lpstr>
      <vt:lpstr>Lecture Outline </vt:lpstr>
      <vt:lpstr>What Is a type?</vt:lpstr>
      <vt:lpstr>What Is the Role of Types?</vt:lpstr>
      <vt:lpstr>3 Views of Types</vt:lpstr>
      <vt:lpstr>3 Views of Types</vt:lpstr>
      <vt:lpstr>What Is a Type System?</vt:lpstr>
      <vt:lpstr>What Is a Type System?</vt:lpstr>
      <vt:lpstr>What Is Type Checking?</vt:lpstr>
      <vt:lpstr>What Is Type Checking?</vt:lpstr>
      <vt:lpstr>What Is Type Checking?</vt:lpstr>
      <vt:lpstr>Language Design Choices</vt:lpstr>
      <vt:lpstr>Forbidden Errors</vt:lpstr>
      <vt:lpstr>Type Safety</vt:lpstr>
      <vt:lpstr>C++ Is Type Unsafe</vt:lpstr>
      <vt:lpstr>What Is Type Checking</vt:lpstr>
      <vt:lpstr>What Is Type Checking?</vt:lpstr>
      <vt:lpstr>Lecture Outline </vt:lpstr>
      <vt:lpstr>Type Equivalence and Type Compatibility</vt:lpstr>
      <vt:lpstr>Type Equivalence and Type Compatibility</vt:lpstr>
      <vt:lpstr>Type Equivalence</vt:lpstr>
      <vt:lpstr>Structural Equivalence</vt:lpstr>
      <vt:lpstr>Structural Equivalence</vt:lpstr>
      <vt:lpstr>Structural Equivalence</vt:lpstr>
      <vt:lpstr>Structural Equivalence</vt:lpstr>
      <vt:lpstr>Structural Equivalence</vt:lpstr>
      <vt:lpstr>Name Equivalence </vt:lpstr>
      <vt:lpstr>Question</vt:lpstr>
      <vt:lpstr>Name Equivalence</vt:lpstr>
      <vt:lpstr>Exercise</vt:lpstr>
      <vt:lpstr>Exercise: Structural Equiv.</vt:lpstr>
      <vt:lpstr>Exercise: Strict Name Equiv.</vt:lpstr>
      <vt:lpstr>Exercise: Loose Name Equiv.</vt:lpstr>
      <vt:lpstr>Example: Type Equivalence in C</vt:lpstr>
      <vt:lpstr>Type Equivalence in C</vt:lpstr>
      <vt:lpstr>Type Equivalence in C</vt:lpstr>
      <vt:lpstr>Type Equivalence in C</vt:lpstr>
      <vt:lpstr>Question</vt:lpstr>
      <vt:lpstr>Type Equivalence and Type Compatibility</vt:lpstr>
      <vt:lpstr>Type Conversion</vt:lpstr>
      <vt:lpstr>Type Conversion</vt:lpstr>
      <vt:lpstr>Lecture Outline </vt:lpstr>
      <vt:lpstr>Pointers and Arrays in C </vt:lpstr>
      <vt:lpstr>Type Declaration in C</vt:lpstr>
      <vt:lpstr>Type Declaration in C</vt:lpstr>
      <vt:lpstr>Type Declarations in C </vt:lpstr>
      <vt:lpstr>Exercise </vt:lpstr>
      <vt:lpstr>Type Declarations in C</vt:lpstr>
      <vt:lpstr>Lecture Outline </vt:lpstr>
      <vt:lpstr>Primitive Types </vt:lpstr>
      <vt:lpstr>Composite Types: Record (Struct)</vt:lpstr>
      <vt:lpstr>Record (Struct)</vt:lpstr>
      <vt:lpstr>Variant (Union)</vt:lpstr>
      <vt:lpstr>Variants (Unions)</vt:lpstr>
      <vt:lpstr>Pascal’s Variant Record</vt:lpstr>
      <vt:lpstr>Pascal’s Variant Record</vt:lpstr>
      <vt:lpstr>Composite Types: Array</vt:lpstr>
      <vt:lpstr>Array</vt:lpstr>
      <vt:lpstr> Example: Algol68 Arrays</vt:lpstr>
      <vt:lpstr>Array Addressing</vt:lpstr>
      <vt:lpstr>Array Addressing</vt:lpstr>
      <vt:lpstr>Array Addressing</vt:lpstr>
      <vt:lpstr>Composite Types: Pointers </vt:lpstr>
      <vt:lpstr>Recursive Types</vt:lpstr>
      <vt:lpstr>Recursive Types</vt:lpstr>
      <vt:lpstr>The End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 CSCI 4430 &amp; CSCI 6969</dc:title>
  <dc:creator>student</dc:creator>
  <cp:lastModifiedBy>Milanova, Ana L.</cp:lastModifiedBy>
  <cp:revision>5968</cp:revision>
  <dcterms:created xsi:type="dcterms:W3CDTF">2010-11-02T15:56:59Z</dcterms:created>
  <dcterms:modified xsi:type="dcterms:W3CDTF">2020-11-23T19:11:05Z</dcterms:modified>
</cp:coreProperties>
</file>