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37"/>
  </p:notesMasterIdLst>
  <p:handoutMasterIdLst>
    <p:handoutMasterId r:id="rId38"/>
  </p:handoutMasterIdLst>
  <p:sldIdLst>
    <p:sldId id="807" r:id="rId3"/>
    <p:sldId id="908" r:id="rId4"/>
    <p:sldId id="873" r:id="rId5"/>
    <p:sldId id="852" r:id="rId6"/>
    <p:sldId id="854" r:id="rId7"/>
    <p:sldId id="907" r:id="rId8"/>
    <p:sldId id="855" r:id="rId9"/>
    <p:sldId id="857" r:id="rId10"/>
    <p:sldId id="867" r:id="rId11"/>
    <p:sldId id="859" r:id="rId12"/>
    <p:sldId id="860" r:id="rId13"/>
    <p:sldId id="861" r:id="rId14"/>
    <p:sldId id="903" r:id="rId15"/>
    <p:sldId id="934" r:id="rId16"/>
    <p:sldId id="940" r:id="rId17"/>
    <p:sldId id="939" r:id="rId18"/>
    <p:sldId id="942" r:id="rId19"/>
    <p:sldId id="862" r:id="rId20"/>
    <p:sldId id="998" r:id="rId21"/>
    <p:sldId id="865" r:id="rId22"/>
    <p:sldId id="866" r:id="rId23"/>
    <p:sldId id="999" r:id="rId24"/>
    <p:sldId id="905" r:id="rId25"/>
    <p:sldId id="1001" r:id="rId26"/>
    <p:sldId id="868" r:id="rId27"/>
    <p:sldId id="869" r:id="rId28"/>
    <p:sldId id="872" r:id="rId29"/>
    <p:sldId id="997" r:id="rId30"/>
    <p:sldId id="895" r:id="rId31"/>
    <p:sldId id="1002" r:id="rId32"/>
    <p:sldId id="938" r:id="rId33"/>
    <p:sldId id="943" r:id="rId34"/>
    <p:sldId id="904" r:id="rId35"/>
    <p:sldId id="996" r:id="rId36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435"/>
  </p:normalViewPr>
  <p:slideViewPr>
    <p:cSldViewPr>
      <p:cViewPr varScale="1">
        <p:scale>
          <a:sx n="85" d="100"/>
          <a:sy n="85" d="100"/>
        </p:scale>
        <p:origin x="2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0E8C42B-CC7F-9C4E-A909-46817F80B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7B6566C-576F-6345-869F-DF25590581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2E22AE0-DDBB-7A43-BCAC-4DF4B66871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A72D204C-3179-3C46-9617-5F642E007F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D2A7B4-6E8C-344F-B5E4-25FB6624D1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5ADD8A-D097-6A43-9830-B00FD5952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A77236-064D-5346-A69D-C793E85C4A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CF37186-C749-6645-AFBE-8B620D49E6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3FE8E7B-0A54-0446-B636-BB9C99580A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FA6D9C-5B99-7843-91B7-DC8BA24DC2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4BBF632-B2E9-F34D-B85A-EDBFC83C4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82345E-1C01-564F-A064-7BFDD20DFF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2345E-1C01-564F-A064-7BFDD20DFFD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04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64E849B7-4661-0B40-B652-0ACD28785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6C3D13-58DA-6F4E-8565-26686C2A081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07BA3FF-7AE7-8B4D-A66C-563E9D831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5D6D942-3434-D948-9C8C-CE063ADCA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E77D53A8-A90F-5145-9CE9-0D657B11C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F410CA8A-C052-D343-994F-06165C45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DE6A0E86-20E0-264A-9372-C123E4119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CF34B-1116-F340-A108-CB55DDB1CB9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79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2345E-1C01-564F-A064-7BFDD20DFFD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0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39F1FA7-9C10-6740-BB45-0287668FB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1D5067-9169-934B-9821-8030BD62017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B0D73BE-4E5C-AE4C-9F2E-57C25857B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94A7F28-8A38-054E-A0D3-90578D4FA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EC275F20-977D-594E-90ED-B78ECA9AA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5C0D7033-57B6-9B4C-A9D3-B1D679B6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Advantages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argument is protected from changes in callee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Disadvantages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Copying of values takes execution time and space, and can be a problem for large, aggregate values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430D9BD5-D402-6F47-BB3B-BD41B84F4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1EFBD1-06FF-8241-8DAC-C4644AB1EE63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64327AB9-0C57-7E4E-8D44-E6CB9602F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5532281B-ACBB-0C42-9463-B431BE7E4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general, languages that implement call by reference,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disallow arguments from being expressions as above.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other words, an argument passed by reference should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 something that has an address (an l-value), it cannot be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result of an arithmetic operation or any other value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without an address.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However, some languages (e.g., Fortran) allow this. They write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expression in a temporary, and pass the address of the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temporary to the callee.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0237195-F892-0D4A-A873-0EDA7B3FB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106A88-E4F2-3140-986D-C99051DFE50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B7840C8-2842-4C46-8491-7530E6FE1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1D4AE4-C8D9-0948-80E8-2DA5C1899FE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580D706-A524-F34C-95F2-01D5184F9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870BF70-8047-7B47-B3BF-E99F9A5D2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There can be variations in the implementation.</a:t>
            </a:r>
          </a:p>
          <a:p>
            <a:pPr eaLnBrk="1" hangingPunct="1">
              <a:defRPr/>
            </a:pPr>
            <a:r>
              <a:rPr lang="en-US" dirty="0"/>
              <a:t>Are parameters copied out from left to right, or from right to left?</a:t>
            </a:r>
          </a:p>
          <a:p>
            <a:pPr eaLnBrk="1" hangingPunct="1">
              <a:defRPr/>
            </a:pPr>
            <a:r>
              <a:rPr lang="en-US" dirty="0"/>
              <a:t>Are the l-values of the arguments evaluated only once, </a:t>
            </a:r>
          </a:p>
          <a:p>
            <a:pPr eaLnBrk="1" hangingPunct="1">
              <a:defRPr/>
            </a:pPr>
            <a:r>
              <a:rPr lang="en-US" dirty="0"/>
              <a:t>at procedure entry, or are they re-evaluated at procedure exit?</a:t>
            </a:r>
          </a:p>
          <a:p>
            <a:pPr eaLnBrk="1" hangingPunct="1">
              <a:defRPr/>
            </a:pPr>
            <a:endParaRPr lang="en-US" dirty="0"/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dirty="0"/>
              <a:t>One possible implementation is to copy arguments from left to right </a:t>
            </a:r>
          </a:p>
          <a:p>
            <a:pPr eaLnBrk="1" hangingPunct="1">
              <a:defRPr/>
            </a:pPr>
            <a:r>
              <a:rPr lang="en-US" dirty="0"/>
              <a:t>and reevaluate the l-value at exit. This will produce m = 3, and c[3] = 4.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2. Another possible implementation is to copy from left-to-right but </a:t>
            </a:r>
            <a:br>
              <a:rPr lang="en-US" dirty="0"/>
            </a:br>
            <a:r>
              <a:rPr lang="en-US" dirty="0"/>
              <a:t>use the l-value at procedure entry. I.e., m gets 3 and c[2], which was</a:t>
            </a:r>
          </a:p>
          <a:p>
            <a:pPr eaLnBrk="1" hangingPunct="1">
              <a:defRPr/>
            </a:pPr>
            <a:r>
              <a:rPr lang="en-US" dirty="0"/>
              <a:t>the address of the second actual argument at entry, gets 4.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3. Another is to use copy from right-to-left. Then c[2] gets 4</a:t>
            </a:r>
          </a:p>
          <a:p>
            <a:pPr eaLnBrk="1" hangingPunct="1">
              <a:defRPr/>
            </a:pPr>
            <a:r>
              <a:rPr lang="en-US" dirty="0"/>
              <a:t>and m gets 3.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B7840C8-2842-4C46-8491-7530E6FE1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1D4AE4-C8D9-0948-80E8-2DA5C1899FEF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580D706-A524-F34C-95F2-01D5184F9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870BF70-8047-7B47-B3BF-E99F9A5D2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There can be variations in the implementation.</a:t>
            </a:r>
          </a:p>
          <a:p>
            <a:pPr eaLnBrk="1" hangingPunct="1">
              <a:defRPr/>
            </a:pPr>
            <a:r>
              <a:rPr lang="en-US" dirty="0"/>
              <a:t>Are parameters copied out from left to right, or from right to left?</a:t>
            </a:r>
          </a:p>
          <a:p>
            <a:pPr eaLnBrk="1" hangingPunct="1">
              <a:defRPr/>
            </a:pPr>
            <a:r>
              <a:rPr lang="en-US" dirty="0"/>
              <a:t>Are the l-values of the arguments evaluated only once, </a:t>
            </a:r>
          </a:p>
          <a:p>
            <a:pPr eaLnBrk="1" hangingPunct="1">
              <a:defRPr/>
            </a:pPr>
            <a:r>
              <a:rPr lang="en-US" dirty="0"/>
              <a:t>at procedure entry, or are they re-evaluated at procedure exit?</a:t>
            </a:r>
          </a:p>
          <a:p>
            <a:pPr eaLnBrk="1" hangingPunct="1">
              <a:defRPr/>
            </a:pPr>
            <a:endParaRPr lang="en-US" dirty="0"/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dirty="0"/>
              <a:t>One possible implementation is to copy arguments from left to right </a:t>
            </a:r>
          </a:p>
          <a:p>
            <a:pPr eaLnBrk="1" hangingPunct="1">
              <a:defRPr/>
            </a:pPr>
            <a:r>
              <a:rPr lang="en-US" dirty="0"/>
              <a:t>and reevaluate the l-value at exit. This will produce m = 3, and c[3] = 4.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2. Another possible implementation is to copy from left-to-right but </a:t>
            </a:r>
            <a:br>
              <a:rPr lang="en-US" dirty="0"/>
            </a:br>
            <a:r>
              <a:rPr lang="en-US" dirty="0"/>
              <a:t>use the l-value at procedure entry. I.e., m gets 3 and c[2], which was</a:t>
            </a:r>
          </a:p>
          <a:p>
            <a:pPr eaLnBrk="1" hangingPunct="1">
              <a:defRPr/>
            </a:pPr>
            <a:r>
              <a:rPr lang="en-US" dirty="0"/>
              <a:t>the address of the second actual argument at entry, gets 4.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3. Another is to use copy from right-to-left. Then c[2] gets 4</a:t>
            </a:r>
          </a:p>
          <a:p>
            <a:pPr eaLnBrk="1" hangingPunct="1">
              <a:defRPr/>
            </a:pPr>
            <a:r>
              <a:rPr lang="en-US" dirty="0"/>
              <a:t>and m gets 3.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5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2345E-1C01-564F-A064-7BFDD20DFFD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48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2345E-1C01-564F-A064-7BFDD20DFFD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09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0BE13C7-EB2D-9D47-AB6E-261DA773E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C873872-9DE4-824F-9DC6-A7F983BF1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92CB92F-9FBB-3F47-9215-26116D3E6B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66F826-0532-834D-8134-BE8707CDE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5B42BAE-38DA-B548-BDDC-B01173A79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EC684D-D824-CA4B-9BF1-239E0B1512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3D2F-5997-6340-93A7-7318F164A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A5FD823-73C1-2741-B81A-E12B1E70D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AAB6E4-57D2-A24A-AA1D-FDF9437A21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F06E1-9980-284C-A52F-DC749D6E6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35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4F723D-F4D3-D642-BE02-3E6DC46F7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DAF8B-CA75-214C-BEA4-1B3494AF7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B387F-07C4-2640-9763-EB0FECC1C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E4F3-8958-504E-A192-56ADD2586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3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2633B-B264-A143-91C0-A4F5CEE1C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D1BA8-E28D-914D-9AD5-40F5B0EC1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E68495-CBAC-254B-9B07-CD7853CE4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02E8-D25C-E247-8B48-56A90FD8B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65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24F62-4596-B34A-BDDA-E0DBFEE0A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B150F1-D37F-C74A-9579-7ADF10C59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E5FBC8-894E-1D45-9A92-696F8924D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39F6A-32BE-2141-B8AB-9C6881572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1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3DF9C-CD06-4B49-A1AA-525E510DD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07989-4285-6B4A-8682-D3538D7CA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C3D68-722A-4B46-8C31-ACBEFE759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90D4C-69D5-934B-BCC0-FF66898D1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3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0820AF-F433-1847-A9A1-CBA342E0E1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E1E0A2-17F6-284A-9B48-FD7E54721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793A2B-968C-5241-8F83-F850CDAE6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04EED-8190-E442-9C05-7449B0397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72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00C8CA-7D31-FA44-8518-94C067B13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F40167-1C3D-E54D-956B-7A4B0ED7C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B331FC-B49E-CE4A-915D-10B811CBB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A0C2-1592-1043-BCD0-6873D4A6A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18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EEC56E-C74F-E045-AB54-486634A432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4041C0-3AD0-F440-8792-472EAD442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3876DD-36A1-0D43-8578-FAFD7A597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D425-33F7-BA45-A080-68E2A340E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95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E3DB8-DBDC-B448-85E3-69171F0A0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E0810-6966-9245-A347-AA361FF5E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E0263-3A16-C040-B2F7-20705BE4A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1862A-B10C-EA48-9320-523EF3F26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3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5383C23-DBE9-9440-B795-7AD11AB00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193CA8-693E-F146-892A-0EA40B4F78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39910-6C01-8741-A59B-5A9584E2B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6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20BA1-C0EB-7347-A9A6-AD911E7A2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D11F3-2A3A-A14F-876C-10C8489CE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E0A90-9EFC-EB43-BAAC-F9BFF5FBC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E43F7-B0E8-7144-B59F-632FF2886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392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4DE0E3-E225-6345-97E2-8345877D8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EC7B1-29CD-BF4F-9B0C-71EB0D01B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FD0A7F-4195-524D-B6A3-34CF6643E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B78ED-C0B5-7C41-8486-FDA5F67492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165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F97349-9664-6E4D-8542-9C912A21D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52C00-5753-8F4A-B5B3-5EB272F57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25C1EB-828B-1C4D-9443-C8FD9EDB2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AF62-7AE9-E844-AF7A-A1D29C1FA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7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922609-2312-844E-AB88-6197E308F8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C54CEF-86A8-FE4E-AAB2-D6C3B3C14B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2CD1F-C9E2-8D42-AAC8-69359B4CF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1E147B-AAE0-BA41-9342-6A7A9620C3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B271D48-564A-CB4A-B0BB-869C0C4FCD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14FEA-7205-C049-9EBA-3432DA186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70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4C92007-B0E9-6E4F-BE40-F35F854319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A6BA179-E87A-F543-867D-FA5D759FF0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01F8-3FDD-264F-9E30-8D2773E32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D0408F5-EC78-B743-BA85-EF78FF8913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28A7818-0C81-8444-9848-624407A2CE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D0D4-892E-954A-8A77-C03934215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8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5F7A853-B767-9B4C-841C-C423165E8A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67BE023C-00D4-BF43-AC66-78943E6E14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467E7-332E-E74D-86AC-A39C3F5F0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1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A795FA-113F-594D-B43F-F240D457D7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CF0D20-ABF3-2F43-8B41-D6781E8A49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31CD6-D308-D148-ABAB-C63A1A4CF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0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72BD24-67A1-884B-A244-FE48F607EC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860FD4E-3026-C340-BA54-105EAB97BB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8545A-C5E7-044B-B729-FCDFC19DD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2D61AE72-8BEF-C24B-9D36-4940922142C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7416060-42D5-214F-8F58-A03C2E26C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8F4000B-FE62-824D-8D91-A6C4EBD93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9F57002-6B37-344C-A23E-C7706E6072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4B2D846-A7B0-B84C-8C52-A608F1D8E6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A342E8B-24DF-D948-ADB5-59CC27652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39AB79-08E4-3542-B342-751A7C0F5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1F6C18-1056-A94B-B030-CF912D53B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A7E2A1A7-178B-8B40-B6BA-7262C5227A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AB36EACB-EC37-4440-85C5-A389CC8920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FFFDE5A4-A59B-D14D-A90E-2C9B141A2F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F4429-B465-0748-AF51-DE82E0596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5152F763-A603-A446-B0CF-190C33101D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772400" cy="14620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Control Abstraction and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Parameter Passing</a:t>
            </a:r>
          </a:p>
        </p:txBody>
      </p:sp>
      <p:grpSp>
        <p:nvGrpSpPr>
          <p:cNvPr id="27650" name="Group 6">
            <a:extLst>
              <a:ext uri="{FF2B5EF4-FFF2-40B4-BE49-F238E27FC236}">
                <a16:creationId xmlns:a16="http://schemas.microsoft.com/office/drawing/2014/main" id="{30A40F8C-0B42-644C-AC32-21460689A05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90800"/>
            <a:ext cx="9009063" cy="1052513"/>
            <a:chOff x="0" y="1536"/>
            <a:chExt cx="5675" cy="663"/>
          </a:xfrm>
        </p:grpSpPr>
        <p:grpSp>
          <p:nvGrpSpPr>
            <p:cNvPr id="27653" name="Group 7">
              <a:extLst>
                <a:ext uri="{FF2B5EF4-FFF2-40B4-BE49-F238E27FC236}">
                  <a16:creationId xmlns:a16="http://schemas.microsoft.com/office/drawing/2014/main" id="{3D408AFA-611E-B046-87A0-F9C6E12AB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660" name="Rectangle 8">
                <a:extLst>
                  <a:ext uri="{FF2B5EF4-FFF2-40B4-BE49-F238E27FC236}">
                    <a16:creationId xmlns:a16="http://schemas.microsoft.com/office/drawing/2014/main" id="{0CDD095E-1D49-1643-B140-9C70F4865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1" name="Rectangle 9">
                <a:extLst>
                  <a:ext uri="{FF2B5EF4-FFF2-40B4-BE49-F238E27FC236}">
                    <a16:creationId xmlns:a16="http://schemas.microsoft.com/office/drawing/2014/main" id="{5D6407AF-6F6E-B641-8519-1BBE53E4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7654" name="Group 10">
              <a:extLst>
                <a:ext uri="{FF2B5EF4-FFF2-40B4-BE49-F238E27FC236}">
                  <a16:creationId xmlns:a16="http://schemas.microsoft.com/office/drawing/2014/main" id="{C35E86E4-66FC-7C41-8F8C-21A00E33C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7658" name="Rectangle 11">
                <a:extLst>
                  <a:ext uri="{FF2B5EF4-FFF2-40B4-BE49-F238E27FC236}">
                    <a16:creationId xmlns:a16="http://schemas.microsoft.com/office/drawing/2014/main" id="{6604F3F9-4782-B048-9555-5F6430418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59" name="Rectangle 12">
                <a:extLst>
                  <a:ext uri="{FF2B5EF4-FFF2-40B4-BE49-F238E27FC236}">
                    <a16:creationId xmlns:a16="http://schemas.microsoft.com/office/drawing/2014/main" id="{E045301E-40F0-994D-ADA1-C8CA661BA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7655" name="Rectangle 13">
              <a:extLst>
                <a:ext uri="{FF2B5EF4-FFF2-40B4-BE49-F238E27FC236}">
                  <a16:creationId xmlns:a16="http://schemas.microsoft.com/office/drawing/2014/main" id="{69D984AC-210E-E441-A364-F0CD9E9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6" name="Rectangle 14">
              <a:extLst>
                <a:ext uri="{FF2B5EF4-FFF2-40B4-BE49-F238E27FC236}">
                  <a16:creationId xmlns:a16="http://schemas.microsoft.com/office/drawing/2014/main" id="{C5C747E4-AB69-5544-B664-08011FB7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7" name="Rectangle 15">
              <a:extLst>
                <a:ext uri="{FF2B5EF4-FFF2-40B4-BE49-F238E27FC236}">
                  <a16:creationId xmlns:a16="http://schemas.microsoft.com/office/drawing/2014/main" id="{787D7A9B-2146-B347-A0F1-90CC137EF0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1" name="Rectangle 17">
            <a:extLst>
              <a:ext uri="{FF2B5EF4-FFF2-40B4-BE49-F238E27FC236}">
                <a16:creationId xmlns:a16="http://schemas.microsoft.com/office/drawing/2014/main" id="{8D76012B-EEC7-C846-A00B-20FF334497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038600"/>
            <a:ext cx="70104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800">
                <a:latin typeface="Arial" panose="020B0604020202020204" pitchFamily="34" charset="0"/>
              </a:rPr>
              <a:t>Read: Scott, Chapter 9.1-9.3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800">
                <a:latin typeface="Arial" panose="020B0604020202020204" pitchFamily="34" charset="0"/>
              </a:rPr>
              <a:t>(lecture notes cover mostly 9.3)</a:t>
            </a:r>
          </a:p>
        </p:txBody>
      </p:sp>
      <p:sp>
        <p:nvSpPr>
          <p:cNvPr id="27652" name="Slide Number Placeholder 2">
            <a:extLst>
              <a:ext uri="{FF2B5EF4-FFF2-40B4-BE49-F238E27FC236}">
                <a16:creationId xmlns:a16="http://schemas.microsoft.com/office/drawing/2014/main" id="{85D464F9-B368-3C45-9581-4FF537943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46D35E-4846-8849-9F60-83FF3AAC64E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40E9D030-7E39-B347-B8E2-E13BE5663A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66E80913-EBF0-8645-9BFC-8263A740E3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D5E61-CC7D-C94E-A3CF-36F0489270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ED58A54-B320-F342-A82D-FB14CAEEC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Aliasing: Call by Reference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867DC54-1A29-C143-A80B-5F4B6013F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9388"/>
            <a:ext cx="5181600" cy="4722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b="1">
                <a:latin typeface="Courier" pitchFamily="2" charset="0"/>
              </a:rPr>
              <a:t>y: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procedure P(x: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x := x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   x := x +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end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y :=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P</a:t>
            </a:r>
            <a:r>
              <a:rPr lang="en-US" altLang="en-US" sz="2400" b="1">
                <a:solidFill>
                  <a:srgbClr val="FF0000"/>
                </a:solidFill>
                <a:latin typeface="Courier" pitchFamily="2" charset="0"/>
              </a:rPr>
              <a:t>(y);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write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</a:t>
            </a:r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71776FEB-03EB-EE4C-B884-6CFF0E6C0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0"/>
            <a:ext cx="9207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u="sng">
                <a:latin typeface="Courier New" panose="02070309020205020404" pitchFamily="49" charset="0"/>
              </a:rPr>
              <a:t>x 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--&gt;y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51DE4223-D02D-E04D-866B-B67B294E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2530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During the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call</a:t>
            </a:r>
            <a:r>
              <a:rPr lang="en-US" altLang="en-US" sz="2400" b="1">
                <a:solidFill>
                  <a:srgbClr val="FF0000"/>
                </a:solidFill>
                <a:latin typeface="Times" pitchFamily="2" charset="0"/>
              </a:rPr>
              <a:t>,</a:t>
            </a:r>
            <a:r>
              <a:rPr lang="en-US" altLang="en-US" sz="2400" b="1" i="1">
                <a:latin typeface="Times" pitchFamily="2" charset="0"/>
              </a:rPr>
              <a:t> </a:t>
            </a:r>
          </a:p>
          <a:p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x</a:t>
            </a:r>
            <a:r>
              <a:rPr lang="en-US" altLang="en-US" sz="2400" b="1" i="1">
                <a:latin typeface="Times" pitchFamily="2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and</a:t>
            </a:r>
            <a:r>
              <a:rPr lang="en-US" altLang="en-US" sz="2400" b="1" i="1">
                <a:latin typeface="Times" pitchFamily="2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y </a:t>
            </a:r>
            <a:r>
              <a:rPr lang="en-US" altLang="en-US" sz="2400">
                <a:latin typeface="Arial" panose="020B0604020202020204" pitchFamily="34" charset="0"/>
              </a:rPr>
              <a:t>are two different names for the same location!</a:t>
            </a:r>
          </a:p>
        </p:txBody>
      </p:sp>
      <p:sp>
        <p:nvSpPr>
          <p:cNvPr id="1088518" name="Text Box 6">
            <a:extLst>
              <a:ext uri="{FF2B5EF4-FFF2-40B4-BE49-F238E27FC236}">
                <a16:creationId xmlns:a16="http://schemas.microsoft.com/office/drawing/2014/main" id="{AE49C1D3-55DA-8245-BC28-5F699C82A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86400"/>
            <a:ext cx="133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Output: 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grpSp>
        <p:nvGrpSpPr>
          <p:cNvPr id="68616" name="Group 7">
            <a:extLst>
              <a:ext uri="{FF2B5EF4-FFF2-40B4-BE49-F238E27FC236}">
                <a16:creationId xmlns:a16="http://schemas.microsoft.com/office/drawing/2014/main" id="{D3EFF494-4944-844F-A3A4-23F48487D47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825500" cy="1778000"/>
            <a:chOff x="1872" y="2304"/>
            <a:chExt cx="520" cy="1120"/>
          </a:xfrm>
        </p:grpSpPr>
        <p:grpSp>
          <p:nvGrpSpPr>
            <p:cNvPr id="38921" name="Group 8">
              <a:extLst>
                <a:ext uri="{FF2B5EF4-FFF2-40B4-BE49-F238E27FC236}">
                  <a16:creationId xmlns:a16="http://schemas.microsoft.com/office/drawing/2014/main" id="{FE2F25B3-335F-F849-BF11-F5B51DFE7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520" cy="1120"/>
              <a:chOff x="1344" y="2481"/>
              <a:chExt cx="520" cy="1120"/>
            </a:xfrm>
          </p:grpSpPr>
          <p:sp>
            <p:nvSpPr>
              <p:cNvPr id="38924" name="Text Box 9">
                <a:extLst>
                  <a:ext uri="{FF2B5EF4-FFF2-40B4-BE49-F238E27FC236}">
                    <a16:creationId xmlns:a16="http://schemas.microsoft.com/office/drawing/2014/main" id="{921C88C6-3DE1-6B49-AD0C-A1CA21DBF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481"/>
                <a:ext cx="472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b="1" u="sng">
                    <a:latin typeface="Courier New" panose="02070309020205020404" pitchFamily="49" charset="0"/>
                  </a:rPr>
                  <a:t>x,y</a:t>
                </a:r>
                <a:endParaRPr lang="en-US" altLang="en-US" sz="2400" b="1">
                  <a:latin typeface="Courier New" panose="02070309020205020404" pitchFamily="49" charset="0"/>
                </a:endParaRPr>
              </a:p>
              <a:p>
                <a:r>
                  <a:rPr lang="en-US" altLang="en-US" sz="2400" b="1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8925" name="Text Box 10">
                <a:extLst>
                  <a:ext uri="{FF2B5EF4-FFF2-40B4-BE49-F238E27FC236}">
                    <a16:creationId xmlns:a16="http://schemas.microsoft.com/office/drawing/2014/main" id="{92550106-98B2-2D4E-A09C-545C4B9C8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302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b="1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8926" name="Text Box 11">
                <a:extLst>
                  <a:ext uri="{FF2B5EF4-FFF2-40B4-BE49-F238E27FC236}">
                    <a16:creationId xmlns:a16="http://schemas.microsoft.com/office/drawing/2014/main" id="{39A02AF2-090E-2649-B8AD-A93E2B00D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331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b="1"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38927" name="Line 12">
                <a:extLst>
                  <a:ext uri="{FF2B5EF4-FFF2-40B4-BE49-F238E27FC236}">
                    <a16:creationId xmlns:a16="http://schemas.microsoft.com/office/drawing/2014/main" id="{26D76123-D494-2F45-BEF5-48EE723BA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40" cy="9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8" name="Line 13">
                <a:extLst>
                  <a:ext uri="{FF2B5EF4-FFF2-40B4-BE49-F238E27FC236}">
                    <a16:creationId xmlns:a16="http://schemas.microsoft.com/office/drawing/2014/main" id="{603B3E36-90D8-4B42-A7FF-F93602EB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288" cy="14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2" name="Line 14">
              <a:extLst>
                <a:ext uri="{FF2B5EF4-FFF2-40B4-BE49-F238E27FC236}">
                  <a16:creationId xmlns:a16="http://schemas.microsoft.com/office/drawing/2014/main" id="{985C71F6-D939-654F-9F3E-1ACF0BFBE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5">
              <a:extLst>
                <a:ext uri="{FF2B5EF4-FFF2-40B4-BE49-F238E27FC236}">
                  <a16:creationId xmlns:a16="http://schemas.microsoft.com/office/drawing/2014/main" id="{F90BDDCA-FBCA-CA47-8B94-3CEA9C143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2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>
            <a:extLst>
              <a:ext uri="{FF2B5EF4-FFF2-40B4-BE49-F238E27FC236}">
                <a16:creationId xmlns:a16="http://schemas.microsoft.com/office/drawing/2014/main" id="{102F7BAD-5B0E-5F4E-A0F2-21926D1583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41597EFC-ADFA-9C4C-BA01-2C98044997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4F9376-4166-0748-A3A7-2D758634A6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5C5685A-B241-2E40-A9FC-EB47026B8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 Aliasing: Call by Value</a:t>
            </a:r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60ED523B-C703-B249-9E76-AF6ADEDC88A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609600" cy="1768475"/>
            <a:chOff x="3024" y="1079"/>
            <a:chExt cx="384" cy="1114"/>
          </a:xfrm>
        </p:grpSpPr>
        <p:sp>
          <p:nvSpPr>
            <p:cNvPr id="39946" name="Text Box 5">
              <a:extLst>
                <a:ext uri="{FF2B5EF4-FFF2-40B4-BE49-F238E27FC236}">
                  <a16:creationId xmlns:a16="http://schemas.microsoft.com/office/drawing/2014/main" id="{C391D5C0-7380-4846-A749-42021FEF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9947" name="Text Box 6">
              <a:extLst>
                <a:ext uri="{FF2B5EF4-FFF2-40B4-BE49-F238E27FC236}">
                  <a16:creationId xmlns:a16="http://schemas.microsoft.com/office/drawing/2014/main" id="{D2210B0B-8D2C-0C49-860B-CF3288210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079"/>
              <a:ext cx="2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u="sng">
                  <a:latin typeface="Courier New" panose="02070309020205020404" pitchFamily="49" charset="0"/>
                </a:rPr>
                <a:t>x</a:t>
              </a:r>
            </a:p>
            <a:p>
              <a:r>
                <a:rPr lang="en-US" altLang="en-US" sz="2400" b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9948" name="Text Box 7">
              <a:extLst>
                <a:ext uri="{FF2B5EF4-FFF2-40B4-BE49-F238E27FC236}">
                  <a16:creationId xmlns:a16="http://schemas.microsoft.com/office/drawing/2014/main" id="{7E7B5D59-4A32-9B4C-B1FF-00C27BD7A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0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9949" name="Line 8">
              <a:extLst>
                <a:ext uri="{FF2B5EF4-FFF2-40B4-BE49-F238E27FC236}">
                  <a16:creationId xmlns:a16="http://schemas.microsoft.com/office/drawing/2014/main" id="{5B8F9E78-9FA9-F64B-B2D0-4D3464327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43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>
              <a:extLst>
                <a:ext uri="{FF2B5EF4-FFF2-40B4-BE49-F238E27FC236}">
                  <a16:creationId xmlns:a16="http://schemas.microsoft.com/office/drawing/2014/main" id="{D623C260-E8CC-5344-A038-48A433BF4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18A42458-90CC-BF43-8E04-7F09EB35451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114800"/>
            <a:ext cx="376238" cy="1233488"/>
            <a:chOff x="1680" y="2343"/>
            <a:chExt cx="237" cy="777"/>
          </a:xfrm>
        </p:grpSpPr>
        <p:sp>
          <p:nvSpPr>
            <p:cNvPr id="39944" name="Text Box 11">
              <a:extLst>
                <a:ext uri="{FF2B5EF4-FFF2-40B4-BE49-F238E27FC236}">
                  <a16:creationId xmlns:a16="http://schemas.microsoft.com/office/drawing/2014/main" id="{B5A3BF55-5AF0-044C-8437-A9AAB99A7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43"/>
              <a:ext cx="23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u="sng">
                  <a:latin typeface="Courier New" panose="02070309020205020404" pitchFamily="49" charset="0"/>
                </a:rPr>
                <a:t>y</a:t>
              </a:r>
            </a:p>
            <a:p>
              <a:r>
                <a:rPr lang="en-US" altLang="en-US" sz="2400" b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9945" name="Text Box 12">
              <a:extLst>
                <a:ext uri="{FF2B5EF4-FFF2-40B4-BE49-F238E27FC236}">
                  <a16:creationId xmlns:a16="http://schemas.microsoft.com/office/drawing/2014/main" id="{4E2098A3-F392-EB47-A408-7E79393B9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 b="1">
                <a:latin typeface="Comic Sans MS" panose="030F0902030302020204" pitchFamily="66" charset="0"/>
              </a:endParaRPr>
            </a:p>
          </p:txBody>
        </p:sp>
      </p:grpSp>
      <p:sp>
        <p:nvSpPr>
          <p:cNvPr id="1089550" name="Text Box 14">
            <a:extLst>
              <a:ext uri="{FF2B5EF4-FFF2-40B4-BE49-F238E27FC236}">
                <a16:creationId xmlns:a16="http://schemas.microsoft.com/office/drawing/2014/main" id="{8ECFDB45-69D1-F442-81B2-571E9461F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334000"/>
            <a:ext cx="133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Output: </a:t>
            </a:r>
          </a:p>
          <a:p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9943" name="Rectangle 16">
            <a:extLst>
              <a:ext uri="{FF2B5EF4-FFF2-40B4-BE49-F238E27FC236}">
                <a16:creationId xmlns:a16="http://schemas.microsoft.com/office/drawing/2014/main" id="{3AF609BA-4B66-B243-AC20-D823550E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51816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b="1">
                <a:latin typeface="Courier" pitchFamily="2" charset="0"/>
              </a:rPr>
              <a:t>y: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procedure P(x: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x := x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   x := x +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end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y :=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P</a:t>
            </a:r>
            <a:r>
              <a:rPr lang="en-US" altLang="en-US" sz="2400" b="1">
                <a:solidFill>
                  <a:srgbClr val="FF0000"/>
                </a:solidFill>
                <a:latin typeface="Courier" pitchFamily="2" charset="0"/>
              </a:rPr>
              <a:t>(y);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  write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>
            <a:extLst>
              <a:ext uri="{FF2B5EF4-FFF2-40B4-BE49-F238E27FC236}">
                <a16:creationId xmlns:a16="http://schemas.microsoft.com/office/drawing/2014/main" id="{ADC9D3E1-3659-A841-9764-4F948AD4CA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E009ED27-6D4B-AC48-87ED-D1A77AF21C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C6A148-CF3B-C048-8A05-A88D6A13C9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12F22B2-D5FB-EA41-9F9C-CE3D14A2E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More Aliasing with Call by Reference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5C7C597-052E-174F-BA02-8AD679454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518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err="1">
                <a:latin typeface="Courier" pitchFamily="2" charset="0"/>
              </a:rPr>
              <a:t>j,k,m</a:t>
            </a:r>
            <a:r>
              <a:rPr lang="en-US" altLang="en-US" sz="2400" b="1" dirty="0">
                <a:latin typeface="Courier" pitchFamily="2" charset="0"/>
              </a:rPr>
              <a:t> 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procedure Q(</a:t>
            </a:r>
            <a:r>
              <a:rPr lang="en-US" altLang="en-US" sz="2400" b="1" dirty="0" err="1">
                <a:latin typeface="Courier" pitchFamily="2" charset="0"/>
              </a:rPr>
              <a:t>a,b</a:t>
            </a:r>
            <a:r>
              <a:rPr lang="en-US" altLang="en-US" sz="2400" b="1" dirty="0">
                <a:latin typeface="Courier" pitchFamily="2" charset="0"/>
              </a:rPr>
              <a:t> 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 b :=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 a := m *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end Q;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s1: Q(m, k);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s2: Q(j, 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CAD15A4D-14A0-E14A-9B0D-2810CBC0A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62200"/>
            <a:ext cx="4038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Global-formal aliases:</a:t>
            </a:r>
          </a:p>
          <a:p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&lt;m,a&gt; &lt;k,b&gt;</a:t>
            </a:r>
            <a:r>
              <a:rPr lang="en-US" altLang="en-US" sz="2400" b="1" i="1">
                <a:latin typeface="Times" pitchFamily="2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associations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during call to </a:t>
            </a:r>
            <a:r>
              <a:rPr lang="en-US" altLang="en-US" sz="2400" b="1">
                <a:latin typeface="Courier New" panose="02070309020205020404" pitchFamily="49" charset="0"/>
              </a:rPr>
              <a:t>Q</a:t>
            </a:r>
            <a:r>
              <a:rPr lang="en-US" altLang="en-US" sz="2400">
                <a:latin typeface="Arial" panose="020B0604020202020204" pitchFamily="34" charset="0"/>
              </a:rPr>
              <a:t> at </a:t>
            </a:r>
            <a:r>
              <a:rPr lang="en-US" altLang="en-US" sz="2400" b="1">
                <a:latin typeface="Courier New" panose="02070309020205020404" pitchFamily="49" charset="0"/>
              </a:rPr>
              <a:t>s1</a:t>
            </a:r>
            <a:endParaRPr lang="en-US" altLang="en-US" sz="2400">
              <a:latin typeface="Arial" panose="020B0604020202020204" pitchFamily="34" charset="0"/>
            </a:endParaRPr>
          </a:p>
          <a:p>
            <a:endParaRPr lang="en-US" altLang="en-US" sz="2400" b="1" i="1">
              <a:latin typeface="Times" pitchFamily="2" charset="0"/>
            </a:endParaRPr>
          </a:p>
          <a:p>
            <a:r>
              <a:rPr lang="en-US" altLang="en-US" sz="2400">
                <a:latin typeface="Arial" panose="020B0604020202020204" pitchFamily="34" charset="0"/>
              </a:rPr>
              <a:t>Formal-formal aliases:</a:t>
            </a:r>
          </a:p>
          <a:p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&lt;a,b&gt;</a:t>
            </a:r>
            <a:r>
              <a:rPr lang="en-US" altLang="en-US" sz="2400" b="1" i="1">
                <a:latin typeface="Times" pitchFamily="2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during call at </a:t>
            </a:r>
            <a:r>
              <a:rPr lang="en-US" altLang="en-US" sz="2400" b="1">
                <a:latin typeface="Courier New" panose="02070309020205020404" pitchFamily="49" charset="0"/>
              </a:rPr>
              <a:t>s2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5D70F4D6-FDD5-5B44-B540-4B2DAC381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Questions 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CD8D701E-EAA4-464D-8082-1FD452C7C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Arial" panose="020B0604020202020204" pitchFamily="34" charset="0"/>
              </a:rPr>
              <a:t>Aliasing</a:t>
            </a:r>
            <a:r>
              <a:rPr lang="en-US" altLang="en-US">
                <a:latin typeface="Arial" panose="020B0604020202020204" pitchFamily="34" charset="0"/>
              </a:rPr>
              <a:t> is an important concept in programming 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Can you think of other examples of </a:t>
            </a:r>
            <a:r>
              <a:rPr lang="en-US" altLang="en-US" u="sng">
                <a:latin typeface="Arial" panose="020B0604020202020204" pitchFamily="34" charset="0"/>
              </a:rPr>
              <a:t>aliasing</a:t>
            </a:r>
            <a:r>
              <a:rPr lang="en-US" altLang="en-US">
                <a:latin typeface="Arial" panose="020B0604020202020204" pitchFamily="34" charset="0"/>
              </a:rPr>
              <a:t>?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Why memory aliasing is considered dangerous?</a:t>
            </a:r>
          </a:p>
          <a:p>
            <a:r>
              <a:rPr lang="en-US" altLang="en-US">
                <a:latin typeface="Arial" panose="020B0604020202020204" pitchFamily="34" charset="0"/>
              </a:rPr>
              <a:t>Can you think of other ways for creating memory aliasing?</a:t>
            </a: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A40F27B8-6362-DC44-8262-54A92ED4CE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F2C94C08-AAD7-314B-869C-8B629421C1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59D2F-2D3D-084F-8567-E9C0CD631F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79A6729D-0BAC-6143-AB29-3690707B6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Memory Aliasing is Dangerous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F6E6AFA-47B9-F548-A66D-3A6AF093A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One part of the program can modify a location through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one alias</a:t>
            </a:r>
            <a:r>
              <a:rPr lang="en-US" altLang="en-US" dirty="0">
                <a:latin typeface="Arial" panose="020B0604020202020204" pitchFamily="34" charset="0"/>
              </a:rPr>
              <a:t>, breaking invariants/expectations of other parts that use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different aliases </a:t>
            </a:r>
            <a:r>
              <a:rPr lang="en-US" altLang="en-US" dirty="0">
                <a:latin typeface="Arial" panose="020B0604020202020204" pitchFamily="34" charset="0"/>
              </a:rPr>
              <a:t>to the same location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In general, we cannot know whether </a:t>
            </a:r>
            <a:r>
              <a:rPr lang="en-US" altLang="en-US" b="1" dirty="0">
                <a:latin typeface="Courier New" panose="02070309020205020404" pitchFamily="49" charset="0"/>
              </a:rPr>
              <a:t>x-&gt;f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y-&gt;f</a:t>
            </a:r>
            <a:r>
              <a:rPr lang="en-US" altLang="en-US" dirty="0">
                <a:latin typeface="Arial" panose="020B0604020202020204" pitchFamily="34" charset="0"/>
              </a:rPr>
              <a:t> are aliases to the same location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We “err” on the safe side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Aliasing makes reasoning about code hard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Aliasing prevents compiler optimization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CF3B2867-9401-7E40-8DC5-4305619150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81F34A-2B61-8348-ABF6-BE3B205B6F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CB3BEBF-BBC3-2247-AF08-C256544A9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Readonly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FED9-4773-AC45-96DA-29E27C75C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What are some defenses against unwanted modification through aliases?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parameters are an important paradigm in C/C++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log(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const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Arial" panose="020B0604020202020204" pitchFamily="34" charset="0"/>
              </a:rPr>
              <a:t>huge_struct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&amp;r) { </a:t>
            </a:r>
            <a:r>
              <a:rPr lang="is-I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… }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is-I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… </a:t>
            </a:r>
          </a:p>
          <a:p>
            <a:pPr lvl="1">
              <a:buFont typeface="Wingdings" pitchFamily="2" charset="2"/>
              <a:buNone/>
            </a:pPr>
            <a:r>
              <a:rPr lang="is-I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log(my_huge_struct);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A82EA1BD-5B2A-9E4F-BD30-AF8A028725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694FE25E-20B1-F94D-8096-CD10DEB251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65401B-3B75-EC4A-AC29-AC72E55FE6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5DC309B-EBCF-9342-A355-773F7CE0A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Readonly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9B28-3591-5D43-A216-6186AE9E4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en-US">
                <a:latin typeface="Arial" panose="020B0604020202020204" pitchFamily="34" charset="0"/>
              </a:rPr>
              <a:t> can be tricky</a:t>
            </a:r>
            <a:r>
              <a:rPr lang="is-IS" altLang="en-US">
                <a:latin typeface="Arial" panose="020B0604020202020204" pitchFamily="34" charset="0"/>
              </a:rPr>
              <a:t>…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log(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huge_struct * r) {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r-&gt;f = 0; // NOT OK</a:t>
            </a:r>
          </a:p>
          <a:p>
            <a:pPr>
              <a:buFont typeface="Wingdings" pitchFamily="2" charset="2"/>
              <a:buNone/>
            </a:pPr>
            <a:r>
              <a:rPr lang="is-IS" altLang="en-US" b="1">
                <a:latin typeface="Courier New" panose="02070309020205020404" pitchFamily="49" charset="0"/>
              </a:rPr>
              <a:t>} </a:t>
            </a:r>
            <a:r>
              <a:rPr lang="en-US" altLang="en-US">
                <a:latin typeface="Arial" panose="020B0604020202020204" pitchFamily="34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vs.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log(huge_struct *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r) { 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r-&gt;f = 0; // OK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5F76BF4B-C6F6-314B-8E32-AA66B994B9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477B7293-7466-3D45-ACA3-36C3BFE4AE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B357AF-A422-1540-8C84-829F729471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CF8DA022-8401-2441-93B4-FD26CF2D7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Readonly Parameters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A38A4A99-06D0-7B4E-AB4E-7768FABE6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class C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int f;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public: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int get()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{ return f;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int set(int g)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{ f = g;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1251E3FF-FAC2-8441-9432-890211964B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8C99CCBD-192E-BE46-B2C6-99593C0BFB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8328E-A64D-0B41-95BF-2AB9DB61D6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>
            <a:extLst>
              <a:ext uri="{FF2B5EF4-FFF2-40B4-BE49-F238E27FC236}">
                <a16:creationId xmlns:a16="http://schemas.microsoft.com/office/drawing/2014/main" id="{A103A2D3-F110-FD4D-968C-8CC208E14A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62ECAD98-720C-5340-AF9C-A90F7C6BF7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09137D-081A-7A40-9895-09672F167F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AB75FF6-0F2A-FA49-9F06-A1754C356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More on Call by Reference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35EC3FD-EAB9-1844-98D9-D0B5C3A1B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What happens when someone uses an expression argument for a call-by-reference parameter?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(2*x)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A2355C16-3698-1145-A116-75BBDF2A7B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DD815-DB74-8343-8C72-B727C9790C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48B4771-C679-C049-ADFA-24AD19755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AA9E7C7-FE01-B34D-B753-DDFAC34B0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Control Abstraction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Parameter Passing Mechanisms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Call by value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Call by reference 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Call by value-result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Call by name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Call by sharing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676" name="Footer Placeholder 1">
            <a:extLst>
              <a:ext uri="{FF2B5EF4-FFF2-40B4-BE49-F238E27FC236}">
                <a16:creationId xmlns:a16="http://schemas.microsoft.com/office/drawing/2014/main" id="{96B77FC8-E7EC-0343-BC35-4C92001AE0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14768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A2355C16-3698-1145-A116-75BBDF2A7B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DD815-DB74-8343-8C72-B727C9790C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48B4771-C679-C049-ADFA-24AD19755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AA9E7C7-FE01-B34D-B753-DDFAC34B0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Control Abstraction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Parameter Passing Mechanisms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reference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value-result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name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sharing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676" name="Footer Placeholder 1">
            <a:extLst>
              <a:ext uri="{FF2B5EF4-FFF2-40B4-BE49-F238E27FC236}">
                <a16:creationId xmlns:a16="http://schemas.microsoft.com/office/drawing/2014/main" id="{96B77FC8-E7EC-0343-BC35-4C92001AE0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DF717116-30BF-B846-94D3-B07A9262A5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66D6B9-067F-2F4E-BB46-6BE44BCC4B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AA30C3B-3C16-2F49-A65E-A11972ECE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Value-Result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70995C5-E76A-E343-AB87-A2A4D394A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m,n 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procedure R(k,j 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k := k+1;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j := j+2;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end 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m :=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n :=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R(m,n);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write m,n;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</a:endParaRP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3C9E1F0D-6076-8C49-8B77-32D10629DDA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438400"/>
            <a:ext cx="2743200" cy="1662113"/>
            <a:chOff x="2784" y="1104"/>
            <a:chExt cx="1728" cy="1047"/>
          </a:xfrm>
        </p:grpSpPr>
        <p:sp>
          <p:nvSpPr>
            <p:cNvPr id="49159" name="Text Box 5">
              <a:extLst>
                <a:ext uri="{FF2B5EF4-FFF2-40B4-BE49-F238E27FC236}">
                  <a16:creationId xmlns:a16="http://schemas.microsoft.com/office/drawing/2014/main" id="{D578CE35-09A3-4B49-B3CC-4CD6813EA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104"/>
              <a:ext cx="172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By Value-Result</a:t>
              </a:r>
            </a:p>
            <a:p>
              <a:r>
                <a:rPr lang="en-US" altLang="en-US" sz="2400" b="1" u="sng">
                  <a:latin typeface="Courier New" panose="02070309020205020404" pitchFamily="49" charset="0"/>
                </a:rPr>
                <a:t>k    j</a:t>
              </a:r>
            </a:p>
            <a:p>
              <a:r>
                <a:rPr lang="en-US" altLang="en-US" sz="2400" b="1">
                  <a:latin typeface="Courier New" panose="02070309020205020404" pitchFamily="49" charset="0"/>
                </a:rPr>
                <a:t>5    3</a:t>
              </a:r>
            </a:p>
            <a:p>
              <a:endParaRPr lang="en-US" altLang="en-US" sz="2400" b="1">
                <a:latin typeface="Comic Sans MS" panose="030F0902030302020204" pitchFamily="66" charset="0"/>
              </a:endParaRPr>
            </a:p>
          </p:txBody>
        </p:sp>
        <p:sp>
          <p:nvSpPr>
            <p:cNvPr id="49160" name="Line 6">
              <a:extLst>
                <a:ext uri="{FF2B5EF4-FFF2-40B4-BE49-F238E27FC236}">
                  <a16:creationId xmlns:a16="http://schemas.microsoft.com/office/drawing/2014/main" id="{30BADA2F-BFFA-7244-BAD9-E35FE1B93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68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7">
              <a:extLst>
                <a:ext uri="{FF2B5EF4-FFF2-40B4-BE49-F238E27FC236}">
                  <a16:creationId xmlns:a16="http://schemas.microsoft.com/office/drawing/2014/main" id="{1759B717-489E-EC4E-A754-18904C290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8">
              <a:extLst>
                <a:ext uri="{FF2B5EF4-FFF2-40B4-BE49-F238E27FC236}">
                  <a16:creationId xmlns:a16="http://schemas.microsoft.com/office/drawing/2014/main" id="{2AC1798E-D4FD-2842-BA16-175CBEED4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9">
              <a:extLst>
                <a:ext uri="{FF2B5EF4-FFF2-40B4-BE49-F238E27FC236}">
                  <a16:creationId xmlns:a16="http://schemas.microsoft.com/office/drawing/2014/main" id="{59F1B498-A6E6-4D4B-955C-9F9D8A313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Text Box 10">
              <a:extLst>
                <a:ext uri="{FF2B5EF4-FFF2-40B4-BE49-F238E27FC236}">
                  <a16:creationId xmlns:a16="http://schemas.microsoft.com/office/drawing/2014/main" id="{9980B68F-EFEB-FA46-A6FF-03DAE2397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6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49165" name="Text Box 11">
              <a:extLst>
                <a:ext uri="{FF2B5EF4-FFF2-40B4-BE49-F238E27FC236}">
                  <a16:creationId xmlns:a16="http://schemas.microsoft.com/office/drawing/2014/main" id="{C8893962-C832-CE4C-B394-2B716CEB7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86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1095692" name="Text Box 12">
            <a:extLst>
              <a:ext uri="{FF2B5EF4-FFF2-40B4-BE49-F238E27FC236}">
                <a16:creationId xmlns:a16="http://schemas.microsoft.com/office/drawing/2014/main" id="{178D8DFD-580B-4044-BC19-DC256DC6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Output: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6    5</a:t>
            </a:r>
          </a:p>
        </p:txBody>
      </p:sp>
      <p:sp>
        <p:nvSpPr>
          <p:cNvPr id="49158" name="Rectangle 13">
            <a:extLst>
              <a:ext uri="{FF2B5EF4-FFF2-40B4-BE49-F238E27FC236}">
                <a16:creationId xmlns:a16="http://schemas.microsoft.com/office/drawing/2014/main" id="{B1A4E4CC-34F8-CF4D-878A-5FA6056D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407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Argument is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</a:rPr>
              <a:t>copied in</a:t>
            </a:r>
            <a:r>
              <a:rPr lang="en-US" altLang="en-US" sz="2800">
                <a:latin typeface="Arial" panose="020B0604020202020204" pitchFamily="34" charset="0"/>
              </a:rPr>
              <a:t> into the parameter at entry, </a:t>
            </a:r>
            <a:br>
              <a:rPr lang="en-US" altLang="en-US" sz="2800">
                <a:latin typeface="Arial" panose="020B0604020202020204" pitchFamily="34" charset="0"/>
              </a:rPr>
            </a:br>
            <a:r>
              <a:rPr lang="en-US" altLang="en-US" sz="2800">
                <a:latin typeface="Arial" panose="020B0604020202020204" pitchFamily="34" charset="0"/>
              </a:rPr>
              <a:t>parameter is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</a:rPr>
              <a:t>copied out</a:t>
            </a:r>
            <a:r>
              <a:rPr lang="en-US" altLang="en-US" sz="2800">
                <a:latin typeface="Arial" panose="020B0604020202020204" pitchFamily="34" charset="0"/>
              </a:rPr>
              <a:t> into the argument at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>
            <a:extLst>
              <a:ext uri="{FF2B5EF4-FFF2-40B4-BE49-F238E27FC236}">
                <a16:creationId xmlns:a16="http://schemas.microsoft.com/office/drawing/2014/main" id="{EC5C56AF-5076-9748-B298-57B111F5D4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8F300AFE-FF77-0841-A041-AC74527650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13F64-62E5-6346-A693-60CC5366CC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8B6B9AF-548C-3144-98B7-66BF877C4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Value-Result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711F103-341F-F543-8577-1A4285DA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" pitchFamily="2" charset="0"/>
              </a:rPr>
              <a:t>c : array [1..10] of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 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procedure R(</a:t>
            </a:r>
            <a:r>
              <a:rPr lang="en-US" altLang="en-US" sz="2400" b="1" dirty="0" err="1">
                <a:latin typeface="Courier" pitchFamily="2" charset="0"/>
              </a:rPr>
              <a:t>k,j</a:t>
            </a:r>
            <a:r>
              <a:rPr lang="en-US" altLang="en-US" sz="2400" b="1" dirty="0">
                <a:latin typeface="Courier" pitchFamily="2" charset="0"/>
              </a:rPr>
              <a:t> 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k := k+1;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j := j+2;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end 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/* set c[</a:t>
            </a:r>
            <a:r>
              <a:rPr lang="en-US" altLang="en-US" sz="2400" b="1" dirty="0" err="1">
                <a:latin typeface="Courier" pitchFamily="2" charset="0"/>
              </a:rPr>
              <a:t>i</a:t>
            </a:r>
            <a:r>
              <a:rPr lang="en-US" altLang="en-US" sz="2400" b="1" dirty="0">
                <a:latin typeface="Courier" pitchFamily="2" charset="0"/>
              </a:rPr>
              <a:t>] = </a:t>
            </a:r>
            <a:r>
              <a:rPr lang="en-US" altLang="en-US" sz="2400" b="1" dirty="0" err="1">
                <a:latin typeface="Courier" pitchFamily="2" charset="0"/>
              </a:rPr>
              <a:t>i</a:t>
            </a:r>
            <a:r>
              <a:rPr lang="en-US" altLang="en-US" sz="2400" b="1" dirty="0">
                <a:latin typeface="Courier" pitchFamily="2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m :=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R(m, c[m]);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write c[1], c[2], …, c[10];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10CA70A9-B7A6-4649-9310-EC6ED389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78213"/>
            <a:ext cx="3424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What element of</a:t>
            </a:r>
            <a:r>
              <a:rPr lang="en-US" altLang="en-US" sz="2400" b="1" i="1">
                <a:latin typeface="Times" pitchFamily="2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c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has its value changed?</a:t>
            </a:r>
            <a:r>
              <a:rPr lang="en-US" altLang="en-US" sz="2400" b="1" i="1">
                <a:solidFill>
                  <a:srgbClr val="FF0000"/>
                </a:solidFill>
                <a:latin typeface="Times" pitchFamily="2" charset="0"/>
              </a:rPr>
              <a:t> </a:t>
            </a:r>
          </a:p>
          <a:p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c[2]</a:t>
            </a:r>
            <a:r>
              <a:rPr lang="en-US" altLang="en-US" sz="2400">
                <a:latin typeface="Arial" panose="020B0604020202020204" pitchFamily="34" charset="0"/>
              </a:rPr>
              <a:t>?</a:t>
            </a:r>
            <a:r>
              <a:rPr lang="en-US" altLang="en-US" sz="2400" b="1" i="1">
                <a:solidFill>
                  <a:srgbClr val="FF0000"/>
                </a:solidFill>
                <a:latin typeface="Times" pitchFamily="2" charset="0"/>
              </a:rPr>
              <a:t>  </a:t>
            </a:r>
            <a:r>
              <a:rPr lang="en-US" altLang="en-US" sz="2400" b="1">
                <a:solidFill>
                  <a:srgbClr val="0000FF"/>
                </a:solidFill>
                <a:latin typeface="Courier" pitchFamily="2" charset="0"/>
              </a:rPr>
              <a:t>c[3]</a:t>
            </a:r>
            <a:r>
              <a:rPr lang="en-US" altLang="en-US" sz="2400">
                <a:latin typeface="Arial" panose="020B0604020202020204" pitchFamily="34" charset="0"/>
              </a:rPr>
              <a:t>?</a:t>
            </a:r>
          </a:p>
          <a:p>
            <a:endParaRPr lang="en-US" altLang="en-US" sz="2400" b="1" i="1">
              <a:solidFill>
                <a:srgbClr val="FF0000"/>
              </a:solidFill>
              <a:latin typeface="Times" pitchFamily="2" charset="0"/>
            </a:endParaRPr>
          </a:p>
        </p:txBody>
      </p:sp>
      <p:grpSp>
        <p:nvGrpSpPr>
          <p:cNvPr id="50182" name="Group 5">
            <a:extLst>
              <a:ext uri="{FF2B5EF4-FFF2-40B4-BE49-F238E27FC236}">
                <a16:creationId xmlns:a16="http://schemas.microsoft.com/office/drawing/2014/main" id="{4E44675B-C27F-EE45-B8B1-8C6518E7716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905000"/>
            <a:ext cx="979488" cy="1311275"/>
            <a:chOff x="2928" y="1085"/>
            <a:chExt cx="617" cy="826"/>
          </a:xfrm>
        </p:grpSpPr>
        <p:sp>
          <p:nvSpPr>
            <p:cNvPr id="50183" name="Text Box 6">
              <a:extLst>
                <a:ext uri="{FF2B5EF4-FFF2-40B4-BE49-F238E27FC236}">
                  <a16:creationId xmlns:a16="http://schemas.microsoft.com/office/drawing/2014/main" id="{9156B745-D4D7-0D46-84F3-955148743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85"/>
              <a:ext cx="58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u="sng" dirty="0">
                  <a:latin typeface="Courier New" panose="02070309020205020404" pitchFamily="49" charset="0"/>
                </a:rPr>
                <a:t>k  j</a:t>
              </a: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r>
                <a:rPr lang="en-US" altLang="en-US" sz="2400" b="1" dirty="0">
                  <a:latin typeface="Courier New" panose="02070309020205020404" pitchFamily="49" charset="0"/>
                </a:rPr>
                <a:t>2  2</a:t>
              </a:r>
            </a:p>
          </p:txBody>
        </p:sp>
        <p:sp>
          <p:nvSpPr>
            <p:cNvPr id="50184" name="Text Box 7">
              <a:extLst>
                <a:ext uri="{FF2B5EF4-FFF2-40B4-BE49-F238E27FC236}">
                  <a16:creationId xmlns:a16="http://schemas.microsoft.com/office/drawing/2014/main" id="{38042648-106D-A445-BC36-47B11374A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61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50185" name="Line 8">
              <a:extLst>
                <a:ext uri="{FF2B5EF4-FFF2-40B4-BE49-F238E27FC236}">
                  <a16:creationId xmlns:a16="http://schemas.microsoft.com/office/drawing/2014/main" id="{4BB360B3-68C2-8F4D-B425-C105654C4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38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9">
              <a:extLst>
                <a:ext uri="{FF2B5EF4-FFF2-40B4-BE49-F238E27FC236}">
                  <a16:creationId xmlns:a16="http://schemas.microsoft.com/office/drawing/2014/main" id="{E20C6F48-0175-D74D-B653-711ED09AD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Text Box 10">
              <a:extLst>
                <a:ext uri="{FF2B5EF4-FFF2-40B4-BE49-F238E27FC236}">
                  <a16:creationId xmlns:a16="http://schemas.microsoft.com/office/drawing/2014/main" id="{D67889AB-C54E-6543-B529-84427A5E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>
            <a:extLst>
              <a:ext uri="{FF2B5EF4-FFF2-40B4-BE49-F238E27FC236}">
                <a16:creationId xmlns:a16="http://schemas.microsoft.com/office/drawing/2014/main" id="{EC5C56AF-5076-9748-B298-57B111F5D4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8F300AFE-FF77-0841-A041-AC74527650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13F64-62E5-6346-A693-60CC5366CC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8B6B9AF-548C-3144-98B7-66BF877C4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Value-Result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711F103-341F-F543-8577-1A4285DA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	…</a:t>
            </a:r>
            <a:endParaRPr lang="en-US" altLang="en-US" sz="2400" b="1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/* set c[</a:t>
            </a:r>
            <a:r>
              <a:rPr lang="en-US" altLang="en-US" sz="2400" b="1" dirty="0" err="1">
                <a:latin typeface="Courier" pitchFamily="2" charset="0"/>
              </a:rPr>
              <a:t>i</a:t>
            </a:r>
            <a:r>
              <a:rPr lang="en-US" altLang="en-US" sz="2400" b="1" dirty="0">
                <a:latin typeface="Courier" pitchFamily="2" charset="0"/>
              </a:rPr>
              <a:t>] = </a:t>
            </a:r>
            <a:r>
              <a:rPr lang="en-US" altLang="en-US" sz="2400" b="1" dirty="0" err="1">
                <a:latin typeface="Courier" pitchFamily="2" charset="0"/>
              </a:rPr>
              <a:t>i</a:t>
            </a:r>
            <a:r>
              <a:rPr lang="en-US" altLang="en-US" sz="2400" b="1" dirty="0">
                <a:latin typeface="Courier" pitchFamily="2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m :=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R(m, c[m]);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write c[1], c[2], …, c[10];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10CA70A9-B7A6-4649-9310-EC6ED389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78213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</a:rPr>
              <a:t>What element of</a:t>
            </a:r>
            <a:r>
              <a:rPr lang="en-US" altLang="en-US" sz="2400" b="1" i="1" dirty="0">
                <a:latin typeface="Times" pitchFamily="2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c </a:t>
            </a:r>
            <a:r>
              <a:rPr lang="en-US" altLang="en-US" sz="2400" dirty="0">
                <a:latin typeface="Arial" panose="020B0604020202020204" pitchFamily="34" charset="0"/>
              </a:rPr>
              <a:t>has its value changed?</a:t>
            </a:r>
            <a:r>
              <a:rPr lang="en-US" altLang="en-US" sz="2400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c[2]</a:t>
            </a:r>
            <a:r>
              <a:rPr lang="en-US" altLang="en-US" sz="2400" dirty="0">
                <a:latin typeface="Arial" panose="020B0604020202020204" pitchFamily="34" charset="0"/>
              </a:rPr>
              <a:t>?</a:t>
            </a:r>
            <a:r>
              <a:rPr lang="en-US" altLang="en-US" sz="2400" b="1" i="1" dirty="0">
                <a:solidFill>
                  <a:srgbClr val="FF0000"/>
                </a:solidFill>
                <a:latin typeface="Times" pitchFamily="2" charset="0"/>
              </a:rPr>
              <a:t> 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c[3]</a:t>
            </a:r>
            <a:r>
              <a:rPr lang="en-US" altLang="en-US" sz="2400" dirty="0">
                <a:latin typeface="Arial" panose="020B0604020202020204" pitchFamily="34" charset="0"/>
              </a:rPr>
              <a:t>?</a:t>
            </a:r>
          </a:p>
          <a:p>
            <a:endParaRPr lang="en-US" altLang="en-US" sz="2400" b="1" i="1" dirty="0">
              <a:solidFill>
                <a:srgbClr val="FF0000"/>
              </a:solidFill>
              <a:latin typeface="Times" pitchFamily="2" charset="0"/>
            </a:endParaRPr>
          </a:p>
        </p:txBody>
      </p:sp>
      <p:grpSp>
        <p:nvGrpSpPr>
          <p:cNvPr id="50182" name="Group 5">
            <a:extLst>
              <a:ext uri="{FF2B5EF4-FFF2-40B4-BE49-F238E27FC236}">
                <a16:creationId xmlns:a16="http://schemas.microsoft.com/office/drawing/2014/main" id="{4E44675B-C27F-EE45-B8B1-8C6518E7716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905000"/>
            <a:ext cx="979488" cy="1311275"/>
            <a:chOff x="2928" y="1085"/>
            <a:chExt cx="617" cy="826"/>
          </a:xfrm>
        </p:grpSpPr>
        <p:sp>
          <p:nvSpPr>
            <p:cNvPr id="50183" name="Text Box 6">
              <a:extLst>
                <a:ext uri="{FF2B5EF4-FFF2-40B4-BE49-F238E27FC236}">
                  <a16:creationId xmlns:a16="http://schemas.microsoft.com/office/drawing/2014/main" id="{9156B745-D4D7-0D46-84F3-955148743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85"/>
              <a:ext cx="58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u="sng" dirty="0">
                  <a:latin typeface="Courier New" panose="02070309020205020404" pitchFamily="49" charset="0"/>
                </a:rPr>
                <a:t>k  j</a:t>
              </a: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r>
                <a:rPr lang="en-US" altLang="en-US" sz="2400" b="1" dirty="0">
                  <a:latin typeface="Courier New" panose="02070309020205020404" pitchFamily="49" charset="0"/>
                </a:rPr>
                <a:t>2  2</a:t>
              </a:r>
            </a:p>
          </p:txBody>
        </p:sp>
        <p:sp>
          <p:nvSpPr>
            <p:cNvPr id="50184" name="Text Box 7">
              <a:extLst>
                <a:ext uri="{FF2B5EF4-FFF2-40B4-BE49-F238E27FC236}">
                  <a16:creationId xmlns:a16="http://schemas.microsoft.com/office/drawing/2014/main" id="{38042648-106D-A445-BC36-47B11374A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61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50185" name="Line 8">
              <a:extLst>
                <a:ext uri="{FF2B5EF4-FFF2-40B4-BE49-F238E27FC236}">
                  <a16:creationId xmlns:a16="http://schemas.microsoft.com/office/drawing/2014/main" id="{4BB360B3-68C2-8F4D-B425-C105654C4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38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9">
              <a:extLst>
                <a:ext uri="{FF2B5EF4-FFF2-40B4-BE49-F238E27FC236}">
                  <a16:creationId xmlns:a16="http://schemas.microsoft.com/office/drawing/2014/main" id="{E20C6F48-0175-D74D-B653-711ED09AD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Text Box 10">
              <a:extLst>
                <a:ext uri="{FF2B5EF4-FFF2-40B4-BE49-F238E27FC236}">
                  <a16:creationId xmlns:a16="http://schemas.microsoft.com/office/drawing/2014/main" id="{D67889AB-C54E-6543-B529-84427A5E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2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7D1169B4-DAF0-C74F-AC9E-244821F5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4403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</a:rPr>
              <a:t>One possible implementation is to copy arguments from left to right and re-evaluate the l-value at exit. This will produce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m=3 </a:t>
            </a:r>
            <a:r>
              <a:rPr lang="en-US" altLang="en-US" sz="2400" dirty="0">
                <a:latin typeface="Arial" panose="020B0604020202020204" pitchFamily="34" charset="0"/>
              </a:rPr>
              <a:t>and</a:t>
            </a:r>
            <a:r>
              <a:rPr lang="en-US" altLang="en-US" sz="2400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</a:rPr>
              <a:t>c[3]=4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2400" b="1" i="1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6D6F26D8-3BA0-5645-AFB7-97F301118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Exercise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6CFD3457-0BE7-8645-AB1A-DBAA9027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Write a program that produces different result when the parameter passing mechanism is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value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call by reference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or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value-result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2C7277BE-8153-434C-AC15-AC94DB79E0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7B7749C3-C42A-824A-9900-698920200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58075-8B0D-874B-99C9-3FA7CB5484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270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6D6F26D8-3BA0-5645-AFB7-97F301118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Exercise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6CFD3457-0BE7-8645-AB1A-DBAA9027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2C7277BE-8153-434C-AC15-AC94DB79E0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7B7749C3-C42A-824A-9900-698920200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58075-8B0D-874B-99C9-3FA7CB5484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CECA00A-1B4E-824D-86A5-5EA2818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51816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latin typeface="Courier" pitchFamily="2" charset="0"/>
              </a:rPr>
              <a:t>y: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procedure P(x: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x := x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   x := x +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end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y :=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P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(y);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  write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D4E8241B-398A-5140-83A4-D676290E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289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By Value Output: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648AE8D-40E2-424B-9E27-10DDAF971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17103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By Reference Output: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AD55050-946D-5648-830D-3ED4E0CB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07" y="4733835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By Value-Result Output: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56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>
            <a:extLst>
              <a:ext uri="{FF2B5EF4-FFF2-40B4-BE49-F238E27FC236}">
                <a16:creationId xmlns:a16="http://schemas.microsoft.com/office/drawing/2014/main" id="{4045AFDD-CEFD-4E41-943E-EB970C538E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FE862FB6-554A-724D-B38C-C6DA32BE30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FE81E-6B58-E94F-B110-8BF7A32E19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D3B62A9-E3FA-B548-A8B6-715C80D8D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Name</a:t>
            </a:r>
          </a:p>
        </p:txBody>
      </p:sp>
      <p:sp>
        <p:nvSpPr>
          <p:cNvPr id="1099780" name="Text Box 4">
            <a:extLst>
              <a:ext uri="{FF2B5EF4-FFF2-40B4-BE49-F238E27FC236}">
                <a16:creationId xmlns:a16="http://schemas.microsoft.com/office/drawing/2014/main" id="{9F7A1416-D862-A246-AAE6-3C2CC636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20447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m := m + 1</a:t>
            </a:r>
          </a:p>
        </p:txBody>
      </p:sp>
      <p:sp>
        <p:nvSpPr>
          <p:cNvPr id="1099783" name="Line 7">
            <a:extLst>
              <a:ext uri="{FF2B5EF4-FFF2-40B4-BE49-F238E27FC236}">
                <a16:creationId xmlns:a16="http://schemas.microsoft.com/office/drawing/2014/main" id="{5D19ED9E-645E-D54A-BBC2-2916F3181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81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9784" name="Line 8">
            <a:extLst>
              <a:ext uri="{FF2B5EF4-FFF2-40B4-BE49-F238E27FC236}">
                <a16:creationId xmlns:a16="http://schemas.microsoft.com/office/drawing/2014/main" id="{C7492C1A-3A79-A04B-BE50-E4F0C69A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05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9785" name="Text Box 9">
            <a:extLst>
              <a:ext uri="{FF2B5EF4-FFF2-40B4-BE49-F238E27FC236}">
                <a16:creationId xmlns:a16="http://schemas.microsoft.com/office/drawing/2014/main" id="{530F618B-ECC8-4C41-AD48-7CDCB778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32131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c[m] := c[m] + 2</a:t>
            </a:r>
          </a:p>
        </p:txBody>
      </p:sp>
      <p:sp>
        <p:nvSpPr>
          <p:cNvPr id="53256" name="Text Box 5">
            <a:extLst>
              <a:ext uri="{FF2B5EF4-FFF2-40B4-BE49-F238E27FC236}">
                <a16:creationId xmlns:a16="http://schemas.microsoft.com/office/drawing/2014/main" id="{230866EB-E07C-9247-976E-A83ED3AF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63" y="4579938"/>
            <a:ext cx="4630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u="sng">
                <a:latin typeface="Courier New" panose="02070309020205020404" pitchFamily="49" charset="0"/>
              </a:rPr>
              <a:t>m   c[ ]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2   1 2 3 4 5 6 7 8 9 10</a:t>
            </a:r>
          </a:p>
        </p:txBody>
      </p:sp>
      <p:sp>
        <p:nvSpPr>
          <p:cNvPr id="1099782" name="Text Box 6">
            <a:extLst>
              <a:ext uri="{FF2B5EF4-FFF2-40B4-BE49-F238E27FC236}">
                <a16:creationId xmlns:a16="http://schemas.microsoft.com/office/drawing/2014/main" id="{0C9E3CAE-C93E-D44B-8D1D-47FA87FBE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86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1099786" name="Text Box 10">
            <a:extLst>
              <a:ext uri="{FF2B5EF4-FFF2-40B4-BE49-F238E27FC236}">
                <a16:creationId xmlns:a16="http://schemas.microsoft.com/office/drawing/2014/main" id="{0F6AFEB2-B787-FE40-AE4C-C405E0A5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02275"/>
            <a:ext cx="3878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1 2 5 4 5 6 7 8 9 10</a:t>
            </a:r>
          </a:p>
        </p:txBody>
      </p:sp>
      <p:sp>
        <p:nvSpPr>
          <p:cNvPr id="53259" name="Rectangle 12">
            <a:extLst>
              <a:ext uri="{FF2B5EF4-FFF2-40B4-BE49-F238E27FC236}">
                <a16:creationId xmlns:a16="http://schemas.microsoft.com/office/drawing/2014/main" id="{2F241728-50ED-7A4E-9A78-E98D2833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6629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/>
              <a:t>    </a:t>
            </a:r>
            <a:r>
              <a:rPr lang="en-US" altLang="en-US" sz="2400" b="1">
                <a:latin typeface="Courier" pitchFamily="2" charset="0"/>
              </a:rPr>
              <a:t>c : array [1..10] of integer;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m : integer;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procedure R(k,j : integer)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k := k+1;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	j := j+2;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end R;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/* set c[i] to i 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m := 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R(m, c[m]);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</a:rPr>
              <a:t>	write m,c[m]</a:t>
            </a:r>
          </a:p>
        </p:txBody>
      </p:sp>
      <p:sp>
        <p:nvSpPr>
          <p:cNvPr id="53260" name="Rectangle 14">
            <a:extLst>
              <a:ext uri="{FF2B5EF4-FFF2-40B4-BE49-F238E27FC236}">
                <a16:creationId xmlns:a16="http://schemas.microsoft.com/office/drawing/2014/main" id="{C9041462-6706-D24E-8AC7-7CF9D0C7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0581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An expression argument is </a:t>
            </a:r>
            <a:r>
              <a:rPr lang="en-US" altLang="en-US" sz="2800" u="sng">
                <a:latin typeface="Arial" panose="020B0604020202020204" pitchFamily="34" charset="0"/>
              </a:rPr>
              <a:t>not evaluated</a:t>
            </a:r>
            <a:r>
              <a:rPr lang="en-US" altLang="en-US" sz="2800">
                <a:latin typeface="Arial" panose="020B0604020202020204" pitchFamily="34" charset="0"/>
              </a:rPr>
              <a:t> at call.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It is evaluated within the callee, if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80" grpId="0" animBg="1"/>
      <p:bldP spid="1099785" grpId="0" animBg="1"/>
      <p:bldP spid="1099782" grpId="0"/>
      <p:bldP spid="10997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>
            <a:extLst>
              <a:ext uri="{FF2B5EF4-FFF2-40B4-BE49-F238E27FC236}">
                <a16:creationId xmlns:a16="http://schemas.microsoft.com/office/drawing/2014/main" id="{E18C8870-5889-C34F-A191-D6148FF709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387D09C0-F075-8E48-9985-70FF24A588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A30EB-4F4E-304A-845F-C27F65FC7F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805411A-09ED-AE4C-97DE-8CF1FFF38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Name</a:t>
            </a:r>
          </a:p>
        </p:txBody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B1F1B227-789B-9B48-A63F-22B9B05D9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name (Algol 60)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Case1: Argument is a variable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Same as call by reference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Case2: Argument is an expression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E.g., expressions </a:t>
            </a: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c[m]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f(x,y)</a:t>
            </a:r>
            <a:r>
              <a:rPr lang="en-US" altLang="en-US">
                <a:latin typeface="Courier New" panose="02070309020205020404" pitchFamily="49" charset="0"/>
                <a:ea typeface="Arial" panose="020B0604020202020204" pitchFamily="34" charset="0"/>
              </a:rPr>
              <a:t>,</a:t>
            </a: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 x+z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, etc.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Evaluation of the argument is deferred until needed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Argument is evaluated in the caller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s environment – the expression goes with a </a:t>
            </a:r>
            <a:r>
              <a:rPr lang="en-US" altLang="ja-JP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THUNK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 (a closure!) which carries the necessary environment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Generally inefficient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Difficult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>
            <a:extLst>
              <a:ext uri="{FF2B5EF4-FFF2-40B4-BE49-F238E27FC236}">
                <a16:creationId xmlns:a16="http://schemas.microsoft.com/office/drawing/2014/main" id="{C6DE27FA-6BDA-5B4D-8E87-E6DE1F380E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2E0F9FFB-9F83-934A-8602-F5EB536FF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40BED6-F467-9146-BB2F-4CE49A32ED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5B0746E-2A12-4944-A17F-08D318C14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Name vs. Call by Value</a:t>
            </a:r>
          </a:p>
        </p:txBody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60E4A55F-D723-E34C-8A2B-F817A3068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Recall reduction strategies in the </a:t>
            </a:r>
            <a:r>
              <a:rPr lang="en-US" altLang="en-US">
                <a:latin typeface="Arial" panose="020B0604020202020204" pitchFamily="34" charset="0"/>
                <a:sym typeface="Symbol" pitchFamily="2" charset="2"/>
              </a:rPr>
              <a:t>-calculus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What reduction strategy corresponds to call by name?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Normal order reduction</a:t>
            </a:r>
          </a:p>
          <a:p>
            <a:pPr lvl="2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What reduction strategy corresponds to call by value?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Applicative order reduction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C242809E-03AB-1E42-B8B1-62703703B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7452B-A1C3-7844-BF49-BCC177F702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F5A47FF-9A88-CC43-A8D1-7E258A15B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191B6DB-11AC-0D43-B8B2-987F65E3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Control Abstraction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Parameter Passing Mechanisms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reference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value-result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name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Call by sharing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348" name="Footer Placeholder 1">
            <a:extLst>
              <a:ext uri="{FF2B5EF4-FFF2-40B4-BE49-F238E27FC236}">
                <a16:creationId xmlns:a16="http://schemas.microsoft.com/office/drawing/2014/main" id="{70998C37-CC30-FB49-BB76-4670BAABC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58FF91FD-CEAF-1F47-8E2E-4789626E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Reference Model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682F-0F65-9C46-924E-1EF7A8F94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So far, discussion applied to the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value model for variables</a:t>
            </a:r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What is the parameter passing mechanism in languages that use the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reference model for variables?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Neither call by value, nor call by reference make sense for languages with the reference model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Call by sharing: argument reference (address) is copied into parameter. Argument and parameter references refer to the same object </a:t>
            </a: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93F736DC-09E2-F14F-8A35-7BE661E5D2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C3F1C6AD-6A66-2F42-9EE6-285684E80D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6290A-6CB4-5F4D-89DB-EB96C358EA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B9A75B18-FEB4-AD44-ABFE-A2187805E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4A639-33DB-9448-AFE0-77A7B4A70C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3D2C3E5-227F-D144-9EA8-A466B15BD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Abstraction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B41C866E-F92A-D740-BA2A-1E248FDB6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Abstraction: hiding unnecessary low-level detail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Data abstraction: types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Type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integer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is an abstraction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Type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struct Person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is an abstraction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Control abstraction: subroutines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 subroutine abstracts away an algorithm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 subroutine provides an interface: name, argument types, return type: e.g.,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binarySearch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(int a[], int v)</a:t>
            </a:r>
          </a:p>
          <a:p>
            <a:pPr lvl="2" eaLnBrk="1" hangingPunct="1"/>
            <a:endParaRPr lang="en-US" alt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Classes/objects in OO, Abstract Data Types (ADTs) are a higher level of abstraction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0" name="Footer Placeholder 1">
            <a:extLst>
              <a:ext uri="{FF2B5EF4-FFF2-40B4-BE49-F238E27FC236}">
                <a16:creationId xmlns:a16="http://schemas.microsoft.com/office/drawing/2014/main" id="{08FA9C42-AD05-E742-BA59-9CD9C504CF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16B986-2884-7D4E-9A65-CFC511C56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Reference Model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F634-1BDB-1D41-81C7-83363F6B0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How does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sharing</a:t>
            </a:r>
            <a:r>
              <a:rPr lang="en-US" altLang="en-US" dirty="0">
                <a:latin typeface="Arial" panose="020B0604020202020204" pitchFamily="34" charset="0"/>
              </a:rPr>
              <a:t> relate to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value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Similarities?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Differences?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How does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sharing</a:t>
            </a:r>
            <a:r>
              <a:rPr lang="en-US" altLang="en-US" dirty="0">
                <a:latin typeface="Arial" panose="020B0604020202020204" pitchFamily="34" charset="0"/>
              </a:rPr>
              <a:t> relate to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call by reference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Similarities?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Differences?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9AA6AF26-A17B-CC4B-AACD-9AB6574C88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C315F830-5650-BF4A-94FA-0849EFDE31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DF5009-B685-BA4B-89D5-2A0FC2AB14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E1092-4048-5D46-A356-938E387DB08C}"/>
              </a:ext>
            </a:extLst>
          </p:cNvPr>
          <p:cNvSpPr txBox="1"/>
          <p:nvPr/>
        </p:nvSpPr>
        <p:spPr>
          <a:xfrm>
            <a:off x="4572000" y="2133600"/>
            <a:ext cx="59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D90CC-DAE9-DF43-B27D-96803E3AD45B}"/>
              </a:ext>
            </a:extLst>
          </p:cNvPr>
          <p:cNvSpPr txBox="1"/>
          <p:nvPr/>
        </p:nvSpPr>
        <p:spPr>
          <a:xfrm>
            <a:off x="5105400" y="2133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12F14-4504-5F42-97B6-8031EDB61755}"/>
              </a:ext>
            </a:extLst>
          </p:cNvPr>
          <p:cNvSpPr txBox="1"/>
          <p:nvPr/>
        </p:nvSpPr>
        <p:spPr>
          <a:xfrm>
            <a:off x="4269940" y="2678668"/>
            <a:ext cx="9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092C3-B712-B645-A9AF-DFD959605E70}"/>
              </a:ext>
            </a:extLst>
          </p:cNvPr>
          <p:cNvSpPr txBox="1"/>
          <p:nvPr/>
        </p:nvSpPr>
        <p:spPr>
          <a:xfrm>
            <a:off x="5105400" y="26786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59EF14-BD6F-BC4B-A802-7F2A3637A63A}"/>
              </a:ext>
            </a:extLst>
          </p:cNvPr>
          <p:cNvCxnSpPr/>
          <p:nvPr/>
        </p:nvCxnSpPr>
        <p:spPr>
          <a:xfrm>
            <a:off x="6204227" y="2286000"/>
            <a:ext cx="1187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9572-1A02-E04A-9E26-D16ECF3F870A}"/>
              </a:ext>
            </a:extLst>
          </p:cNvPr>
          <p:cNvCxnSpPr>
            <a:cxnSpLocks/>
          </p:cNvCxnSpPr>
          <p:nvPr/>
        </p:nvCxnSpPr>
        <p:spPr>
          <a:xfrm flipV="1">
            <a:off x="6204227" y="2286000"/>
            <a:ext cx="1187173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48B192-CDE3-8649-A3EB-2C9591237D72}"/>
              </a:ext>
            </a:extLst>
          </p:cNvPr>
          <p:cNvSpPr txBox="1"/>
          <p:nvPr/>
        </p:nvSpPr>
        <p:spPr>
          <a:xfrm>
            <a:off x="7359373" y="2145268"/>
            <a:ext cx="846707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E7CE7-6142-6E49-8673-43258A162E84}"/>
              </a:ext>
            </a:extLst>
          </p:cNvPr>
          <p:cNvSpPr txBox="1"/>
          <p:nvPr/>
        </p:nvSpPr>
        <p:spPr>
          <a:xfrm>
            <a:off x="4595520" y="4876800"/>
            <a:ext cx="59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801B6-9798-4B43-A7F5-FBB8844F7F88}"/>
              </a:ext>
            </a:extLst>
          </p:cNvPr>
          <p:cNvSpPr txBox="1"/>
          <p:nvPr/>
        </p:nvSpPr>
        <p:spPr>
          <a:xfrm>
            <a:off x="4293460" y="5421868"/>
            <a:ext cx="9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0D712-A020-5146-A26B-AC4EB4020D5F}"/>
              </a:ext>
            </a:extLst>
          </p:cNvPr>
          <p:cNvSpPr txBox="1"/>
          <p:nvPr/>
        </p:nvSpPr>
        <p:spPr>
          <a:xfrm>
            <a:off x="5128920" y="5421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2E90E-BFE2-CC49-A8B1-B38918381EE9}"/>
              </a:ext>
            </a:extLst>
          </p:cNvPr>
          <p:cNvCxnSpPr/>
          <p:nvPr/>
        </p:nvCxnSpPr>
        <p:spPr>
          <a:xfrm>
            <a:off x="6227747" y="5029200"/>
            <a:ext cx="1187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9541D-9E48-BE4D-9C5F-DDF7061870D4}"/>
              </a:ext>
            </a:extLst>
          </p:cNvPr>
          <p:cNvCxnSpPr>
            <a:cxnSpLocks/>
          </p:cNvCxnSpPr>
          <p:nvPr/>
        </p:nvCxnSpPr>
        <p:spPr>
          <a:xfrm flipV="1">
            <a:off x="6227747" y="5029200"/>
            <a:ext cx="1187173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B18F6E-B91D-6E47-82E7-914F43348341}"/>
              </a:ext>
            </a:extLst>
          </p:cNvPr>
          <p:cNvSpPr txBox="1"/>
          <p:nvPr/>
        </p:nvSpPr>
        <p:spPr>
          <a:xfrm>
            <a:off x="7382893" y="4888468"/>
            <a:ext cx="846707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E6079-362D-4245-8CB6-8A488A4A72F7}"/>
              </a:ext>
            </a:extLst>
          </p:cNvPr>
          <p:cNvSpPr txBox="1"/>
          <p:nvPr/>
        </p:nvSpPr>
        <p:spPr>
          <a:xfrm>
            <a:off x="5073373" y="48884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21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371BE6D9-427C-244D-8B41-92E2D35C8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Immutability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392E4996-0A96-4F44-BE82-677127BB7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Immutability is a “defense” against unwanted mutation due to sharing</a:t>
            </a:r>
          </a:p>
          <a:p>
            <a:r>
              <a:rPr lang="en-US" altLang="en-US">
                <a:latin typeface="Arial" panose="020B0604020202020204" pitchFamily="34" charset="0"/>
              </a:rPr>
              <a:t>In Scheme, methods are pure</a:t>
            </a:r>
          </a:p>
          <a:p>
            <a:r>
              <a:rPr lang="en-US" altLang="en-US">
                <a:latin typeface="Arial" panose="020B0604020202020204" pitchFamily="34" charset="0"/>
              </a:rPr>
              <a:t>In Python, there are immutable datatypes</a:t>
            </a:r>
          </a:p>
          <a:p>
            <a:r>
              <a:rPr lang="en-US" altLang="en-US">
                <a:latin typeface="Arial" panose="020B0604020202020204" pitchFamily="34" charset="0"/>
              </a:rPr>
              <a:t>In Java, not much</a:t>
            </a:r>
            <a:r>
              <a:rPr lang="is-IS" altLang="en-US">
                <a:latin typeface="Arial" panose="020B0604020202020204" pitchFamily="34" charset="0"/>
              </a:rPr>
              <a:t>… </a:t>
            </a:r>
            <a:r>
              <a:rPr lang="en-US" altLang="en-US">
                <a:latin typeface="Arial" panose="020B0604020202020204" pitchFamily="34" charset="0"/>
              </a:rPr>
              <a:t>There is no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en-US">
                <a:latin typeface="Arial" panose="020B0604020202020204" pitchFamily="34" charset="0"/>
              </a:rPr>
              <a:t>-like construct to protect the referenced object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final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 disallows re-assignment of a variable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final</a:t>
            </a: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 Point p = new Point();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	p = q; // NOT OK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	p.x = 0; r.y = 0; // ALL OK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2FCBF076-73A0-9944-BD7F-23AAF41712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7A91B-AA85-C240-B225-23D0FC2574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F9FF3F2E-D448-9347-A3C1-728A0D48C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A1DE-32AA-9741-8E8E-B2545A980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Software engineering principles that help protect against unwanted mutation due to “sharing”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Avoid representation exposure (rep exposure)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Design immutable ADTs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Write specifications that emphasize immutable parameters</a:t>
            </a:r>
          </a:p>
          <a:p>
            <a:pPr lvl="2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E.g.,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modifies: none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5F91D55E-51E4-E041-81F6-F79E64D9B6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5A7B1-F689-654C-851A-C48D706F67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86A3AD1C-B938-3641-A9D6-11CF818FFC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3B8D67A4-50AC-AE44-AE8F-481286E00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Exercise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D3CC74A-C073-884F-8788-82A04B560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Construct a program which prints different result when parameter passing mechanism is 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reference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value-result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Call by name 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B96BF93A-EEEF-754D-ADD5-5974CDFD58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B146B0-7F39-0741-BB94-920C31B80C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3492" name="Footer Placeholder 3">
            <a:extLst>
              <a:ext uri="{FF2B5EF4-FFF2-40B4-BE49-F238E27FC236}">
                <a16:creationId xmlns:a16="http://schemas.microsoft.com/office/drawing/2014/main" id="{76C963A4-3967-E94C-8313-0D4E9404EB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4ACB2FD5-743F-D94A-AABC-9F5DBEFEF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DF97D0ED-CF71-ED4B-AA6D-F1B5C7981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898D5799-F6CD-B24B-87BF-46DB590CAD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5FBA4AD-CB60-BA48-8566-0A6D1E1F3CF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4516" name="Footer Placeholder 3">
            <a:extLst>
              <a:ext uri="{FF2B5EF4-FFF2-40B4-BE49-F238E27FC236}">
                <a16:creationId xmlns:a16="http://schemas.microsoft.com/office/drawing/2014/main" id="{DF1E583A-BB8D-4A4F-BAAE-E925AEC719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1AE89085-7594-1E4D-B1EC-FFA7CEBE2A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31D8F47-2739-5148-B206-243AD0CFA9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65682-BAC5-6C47-9ACC-70AEE76BA8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F1DCBE1-6F1A-A242-A8EB-F538150FB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Subroutines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91C9C60-14AD-5F46-9B27-D7FB0A37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Other terms: procedures and functions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Modularize program structure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Argument:</a:t>
            </a:r>
            <a:r>
              <a:rPr lang="en-US" altLang="en-US">
                <a:latin typeface="Arial" panose="020B0604020202020204" pitchFamily="34" charset="0"/>
              </a:rPr>
              <a:t> information passed from the caller to the callee (also called actual parameter or actual argument)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Parameter:</a:t>
            </a:r>
            <a:r>
              <a:rPr lang="en-US" altLang="en-US">
                <a:latin typeface="Arial" panose="020B0604020202020204" pitchFamily="34" charset="0"/>
              </a:rPr>
              <a:t> local variable in the callee, whose value is received from the caller (also called formal parameter)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0348FFA7-6E4E-4F43-B44E-F0FED7207B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2C04A-1FAC-974F-8C13-7BF510C359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1D15D1C-A94F-2A4D-B963-838FCDC18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Parameter Passing Mechanisms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AB62F16-F593-0F44-9AE3-3E900B51D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How does the caller pass information to the callee?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Call by value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C, Pascal, Ada, Algol68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Call by reference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Fortran, C++, Pascal </a:t>
            </a:r>
            <a:r>
              <a:rPr lang="en-US" altLang="en-US" sz="2400" u="sng" dirty="0">
                <a:latin typeface="Arial" panose="020B0604020202020204" pitchFamily="34" charset="0"/>
                <a:ea typeface="Arial" panose="020B0604020202020204" pitchFamily="34" charset="0"/>
              </a:rPr>
              <a:t>var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params, sometimes Cobol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Call by value-result (copy-in/copy-out)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Ada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Call by name  (outmoded)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Algol60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Discussion applies to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value model for variables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4D82E668-341C-9745-B0AA-8049390EC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Parameter Passing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E8BD-DC5C-ED4C-9803-73AA330D9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Most languages use a single parameter passing rule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E.g., Fortran, C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Other languages allow different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modes</a:t>
            </a:r>
            <a:r>
              <a:rPr lang="en-US" altLang="en-US" dirty="0">
                <a:latin typeface="Arial" panose="020B0604020202020204" pitchFamily="34" charset="0"/>
              </a:rPr>
              <a:t>, in other words, programmer can choose different parameter passing rules in different contexts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E.g., C++ has two parameter passing mechanisms: 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swap(int &amp;</a:t>
            </a:r>
            <a:r>
              <a:rPr lang="en-US" alt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int &amp;j) vs. swap(int </a:t>
            </a:r>
            <a:r>
              <a:rPr lang="en-US" alt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, int j)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Pascal too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E8232120-E2CB-C542-9750-DD6E27FE84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6096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Milanova/BG Ryder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ED54D58C-0E93-D44A-A21C-38EAFB6149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CF1A65-3287-B944-BFE7-AE52FF61BB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6FA97710-514B-CA4A-A90B-634EE316DD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0A1629-D4BF-1946-953A-EC79AC9F81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B87014A-A678-D143-B995-2015898B5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</a:t>
            </a:r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D19F5ACC-E774-A546-995E-9F31E4750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Value of argument is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copied </a:t>
            </a:r>
            <a:r>
              <a:rPr lang="en-US" altLang="en-US" sz="2800" dirty="0">
                <a:latin typeface="Arial" panose="020B0604020202020204" pitchFamily="34" charset="0"/>
              </a:rPr>
              <a:t>into parameter location</a:t>
            </a:r>
            <a:endParaRPr lang="en-US" altLang="en-US" sz="2400" b="1" dirty="0">
              <a:latin typeface="Courier" pitchFamily="2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 : integer;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procedure R(</a:t>
            </a:r>
            <a:r>
              <a:rPr lang="en-US" altLang="en-US" sz="2400" b="1" dirty="0" err="1">
                <a:latin typeface="Courier" pitchFamily="2" charset="0"/>
              </a:rPr>
              <a:t>k,j</a:t>
            </a:r>
            <a:r>
              <a:rPr lang="en-US" altLang="en-US" sz="2400" b="1" dirty="0">
                <a:latin typeface="Courier" pitchFamily="2" charset="0"/>
              </a:rPr>
              <a:t> : integer)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k := k+1;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j := j+2;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end 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m := 5;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n := 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R(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write 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;</a:t>
            </a:r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45992C84-17B8-1040-B16C-29C82A74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0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Output: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5    3</a:t>
            </a:r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07BA2997-F252-4446-B332-D3AEC4A6418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2362200" cy="1585913"/>
            <a:chOff x="2736" y="1152"/>
            <a:chExt cx="1488" cy="999"/>
          </a:xfrm>
        </p:grpSpPr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DB725AE9-CF90-1345-9CA9-8395F0E7A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152"/>
              <a:ext cx="144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By Value:</a:t>
              </a:r>
            </a:p>
            <a:p>
              <a:r>
                <a:rPr lang="en-US" altLang="en-US" sz="2400" b="1" u="sng" dirty="0">
                  <a:latin typeface="Courier New" panose="02070309020205020404" pitchFamily="49" charset="0"/>
                </a:rPr>
                <a:t>k    j</a:t>
              </a:r>
            </a:p>
            <a:p>
              <a:r>
                <a:rPr lang="en-US" altLang="en-US" sz="2400" b="1" dirty="0">
                  <a:latin typeface="Courier New" panose="02070309020205020404" pitchFamily="49" charset="0"/>
                </a:rPr>
                <a:t>5    3</a:t>
              </a:r>
            </a:p>
            <a:p>
              <a:endParaRPr lang="en-US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0046E70D-67C8-104B-A481-F2685AA59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id="{36997FEB-AD12-034E-9538-84E8039CC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755F37F6-4E86-114F-B1E7-A6166836F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D56B2830-3699-F24A-9D18-674C373D0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80BDECF7-C7FA-1843-B785-B2AB49D6E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6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95E50CB1-10AF-E44E-929D-36190AF15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86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2B19EBF5-DC36-6346-BCCC-4D54CF2546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41ABA-BB7E-C94B-962B-A53456374C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D381E88-84D6-E24C-B6AB-42BB6B56D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Reference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0EE6F33-9743-1E4C-9C20-A7D6122F4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 : integer;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procedure R(</a:t>
            </a:r>
            <a:r>
              <a:rPr lang="en-US" altLang="en-US" sz="2400" b="1" dirty="0" err="1">
                <a:latin typeface="Courier" pitchFamily="2" charset="0"/>
              </a:rPr>
              <a:t>k,j</a:t>
            </a:r>
            <a:r>
              <a:rPr lang="en-US" altLang="en-US" sz="2400" b="1" dirty="0">
                <a:latin typeface="Courier" pitchFamily="2" charset="0"/>
              </a:rPr>
              <a:t> : integer)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k := k+1;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	j := j+2;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end 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m :=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n :=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R(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" pitchFamily="2" charset="0"/>
              </a:rPr>
              <a:t>	write </a:t>
            </a:r>
            <a:r>
              <a:rPr lang="en-US" altLang="en-US" sz="2400" b="1" dirty="0" err="1">
                <a:latin typeface="Courier" pitchFamily="2" charset="0"/>
              </a:rPr>
              <a:t>m,n</a:t>
            </a:r>
            <a:r>
              <a:rPr lang="en-US" altLang="en-US" sz="2400" b="1" dirty="0">
                <a:latin typeface="Courier" pitchFamily="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" pitchFamily="2" charset="0"/>
            </a:endParaRPr>
          </a:p>
        </p:txBody>
      </p:sp>
      <p:grpSp>
        <p:nvGrpSpPr>
          <p:cNvPr id="35844" name="Group 5">
            <a:extLst>
              <a:ext uri="{FF2B5EF4-FFF2-40B4-BE49-F238E27FC236}">
                <a16:creationId xmlns:a16="http://schemas.microsoft.com/office/drawing/2014/main" id="{43B7913C-BCF1-D246-9BE1-8E22BBF014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657600"/>
            <a:ext cx="1982788" cy="1311275"/>
            <a:chOff x="1776" y="2333"/>
            <a:chExt cx="1249" cy="826"/>
          </a:xfrm>
        </p:grpSpPr>
        <p:sp>
          <p:nvSpPr>
            <p:cNvPr id="35848" name="Text Box 6">
              <a:extLst>
                <a:ext uri="{FF2B5EF4-FFF2-40B4-BE49-F238E27FC236}">
                  <a16:creationId xmlns:a16="http://schemas.microsoft.com/office/drawing/2014/main" id="{E725F906-5128-A942-AC87-7A0C81B3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2333"/>
              <a:ext cx="116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 u="sng" dirty="0" err="1">
                  <a:latin typeface="Courier New" panose="02070309020205020404" pitchFamily="49" charset="0"/>
                </a:rPr>
                <a:t>k,m</a:t>
              </a:r>
              <a:r>
                <a:rPr lang="en-US" altLang="en-US" sz="2400" b="1" u="sng" dirty="0">
                  <a:latin typeface="Courier New" panose="02070309020205020404" pitchFamily="49" charset="0"/>
                </a:rPr>
                <a:t>   </a:t>
              </a:r>
              <a:r>
                <a:rPr lang="en-US" altLang="en-US" sz="2400" b="1" u="sng" dirty="0" err="1">
                  <a:latin typeface="Courier New" panose="02070309020205020404" pitchFamily="49" charset="0"/>
                </a:rPr>
                <a:t>j,n</a:t>
              </a:r>
              <a:endParaRPr lang="en-US" altLang="en-US" sz="2400" b="1" dirty="0">
                <a:latin typeface="Courier New" panose="02070309020205020404" pitchFamily="49" charset="0"/>
              </a:endParaRPr>
            </a:p>
            <a:p>
              <a:r>
                <a:rPr lang="en-US" altLang="en-US" sz="2400" b="1" dirty="0">
                  <a:latin typeface="Courier New" panose="02070309020205020404" pitchFamily="49" charset="0"/>
                </a:rPr>
                <a:t>5     3</a:t>
              </a:r>
            </a:p>
          </p:txBody>
        </p:sp>
        <p:sp>
          <p:nvSpPr>
            <p:cNvPr id="35849" name="Text Box 7">
              <a:extLst>
                <a:ext uri="{FF2B5EF4-FFF2-40B4-BE49-F238E27FC236}">
                  <a16:creationId xmlns:a16="http://schemas.microsoft.com/office/drawing/2014/main" id="{30BB7D44-6C7F-DA40-8203-6F4F83E6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7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35850" name="Text Box 8">
              <a:extLst>
                <a:ext uri="{FF2B5EF4-FFF2-40B4-BE49-F238E27FC236}">
                  <a16:creationId xmlns:a16="http://schemas.microsoft.com/office/drawing/2014/main" id="{27CC3A09-7BAF-D84E-9DE7-E59582594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287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5851" name="Line 9">
              <a:extLst>
                <a:ext uri="{FF2B5EF4-FFF2-40B4-BE49-F238E27FC236}">
                  <a16:creationId xmlns:a16="http://schemas.microsoft.com/office/drawing/2014/main" id="{EFD3D434-5539-5144-9BEB-9A3FA29C6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69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0">
              <a:extLst>
                <a:ext uri="{FF2B5EF4-FFF2-40B4-BE49-F238E27FC236}">
                  <a16:creationId xmlns:a16="http://schemas.microsoft.com/office/drawing/2014/main" id="{50A69237-5DB8-7140-A6A2-7706B8E9C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69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6475" name="Text Box 11">
            <a:extLst>
              <a:ext uri="{FF2B5EF4-FFF2-40B4-BE49-F238E27FC236}">
                <a16:creationId xmlns:a16="http://schemas.microsoft.com/office/drawing/2014/main" id="{718B8D26-C9EB-1A49-951A-59FDD61A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3567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Value update happens in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storage of caller, while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callee is executing</a:t>
            </a:r>
          </a:p>
        </p:txBody>
      </p:sp>
      <p:sp>
        <p:nvSpPr>
          <p:cNvPr id="1086477" name="Rectangle 13">
            <a:extLst>
              <a:ext uri="{FF2B5EF4-FFF2-40B4-BE49-F238E27FC236}">
                <a16:creationId xmlns:a16="http://schemas.microsoft.com/office/drawing/2014/main" id="{AB08DE26-012A-2D42-B05D-2BA7845E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76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  </a:t>
            </a:r>
            <a:r>
              <a:rPr lang="en-US" altLang="en-US" sz="2800">
                <a:latin typeface="Arial" panose="020B0604020202020204" pitchFamily="34" charset="0"/>
              </a:rPr>
              <a:t>Argument is an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</a:rPr>
              <a:t>l-value; l-value</a:t>
            </a:r>
            <a:r>
              <a:rPr lang="en-US" altLang="en-US" sz="2800">
                <a:latin typeface="Arial" panose="020B0604020202020204" pitchFamily="34" charset="0"/>
              </a:rPr>
              <a:t> is passed to the</a:t>
            </a:r>
            <a:br>
              <a:rPr lang="en-US" altLang="en-US" sz="2800">
                <a:latin typeface="Arial" panose="020B0604020202020204" pitchFamily="34" charset="0"/>
              </a:rPr>
            </a:br>
            <a:r>
              <a:rPr lang="en-US" altLang="en-US" sz="280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1086478" name="Text Box 14">
            <a:extLst>
              <a:ext uri="{FF2B5EF4-FFF2-40B4-BE49-F238E27FC236}">
                <a16:creationId xmlns:a16="http://schemas.microsoft.com/office/drawing/2014/main" id="{35EB2708-442D-BB41-A6E8-BD357C102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0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Output: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6    5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75" grpId="0"/>
      <p:bldP spid="10864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71FCF562-EF53-2249-AB4E-D9DC2073C8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269400-C97C-A54A-B5F6-04F52A25AF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4F3A5C-B36B-F843-A4F8-7816FA3FA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 vs. Call by Reference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98A9DCA6-5727-8A40-B00C-0E5E388F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value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Advantage: safe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Disadvantage: inefficient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Call by reference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Advantage: more efficient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Disadvantage: may be unsafe due to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aliasing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Aliasing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 (memory aliasing) occurs when two or more different names refer to the same memory location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E.g.,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main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, and 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k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R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are aliases for the same memory location during the call to</a:t>
            </a: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" pitchFamily="2" charset="0"/>
                <a:ea typeface="Arial" panose="020B0604020202020204" pitchFamily="34" charset="0"/>
              </a:rPr>
              <a:t>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4.9|36.7|7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|25.7|5.5|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85.3|9.9|1.9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8.5|29|36.7|22.7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|3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28.1|24.3|22.6|5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7.6|12.2|12.7|14.9|3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38.6|2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15.6|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35.8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17.5|13.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29761</TotalTime>
  <Words>2760</Words>
  <Application>Microsoft Macintosh PowerPoint</Application>
  <PresentationFormat>On-screen Show (4:3)</PresentationFormat>
  <Paragraphs>493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Comic Sans MS</vt:lpstr>
      <vt:lpstr>Courier</vt:lpstr>
      <vt:lpstr>Courier New</vt:lpstr>
      <vt:lpstr>Tahoma</vt:lpstr>
      <vt:lpstr>Times</vt:lpstr>
      <vt:lpstr>Wingdings</vt:lpstr>
      <vt:lpstr>Blends</vt:lpstr>
      <vt:lpstr>Custom Design</vt:lpstr>
      <vt:lpstr>Control Abstraction and  Parameter Passing</vt:lpstr>
      <vt:lpstr>Lecture Outline</vt:lpstr>
      <vt:lpstr>Abstraction</vt:lpstr>
      <vt:lpstr>Subroutines </vt:lpstr>
      <vt:lpstr>Parameter Passing Mechanisms</vt:lpstr>
      <vt:lpstr>Parameter Passing Modes</vt:lpstr>
      <vt:lpstr>Call by Value</vt:lpstr>
      <vt:lpstr>Call by Reference</vt:lpstr>
      <vt:lpstr>Call by Value vs. Call by Reference</vt:lpstr>
      <vt:lpstr>Aliasing: Call by Reference</vt:lpstr>
      <vt:lpstr>No Aliasing: Call by Value</vt:lpstr>
      <vt:lpstr>More Aliasing with Call by Reference</vt:lpstr>
      <vt:lpstr>Questions </vt:lpstr>
      <vt:lpstr>Memory Aliasing is Dangerous</vt:lpstr>
      <vt:lpstr>Readonly Parameters</vt:lpstr>
      <vt:lpstr>Readonly Parameters</vt:lpstr>
      <vt:lpstr>Readonly Parameters</vt:lpstr>
      <vt:lpstr>More on Call by Reference</vt:lpstr>
      <vt:lpstr>Lecture Outline</vt:lpstr>
      <vt:lpstr>Call by Value-Result</vt:lpstr>
      <vt:lpstr>Call by Value-Result</vt:lpstr>
      <vt:lpstr>Call by Value-Result</vt:lpstr>
      <vt:lpstr>Exercise</vt:lpstr>
      <vt:lpstr>Exercise</vt:lpstr>
      <vt:lpstr>Call by Name</vt:lpstr>
      <vt:lpstr>Call by Name</vt:lpstr>
      <vt:lpstr>Call by Name vs. Call by Value</vt:lpstr>
      <vt:lpstr>Lecture Outline</vt:lpstr>
      <vt:lpstr>Reference Model for Variables</vt:lpstr>
      <vt:lpstr>Reference Model for Variables</vt:lpstr>
      <vt:lpstr>Immutability</vt:lpstr>
      <vt:lpstr>Immutability</vt:lpstr>
      <vt:lpstr>Exercise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6381</cp:revision>
  <cp:lastPrinted>2010-11-16T23:32:30Z</cp:lastPrinted>
  <dcterms:created xsi:type="dcterms:W3CDTF">2008-08-18T14:08:37Z</dcterms:created>
  <dcterms:modified xsi:type="dcterms:W3CDTF">2020-11-21T01:46:56Z</dcterms:modified>
</cp:coreProperties>
</file>