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tags/tag18.xml" ContentType="application/vnd.openxmlformats-officedocument.presentationml.tags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0.xml" ContentType="application/vnd.openxmlformats-officedocument.presentationml.tags+xml"/>
  <Override PartName="/ppt/notesSlides/notesSlide25.xml" ContentType="application/vnd.openxmlformats-officedocument.presentationml.notesSlide+xml"/>
  <Override PartName="/ppt/tags/tag21.xml" ContentType="application/vnd.openxmlformats-officedocument.presentationml.tags+xml"/>
  <Override PartName="/ppt/notesSlides/notesSlide26.xml" ContentType="application/vnd.openxmlformats-officedocument.presentationml.notesSlide+xml"/>
  <Override PartName="/ppt/tags/tag2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notesSlides/notesSlide29.xml" ContentType="application/vnd.openxmlformats-officedocument.presentationml.notesSlide+xml"/>
  <Override PartName="/ppt/tags/tag24.xml" ContentType="application/vnd.openxmlformats-officedocument.presentationml.tags+xml"/>
  <Override PartName="/ppt/notesSlides/notesSlide30.xml" ContentType="application/vnd.openxmlformats-officedocument.presentationml.notesSlide+xml"/>
  <Override PartName="/ppt/tags/tag2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</p:sldMasterIdLst>
  <p:notesMasterIdLst>
    <p:notesMasterId r:id="rId41"/>
  </p:notesMasterIdLst>
  <p:handoutMasterIdLst>
    <p:handoutMasterId r:id="rId42"/>
  </p:handoutMasterIdLst>
  <p:sldIdLst>
    <p:sldId id="947" r:id="rId3"/>
    <p:sldId id="948" r:id="rId4"/>
    <p:sldId id="949" r:id="rId5"/>
    <p:sldId id="951" r:id="rId6"/>
    <p:sldId id="952" r:id="rId7"/>
    <p:sldId id="953" r:id="rId8"/>
    <p:sldId id="954" r:id="rId9"/>
    <p:sldId id="955" r:id="rId10"/>
    <p:sldId id="956" r:id="rId11"/>
    <p:sldId id="957" r:id="rId12"/>
    <p:sldId id="958" r:id="rId13"/>
    <p:sldId id="1000" r:id="rId14"/>
    <p:sldId id="962" r:id="rId15"/>
    <p:sldId id="995" r:id="rId16"/>
    <p:sldId id="996" r:id="rId17"/>
    <p:sldId id="997" r:id="rId18"/>
    <p:sldId id="998" r:id="rId19"/>
    <p:sldId id="964" r:id="rId20"/>
    <p:sldId id="994" r:id="rId21"/>
    <p:sldId id="1001" r:id="rId22"/>
    <p:sldId id="970" r:id="rId23"/>
    <p:sldId id="971" r:id="rId24"/>
    <p:sldId id="972" r:id="rId25"/>
    <p:sldId id="973" r:id="rId26"/>
    <p:sldId id="1004" r:id="rId27"/>
    <p:sldId id="974" r:id="rId28"/>
    <p:sldId id="1005" r:id="rId29"/>
    <p:sldId id="990" r:id="rId30"/>
    <p:sldId id="975" r:id="rId31"/>
    <p:sldId id="976" r:id="rId32"/>
    <p:sldId id="1006" r:id="rId33"/>
    <p:sldId id="1007" r:id="rId34"/>
    <p:sldId id="977" r:id="rId35"/>
    <p:sldId id="999" r:id="rId36"/>
    <p:sldId id="1003" r:id="rId37"/>
    <p:sldId id="1008" r:id="rId38"/>
    <p:sldId id="1002" r:id="rId39"/>
    <p:sldId id="991" r:id="rId40"/>
  </p:sldIdLst>
  <p:sldSz cx="9144000" cy="6858000" type="screen4x3"/>
  <p:notesSz cx="70342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57075"/>
  </p:normalViewPr>
  <p:slideViewPr>
    <p:cSldViewPr>
      <p:cViewPr varScale="1">
        <p:scale>
          <a:sx n="70" d="100"/>
          <a:sy n="70" d="100"/>
        </p:scale>
        <p:origin x="2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452" y="-60"/>
      </p:cViewPr>
      <p:guideLst>
        <p:guide orient="horz" pos="2924"/>
        <p:guide pos="22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04C0E9E-E3D6-0C4C-B390-059E58F2B6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DF08C8B-DAFF-8147-B3C5-3BB91380D0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8D4DB94B-FA28-A643-B509-3D74BD3C7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5D0EE759-1DD7-0C4E-9F9B-ADE3FC8A6D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BE949E8-866E-AE4E-92A2-B57566AA9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7985E46-3BFB-C44C-B6DA-EC93574075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D282DFA-1B25-8F4E-AD67-CA948D2E3A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F9116B46-8F31-C541-8AB0-307015BC74E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56DA06E-1EB6-9044-94B5-367A8E3EEF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0EF8697-3714-E949-A1E9-206A0F5114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2B10FB9-8D33-1345-85A5-437D0F91C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0797CA0-F442-3A41-9072-9C52382303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0D420A40-2194-7C4C-A434-D7F7A38927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F97EA365-8B92-7546-8A55-AC8AA631B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7494282E-3B91-3D4C-BFC1-BB79BA730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0CE130-F5C3-FC44-83AB-572899A010D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CCC784B0-195E-6048-9A73-F011FD4BE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FDF81E2A-4A36-5944-9447-A49305CDC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2890EC1F-018B-3346-AEA4-A699F6C3F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EAC304-804F-8B4B-9DAA-031438DECB73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CCC784B0-195E-6048-9A73-F011FD4BE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FDF81E2A-4A36-5944-9447-A49305CDC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eaLnBrk="1" hangingPunct="1"/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2890EC1F-018B-3346-AEA4-A699F6C3F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EAC304-804F-8B4B-9DAA-031438DECB73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00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262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0FC34E74-B516-1543-A93A-E1FA4E7D40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AA44C9-F914-EC4F-8860-E3BC17FD41A7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6CC4F88-200D-344E-85D5-D7816EF9D9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53251CC-D866-DB41-AC84-8D52EE88D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138651D6-EABE-A942-9AA1-D16B0764E3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408B5D-C573-9E4A-922E-4C7681D156E6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719A14E-8376-1545-A76D-286D1CCEC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D638341-67AA-F848-86B3-933174F89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CDBA2C6C-9594-8C4C-B55F-F508C03331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10B063-3F07-4642-BFD2-8451E5F5A942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D8ECB175-2FCA-674D-8A93-BFDE24BFF3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E1A8C8B-6B50-1740-A392-81B8B5782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D9D87873-2BB8-9448-80BA-B1D43D59EC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4B8302-D11A-894B-8F74-D61091532B97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48B3808-E437-9646-B749-E775BC530F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27F950C-E03A-4D40-A83A-A6DD09B83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DA876D92-ABDF-1147-B835-F9F05D1CC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9AEEB76C-499C-D946-87F5-3DFB2A646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5BCFFA1F-F6ED-DD4D-8E23-FE4C7202A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B8B092-7E78-0647-AA35-02DD500828F1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430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32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487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CF0FA682-49C4-5A4E-BA3C-66D9015E5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0B7ACA8C-1230-4146-BB69-2178DFDD7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FA57A01A-21F1-B941-BEAF-C9E5E6EA5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610A05-2906-F541-A8C2-3A914FD49B66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DFB9FCC2-A9A0-344F-9D82-8AAD64E19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B4B27A8D-9B4E-1F4F-B841-045C212F7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D1BB0767-3E74-0C45-B977-B063FB036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64121A-8FB1-3B46-9965-9C265C83BF11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683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6E38B4B1-C6BD-304D-A23F-0B10063BD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7B5DDEEF-1E38-7B4E-B0E6-D1EA1027F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A15A79D5-740E-CE48-846D-E28840516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73F8E8-5D72-B74F-92A3-04E06E9254CA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854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1D3DF69B-BD6A-E54A-A762-37A28296F2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44C0DA8F-E0A7-C14D-8FBD-A2922D75D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46866368-F0E0-FA47-B237-291E3C7BE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6B1C64-839E-5A47-845D-E60927B8B300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1D3DF69B-BD6A-E54A-A762-37A28296F2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44C0DA8F-E0A7-C14D-8FBD-A2922D75D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46866368-F0E0-FA47-B237-291E3C7BE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6B1C64-839E-5A47-845D-E60927B8B300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926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307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58357D80-3876-354B-A43B-BA0A75613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2FF1E347-AF94-394F-8811-7C21B79D0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D6670FE7-B3A4-9D46-A227-08B073586C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FE0C85-6AF3-944B-96F9-84F8B3F63753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3C30953F-3D72-E54D-954E-6C8739555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653459FD-1C69-AB42-96D6-000F59241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51CA4D5B-E7FA-AE4F-86E4-C13756586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DBCF30-559D-6A4D-91F2-309136AC3113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00081D8F-16E7-4648-AA77-022701FDD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47631CF9-9670-1441-99DF-CE0C7C6E2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9622B395-3C82-5747-A469-2B873756F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527BFA-59BA-CA44-A881-A5F33789265F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3C30953F-3D72-E54D-954E-6C8739555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653459FD-1C69-AB42-96D6-000F59241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51CA4D5B-E7FA-AE4F-86E4-C13756586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DBCF30-559D-6A4D-91F2-309136AC3113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26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3C30953F-3D72-E54D-954E-6C8739555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653459FD-1C69-AB42-96D6-000F59241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51CA4D5B-E7FA-AE4F-86E4-C13756586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DBCF30-559D-6A4D-91F2-309136AC3113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851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746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77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003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769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08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96FD402A-63E7-E849-963B-E31506FD33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0F3B55D8-555F-E646-AB04-C32D8636C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53193C7E-E040-484D-B8B6-AE8113933C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AC5AA5-2D67-B74E-A866-7D5637AAFDA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44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0F0D98D0-43DB-3C46-8319-4BBB391AC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4C450250-D5DD-244C-81F0-9CAF1C001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97DF746F-C068-A944-AB91-5BD5A07DD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8C5CA7-7AD8-7F42-9E01-DA8F61A9404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4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06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797CA0-F442-3A41-9072-9C523823031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63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8148C07-B054-E042-90B4-3E480C6D22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2380AE7-AF02-604B-BE2E-95B427BB6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9949675-F0EE-DF42-83D1-6FAC090556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843B5F2-5BC2-304B-B3E4-7AD63FEF4E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11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4B35558-0923-E046-B3A8-1D0A16419C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73F2299-7159-1946-BFB6-283551FF16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4F631-29A7-3A49-8746-B10B8BA58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53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61D6C00-DD01-D14A-98BC-F317783B8E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C6A34D0-56BD-B640-BFAB-C9676668B0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A9BC5-D29D-6C42-B1CB-C668C75A1E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31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2DC1AE-4F1B-584E-BE6C-287DFC9F7A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F78D7B-B2F8-C24F-8C40-21DF025FA6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0ACCA0-70EE-4E4E-8757-3A6691594E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CED87-B4FC-BE42-95BF-D13F510449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97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6847AA-E7F5-5045-8DAA-84328F495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0E6E09-6154-404B-963C-7CD82DA6C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4C3482-1159-0646-BF4B-3726B2D32A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13399-C29D-7649-9EFB-3BDEB9743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4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E2CB36-3005-994E-98C7-E4E5100E65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A9ECA-1514-964B-809C-ADE32E30CB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16FB14-785F-2C43-B5FD-A59E2A212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4401F-C660-9E40-9805-D4EEFBD3C9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793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E2DD4-0575-514E-AABB-2D403077A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887876-6046-1B41-8062-E6618DC2F8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5D792-4F0D-B042-B7FC-FB7D512A86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C4E2-3DA9-0342-9A6D-8274160BD8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3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508B8B0-A7D0-7C4E-AEE8-8AA3131618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47FA9B6-752B-E24C-9AAA-EF739386B8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DDF255-14F3-794F-AC5C-405E12E16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6BD12-63EB-AA45-BC33-E2468D9C6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307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CC76C5-F183-AE49-85B4-DE6E45766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296F6D-2EBD-2C43-B690-5319ECC1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75D00A-A507-0847-9E2D-66371F4D2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E3B75-F4D1-FA41-A92F-0567A8BB04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485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880BCA7-A402-EC45-8D62-2252618CCD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78242B-437C-4F47-9217-D71BD5C1DE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8191D9-9C63-3D47-A948-71334CA04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B76C1-3FFA-6845-96CC-BF48EE8B7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199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D69B0-E879-3043-9ACD-7F56B53D17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634375-E49B-5545-AC37-FB69886C59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7B2EE-BDDD-7344-A511-98686B1CE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76BFD-B407-7B4A-8BFD-D7BE18DCC7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57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51DD415-0796-AE40-9B5A-949435B0B0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112EF78-AFF5-0845-8A4D-A60E87D9CF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D583D-A638-FA49-9E64-1574F0635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8638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F0E48-B956-5645-9E3A-FACFBB6BB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A8409-4F6A-9D4A-AE90-CE6AF500BC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AF0DF-DBDF-6045-AECB-27C55BC5B1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17CF8-8843-C84D-9403-D7E96E6904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0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566671-5D1E-8441-AACB-761D4BE39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E657E9-F0FF-1044-965E-4C8E865C2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0E2E06-70FA-184D-A4EE-3E8B9CAB8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E8B19-BD14-1C41-B3BE-9BDC7A7DFA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89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0FFF8D-1FD3-304B-9E8B-41F2FD0FE6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DE0424-F71F-E542-88BA-7BBBB4A8C9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75F3BE-1070-5E44-9FA1-5E77769939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D1087-A2AF-A84D-8DB0-0429653B19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9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1202CF5-D510-A145-8F89-FA53FA3D48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1395681-4C6A-814B-9273-C756DE1C29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43017-8405-8C4C-BE08-52BD274BF0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31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4335A89-32F3-1A40-B0F4-D162FA9A6F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DAED739-F499-9245-902E-33AEA467A3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96788-478C-154C-9161-9929ABA7B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64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B156F6D-8D00-6C45-AEBD-A943C22D51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07EE749F-0F4B-4C4F-A3F3-89FAAFF329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29C2C-B62B-E84E-8A04-372092C83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6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A6225A4-9C48-164A-BC77-C43F5E7744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36EEA79-2B03-1247-8013-D39F693ED1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3B245-ABCD-DE44-A6D8-91E36ECB10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04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2A5CF0C7-538E-0544-BDC6-31B4A69747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0BDD4523-F56B-2E47-B7AB-0A631E9A6F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B0DE4-35B4-0F4F-BCE4-1C39AE105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10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A623C40-4E66-E14C-A8F9-E937C8B5FD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36A4CB2-E84B-4248-9A5B-C234D1680C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A5B97-7FC1-2343-A3FF-23E9B2EA1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06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E6E6876-6D26-9842-9106-6796CD1396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D6D11EF-B990-BD41-A723-2003CCBF20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A3D85-B653-7548-AE06-324979AAEA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7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4C131542-93C2-FA4E-9591-13E338CD1B6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E5B3B7D1-44FE-9B4E-9096-EA8B4F10F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DCE38440-F749-6C4F-9CAD-523696CD7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192FAE4E-0335-914F-A518-CE085ABDC0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A2EBDDD9-1ADC-694E-9C9B-FBCE4566F9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4DD168-C73F-BD46-A114-95FC55B6FD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6F385E1-C5E4-5842-9B1D-0A9D5D5A3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93F22A2-F959-0342-B46A-AA0B942C1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14436" name="Rectangle 4">
            <a:extLst>
              <a:ext uri="{FF2B5EF4-FFF2-40B4-BE49-F238E27FC236}">
                <a16:creationId xmlns:a16="http://schemas.microsoft.com/office/drawing/2014/main" id="{A6BEA069-1FD9-AB49-8B5B-CA6266EB20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4437" name="Rectangle 5">
            <a:extLst>
              <a:ext uri="{FF2B5EF4-FFF2-40B4-BE49-F238E27FC236}">
                <a16:creationId xmlns:a16="http://schemas.microsoft.com/office/drawing/2014/main" id="{89E7D14A-30A8-9847-945F-0FB6557233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14438" name="Rectangle 6">
            <a:extLst>
              <a:ext uri="{FF2B5EF4-FFF2-40B4-BE49-F238E27FC236}">
                <a16:creationId xmlns:a16="http://schemas.microsoft.com/office/drawing/2014/main" id="{32B43A8A-8FA4-7C4E-950F-386BA06F2C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AC698A-21B5-1E48-8860-0823AC0B3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6">
            <a:extLst>
              <a:ext uri="{FF2B5EF4-FFF2-40B4-BE49-F238E27FC236}">
                <a16:creationId xmlns:a16="http://schemas.microsoft.com/office/drawing/2014/main" id="{491801C6-E17F-7742-BD97-0F24707CF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C1B58A-FDAC-5A4F-BAB9-BF877733F819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F1CE81D-0371-5E4C-924B-8C76CB77C1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676400"/>
            <a:ext cx="7772400" cy="146208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</a:rPr>
              <a:t>Object-Oriented Programming Languages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A3DFC515-36E8-4C4C-8586-2D7F5C62C31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90800"/>
            <a:ext cx="9009063" cy="1052513"/>
            <a:chOff x="0" y="1536"/>
            <a:chExt cx="5675" cy="663"/>
          </a:xfrm>
        </p:grpSpPr>
        <p:grpSp>
          <p:nvGrpSpPr>
            <p:cNvPr id="27653" name="Group 4">
              <a:extLst>
                <a:ext uri="{FF2B5EF4-FFF2-40B4-BE49-F238E27FC236}">
                  <a16:creationId xmlns:a16="http://schemas.microsoft.com/office/drawing/2014/main" id="{61E4F6F4-A087-4A44-9C13-4AA353F59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7660" name="Rectangle 5">
                <a:extLst>
                  <a:ext uri="{FF2B5EF4-FFF2-40B4-BE49-F238E27FC236}">
                    <a16:creationId xmlns:a16="http://schemas.microsoft.com/office/drawing/2014/main" id="{41018321-3DAB-954A-99A2-AD2962C53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661" name="Rectangle 6">
                <a:extLst>
                  <a:ext uri="{FF2B5EF4-FFF2-40B4-BE49-F238E27FC236}">
                    <a16:creationId xmlns:a16="http://schemas.microsoft.com/office/drawing/2014/main" id="{DF3D1710-1A4D-D947-99B0-B8443107F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27654" name="Group 7">
              <a:extLst>
                <a:ext uri="{FF2B5EF4-FFF2-40B4-BE49-F238E27FC236}">
                  <a16:creationId xmlns:a16="http://schemas.microsoft.com/office/drawing/2014/main" id="{6F19A901-782E-FA4A-9806-CCA156A8C8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7658" name="Rectangle 8">
                <a:extLst>
                  <a:ext uri="{FF2B5EF4-FFF2-40B4-BE49-F238E27FC236}">
                    <a16:creationId xmlns:a16="http://schemas.microsoft.com/office/drawing/2014/main" id="{A3D95B26-D3F1-914E-B776-3CA2B37D0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659" name="Rectangle 9">
                <a:extLst>
                  <a:ext uri="{FF2B5EF4-FFF2-40B4-BE49-F238E27FC236}">
                    <a16:creationId xmlns:a16="http://schemas.microsoft.com/office/drawing/2014/main" id="{D3CD0594-A4DD-F749-BEFB-BAC12C30F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27655" name="Rectangle 10">
              <a:extLst>
                <a:ext uri="{FF2B5EF4-FFF2-40B4-BE49-F238E27FC236}">
                  <a16:creationId xmlns:a16="http://schemas.microsoft.com/office/drawing/2014/main" id="{FC5C9A43-2B63-3945-A6C5-47BB0A314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56" name="Rectangle 11">
              <a:extLst>
                <a:ext uri="{FF2B5EF4-FFF2-40B4-BE49-F238E27FC236}">
                  <a16:creationId xmlns:a16="http://schemas.microsoft.com/office/drawing/2014/main" id="{705B35C5-3E2D-D247-B912-537159A14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57" name="Rectangle 12">
              <a:extLst>
                <a:ext uri="{FF2B5EF4-FFF2-40B4-BE49-F238E27FC236}">
                  <a16:creationId xmlns:a16="http://schemas.microsoft.com/office/drawing/2014/main" id="{E25D678B-B19B-F540-ACA3-073EE9CB74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7652" name="Rectangle 13">
            <a:extLst>
              <a:ext uri="{FF2B5EF4-FFF2-40B4-BE49-F238E27FC236}">
                <a16:creationId xmlns:a16="http://schemas.microsoft.com/office/drawing/2014/main" id="{A5296414-9F20-9F4F-95C9-1745570B80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38600"/>
            <a:ext cx="6400800" cy="175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800">
                <a:latin typeface="Arial" panose="020B0604020202020204" pitchFamily="34" charset="0"/>
              </a:rPr>
              <a:t>Read: Scott, Chapter 10.1-10.4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69B6368C-1A21-4345-9FA8-3B2059E829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5D4108-F7CA-5F46-8C26-ED5E27D7E0D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38744B1C-8DAC-5647-B7CC-69CC7DC0E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Lecture Outline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758EE59-A42F-3344-8726-C3045F9C8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Object Oriented programming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Encapsulation and inheritance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Initialization and finalization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Subtyping and dynamic method binding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Polymorphism</a:t>
            </a:r>
          </a:p>
        </p:txBody>
      </p:sp>
      <p:sp>
        <p:nvSpPr>
          <p:cNvPr id="40964" name="Footer Placeholder 1">
            <a:extLst>
              <a:ext uri="{FF2B5EF4-FFF2-40B4-BE49-F238E27FC236}">
                <a16:creationId xmlns:a16="http://schemas.microsoft.com/office/drawing/2014/main" id="{36CA7F50-A045-CB4D-81F9-806B1CCA81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334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51E1E910-1A17-3242-B6DE-B3185E4E7E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766E25-68AD-A04E-8AA3-02524337BCF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3550EB8-63F5-7B48-BEE3-44371001B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07438" cy="100488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Subtyping and Dynamic Method Binding</a:t>
            </a:r>
          </a:p>
        </p:txBody>
      </p:sp>
      <p:sp>
        <p:nvSpPr>
          <p:cNvPr id="1307651" name="Rectangle 3">
            <a:extLst>
              <a:ext uri="{FF2B5EF4-FFF2-40B4-BE49-F238E27FC236}">
                <a16:creationId xmlns:a16="http://schemas.microsoft.com/office/drawing/2014/main" id="{BFDCB792-8BE1-684F-875D-1F23826D2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Subtyping and subtype polymorphism </a:t>
            </a:r>
            <a:r>
              <a:rPr lang="en-US" altLang="en-US" dirty="0">
                <a:latin typeface="Arial" panose="020B0604020202020204" pitchFamily="34" charset="0"/>
              </a:rPr>
              <a:t>-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the ability to use a subclass where a superclass is expected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Thus,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dynamic method binding 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(also known as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dynamic dispatch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) -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the ability to invoke a new refined method, even in a context where an earlier version is expected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E.g., class B is a Java subclass of A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A a; … </a:t>
            </a:r>
            <a:r>
              <a:rPr lang="en-US" altLang="en-US" dirty="0" err="1">
                <a:latin typeface="Arial" panose="020B0604020202020204" pitchFamily="34" charset="0"/>
                <a:ea typeface="Arial" panose="020B0604020202020204" pitchFamily="34" charset="0"/>
              </a:rPr>
              <a:t>a.m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</a:p>
        </p:txBody>
      </p:sp>
      <p:sp>
        <p:nvSpPr>
          <p:cNvPr id="41988" name="Footer Placeholder 1">
            <a:extLst>
              <a:ext uri="{FF2B5EF4-FFF2-40B4-BE49-F238E27FC236}">
                <a16:creationId xmlns:a16="http://schemas.microsoft.com/office/drawing/2014/main" id="{076ED424-27B9-CA40-A7C7-906AF8B3AD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51E1E910-1A17-3242-B6DE-B3185E4E7E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766E25-68AD-A04E-8AA3-02524337BCF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3550EB8-63F5-7B48-BEE3-44371001B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07438" cy="1004888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Subtyping and Dynamic Method Binding</a:t>
            </a:r>
          </a:p>
        </p:txBody>
      </p:sp>
      <p:sp>
        <p:nvSpPr>
          <p:cNvPr id="1307651" name="Rectangle 3">
            <a:extLst>
              <a:ext uri="{FF2B5EF4-FFF2-40B4-BE49-F238E27FC236}">
                <a16:creationId xmlns:a16="http://schemas.microsoft.com/office/drawing/2014/main" id="{BFDCB792-8BE1-684F-875D-1F23826D2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Advantages?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Disadvantages?</a:t>
            </a:r>
          </a:p>
          <a:p>
            <a:pPr eaLnBrk="1" hangingPunct="1">
              <a:buNone/>
            </a:pP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C++: static binding is default, dynamic binding is specified with keyword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virtual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Java: dynamic binding is default, static binding is specified with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final</a:t>
            </a:r>
          </a:p>
        </p:txBody>
      </p:sp>
      <p:sp>
        <p:nvSpPr>
          <p:cNvPr id="41988" name="Footer Placeholder 1">
            <a:extLst>
              <a:ext uri="{FF2B5EF4-FFF2-40B4-BE49-F238E27FC236}">
                <a16:creationId xmlns:a16="http://schemas.microsoft.com/office/drawing/2014/main" id="{076ED424-27B9-CA40-A7C7-906AF8B3AD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842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3810F6D8-FE84-6946-952A-353BCA352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Benefits of Subtype 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6509-19BB-2C4E-81AE-EB180318F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Covered extensively in Principles of Software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Enables extensibility and reuse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E.g., we can extend a type hierarchy with no modification to the client of hierarchy</a:t>
            </a:r>
            <a:endParaRPr lang="en-US" altLang="en-US" b="1" dirty="0"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Reuse through inheritance or composition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Subtype polymorphism enables the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Open/closed principle (credited to Bertrand Meyer) 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Software entities (classes, modules) should be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open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for extension but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for modification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6E1EF94B-C659-0249-93E1-AFDB6DFF01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E32851-A52F-2040-9C03-5B453E2F6D4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44036" name="Footer Placeholder 1">
            <a:extLst>
              <a:ext uri="{FF2B5EF4-FFF2-40B4-BE49-F238E27FC236}">
                <a16:creationId xmlns:a16="http://schemas.microsoft.com/office/drawing/2014/main" id="{7B5BABA7-37B3-3E4A-8243-382ACA5038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4">
            <a:extLst>
              <a:ext uri="{FF2B5EF4-FFF2-40B4-BE49-F238E27FC236}">
                <a16:creationId xmlns:a16="http://schemas.microsoft.com/office/drawing/2014/main" id="{6D31988A-91AD-424B-8865-A58D998A91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679BB0-9ADC-9240-9B11-96537F27D13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65AF848-605C-DC43-B6AA-B20D1914C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04888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rial" panose="020B0604020202020204" pitchFamily="34" charset="0"/>
              </a:rPr>
              <a:t>  </a:t>
            </a:r>
            <a:r>
              <a:rPr lang="en-US" altLang="en-US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649794E-85AB-AF4B-B81A-DC624A751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067800" cy="4800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Arial" panose="020B0604020202020204" pitchFamily="34" charset="0"/>
              </a:rPr>
              <a:t>Application draws shapes on screen</a:t>
            </a:r>
          </a:p>
          <a:p>
            <a:pPr eaLnBrk="1" hangingPunct="1"/>
            <a:r>
              <a:rPr lang="en-US" altLang="en-US" sz="3600" dirty="0">
                <a:latin typeface="Arial" panose="020B0604020202020204" pitchFamily="34" charset="0"/>
              </a:rPr>
              <a:t>Possible solution in C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enum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ShapeType</a:t>
            </a:r>
            <a:r>
              <a:rPr lang="en-US" altLang="en-US" sz="2400" b="1" dirty="0">
                <a:latin typeface="Courier New" panose="02070309020205020404" pitchFamily="49" charset="0"/>
              </a:rPr>
              <a:t> { circle, square 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struct Shape 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ShapeType</a:t>
            </a:r>
            <a:r>
              <a:rPr lang="en-US" altLang="en-US" sz="2400" b="1" dirty="0">
                <a:latin typeface="Courier New" panose="02070309020205020404" pitchFamily="49" charset="0"/>
              </a:rPr>
              <a:t> t 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struct Circle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ShapeType</a:t>
            </a:r>
            <a:r>
              <a:rPr lang="en-US" altLang="en-US" sz="2400" b="1" dirty="0">
                <a:latin typeface="Courier New" panose="02070309020205020404" pitchFamily="49" charset="0"/>
              </a:rPr>
              <a:t> t; double radius; Point center; 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struct Square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{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ShapeType</a:t>
            </a:r>
            <a:r>
              <a:rPr lang="en-US" altLang="en-US" sz="2400" b="1" dirty="0">
                <a:latin typeface="Courier New" panose="02070309020205020404" pitchFamily="49" charset="0"/>
              </a:rPr>
              <a:t> t; double side; Point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topleft</a:t>
            </a:r>
            <a:r>
              <a:rPr lang="en-US" altLang="en-US" sz="2400" b="1" dirty="0">
                <a:latin typeface="Courier New" panose="02070309020205020404" pitchFamily="49" charset="0"/>
              </a:rPr>
              <a:t>; };</a:t>
            </a:r>
          </a:p>
        </p:txBody>
      </p:sp>
      <p:sp>
        <p:nvSpPr>
          <p:cNvPr id="45060" name="Footer Placeholder 1">
            <a:extLst>
              <a:ext uri="{FF2B5EF4-FFF2-40B4-BE49-F238E27FC236}">
                <a16:creationId xmlns:a16="http://schemas.microsoft.com/office/drawing/2014/main" id="{A6881EBE-6646-5047-A67D-A721F5780E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05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4">
            <a:extLst>
              <a:ext uri="{FF2B5EF4-FFF2-40B4-BE49-F238E27FC236}">
                <a16:creationId xmlns:a16="http://schemas.microsoft.com/office/drawing/2014/main" id="{A0A89068-9F53-8748-8FDB-EED5ED2134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D0776E-0047-FC41-85F9-79FD91C3D96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398F7A5C-4999-2141-8D1E-E789AFBF4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5E81032-6FD5-5E45-B09D-4840361E4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void DrawAll(struct Shape *list[], int n)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int i;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for (i = 0; i &lt; n; i++)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struct Shape *s = list[i];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switch (s-&gt;t)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case square: DrawSquare(s);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case circle: DrawCircle(s);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2330B5A5-9234-3745-9A78-6490274A0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What problems do you see here?</a:t>
            </a:r>
          </a:p>
        </p:txBody>
      </p:sp>
      <p:sp>
        <p:nvSpPr>
          <p:cNvPr id="47109" name="Footer Placeholder 1">
            <a:extLst>
              <a:ext uri="{FF2B5EF4-FFF2-40B4-BE49-F238E27FC236}">
                <a16:creationId xmlns:a16="http://schemas.microsoft.com/office/drawing/2014/main" id="{D07C8635-7C72-224C-9202-02A7914F043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>
            <a:extLst>
              <a:ext uri="{FF2B5EF4-FFF2-40B4-BE49-F238E27FC236}">
                <a16:creationId xmlns:a16="http://schemas.microsoft.com/office/drawing/2014/main" id="{E3B955F3-17E7-5A4F-9E77-26589EEE22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4F5620-FCB3-D342-B353-4069D15DD4A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ADADE02-7AA7-8347-B910-DB43F518D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A5E8741-48D0-0844-ACA1-7C275D038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Arial" panose="020B0604020202020204" pitchFamily="34" charset="0"/>
              </a:rPr>
              <a:t>OO Solution in Java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abstract class Shape { public void draw();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class Circle extends Shape { …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class Square extends Shape { …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void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DrawAll</a:t>
            </a:r>
            <a:r>
              <a:rPr lang="en-US" altLang="en-US" sz="2600" b="1" dirty="0">
                <a:latin typeface="Courier New" panose="02070309020205020404" pitchFamily="49" charset="0"/>
              </a:rPr>
              <a:t>(Shape[] list)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for (int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600" b="1" dirty="0">
                <a:latin typeface="Courier New" panose="02070309020205020404" pitchFamily="49" charset="0"/>
              </a:rPr>
              <a:t>=0;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600" b="1" dirty="0">
                <a:latin typeface="Courier New" panose="02070309020205020404" pitchFamily="49" charset="0"/>
              </a:rPr>
              <a:t> &lt;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list.length</a:t>
            </a:r>
            <a:r>
              <a:rPr lang="en-US" altLang="en-US" sz="2600" b="1" dirty="0">
                <a:latin typeface="Courier New" panose="02070309020205020404" pitchFamily="49" charset="0"/>
              </a:rPr>
              <a:t>;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600" b="1" dirty="0">
                <a:latin typeface="Courier New" panose="02070309020205020404" pitchFamily="49" charset="0"/>
              </a:rPr>
              <a:t>++)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	</a:t>
            </a:r>
            <a:r>
              <a:rPr lang="en-US" altLang="en-US" sz="2600" b="1" dirty="0">
                <a:solidFill>
                  <a:srgbClr val="FF0000"/>
                </a:solidFill>
                <a:latin typeface="Courier New" panose="02070309020205020404" pitchFamily="49" charset="0"/>
              </a:rPr>
              <a:t>Shape s = list[</a:t>
            </a:r>
            <a:r>
              <a:rPr lang="en-US" altLang="en-US" sz="2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600" b="1" dirty="0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s.draw</a:t>
            </a:r>
            <a:r>
              <a:rPr lang="en-US" altLang="en-US" sz="2600" b="1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}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9156" name="Footer Placeholder 1">
            <a:extLst>
              <a:ext uri="{FF2B5EF4-FFF2-40B4-BE49-F238E27FC236}">
                <a16:creationId xmlns:a16="http://schemas.microsoft.com/office/drawing/2014/main" id="{1E7655C1-1B81-E940-B599-EA1C443D4C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4">
            <a:extLst>
              <a:ext uri="{FF2B5EF4-FFF2-40B4-BE49-F238E27FC236}">
                <a16:creationId xmlns:a16="http://schemas.microsoft.com/office/drawing/2014/main" id="{9FD804BE-0EDE-5A44-BE47-DFBC30C7C1D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45DA0E-BAB4-E54D-A0DA-8C3810BD332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80B3435A-AA0E-6D40-A4B0-0B21B399E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Benefits of Subtype Polymorphism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2E6D88C-C275-F74E-91C5-4870D1EE5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abstract class Shape { public void draw();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class Circle extends Shape { …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class Square extends Shape { …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b="1" dirty="0">
                <a:solidFill>
                  <a:srgbClr val="FF0000"/>
                </a:solidFill>
                <a:latin typeface="Courier New" panose="02070309020205020404" pitchFamily="49" charset="0"/>
              </a:rPr>
              <a:t>class Triangle extends Shape { … }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Extending the Java code requires no changes in</a:t>
            </a:r>
            <a:r>
              <a:rPr lang="en-US" altLang="en-US" sz="2600" dirty="0"/>
              <a:t> </a:t>
            </a:r>
            <a:r>
              <a:rPr lang="en-US" altLang="en-US" sz="2600" b="1" dirty="0" err="1">
                <a:latin typeface="Courier" pitchFamily="2" charset="0"/>
              </a:rPr>
              <a:t>DrawAll</a:t>
            </a:r>
            <a:r>
              <a:rPr lang="en-US" altLang="en-US" sz="2600" dirty="0"/>
              <a:t>!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Thus, it is closed for modification.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6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Extending the C code triggers modifications in </a:t>
            </a:r>
            <a:r>
              <a:rPr lang="en-US" altLang="en-US" sz="2600" b="1" dirty="0" err="1">
                <a:latin typeface="Courier" pitchFamily="2" charset="0"/>
              </a:rPr>
              <a:t>DrawAll</a:t>
            </a:r>
            <a:r>
              <a:rPr lang="en-US" altLang="en-US" sz="26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(and throughout the code)! </a:t>
            </a:r>
          </a:p>
        </p:txBody>
      </p:sp>
      <p:sp>
        <p:nvSpPr>
          <p:cNvPr id="51204" name="Footer Placeholder 1">
            <a:extLst>
              <a:ext uri="{FF2B5EF4-FFF2-40B4-BE49-F238E27FC236}">
                <a16:creationId xmlns:a16="http://schemas.microsoft.com/office/drawing/2014/main" id="{0CE8ED7D-FCD9-5E44-B1AC-6381DABA8A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067CC2CD-F6C0-0E48-9520-8301282B0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004888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Benefits of Subtype 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740D-41F1-184D-853A-BC79CDF08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“Science” of software design teaches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Design Patterns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Design patterns promote design for extensibility and reuse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Nearly all design patterns make use of subtype polymorphism! </a:t>
            </a:r>
          </a:p>
        </p:txBody>
      </p:sp>
      <p:sp>
        <p:nvSpPr>
          <p:cNvPr id="53251" name="Footer Placeholder 3">
            <a:extLst>
              <a:ext uri="{FF2B5EF4-FFF2-40B4-BE49-F238E27FC236}">
                <a16:creationId xmlns:a16="http://schemas.microsoft.com/office/drawing/2014/main" id="{D347CA1E-8E30-BA4C-B1E3-0FEA6D45DB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3252" name="Slide Number Placeholder 4">
            <a:extLst>
              <a:ext uri="{FF2B5EF4-FFF2-40B4-BE49-F238E27FC236}">
                <a16:creationId xmlns:a16="http://schemas.microsoft.com/office/drawing/2014/main" id="{05B95D5C-45E5-3149-B340-883B4FA833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8C10AD-64CA-684C-B36C-E7AC2AE2BE5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4">
            <a:extLst>
              <a:ext uri="{FF2B5EF4-FFF2-40B4-BE49-F238E27FC236}">
                <a16:creationId xmlns:a16="http://schemas.microsoft.com/office/drawing/2014/main" id="{CA7D3AB3-DEB9-424B-A846-8EFC981533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93132A-2DBF-3D47-9D13-92CF7C7C292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EB1797C1-0A3E-BB43-A49C-A7C8015D9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Lecture Outline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CCAECC3-69BE-594B-828F-E593DDDDE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Object-oriented programming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Encapsulation and inheritance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Initialization and finalization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Subtyping and dynamic method binding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Polymorphism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0" name="Footer Placeholder 1">
            <a:extLst>
              <a:ext uri="{FF2B5EF4-FFF2-40B4-BE49-F238E27FC236}">
                <a16:creationId xmlns:a16="http://schemas.microsoft.com/office/drawing/2014/main" id="{F6C2933E-F155-6642-A939-D0C93EFF21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>
            <a:extLst>
              <a:ext uri="{FF2B5EF4-FFF2-40B4-BE49-F238E27FC236}">
                <a16:creationId xmlns:a16="http://schemas.microsoft.com/office/drawing/2014/main" id="{99C639FD-B1BA-3240-AF3C-667ADDA4ED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C2DC20-A6E1-354D-83B9-BF23517940A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96507BE-110D-3A43-8A92-5940A022F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Lecture Outline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3527B19-D407-1242-B649-F608BA8CB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Object-oriented programming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Encapsulation and inheritance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Initialization and finalization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Subtyping and dynamic method binding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Polymorphism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9700" name="Footer Placeholder 1">
            <a:extLst>
              <a:ext uri="{FF2B5EF4-FFF2-40B4-BE49-F238E27FC236}">
                <a16:creationId xmlns:a16="http://schemas.microsoft.com/office/drawing/2014/main" id="{7D94CC05-608A-2D4C-B61B-3346A3E27F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E054-0C9B-3E4B-B453-220849EA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CCCE-0E1B-AE4A-BCA8-A8A0D288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Generally, refers to the mechanisms that a programming language provides, to allow for the same piece of code to be used with objects or values of multiple types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 = many and morph = form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 of polymorphism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Generic functions in C++ and Haskell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Templates in C++, generics in Java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Implicitly polymorphic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foldl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foldr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Scheme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2A5C3-DBCC-5045-AE84-C6E2F8B6D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D583D-A638-FA49-9E64-1574F063544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3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C4ECECC9-644F-0742-AD97-503F42B49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Varieties of Polymorphism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A7C41C4F-7BE8-784E-A451-3393A06AB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Subtype polymorphism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What we just discussed… Code can use a subclass </a:t>
            </a:r>
            <a:r>
              <a:rPr lang="en-US" altLang="en-US" b="1" dirty="0"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where a superclass </a:t>
            </a:r>
            <a:r>
              <a:rPr lang="en-US" altLang="en-US" b="1" dirty="0"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is expected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Standard in object-oriented languages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Parametric polymorphism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Code takes a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type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as parameter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Explicit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parametric polymorphism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Implicit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parametric polymorphism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Standard in functional programming languages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Ad-hoc polymorphism (overloading)</a:t>
            </a:r>
          </a:p>
        </p:txBody>
      </p:sp>
      <p:sp>
        <p:nvSpPr>
          <p:cNvPr id="56323" name="Footer Placeholder 3">
            <a:extLst>
              <a:ext uri="{FF2B5EF4-FFF2-40B4-BE49-F238E27FC236}">
                <a16:creationId xmlns:a16="http://schemas.microsoft.com/office/drawing/2014/main" id="{558E7FCF-A8C0-BC49-8BDB-1C85F4C292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4953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4D53FBDF-8E2E-964E-A7FA-A59B41CE98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BE05E5-1518-9244-AB7B-B7F62B7DB66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48F17103-A54D-2C43-BE3C-4ACC4E1B0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Explicit Parametric Polymorphism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65A5-DA8F-8F4D-888E-F437DA425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Occurs in Ada, </a:t>
            </a:r>
            <a:r>
              <a:rPr lang="en-US" altLang="en-US" dirty="0" err="1">
                <a:latin typeface="Arial" panose="020B0604020202020204" pitchFamily="34" charset="0"/>
              </a:rPr>
              <a:t>Clu</a:t>
            </a:r>
            <a:r>
              <a:rPr lang="en-US" altLang="en-US" dirty="0">
                <a:latin typeface="Arial" panose="020B0604020202020204" pitchFamily="34" charset="0"/>
              </a:rPr>
              <a:t>, C++, Java, Haskell (type classes)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There is an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explicit type parameter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Explicit parametric polymorphism is also known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as genericity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E.g. in C++: 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template&lt;class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V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class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list_node</a:t>
            </a:r>
            <a:r>
              <a:rPr lang="en-US" altLang="en-US" sz="24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list_node</a:t>
            </a:r>
            <a:r>
              <a:rPr lang="en-US" altLang="en-US" sz="2400" b="1" dirty="0">
                <a:latin typeface="Courier New" panose="02070309020205020404" pitchFamily="49" charset="0"/>
              </a:rPr>
              <a:t>&lt;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V</a:t>
            </a:r>
            <a:r>
              <a:rPr lang="en-US" altLang="en-US" sz="2400" b="1" dirty="0">
                <a:latin typeface="Courier New" panose="02070309020205020404" pitchFamily="49" charset="0"/>
              </a:rPr>
              <a:t>&gt;*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prev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8F50E66D-2CF7-F04F-8889-D222F8973F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FF27F7-499B-914A-A60A-055FC04078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72708" name="TextBox 4">
            <a:extLst>
              <a:ext uri="{FF2B5EF4-FFF2-40B4-BE49-F238E27FC236}">
                <a16:creationId xmlns:a16="http://schemas.microsoft.com/office/drawing/2014/main" id="{3F03DAAE-BA4E-1942-ADAE-6297C3890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4462463"/>
            <a:ext cx="42481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template&lt;class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V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class list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list_node</a:t>
            </a:r>
            <a:r>
              <a:rPr lang="en-US" altLang="en-US" sz="2400" b="1" dirty="0">
                <a:latin typeface="Courier New" panose="02070309020205020404" pitchFamily="49" charset="0"/>
              </a:rPr>
              <a:t>&lt;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V</a:t>
            </a:r>
            <a:r>
              <a:rPr lang="en-US" altLang="en-US" sz="2400" b="1" dirty="0">
                <a:latin typeface="Courier New" panose="02070309020205020404" pitchFamily="49" charset="0"/>
              </a:rPr>
              <a:t>&gt; header;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D045C7B5-FD21-0E40-AA80-EF40B1934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Explicit Parametric Polymorphism</a:t>
            </a:r>
            <a:endParaRPr lang="en-US" altLang="en-US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F9BA-29DA-9540-ACC1-BC23415EA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Usually (but not always!) implemented by creating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multiple copies </a:t>
            </a:r>
            <a:r>
              <a:rPr lang="en-US" dirty="0">
                <a:latin typeface="Arial"/>
              </a:rPr>
              <a:t>of the generic code, one for each concrete type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b="1" dirty="0" err="1">
                <a:latin typeface="Courier New"/>
                <a:cs typeface="Courier New"/>
              </a:rPr>
              <a:t>typedef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err="1">
                <a:latin typeface="Courier New"/>
                <a:cs typeface="Courier New"/>
              </a:rPr>
              <a:t>list_node</a:t>
            </a:r>
            <a:r>
              <a:rPr lang="en-US" sz="2800" b="1" dirty="0">
                <a:latin typeface="Courier New"/>
                <a:cs typeface="Courier New"/>
              </a:rPr>
              <a:t>&lt;</a:t>
            </a:r>
            <a:r>
              <a:rPr lang="en-US" sz="2800" b="1" dirty="0" err="1">
                <a:latin typeface="Courier New"/>
                <a:cs typeface="Courier New"/>
              </a:rPr>
              <a:t>int</a:t>
            </a:r>
            <a:r>
              <a:rPr lang="en-US" sz="2800" b="1" dirty="0">
                <a:latin typeface="Courier New"/>
                <a:cs typeface="Courier New"/>
              </a:rPr>
              <a:t>&gt; </a:t>
            </a:r>
            <a:r>
              <a:rPr lang="en-US" sz="2800" b="1" dirty="0" err="1">
                <a:latin typeface="Courier New"/>
                <a:cs typeface="Courier New"/>
              </a:rPr>
              <a:t>int_list_node</a:t>
            </a:r>
            <a:r>
              <a:rPr lang="en-US" sz="2800" b="1" dirty="0">
                <a:latin typeface="Courier New"/>
                <a:cs typeface="Courier New"/>
              </a:rPr>
              <a:t>;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b="1" dirty="0" err="1">
                <a:latin typeface="Courier New"/>
                <a:cs typeface="Courier New"/>
              </a:rPr>
              <a:t>typedef</a:t>
            </a:r>
            <a:r>
              <a:rPr lang="en-US" sz="2800" b="1" dirty="0">
                <a:latin typeface="Courier New"/>
                <a:cs typeface="Courier New"/>
              </a:rPr>
              <a:t> list&lt;</a:t>
            </a:r>
            <a:r>
              <a:rPr lang="en-US" sz="2800" b="1" dirty="0" err="1">
                <a:latin typeface="Courier New"/>
                <a:cs typeface="Courier New"/>
              </a:rPr>
              <a:t>int</a:t>
            </a:r>
            <a:r>
              <a:rPr lang="en-US" sz="2800" b="1" dirty="0">
                <a:latin typeface="Courier New"/>
                <a:cs typeface="Courier New"/>
              </a:rPr>
              <a:t>&gt; </a:t>
            </a:r>
            <a:r>
              <a:rPr lang="en-US" sz="2800" b="1" dirty="0" err="1">
                <a:latin typeface="Courier New"/>
                <a:cs typeface="Courier New"/>
              </a:rPr>
              <a:t>int_list</a:t>
            </a:r>
            <a:r>
              <a:rPr lang="en-US" sz="2800" b="1" dirty="0">
                <a:latin typeface="Courier New"/>
                <a:cs typeface="Courier New"/>
              </a:rPr>
              <a:t>;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>
              <a:latin typeface="Arial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Object-oriented languages usually provide both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subtype polymorphism </a:t>
            </a:r>
            <a:r>
              <a:rPr lang="en-US" sz="2800" dirty="0">
                <a:latin typeface="Arial"/>
              </a:rPr>
              <a:t>and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explicit parametric polymorphism</a:t>
            </a:r>
            <a:r>
              <a:rPr lang="en-US" sz="2800" dirty="0">
                <a:latin typeface="Arial"/>
              </a:rPr>
              <a:t>, which is referred to as generics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dirty="0">
              <a:latin typeface="Arial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A761F2AA-90C7-E24E-9628-68922692ED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00B8B0-D627-5F44-925F-6CB6F69117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60420" name="Footer Placeholder 4">
            <a:extLst>
              <a:ext uri="{FF2B5EF4-FFF2-40B4-BE49-F238E27FC236}">
                <a16:creationId xmlns:a16="http://schemas.microsoft.com/office/drawing/2014/main" id="{02ADA7D1-E78E-854E-8741-39FE57B39F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05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AD4CB730-B54B-8C42-BFD3-A6796633F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Explicit Parametric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CE94-5C16-7944-A300-E4438D3B2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Generics are tricky…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Consider this C++ code (uses the STL):</a:t>
            </a:r>
            <a:endParaRPr lang="en-US" altLang="en-US" dirty="0"/>
          </a:p>
          <a:p>
            <a:pPr marL="457200" lvl="1" indent="0" eaLnBrk="1" hangingPunct="1">
              <a:buFont typeface="Wingdings" pitchFamily="2" charset="2"/>
              <a:buNone/>
            </a:pPr>
            <a:endParaRPr lang="en-US" altLang="en-US" dirty="0">
              <a:ea typeface="Arial" panose="020B0604020202020204" pitchFamily="34" charset="0"/>
            </a:endParaRPr>
          </a:p>
          <a:p>
            <a:pPr marL="457200" lvl="1" indent="0" eaLnBrk="1" hangingPunct="1"/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Compiler produces around 2K of text of error messages, referring to code in the STL</a:t>
            </a:r>
          </a:p>
          <a:p>
            <a:pPr marL="457200" lvl="1" indent="0" eaLnBrk="1" hangingPunct="1"/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0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The problem here is that the STL’s 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sort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requires a </a:t>
            </a:r>
            <a:r>
              <a:rPr lang="en-US" altLang="en-US" b="1" dirty="0" err="1">
                <a:latin typeface="Arial" panose="020B0604020202020204" pitchFamily="34" charset="0"/>
                <a:ea typeface="Arial" panose="020B0604020202020204" pitchFamily="34" charset="0"/>
              </a:rPr>
              <a:t>RandomAccessIterator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, while the 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list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container provides only a </a:t>
            </a:r>
            <a:r>
              <a:rPr lang="en-US" altLang="en-US" b="1" dirty="0">
                <a:latin typeface="Arial" panose="020B0604020202020204" pitchFamily="34" charset="0"/>
                <a:ea typeface="Arial" panose="020B0604020202020204" pitchFamily="34" charset="0"/>
              </a:rPr>
              <a:t>Bidirectional Iterator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04A55297-B5CD-514B-866B-A23B757F25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760215-CB73-5B40-A16B-F3304A1109D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8372" name="TextBox 4">
            <a:extLst>
              <a:ext uri="{FF2B5EF4-FFF2-40B4-BE49-F238E27FC236}">
                <a16:creationId xmlns:a16="http://schemas.microsoft.com/office/drawing/2014/main" id="{136B6557-D751-6B4F-A1EE-19939341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70138"/>
            <a:ext cx="5867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list</a:t>
            </a:r>
            <a:r>
              <a:rPr lang="fr-FR" altLang="en-US" sz="2400" b="1" dirty="0">
                <a:latin typeface="Courier New" panose="02070309020205020404" pitchFamily="49" charset="0"/>
              </a:rPr>
              <a:t>&lt;</a:t>
            </a:r>
            <a:r>
              <a:rPr lang="fr-FR" altLang="en-US" sz="2400" b="1" dirty="0" err="1">
                <a:latin typeface="Courier New" panose="02070309020205020404" pitchFamily="49" charset="0"/>
              </a:rPr>
              <a:t>int</a:t>
            </a:r>
            <a:r>
              <a:rPr lang="fr-FR" altLang="en-US" sz="2400" b="1" dirty="0">
                <a:latin typeface="Courier New" panose="02070309020205020404" pitchFamily="49" charset="0"/>
              </a:rPr>
              <a:t>&gt; 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b="1" dirty="0">
                <a:latin typeface="Courier New" panose="02070309020205020404" pitchFamily="49" charset="0"/>
              </a:rPr>
              <a:t>s</a:t>
            </a:r>
            <a:r>
              <a:rPr lang="en-US" altLang="en-US" sz="2400" b="1" dirty="0">
                <a:latin typeface="Courier New" panose="02070309020205020404" pitchFamily="49" charset="0"/>
              </a:rPr>
              <a:t>ort(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l.begin</a:t>
            </a:r>
            <a:r>
              <a:rPr lang="en-US" altLang="en-US" sz="2400" b="1" dirty="0">
                <a:latin typeface="Courier New" panose="02070309020205020404" pitchFamily="49" charset="0"/>
              </a:rPr>
              <a:t>(),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l.end</a:t>
            </a:r>
            <a:r>
              <a:rPr lang="en-US" altLang="en-US" sz="2400" b="1" dirty="0">
                <a:latin typeface="Courier New" panose="02070309020205020404" pitchFamily="49" charset="0"/>
              </a:rPr>
              <a:t>());</a:t>
            </a:r>
          </a:p>
        </p:txBody>
      </p:sp>
      <p:sp>
        <p:nvSpPr>
          <p:cNvPr id="61445" name="Footer Placeholder 4">
            <a:extLst>
              <a:ext uri="{FF2B5EF4-FFF2-40B4-BE49-F238E27FC236}">
                <a16:creationId xmlns:a16="http://schemas.microsoft.com/office/drawing/2014/main" id="{779E55E8-24B4-6040-A04A-A07286551C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486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162D1A-2E73-8747-8237-301AB14718AA}"/>
              </a:ext>
            </a:extLst>
          </p:cNvPr>
          <p:cNvSpPr/>
          <p:nvPr/>
        </p:nvSpPr>
        <p:spPr>
          <a:xfrm>
            <a:off x="609600" y="2590800"/>
            <a:ext cx="4800600" cy="6858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0E4C-9B6D-0743-BF02-E3878DC1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Concepts in C++ and Much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EDA9-6EAE-5241-8D43-BDBB59A9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Thriving in a Crowded and Changing World: C++ 2006–2020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Bjarne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Stroustroup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dl.acm.org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/pdf/10.1145/3386320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F6DB8-6A33-394C-A389-0F5ACD3EFC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AD089-CA3A-FC4B-8A4D-611DF7A18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3D583D-A638-FA49-9E64-1574F0635447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427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4CFD38A1-4D5A-D14D-8865-398BD36AA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07438" cy="1004888"/>
          </a:xfrm>
        </p:spPr>
        <p:txBody>
          <a:bodyPr/>
          <a:lstStyle/>
          <a:p>
            <a:r>
              <a:rPr lang="en-US" altLang="en-US" sz="3600" dirty="0">
                <a:latin typeface="Arial" panose="020B0604020202020204" pitchFamily="34" charset="0"/>
              </a:rPr>
              <a:t>In Java, Bounded Types Restrict Instantiations by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1D21-0469-7344-822B-A4B1F8A6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532313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Generic code can perform operations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permitted by the bound</a:t>
            </a:r>
            <a:endParaRPr lang="en-US" sz="2400" dirty="0">
              <a:latin typeface="Arial"/>
            </a:endParaRP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class MyList1&lt;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E extends Object</a:t>
            </a:r>
            <a:r>
              <a:rPr lang="en-US" sz="2400" b="1" dirty="0">
                <a:latin typeface="Courier New"/>
                <a:cs typeface="Courier New"/>
              </a:rPr>
              <a:t>&gt; { 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  void m(E p) { 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err="1">
                <a:latin typeface="Courier New"/>
                <a:cs typeface="Courier New"/>
              </a:rPr>
              <a:t>p.intValue</a:t>
            </a:r>
            <a:r>
              <a:rPr lang="en-US" sz="2400" b="1" dirty="0">
                <a:latin typeface="Courier New"/>
                <a:cs typeface="Courier New"/>
              </a:rPr>
              <a:t>();  //compile-time error; Object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                   //does not have </a:t>
            </a:r>
            <a:r>
              <a:rPr lang="en-US" sz="2400" b="1" dirty="0" err="1">
                <a:latin typeface="Courier New"/>
                <a:cs typeface="Courier New"/>
              </a:rPr>
              <a:t>intValue</a:t>
            </a:r>
            <a:r>
              <a:rPr lang="en-US" sz="2400" b="1" dirty="0"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class MyList2&lt;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E extends Number</a:t>
            </a:r>
            <a:r>
              <a:rPr lang="en-US" sz="2400" b="1" dirty="0">
                <a:latin typeface="Courier New"/>
                <a:cs typeface="Courier New"/>
              </a:rPr>
              <a:t>&gt; {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  void m(E p) { 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err="1">
                <a:latin typeface="Courier New"/>
                <a:cs typeface="Courier New"/>
              </a:rPr>
              <a:t>p.intValue</a:t>
            </a:r>
            <a:r>
              <a:rPr lang="en-US" sz="2400" b="1" dirty="0">
                <a:latin typeface="Courier New"/>
                <a:cs typeface="Courier New"/>
              </a:rPr>
              <a:t>();//OK. Number has </a:t>
            </a:r>
            <a:r>
              <a:rPr lang="en-US" sz="2400" b="1" dirty="0" err="1">
                <a:latin typeface="Courier New"/>
                <a:cs typeface="Courier New"/>
              </a:rPr>
              <a:t>intValue</a:t>
            </a:r>
            <a:r>
              <a:rPr lang="en-US" sz="2400" b="1" dirty="0"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70000"/>
              </a:lnSpc>
              <a:buFont typeface="Wingdings" charset="0"/>
              <a:buNone/>
              <a:defRPr/>
            </a:pP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63491" name="Footer Placeholder 3">
            <a:extLst>
              <a:ext uri="{FF2B5EF4-FFF2-40B4-BE49-F238E27FC236}">
                <a16:creationId xmlns:a16="http://schemas.microsoft.com/office/drawing/2014/main" id="{8A86DD54-A078-6C4A-8F25-3DF60CE746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172200"/>
            <a:ext cx="7543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A/ Milanova (modified from example by Michael Ernst)</a:t>
            </a:r>
          </a:p>
        </p:txBody>
      </p:sp>
      <p:sp>
        <p:nvSpPr>
          <p:cNvPr id="63492" name="Slide Number Placeholder 4">
            <a:extLst>
              <a:ext uri="{FF2B5EF4-FFF2-40B4-BE49-F238E27FC236}">
                <a16:creationId xmlns:a16="http://schemas.microsoft.com/office/drawing/2014/main" id="{C93E19DD-F05C-7D4B-964D-CBEEE9CBB3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62A4B0-CA34-CE4A-B59F-C7687320FDD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4CFD38A1-4D5A-D14D-8865-398BD36AA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07438" cy="1004888"/>
          </a:xfrm>
        </p:spPr>
        <p:txBody>
          <a:bodyPr/>
          <a:lstStyle/>
          <a:p>
            <a:r>
              <a:rPr lang="en-US" altLang="en-US" sz="3600" dirty="0">
                <a:latin typeface="Arial" panose="020B0604020202020204" pitchFamily="34" charset="0"/>
              </a:rPr>
              <a:t>In Java, Bounded Types Restrict Instantiations by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1D21-0469-7344-822B-A4B1F8A6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532313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Instantiations respect the bound</a:t>
            </a:r>
            <a:endParaRPr lang="en-US" sz="2400" dirty="0">
              <a:latin typeface="Arial"/>
            </a:endParaRPr>
          </a:p>
          <a:p>
            <a:pPr marL="0" indent="0">
              <a:buNone/>
              <a:defRPr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class MyList2&lt;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E extends Number</a:t>
            </a:r>
            <a:r>
              <a:rPr lang="en-US" sz="2400" b="1" dirty="0">
                <a:latin typeface="Courier New"/>
                <a:cs typeface="Courier New"/>
              </a:rPr>
              <a:t>&gt; {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  void m(E </a:t>
            </a:r>
            <a:r>
              <a:rPr lang="en-US" sz="2400" b="1" dirty="0" err="1">
                <a:latin typeface="Courier New"/>
                <a:cs typeface="Courier New"/>
              </a:rPr>
              <a:t>arg</a:t>
            </a:r>
            <a:r>
              <a:rPr lang="en-US" sz="2400" b="1" dirty="0">
                <a:latin typeface="Courier New"/>
                <a:cs typeface="Courier New"/>
              </a:rPr>
              <a:t>) { 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    </a:t>
            </a:r>
            <a:r>
              <a:rPr lang="en-US" sz="2400" b="1" dirty="0" err="1">
                <a:latin typeface="Courier New"/>
                <a:cs typeface="Courier New"/>
              </a:rPr>
              <a:t>arg.intValue</a:t>
            </a:r>
            <a:r>
              <a:rPr lang="en-US" sz="2400" b="1" dirty="0">
                <a:latin typeface="Courier New"/>
                <a:cs typeface="Courier New"/>
              </a:rPr>
              <a:t>();//OK. Number has </a:t>
            </a:r>
            <a:r>
              <a:rPr lang="en-US" sz="2400" b="1" dirty="0" err="1">
                <a:latin typeface="Courier New"/>
                <a:cs typeface="Courier New"/>
              </a:rPr>
              <a:t>intValue</a:t>
            </a:r>
            <a:r>
              <a:rPr lang="en-US" sz="2400" b="1" dirty="0"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  }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MyList2&lt;String&gt; ls = new MyList2&lt;String&gt;();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//compile-time error; String is not within 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//bounds of E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MyList2&lt;Integer&gt; li = … 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r>
              <a:rPr lang="en-US" sz="2400" b="1" dirty="0">
                <a:latin typeface="Courier New"/>
                <a:cs typeface="Courier New"/>
              </a:rPr>
              <a:t>//OK. Integer is subtype of Number</a:t>
            </a:r>
          </a:p>
          <a:p>
            <a:pPr marL="0" indent="0">
              <a:lnSpc>
                <a:spcPts val="2480"/>
              </a:lnSpc>
              <a:buFont typeface="Wingdings" charset="0"/>
              <a:buNone/>
              <a:defRPr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Font typeface="Wingdings" charset="0"/>
              <a:buNone/>
              <a:defRPr/>
            </a:pP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63491" name="Footer Placeholder 3">
            <a:extLst>
              <a:ext uri="{FF2B5EF4-FFF2-40B4-BE49-F238E27FC236}">
                <a16:creationId xmlns:a16="http://schemas.microsoft.com/office/drawing/2014/main" id="{8A86DD54-A078-6C4A-8F25-3DF60CE746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172200"/>
            <a:ext cx="7543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A/ Milanova (modified from example by Michael Ernst)</a:t>
            </a:r>
          </a:p>
        </p:txBody>
      </p:sp>
      <p:sp>
        <p:nvSpPr>
          <p:cNvPr id="63492" name="Slide Number Placeholder 4">
            <a:extLst>
              <a:ext uri="{FF2B5EF4-FFF2-40B4-BE49-F238E27FC236}">
                <a16:creationId xmlns:a16="http://schemas.microsoft.com/office/drawing/2014/main" id="{C93E19DD-F05C-7D4B-964D-CBEEE9CBB3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62A4B0-CA34-CE4A-B59F-C7687320FDD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9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1FEF01CC-F077-174A-8DCD-62A276162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07438" cy="1004888"/>
          </a:xfrm>
        </p:spPr>
        <p:txBody>
          <a:bodyPr/>
          <a:lstStyle/>
          <a:p>
            <a:r>
              <a:rPr lang="en-US" altLang="en-US" sz="3600" dirty="0">
                <a:latin typeface="Arial" panose="020B0604020202020204" pitchFamily="34" charset="0"/>
              </a:rPr>
              <a:t>In Haskell, Type Predicates Restrict Instantiation of 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28D4-D518-5A42-9FA4-A3E0ADC3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3000" b="1" dirty="0">
                <a:latin typeface="Courier New"/>
                <a:cs typeface="Courier New"/>
              </a:rPr>
              <a:t>sum :: (</a:t>
            </a:r>
            <a:r>
              <a:rPr lang="en-US" sz="3000" b="1" dirty="0" err="1">
                <a:latin typeface="Courier New"/>
                <a:cs typeface="Courier New"/>
              </a:rPr>
              <a:t>Num</a:t>
            </a:r>
            <a:r>
              <a:rPr lang="en-US" sz="3000" b="1" dirty="0">
                <a:latin typeface="Courier New"/>
                <a:cs typeface="Courier New"/>
              </a:rPr>
              <a:t> </a:t>
            </a:r>
            <a:r>
              <a:rPr lang="en-US" sz="3000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sz="3000" b="1" dirty="0">
                <a:latin typeface="Courier New"/>
                <a:cs typeface="Courier New"/>
              </a:rPr>
              <a:t>) =&gt; </a:t>
            </a:r>
            <a:r>
              <a:rPr lang="en-US" sz="3000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sz="3000" b="1" dirty="0">
                <a:latin typeface="Courier New"/>
                <a:cs typeface="Courier New"/>
              </a:rPr>
              <a:t> -&gt; List </a:t>
            </a:r>
            <a:r>
              <a:rPr lang="en-US" sz="3000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sz="3000" b="1" dirty="0">
                <a:latin typeface="Courier New"/>
                <a:cs typeface="Courier New"/>
              </a:rPr>
              <a:t> -&gt; </a:t>
            </a:r>
            <a:r>
              <a:rPr lang="en-US" sz="3000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b="1" dirty="0">
                <a:latin typeface="Courier New"/>
                <a:cs typeface="Courier New"/>
              </a:rPr>
              <a:t>sum n Nil = n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3000" b="1" dirty="0">
                <a:latin typeface="Courier New"/>
                <a:cs typeface="Courier New"/>
              </a:rPr>
              <a:t>sum n (Cons x </a:t>
            </a:r>
            <a:r>
              <a:rPr lang="en-US" sz="3000" b="1" dirty="0" err="1">
                <a:latin typeface="Courier New"/>
                <a:cs typeface="Courier New"/>
              </a:rPr>
              <a:t>xs</a:t>
            </a:r>
            <a:r>
              <a:rPr lang="en-US" sz="3000" b="1" dirty="0">
                <a:latin typeface="Courier New"/>
                <a:cs typeface="Courier New"/>
              </a:rPr>
              <a:t>) = sum (</a:t>
            </a:r>
            <a:r>
              <a:rPr lang="en-US" sz="3000" b="1" dirty="0" err="1">
                <a:latin typeface="Courier New"/>
                <a:cs typeface="Courier New"/>
              </a:rPr>
              <a:t>n+x</a:t>
            </a:r>
            <a:r>
              <a:rPr lang="en-US" sz="3000" b="1" dirty="0">
                <a:latin typeface="Courier New"/>
                <a:cs typeface="Courier New"/>
              </a:rPr>
              <a:t>) </a:t>
            </a:r>
            <a:r>
              <a:rPr lang="en-US" sz="3000" b="1" dirty="0" err="1">
                <a:latin typeface="Courier New"/>
                <a:cs typeface="Courier New"/>
              </a:rPr>
              <a:t>xs</a:t>
            </a:r>
            <a:endParaRPr lang="en-US" sz="3000" b="1" dirty="0">
              <a:latin typeface="Courier New"/>
              <a:cs typeface="Courier New"/>
            </a:endParaRPr>
          </a:p>
          <a:p>
            <a:pPr marL="0" indent="0">
              <a:buFont typeface="Wingdings" charset="0"/>
              <a:buNone/>
              <a:defRPr/>
            </a:pPr>
            <a:endParaRPr lang="en-US" sz="3000" b="1" dirty="0"/>
          </a:p>
          <a:p>
            <a:pPr>
              <a:buFont typeface="Wingdings" charset="0"/>
              <a:buChar char="n"/>
              <a:defRPr/>
            </a:pPr>
            <a:r>
              <a:rPr lang="en-US" sz="3000" b="1" dirty="0">
                <a:solidFill>
                  <a:srgbClr val="0000FF"/>
                </a:solidFill>
                <a:latin typeface="Courier New"/>
                <a:cs typeface="Courier New"/>
              </a:rPr>
              <a:t>a </a:t>
            </a:r>
            <a:r>
              <a:rPr lang="en-US" sz="3000" dirty="0">
                <a:solidFill>
                  <a:srgbClr val="000000"/>
                </a:solidFill>
                <a:latin typeface="Arial"/>
              </a:rPr>
              <a:t>is an explicit type parameter</a:t>
            </a:r>
          </a:p>
          <a:p>
            <a:pPr>
              <a:buFont typeface="Wingdings" charset="0"/>
              <a:buChar char="n"/>
              <a:defRPr/>
            </a:pPr>
            <a:r>
              <a:rPr lang="en-US" sz="3000" b="1" dirty="0">
                <a:latin typeface="Courier New"/>
                <a:cs typeface="Courier New"/>
              </a:rPr>
              <a:t>(</a:t>
            </a:r>
            <a:r>
              <a:rPr lang="en-US" sz="3000" b="1" dirty="0" err="1">
                <a:latin typeface="Courier New"/>
                <a:cs typeface="Courier New"/>
              </a:rPr>
              <a:t>Num</a:t>
            </a:r>
            <a:r>
              <a:rPr lang="en-US" sz="3000" b="1" dirty="0">
                <a:latin typeface="Courier New"/>
                <a:cs typeface="Courier New"/>
              </a:rPr>
              <a:t> a)</a:t>
            </a:r>
            <a:r>
              <a:rPr lang="en-US" sz="3000" b="1" dirty="0">
                <a:latin typeface="Arial"/>
              </a:rPr>
              <a:t> </a:t>
            </a:r>
            <a:r>
              <a:rPr lang="en-US" sz="3000" dirty="0">
                <a:latin typeface="Arial"/>
              </a:rPr>
              <a:t>is a predicate in type definition</a:t>
            </a:r>
          </a:p>
          <a:p>
            <a:pPr>
              <a:buFont typeface="Wingdings" charset="0"/>
              <a:buChar char="n"/>
              <a:defRPr/>
            </a:pPr>
            <a:r>
              <a:rPr lang="en-US" sz="3000" b="1" dirty="0">
                <a:latin typeface="Courier New"/>
                <a:cs typeface="Courier New"/>
              </a:rPr>
              <a:t>(Num a) </a:t>
            </a:r>
            <a:r>
              <a:rPr lang="en-US" sz="3000" dirty="0">
                <a:latin typeface="Arial"/>
              </a:rPr>
              <a:t>constrains the types we can instantiate the generic function with</a:t>
            </a:r>
          </a:p>
          <a:p>
            <a:pPr>
              <a:buFont typeface="Wingdings" charset="0"/>
              <a:buChar char="n"/>
              <a:defRPr/>
            </a:pPr>
            <a:endParaRPr lang="en-US" sz="2600" dirty="0"/>
          </a:p>
        </p:txBody>
      </p:sp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C89A11E0-7D6F-A54E-BD82-F94D6CE3E8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CA4623-15CE-6148-B7F9-F89E9D40C27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5540" name="Footer Placeholder 3">
            <a:extLst>
              <a:ext uri="{FF2B5EF4-FFF2-40B4-BE49-F238E27FC236}">
                <a16:creationId xmlns:a16="http://schemas.microsoft.com/office/drawing/2014/main" id="{EFA7C845-F1C8-8840-8143-579443ACDC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4B8C4DAD-9040-D54E-92C8-1EDE867AF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Implicit Parametric Polymorphism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90DC7C7E-93C4-5547-8CFD-237DFF315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Occurs in Scheme, Python and others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There is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no explicit type parameter</a:t>
            </a:r>
            <a:r>
              <a:rPr lang="en-US" altLang="en-US" dirty="0">
                <a:latin typeface="Arial" panose="020B0604020202020204" pitchFamily="34" charset="0"/>
              </a:rPr>
              <a:t>, yet the code works on many different types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Usually, there is a single copy of the code, and all type checking is delayed until runtime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If the arguments are of type as expected by the code, code works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If not, code issues a type error at runtime </a:t>
            </a:r>
          </a:p>
        </p:txBody>
      </p:sp>
      <p:sp>
        <p:nvSpPr>
          <p:cNvPr id="66563" name="Footer Placeholder 3">
            <a:extLst>
              <a:ext uri="{FF2B5EF4-FFF2-40B4-BE49-F238E27FC236}">
                <a16:creationId xmlns:a16="http://schemas.microsoft.com/office/drawing/2014/main" id="{0A846AA1-756B-EB4D-A5E6-06BF8A7F9A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66564" name="Slide Number Placeholder 4">
            <a:extLst>
              <a:ext uri="{FF2B5EF4-FFF2-40B4-BE49-F238E27FC236}">
                <a16:creationId xmlns:a16="http://schemas.microsoft.com/office/drawing/2014/main" id="{695FEB05-245E-FA40-80AE-69A1CF1D8D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82AEE1-338D-494B-9233-AFF9F3EE905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4">
            <a:extLst>
              <a:ext uri="{FF2B5EF4-FFF2-40B4-BE49-F238E27FC236}">
                <a16:creationId xmlns:a16="http://schemas.microsoft.com/office/drawing/2014/main" id="{9E0401D0-D8E7-4E4A-91A9-EE47D6951C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AD056B-774C-124B-B646-E467501D33B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01F3976-C020-E44E-9364-394E7232B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Benefits of Object Orientation</a:t>
            </a:r>
          </a:p>
        </p:txBody>
      </p:sp>
      <p:sp>
        <p:nvSpPr>
          <p:cNvPr id="1208323" name="Rectangle 3">
            <a:extLst>
              <a:ext uri="{FF2B5EF4-FFF2-40B4-BE49-F238E27FC236}">
                <a16:creationId xmlns:a16="http://schemas.microsoft.com/office/drawing/2014/main" id="{130F32C9-C1CB-3E42-85EE-A1849683A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Abstraction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Classes</a:t>
            </a:r>
            <a: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  <a:t> bridge the gap between concepts in the application domain and software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  <a:t>E.g., domain concept of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Customer</a:t>
            </a:r>
            <a: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  <a:t> maps to </a:t>
            </a:r>
            <a:b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class</a:t>
            </a:r>
            <a: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Customer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Encapsulation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  <a:t>Classes provide interface but hide data representation 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  <a:t>Easier to understand and use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  <a:t>Can be changed internally with minimal impact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Reuse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  <a:t>Inheritance and </a:t>
            </a:r>
            <a:r>
              <a:rPr lang="en-US" altLang="en-US" sz="2000" u="sng" dirty="0">
                <a:latin typeface="Arial" panose="020B0604020202020204" pitchFamily="34" charset="0"/>
                <a:ea typeface="Arial" panose="020B0604020202020204" pitchFamily="34" charset="0"/>
              </a:rPr>
              <a:t>composition</a:t>
            </a:r>
            <a:r>
              <a:rPr lang="en-US" altLang="en-US" sz="2000" dirty="0">
                <a:latin typeface="Arial" panose="020B0604020202020204" pitchFamily="34" charset="0"/>
                <a:ea typeface="Arial" panose="020B0604020202020204" pitchFamily="34" charset="0"/>
              </a:rPr>
              <a:t> provide mechanisms for reuse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Extensibility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0724" name="Footer Placeholder 1">
            <a:extLst>
              <a:ext uri="{FF2B5EF4-FFF2-40B4-BE49-F238E27FC236}">
                <a16:creationId xmlns:a16="http://schemas.microsoft.com/office/drawing/2014/main" id="{15700CA2-3844-5042-9C3F-5664007FA9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7E178462-898A-7E45-A1B9-9886EB3BF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Implicit Parametric Polymorphism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7F25EAF5-FDF2-054D-8432-2E78C144D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twice in Scheme: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(define (twice f x) (f (f x)))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(twice (lambda (x) (+ 1 x)) 1)</a:t>
            </a:r>
            <a:r>
              <a:rPr lang="en-US" altLang="en-US" dirty="0">
                <a:latin typeface="Arial" panose="020B0604020202020204" pitchFamily="34" charset="0"/>
              </a:rPr>
              <a:t> yields ?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; twice :: (int -&gt; int) -&gt; int -&gt; int</a:t>
            </a: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FE24595B-622B-074B-B5D5-EF61F891DD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A28FB5-E8E2-274E-A589-3FDDF29269F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27B06-B43C-1443-A90D-371D83DAAE5F}"/>
              </a:ext>
            </a:extLst>
          </p:cNvPr>
          <p:cNvSpPr txBox="1"/>
          <p:nvPr/>
        </p:nvSpPr>
        <p:spPr>
          <a:xfrm>
            <a:off x="254330" y="4221540"/>
            <a:ext cx="86645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--&gt; (lambda (x) (+ 1 x))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((lambda (x) (+ 1 x)) 1)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--&gt; 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(lambda (x) (+ 1 x)) 2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--&gt; yields 3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2266D1D-0CB8-C841-9E14-48AFC3B4EA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7E178462-898A-7E45-A1B9-9886EB3BF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Implicit Parametric Polymorphism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7F25EAF5-FDF2-054D-8432-2E78C144D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twice in Scheme: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(define (twice f x) (f (f x)))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(twice (lambda (x) (cons ‘a x)) ‘(b c))</a:t>
            </a:r>
            <a:r>
              <a:rPr lang="en-US" altLang="en-US" dirty="0">
                <a:latin typeface="Arial" panose="020B0604020202020204" pitchFamily="34" charset="0"/>
              </a:rPr>
              <a:t> yields ?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; twice = ([</a:t>
            </a:r>
            <a:r>
              <a:rPr lang="en-US" altLang="en-US" dirty="0" err="1">
                <a:latin typeface="Arial" panose="020B0604020202020204" pitchFamily="34" charset="0"/>
              </a:rPr>
              <a:t>sym</a:t>
            </a:r>
            <a:r>
              <a:rPr lang="en-US" altLang="en-US" dirty="0">
                <a:latin typeface="Arial" panose="020B0604020202020204" pitchFamily="34" charset="0"/>
              </a:rPr>
              <a:t>] -&gt; [</a:t>
            </a:r>
            <a:r>
              <a:rPr lang="en-US" altLang="en-US" dirty="0" err="1">
                <a:latin typeface="Arial" panose="020B0604020202020204" pitchFamily="34" charset="0"/>
              </a:rPr>
              <a:t>sym</a:t>
            </a:r>
            <a:r>
              <a:rPr lang="en-US" altLang="en-US" dirty="0">
                <a:latin typeface="Arial" panose="020B0604020202020204" pitchFamily="34" charset="0"/>
              </a:rPr>
              <a:t>]) -&gt; [</a:t>
            </a:r>
            <a:r>
              <a:rPr lang="en-US" altLang="en-US" dirty="0" err="1">
                <a:latin typeface="Arial" panose="020B0604020202020204" pitchFamily="34" charset="0"/>
              </a:rPr>
              <a:t>sym</a:t>
            </a:r>
            <a:r>
              <a:rPr lang="en-US" altLang="en-US" dirty="0">
                <a:latin typeface="Arial" panose="020B0604020202020204" pitchFamily="34" charset="0"/>
              </a:rPr>
              <a:t>] -&gt; [</a:t>
            </a:r>
            <a:r>
              <a:rPr lang="en-US" altLang="en-US" dirty="0" err="1">
                <a:latin typeface="Arial" panose="020B0604020202020204" pitchFamily="34" charset="0"/>
              </a:rPr>
              <a:t>sym</a:t>
            </a:r>
            <a:r>
              <a:rPr lang="en-US" altLang="en-US" dirty="0"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FE24595B-622B-074B-B5D5-EF61F891DD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A28FB5-E8E2-274E-A589-3FDDF29269F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677F4-DC6B-9445-B2C4-1DD14A9898E8}"/>
              </a:ext>
            </a:extLst>
          </p:cNvPr>
          <p:cNvSpPr txBox="1"/>
          <p:nvPr/>
        </p:nvSpPr>
        <p:spPr>
          <a:xfrm>
            <a:off x="259080" y="4444425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yields (a a b c)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6AFDC48-6377-8142-BE5F-2F4FC21547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45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7E178462-898A-7E45-A1B9-9886EB3BF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Implicit Parametric Polymorphism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7F25EAF5-FDF2-054D-8432-2E78C144D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twice in Scheme: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(define (twice f x) (f (f x)))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(twice 2 3)</a:t>
            </a:r>
            <a:r>
              <a:rPr lang="en-US" altLang="en-US" dirty="0">
                <a:latin typeface="Arial" panose="020B0604020202020204" pitchFamily="34" charset="0"/>
              </a:rPr>
              <a:t> yields ?</a:t>
            </a: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map, </a:t>
            </a:r>
            <a:r>
              <a:rPr lang="en-US" altLang="en-US" dirty="0" err="1">
                <a:latin typeface="Arial" panose="020B0604020202020204" pitchFamily="34" charset="0"/>
              </a:rPr>
              <a:t>foldl</a:t>
            </a:r>
            <a:r>
              <a:rPr lang="en-US" altLang="en-US" dirty="0">
                <a:latin typeface="Arial" panose="020B0604020202020204" pitchFamily="34" charset="0"/>
              </a:rPr>
              <a:t>, length are all implicitly parametric 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FE24595B-622B-074B-B5D5-EF61F891DD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A28FB5-E8E2-274E-A589-3FDDF29269F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CD0CC-909A-5A47-A656-D5DC8A874FC7}"/>
              </a:ext>
            </a:extLst>
          </p:cNvPr>
          <p:cNvSpPr txBox="1"/>
          <p:nvPr/>
        </p:nvSpPr>
        <p:spPr>
          <a:xfrm>
            <a:off x="259080" y="3581400"/>
            <a:ext cx="70503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--&gt; 2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(2 3)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--&gt;    bombs, 2 is not a function value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7E7A82B-324B-E443-9AAD-8A29B7B997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08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9CE6936F-6809-7E42-8400-C7E1B049D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Implicit Parametric Polymorphism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B569A48F-4B90-5542-889E-AB0A54C45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def intersect(seq1, seq2):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res = [ ]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for x 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2800" b="1" dirty="0">
                <a:latin typeface="Courier New" panose="02070309020205020404" pitchFamily="49" charset="0"/>
              </a:rPr>
              <a:t> seq1: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if x </a:t>
            </a:r>
            <a:r>
              <a:rPr lang="en-US" alt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altLang="en-US" sz="2800" b="1" dirty="0">
                <a:latin typeface="Courier New" panose="02070309020205020404" pitchFamily="49" charset="0"/>
              </a:rPr>
              <a:t> seq2: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res.append</a:t>
            </a:r>
            <a:r>
              <a:rPr lang="en-US" altLang="en-US" sz="2800" b="1" dirty="0">
                <a:latin typeface="Courier New" panose="02070309020205020404" pitchFamily="49" charset="0"/>
              </a:rPr>
              <a:t>(x)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return res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As long as arguments for seq1 and seq2 are of </a:t>
            </a:r>
            <a:r>
              <a:rPr lang="en-US" altLang="en-US" dirty="0" err="1">
                <a:latin typeface="Arial" panose="020B0604020202020204" pitchFamily="34" charset="0"/>
              </a:rPr>
              <a:t>iterable</a:t>
            </a:r>
            <a:r>
              <a:rPr lang="en-US" altLang="en-US" dirty="0">
                <a:latin typeface="Arial" panose="020B0604020202020204" pitchFamily="34" charset="0"/>
              </a:rPr>
              <a:t> type, intersect works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ED8EA0BD-8F37-DD4F-B0CC-3F7A1B05D7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C0B4F7-9448-3B42-9D20-C17EC25CCDF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70660" name="Footer Placeholder 3">
            <a:extLst>
              <a:ext uri="{FF2B5EF4-FFF2-40B4-BE49-F238E27FC236}">
                <a16:creationId xmlns:a16="http://schemas.microsoft.com/office/drawing/2014/main" id="{5C9F9B5E-9B87-864C-A1D9-92A2E954DE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C78616F9-0E82-F54C-BF9F-D918A3401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Let Polymorphism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91F25BFE-5EF2-084B-B141-731EEA3478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A form of explicit parametric polymorphism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Occurs in Haskell and in ML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Also known as ML-style polymorphism </a:t>
            </a: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let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 = \x -&gt; x </a:t>
            </a:r>
            <a:r>
              <a:rPr lang="en-US" altLang="en-US" dirty="0">
                <a:latin typeface="Arial" panose="020B0604020202020204" pitchFamily="34" charset="0"/>
              </a:rPr>
              <a:t>in if </a:t>
            </a: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</a:rPr>
              <a:t>(f True)</a:t>
            </a:r>
            <a:r>
              <a:rPr lang="en-US" altLang="en-US" dirty="0">
                <a:latin typeface="Arial" panose="020B0604020202020204" pitchFamily="34" charset="0"/>
              </a:rPr>
              <a:t> then </a:t>
            </a:r>
            <a:r>
              <a:rPr lang="en-US" altLang="en-US" dirty="0">
                <a:solidFill>
                  <a:srgbClr val="7030A0"/>
                </a:solidFill>
                <a:latin typeface="Arial" panose="020B0604020202020204" pitchFamily="34" charset="0"/>
              </a:rPr>
              <a:t>(f 1)</a:t>
            </a:r>
            <a:r>
              <a:rPr lang="en-US" altLang="en-US" dirty="0">
                <a:latin typeface="Arial" panose="020B0604020202020204" pitchFamily="34" charset="0"/>
              </a:rPr>
              <a:t> else 0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---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 </a:t>
            </a:r>
            <a:r>
              <a:rPr lang="en-US" altLang="en-US" dirty="0">
                <a:latin typeface="Arial" panose="020B0604020202020204" pitchFamily="34" charset="0"/>
              </a:rPr>
              <a:t>is a polymorphic function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--- At </a:t>
            </a:r>
            <a:r>
              <a:rPr lang="en-US" altLang="en-US" dirty="0">
                <a:solidFill>
                  <a:srgbClr val="00B050"/>
                </a:solidFill>
                <a:latin typeface="Arial" panose="020B0604020202020204" pitchFamily="34" charset="0"/>
              </a:rPr>
              <a:t>(f True)</a:t>
            </a:r>
            <a:r>
              <a:rPr lang="en-US" altLang="en-US" dirty="0">
                <a:latin typeface="Arial" panose="020B0604020202020204" pitchFamily="34" charset="0"/>
              </a:rPr>
              <a:t> instantiates to bool-&gt;bool function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--- At </a:t>
            </a:r>
            <a:r>
              <a:rPr lang="en-US" altLang="en-US" dirty="0">
                <a:solidFill>
                  <a:srgbClr val="7030A0"/>
                </a:solidFill>
                <a:latin typeface="Arial" panose="020B0604020202020204" pitchFamily="34" charset="0"/>
              </a:rPr>
              <a:t>(f 1)</a:t>
            </a:r>
            <a:r>
              <a:rPr lang="en-US" altLang="en-US" dirty="0">
                <a:latin typeface="Arial" panose="020B0604020202020204" pitchFamily="34" charset="0"/>
              </a:rPr>
              <a:t> instantiates to int-&gt;int function</a:t>
            </a: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1683" name="Footer Placeholder 3">
            <a:extLst>
              <a:ext uri="{FF2B5EF4-FFF2-40B4-BE49-F238E27FC236}">
                <a16:creationId xmlns:a16="http://schemas.microsoft.com/office/drawing/2014/main" id="{DA928DF1-C79D-6449-A3EC-A6C623E93F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71684" name="Slide Number Placeholder 4">
            <a:extLst>
              <a:ext uri="{FF2B5EF4-FFF2-40B4-BE49-F238E27FC236}">
                <a16:creationId xmlns:a16="http://schemas.microsoft.com/office/drawing/2014/main" id="{26DEC552-6944-0B43-B85C-9F8E829ABB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81905A-121A-9C4C-8C64-8CAC352DAA5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C78616F9-0E82-F54C-BF9F-D918A3401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Let Polymorphism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91F25BFE-5EF2-084B-B141-731EEA3478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let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 = \x -&gt; x </a:t>
            </a:r>
            <a:r>
              <a:rPr lang="en-US" altLang="en-US" dirty="0">
                <a:latin typeface="Arial" panose="020B0604020202020204" pitchFamily="34" charset="0"/>
              </a:rPr>
              <a:t>in if (f True) then (f 1) else 0</a:t>
            </a: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Informally, let polymorphism restricts polymorphism to functions defined at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let</a:t>
            </a:r>
            <a:r>
              <a:rPr lang="en-US" altLang="en-US" dirty="0">
                <a:latin typeface="Arial" panose="020B0604020202020204" pitchFamily="34" charset="0"/>
              </a:rPr>
              <a:t> bindings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Disallows functions that take polymorphic functions as arguments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Formally defined by Hindley Milner system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Allows for type inference</a:t>
            </a:r>
          </a:p>
        </p:txBody>
      </p:sp>
      <p:sp>
        <p:nvSpPr>
          <p:cNvPr id="71683" name="Footer Placeholder 3">
            <a:extLst>
              <a:ext uri="{FF2B5EF4-FFF2-40B4-BE49-F238E27FC236}">
                <a16:creationId xmlns:a16="http://schemas.microsoft.com/office/drawing/2014/main" id="{DA928DF1-C79D-6449-A3EC-A6C623E93F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71684" name="Slide Number Placeholder 4">
            <a:extLst>
              <a:ext uri="{FF2B5EF4-FFF2-40B4-BE49-F238E27FC236}">
                <a16:creationId xmlns:a16="http://schemas.microsoft.com/office/drawing/2014/main" id="{26DEC552-6944-0B43-B85C-9F8E829ABB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81905A-121A-9C4C-8C64-8CAC352DAA5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380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C78616F9-0E82-F54C-BF9F-D918A3401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Let Polymorphism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91F25BFE-5EF2-084B-B141-731EEA3478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let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 = \x -&gt; x </a:t>
            </a:r>
            <a:r>
              <a:rPr lang="en-US" altLang="en-US" dirty="0">
                <a:latin typeface="Arial" panose="020B0604020202020204" pitchFamily="34" charset="0"/>
              </a:rPr>
              <a:t>in if (f True) then (f 1) else 0</a:t>
            </a: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Allows for a natural form of type inference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Inference “sees” the function definition at let binding </a:t>
            </a:r>
            <a:r>
              <a:rPr lang="en-US" altLang="en-US" u="sng" dirty="0">
                <a:latin typeface="Arial" panose="020B0604020202020204" pitchFamily="34" charset="0"/>
              </a:rPr>
              <a:t>before</a:t>
            </a:r>
            <a:r>
              <a:rPr lang="en-US" altLang="en-US" dirty="0">
                <a:latin typeface="Arial" panose="020B0604020202020204" pitchFamily="34" charset="0"/>
              </a:rPr>
              <a:t> the call (use) of the function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Inference “generalizes” the type of the function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At each call in let expression body, inference replaces explicit type parameter with fresh var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Cannot be done with a function argument</a:t>
            </a: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1683" name="Footer Placeholder 3">
            <a:extLst>
              <a:ext uri="{FF2B5EF4-FFF2-40B4-BE49-F238E27FC236}">
                <a16:creationId xmlns:a16="http://schemas.microsoft.com/office/drawing/2014/main" id="{DA928DF1-C79D-6449-A3EC-A6C623E93F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71684" name="Slide Number Placeholder 4">
            <a:extLst>
              <a:ext uri="{FF2B5EF4-FFF2-40B4-BE49-F238E27FC236}">
                <a16:creationId xmlns:a16="http://schemas.microsoft.com/office/drawing/2014/main" id="{26DEC552-6944-0B43-B85C-9F8E829ABB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81905A-121A-9C4C-8C64-8CAC352DAA5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630109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C78616F9-0E82-F54C-BF9F-D918A3401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Let Polymorphism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91F25BFE-5EF2-084B-B141-731EEA3478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Contrast</a:t>
            </a: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(1) let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 = \x -&gt; x </a:t>
            </a:r>
            <a:r>
              <a:rPr lang="en-US" altLang="en-US" dirty="0">
                <a:latin typeface="Arial" panose="020B0604020202020204" pitchFamily="34" charset="0"/>
              </a:rPr>
              <a:t>in if (f True) then (f 1) else 0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vs. 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(2) (\f -&gt; if (f True) then (f 1) else 0)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(\x -&gt; x)</a:t>
            </a: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Let-bound vs. Lambda-bound polymorphism</a:t>
            </a:r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71683" name="Footer Placeholder 3">
            <a:extLst>
              <a:ext uri="{FF2B5EF4-FFF2-40B4-BE49-F238E27FC236}">
                <a16:creationId xmlns:a16="http://schemas.microsoft.com/office/drawing/2014/main" id="{DA928DF1-C79D-6449-A3EC-A6C623E93F2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71684" name="Slide Number Placeholder 4">
            <a:extLst>
              <a:ext uri="{FF2B5EF4-FFF2-40B4-BE49-F238E27FC236}">
                <a16:creationId xmlns:a16="http://schemas.microsoft.com/office/drawing/2014/main" id="{26DEC552-6944-0B43-B85C-9F8E829ABB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81905A-121A-9C4C-8C64-8CAC352DAA5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999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71BF8B23-7C9B-0240-8278-FFF57CABF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The End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77086846-DE00-BC44-958A-4A31CA382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Footer Placeholder 3">
            <a:extLst>
              <a:ext uri="{FF2B5EF4-FFF2-40B4-BE49-F238E27FC236}">
                <a16:creationId xmlns:a16="http://schemas.microsoft.com/office/drawing/2014/main" id="{B3CAA54E-E65D-E940-9E4C-2602F0C410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72708" name="Slide Number Placeholder 4">
            <a:extLst>
              <a:ext uri="{FF2B5EF4-FFF2-40B4-BE49-F238E27FC236}">
                <a16:creationId xmlns:a16="http://schemas.microsoft.com/office/drawing/2014/main" id="{2C12CD1A-300D-7342-BDF1-1C4D603FB1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1E8262-835B-0742-86DF-75EF755AE0E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DCE02F0B-7609-AE40-983E-5DB56B3835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2DABDA-8C0D-9344-9BFA-889694724F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26E45BD-F31C-414E-ACCA-5C6210CFE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Encapsulation and Inheritance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71AB0A2-B88A-DF4F-A792-DAC11EBF1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Access control modifiers – public, private, and others</a:t>
            </a: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What portion of the class is visible to users?</a:t>
            </a:r>
          </a:p>
          <a:p>
            <a:pPr lvl="1" eaLnBrk="1" hangingPunct="1"/>
            <a:r>
              <a:rPr lang="en-US" altLang="en-US" sz="22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Public</a:t>
            </a:r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altLang="en-US" sz="22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protected</a:t>
            </a:r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or </a:t>
            </a:r>
            <a:r>
              <a:rPr lang="en-US" altLang="en-US" sz="22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private </a:t>
            </a:r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visibility</a:t>
            </a: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Java: Has </a:t>
            </a:r>
            <a:r>
              <a:rPr lang="en-US" altLang="en-US" sz="22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package </a:t>
            </a:r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as default;</a:t>
            </a:r>
            <a:r>
              <a:rPr lang="en-US" altLang="en-US" sz="22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protected </a:t>
            </a:r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is slightly different from C++</a:t>
            </a:r>
            <a:endParaRPr lang="en-US" altLang="en-US" sz="2200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C++: Has </a:t>
            </a:r>
            <a:r>
              <a:rPr lang="en-US" altLang="en-US" sz="2200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friend</a:t>
            </a:r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classes and functions</a:t>
            </a: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Smalltalk and Python: all members are public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With inheritance </a:t>
            </a: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What control does the superclass have over its fields and methods? There are different choices</a:t>
            </a: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C++: a subclass can restrict visibility of superclass members</a:t>
            </a:r>
          </a:p>
          <a:p>
            <a:pPr lvl="1" eaLnBrk="1" hangingPunct="1"/>
            <a:r>
              <a:rPr lang="en-US" altLang="en-US" sz="2200" dirty="0">
                <a:latin typeface="Arial" panose="020B0604020202020204" pitchFamily="34" charset="0"/>
                <a:ea typeface="Arial" panose="020B0604020202020204" pitchFamily="34" charset="0"/>
              </a:rPr>
              <a:t>C#, Java: a subclass can neither increase nor restrict visibility of superclass members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DA12F659-7260-954C-8314-408DA69B0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Initialization and Finalization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B3A0-FD73-F74B-AC2D-862975E5E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Reference model for variables used in Java, Smalltalk, Python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Every variable is a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reference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to an object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Explicit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object creation: foo b =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new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foo();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Value model for variables used in C++, Modula-3, Ada-95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A variable can have a value that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an object 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Object creation may be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implicit: e.g. foo b;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How are objects destroyed?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70374720-063F-B149-A681-69B30D7A23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8FCDDB-E046-B844-82A9-E9D07FC8D6D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34820" name="Footer Placeholder 4">
            <a:extLst>
              <a:ext uri="{FF2B5EF4-FFF2-40B4-BE49-F238E27FC236}">
                <a16:creationId xmlns:a16="http://schemas.microsoft.com/office/drawing/2014/main" id="{E4250EC7-EB13-9842-A674-C9822C253A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05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995F763B-6712-EA40-9A56-D79EF76DA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52D0-394B-094A-A26C-B0BF379D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Consider the following code: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A a;</a:t>
            </a:r>
            <a:r>
              <a:rPr lang="en-US" dirty="0">
                <a:latin typeface="Arial"/>
              </a:rPr>
              <a:t>	// </a:t>
            </a:r>
            <a:r>
              <a:rPr lang="en-US" b="1" dirty="0">
                <a:latin typeface="Courier New"/>
                <a:cs typeface="Courier New"/>
              </a:rPr>
              <a:t>a</a:t>
            </a:r>
            <a:r>
              <a:rPr lang="en-US" dirty="0">
                <a:latin typeface="Arial"/>
              </a:rPr>
              <a:t> is a local variable of type </a:t>
            </a:r>
            <a:r>
              <a:rPr lang="en-US" b="1" dirty="0">
                <a:latin typeface="Courier"/>
                <a:cs typeface="Courier"/>
              </a:rPr>
              <a:t>A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b="1" dirty="0" err="1">
                <a:latin typeface="Courier New"/>
                <a:cs typeface="Courier New"/>
              </a:rPr>
              <a:t>a.m</a:t>
            </a:r>
            <a:r>
              <a:rPr lang="en-US" b="1" dirty="0">
                <a:latin typeface="Courier New"/>
                <a:cs typeface="Courier New"/>
              </a:rPr>
              <a:t>();</a:t>
            </a:r>
            <a:r>
              <a:rPr lang="en-US" dirty="0">
                <a:latin typeface="Arial"/>
              </a:rPr>
              <a:t>	// We call method </a:t>
            </a:r>
            <a:r>
              <a:rPr lang="en-US" b="1" dirty="0">
                <a:latin typeface="Courier New"/>
                <a:cs typeface="Courier New"/>
              </a:rPr>
              <a:t>m</a:t>
            </a:r>
            <a:r>
              <a:rPr lang="en-US" dirty="0">
                <a:latin typeface="Arial"/>
              </a:rPr>
              <a:t> on </a:t>
            </a:r>
            <a:r>
              <a:rPr lang="en-US" b="1" dirty="0">
                <a:latin typeface="Courier New"/>
                <a:cs typeface="Courier New"/>
              </a:rPr>
              <a:t>a</a:t>
            </a:r>
          </a:p>
          <a:p>
            <a:pPr marL="0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What happens in C++?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latin typeface="Arial"/>
              </a:rPr>
              <a:t>What happens in Java?</a:t>
            </a:r>
          </a:p>
        </p:txBody>
      </p:sp>
      <p:sp>
        <p:nvSpPr>
          <p:cNvPr id="35843" name="Footer Placeholder 3">
            <a:extLst>
              <a:ext uri="{FF2B5EF4-FFF2-40B4-BE49-F238E27FC236}">
                <a16:creationId xmlns:a16="http://schemas.microsoft.com/office/drawing/2014/main" id="{A07831FB-F6B7-7E42-8DB6-0A9CF22678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05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F3772411-FFCF-0344-9D6A-6CC242228C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836DB9-7F3E-7241-995A-F66BE047994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45D11470-5D8D-A147-8B87-074AA2A2D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More on Implicit Creation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21B2-97B2-3044-AA1F-7BBBF6CD12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C++ requires that an appropriate constructor is called for every object implicitly created on the stack, e.g., </a:t>
            </a:r>
            <a:r>
              <a:rPr lang="en-US" altLang="en-US" b="1" dirty="0">
                <a:latin typeface="Courier New" panose="02070309020205020404" pitchFamily="49" charset="0"/>
              </a:rPr>
              <a:t>A a;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What happens here: </a:t>
            </a:r>
            <a:r>
              <a:rPr lang="en-US" altLang="en-US" b="1" dirty="0">
                <a:latin typeface="Courier New" panose="02070309020205020404" pitchFamily="49" charset="0"/>
              </a:rPr>
              <a:t>foo a;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Compiler calls zero-argument constructor 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foo::foo()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What happens here: </a:t>
            </a:r>
            <a:r>
              <a:rPr lang="en-US" altLang="en-US" b="1" dirty="0">
                <a:latin typeface="Courier New" panose="02070309020205020404" pitchFamily="49" charset="0"/>
              </a:rPr>
              <a:t>foo a(10, ‘x’);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Calls 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foo::foo(int, char)</a:t>
            </a: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3D2ED877-70E5-5E4E-9136-DCCB3AFBCE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05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7892" name="Slide Number Placeholder 4">
            <a:extLst>
              <a:ext uri="{FF2B5EF4-FFF2-40B4-BE49-F238E27FC236}">
                <a16:creationId xmlns:a16="http://schemas.microsoft.com/office/drawing/2014/main" id="{8DB16FF1-2D0D-F14B-BFD4-8FB4C7F0E2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F26E74-C083-C740-8E82-25F136A5803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25624DE1-F28F-BD4D-9B0E-15220ADFD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More on Implicit Creation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8E59-B871-0840-83E0-8251650F7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What happens here: 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foo a;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foo c = a;	</a:t>
            </a:r>
          </a:p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Calls </a:t>
            </a:r>
            <a:r>
              <a:rPr lang="en-US" b="1" dirty="0">
                <a:latin typeface="Courier New"/>
                <a:cs typeface="Courier New"/>
              </a:rPr>
              <a:t>foo::foo()</a:t>
            </a:r>
            <a:r>
              <a:rPr lang="en-US" dirty="0">
                <a:latin typeface="Arial"/>
              </a:rPr>
              <a:t> at </a:t>
            </a:r>
            <a:r>
              <a:rPr lang="en-US" b="1" dirty="0">
                <a:latin typeface="Courier New"/>
                <a:cs typeface="Courier New"/>
              </a:rPr>
              <a:t>foo a;</a:t>
            </a:r>
            <a:r>
              <a:rPr lang="en-US" dirty="0">
                <a:latin typeface="Arial"/>
              </a:rPr>
              <a:t> calls copy constructor </a:t>
            </a:r>
            <a:r>
              <a:rPr lang="en-US" b="1" dirty="0">
                <a:latin typeface="Courier New"/>
                <a:cs typeface="Courier New"/>
              </a:rPr>
              <a:t>foo::foo(foo&amp;)</a:t>
            </a:r>
            <a:r>
              <a:rPr lang="en-US" dirty="0">
                <a:latin typeface="Arial"/>
              </a:rPr>
              <a:t> at </a:t>
            </a:r>
            <a:r>
              <a:rPr lang="en-US" b="1" dirty="0">
                <a:latin typeface="Courier New"/>
                <a:cs typeface="Courier New"/>
              </a:rPr>
              <a:t>foo c = a;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dirty="0">
                <a:latin typeface="Arial"/>
              </a:rPr>
              <a:t> operator here stands for initialization, not assignment!</a:t>
            </a:r>
          </a:p>
        </p:txBody>
      </p:sp>
      <p:sp>
        <p:nvSpPr>
          <p:cNvPr id="38915" name="Footer Placeholder 3">
            <a:extLst>
              <a:ext uri="{FF2B5EF4-FFF2-40B4-BE49-F238E27FC236}">
                <a16:creationId xmlns:a16="http://schemas.microsoft.com/office/drawing/2014/main" id="{E154706E-EF5B-9149-9A90-4C05DE5018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81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9F9E8103-3420-3246-817D-4BC6776DB3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827888-D73C-C444-9FA6-A227207BE31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ABBF5CE3-E869-0C4F-B247-4DF7EAF63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More on Implicit Creation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40FA-CA13-AD4E-98FE-3EBBA82A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726488" cy="48006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What happens here: 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foo a, c;  // declaration</a:t>
            </a:r>
          </a:p>
          <a:p>
            <a:pPr marL="457200" lvl="1" indent="0">
              <a:buFont typeface="Wingdings" charset="0"/>
              <a:buNone/>
              <a:defRPr/>
            </a:pPr>
            <a:r>
              <a:rPr lang="en-US" b="1" dirty="0">
                <a:latin typeface="Courier New"/>
                <a:cs typeface="Courier New"/>
              </a:rPr>
              <a:t>c = a;		// assignment</a:t>
            </a:r>
          </a:p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Calls </a:t>
            </a:r>
            <a:r>
              <a:rPr lang="en-US" b="1" dirty="0">
                <a:latin typeface="Courier New"/>
                <a:cs typeface="Courier New"/>
              </a:rPr>
              <a:t>foo::foo()</a:t>
            </a:r>
            <a:r>
              <a:rPr lang="en-US" dirty="0">
                <a:latin typeface="Arial"/>
              </a:rPr>
              <a:t> twice at </a:t>
            </a:r>
            <a:r>
              <a:rPr lang="en-US" b="1" dirty="0">
                <a:latin typeface="Courier New"/>
                <a:cs typeface="Courier New"/>
              </a:rPr>
              <a:t>foo a, c;</a:t>
            </a:r>
            <a:r>
              <a:rPr lang="en-US" dirty="0">
                <a:latin typeface="Arial"/>
              </a:rPr>
              <a:t> </a:t>
            </a:r>
            <a:br>
              <a:rPr lang="en-US" dirty="0">
                <a:latin typeface="Arial"/>
              </a:rPr>
            </a:br>
            <a:r>
              <a:rPr lang="en-US" dirty="0">
                <a:latin typeface="Arial"/>
              </a:rPr>
              <a:t>calls assignment operator </a:t>
            </a:r>
            <a:br>
              <a:rPr lang="en-US" dirty="0">
                <a:latin typeface="Arial"/>
              </a:rPr>
            </a:br>
            <a:r>
              <a:rPr lang="en-US" b="1" dirty="0">
                <a:latin typeface="Courier New"/>
                <a:cs typeface="Courier New"/>
              </a:rPr>
              <a:t>foo::operator=(foo&amp;)</a:t>
            </a:r>
            <a:r>
              <a:rPr lang="en-US" dirty="0">
                <a:latin typeface="Arial"/>
              </a:rPr>
              <a:t> at  </a:t>
            </a:r>
            <a:r>
              <a:rPr lang="en-US" b="1" dirty="0">
                <a:latin typeface="Courier New"/>
                <a:cs typeface="Courier New"/>
              </a:rPr>
              <a:t>c = a;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dirty="0">
                <a:latin typeface="Arial"/>
              </a:rPr>
              <a:t> operator here stands for assignment!</a:t>
            </a:r>
          </a:p>
        </p:txBody>
      </p:sp>
      <p:sp>
        <p:nvSpPr>
          <p:cNvPr id="39939" name="Footer Placeholder 3">
            <a:extLst>
              <a:ext uri="{FF2B5EF4-FFF2-40B4-BE49-F238E27FC236}">
                <a16:creationId xmlns:a16="http://schemas.microsoft.com/office/drawing/2014/main" id="{C94F213B-52D4-FC41-98CB-D8450D6335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257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32644521-C8BC-D84E-8BF6-F67D19870B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DC5614-61F2-E54D-8005-C908174F62A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9|11.9|1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2|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4|13.6|13.5|16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29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7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34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11.2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7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|1.4|19|43.4|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4|76.5|4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8.3|18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5.4|4.3|14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7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16|49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5.6|27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6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4|17.7|51.7|1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46.8|5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1|2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2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13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2.2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Arial"/>
      </a:majorFont>
      <a:minorFont>
        <a:latin typeface="Tahom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31455</TotalTime>
  <Words>2541</Words>
  <Application>Microsoft Macintosh PowerPoint</Application>
  <PresentationFormat>On-screen Show (4:3)</PresentationFormat>
  <Paragraphs>426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Courier</vt:lpstr>
      <vt:lpstr>Courier New</vt:lpstr>
      <vt:lpstr>Tahoma</vt:lpstr>
      <vt:lpstr>Wingdings</vt:lpstr>
      <vt:lpstr>Blends</vt:lpstr>
      <vt:lpstr>Custom Design</vt:lpstr>
      <vt:lpstr>Object-Oriented Programming Languages</vt:lpstr>
      <vt:lpstr>Lecture Outline</vt:lpstr>
      <vt:lpstr>Benefits of Object Orientation</vt:lpstr>
      <vt:lpstr>Encapsulation and Inheritance </vt:lpstr>
      <vt:lpstr>Initialization and Finalization</vt:lpstr>
      <vt:lpstr>Question</vt:lpstr>
      <vt:lpstr>More on Implicit Creation in C++</vt:lpstr>
      <vt:lpstr>More on Implicit Creation in C++</vt:lpstr>
      <vt:lpstr>More on Implicit Creation in C++</vt:lpstr>
      <vt:lpstr>Lecture Outline</vt:lpstr>
      <vt:lpstr>Subtyping and Dynamic Method Binding</vt:lpstr>
      <vt:lpstr>Subtyping and Dynamic Method Binding</vt:lpstr>
      <vt:lpstr>Benefits of Subtype Polymorphism </vt:lpstr>
      <vt:lpstr>  Example</vt:lpstr>
      <vt:lpstr>Example</vt:lpstr>
      <vt:lpstr>Example</vt:lpstr>
      <vt:lpstr>Benefits of Subtype Polymorphism</vt:lpstr>
      <vt:lpstr>Benefits of Subtype Polymorphism </vt:lpstr>
      <vt:lpstr>Lecture Outline</vt:lpstr>
      <vt:lpstr>Polymorphism</vt:lpstr>
      <vt:lpstr>Varieties of Polymorphism</vt:lpstr>
      <vt:lpstr>Explicit Parametric Polymorphism</vt:lpstr>
      <vt:lpstr>Explicit Parametric Polymorphism</vt:lpstr>
      <vt:lpstr>Explicit Parametric Polymorphism</vt:lpstr>
      <vt:lpstr>On Concepts in C++ and Much More</vt:lpstr>
      <vt:lpstr>In Java, Bounded Types Restrict Instantiations by Client</vt:lpstr>
      <vt:lpstr>In Java, Bounded Types Restrict Instantiations by Client</vt:lpstr>
      <vt:lpstr>In Haskell, Type Predicates Restrict Instantiation of Generic Functions</vt:lpstr>
      <vt:lpstr>Implicit Parametric Polymorphism</vt:lpstr>
      <vt:lpstr>Implicit Parametric Polymorphism</vt:lpstr>
      <vt:lpstr>Implicit Parametric Polymorphism</vt:lpstr>
      <vt:lpstr>Implicit Parametric Polymorphism</vt:lpstr>
      <vt:lpstr>Implicit Parametric Polymorphism</vt:lpstr>
      <vt:lpstr>Let Polymorphism</vt:lpstr>
      <vt:lpstr>Let Polymorphism</vt:lpstr>
      <vt:lpstr>Let Polymorphism</vt:lpstr>
      <vt:lpstr>Let Polymorphism</vt:lpstr>
      <vt:lpstr>The End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7261</cp:revision>
  <cp:lastPrinted>2010-11-16T23:32:30Z</cp:lastPrinted>
  <dcterms:created xsi:type="dcterms:W3CDTF">2008-08-18T14:08:37Z</dcterms:created>
  <dcterms:modified xsi:type="dcterms:W3CDTF">2020-11-30T21:20:52Z</dcterms:modified>
</cp:coreProperties>
</file>