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</p:sldMasterIdLst>
  <p:notesMasterIdLst>
    <p:notesMasterId r:id="rId51"/>
  </p:notesMasterIdLst>
  <p:handoutMasterIdLst>
    <p:handoutMasterId r:id="rId52"/>
  </p:handoutMasterIdLst>
  <p:sldIdLst>
    <p:sldId id="989" r:id="rId3"/>
    <p:sldId id="968" r:id="rId4"/>
    <p:sldId id="994" r:id="rId5"/>
    <p:sldId id="1021" r:id="rId6"/>
    <p:sldId id="1022" r:id="rId7"/>
    <p:sldId id="1066" r:id="rId8"/>
    <p:sldId id="1023" r:id="rId9"/>
    <p:sldId id="1024" r:id="rId10"/>
    <p:sldId id="1025" r:id="rId11"/>
    <p:sldId id="995" r:id="rId12"/>
    <p:sldId id="1068" r:id="rId13"/>
    <p:sldId id="1067" r:id="rId14"/>
    <p:sldId id="996" r:id="rId15"/>
    <p:sldId id="997" r:id="rId16"/>
    <p:sldId id="1065" r:id="rId17"/>
    <p:sldId id="939" r:id="rId18"/>
    <p:sldId id="955" r:id="rId19"/>
    <p:sldId id="969" r:id="rId20"/>
    <p:sldId id="942" r:id="rId21"/>
    <p:sldId id="943" r:id="rId22"/>
    <p:sldId id="957" r:id="rId23"/>
    <p:sldId id="940" r:id="rId24"/>
    <p:sldId id="941" r:id="rId25"/>
    <p:sldId id="954" r:id="rId26"/>
    <p:sldId id="1063" r:id="rId27"/>
    <p:sldId id="944" r:id="rId28"/>
    <p:sldId id="959" r:id="rId29"/>
    <p:sldId id="1027" r:id="rId30"/>
    <p:sldId id="958" r:id="rId31"/>
    <p:sldId id="970" r:id="rId32"/>
    <p:sldId id="972" r:id="rId33"/>
    <p:sldId id="1034" r:id="rId34"/>
    <p:sldId id="960" r:id="rId35"/>
    <p:sldId id="961" r:id="rId36"/>
    <p:sldId id="962" r:id="rId37"/>
    <p:sldId id="964" r:id="rId38"/>
    <p:sldId id="965" r:id="rId39"/>
    <p:sldId id="1054" r:id="rId40"/>
    <p:sldId id="1069" r:id="rId41"/>
    <p:sldId id="1055" r:id="rId42"/>
    <p:sldId id="1056" r:id="rId43"/>
    <p:sldId id="1062" r:id="rId44"/>
    <p:sldId id="1057" r:id="rId45"/>
    <p:sldId id="1058" r:id="rId46"/>
    <p:sldId id="1059" r:id="rId47"/>
    <p:sldId id="1060" r:id="rId48"/>
    <p:sldId id="1061" r:id="rId49"/>
    <p:sldId id="1064" r:id="rId50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/>
    <p:restoredTop sz="61361"/>
  </p:normalViewPr>
  <p:slideViewPr>
    <p:cSldViewPr>
      <p:cViewPr varScale="1">
        <p:scale>
          <a:sx n="76" d="100"/>
          <a:sy n="76" d="100"/>
        </p:scale>
        <p:origin x="2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452" y="-60"/>
      </p:cViewPr>
      <p:guideLst>
        <p:guide orient="horz" pos="2924"/>
        <p:guide pos="22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F48A673-4EFB-F647-9765-6147EF10D4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2E33187-097D-704F-A7D5-3FAF306F30A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6F9069A2-A398-F64F-A41E-BC005A2DD3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3A2AE122-2BAB-B446-B2A4-3F22E644B5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31B363-0ACC-7742-B5AC-F516170B8D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0D4DC51-3F67-2647-BD3E-A3716B645C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37E8900-26D3-4E4C-8DBE-D36C7B3CF1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E769505-8376-D84A-BAC4-5C00AA4B6A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DFF7F88-2E63-024D-89F1-C411B72193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B641592-E4B7-F94B-B36D-F377FDA3F8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04C3B02-5EA4-4B4F-8E67-1660324AE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3A9EF2-A2F8-0E44-940B-29980DB8D4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9EF2-A2F8-0E44-940B-29980DB8D45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835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9EF2-A2F8-0E44-940B-29980DB8D45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16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E919E9-F7B6-E345-BCC9-386AD71C9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A8C40-A360-1B49-A3A5-A11F6B6BE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0C17B-9DC9-4942-AAD6-200CCE0AB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DED9C0-CEC4-A443-AF3A-DC8B8EECADDE}" type="slidenum">
              <a:rPr lang="en-US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9EF2-A2F8-0E44-940B-29980DB8D45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56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9EF2-A2F8-0E44-940B-29980DB8D45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58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CC1BA3-FB3A-214D-ABB8-35B1B37BF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B3C25C-2D7F-1A42-AF56-80FFD24C8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7521C-397D-214B-A0EC-0BBC20F79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0075F9-53CB-1D46-9379-30EE857E815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88B8962-A64D-384D-A1AD-18842A719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0B2C51-E5D1-624E-9038-AEDC1636A48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47586" name="Rectangle 2">
            <a:extLst>
              <a:ext uri="{FF2B5EF4-FFF2-40B4-BE49-F238E27FC236}">
                <a16:creationId xmlns:a16="http://schemas.microsoft.com/office/drawing/2014/main" id="{42398AAD-8869-C947-82A1-E448BDF4F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7587" name="Rectangle 3">
            <a:extLst>
              <a:ext uri="{FF2B5EF4-FFF2-40B4-BE49-F238E27FC236}">
                <a16:creationId xmlns:a16="http://schemas.microsoft.com/office/drawing/2014/main" id="{2598A4B6-6CA5-1B45-B459-A88E825DC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9FB611-A91A-5E49-A704-7D1791D68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5CE53-5DAD-D64E-81E4-F6FAA9075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6B652-C79F-6A4B-A45C-BAFD063EA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FD7479-15BD-834E-A448-580A3FB95557}" type="slidenum">
              <a:rPr lang="en-US" altLang="en-US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12A7C-F38F-7E41-9703-B34A72F3F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E68672-A517-6845-B604-7044F4FC3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5A36-5C4C-8147-A1FB-1531F5E287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61E657-30F4-F54E-B828-9DC143CBE7E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F305BD-183C-BE46-A8AF-AB3914A49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CD3E6F-8203-C94E-BD29-F578946869FD}" type="slidenum">
              <a:rPr lang="en-US" altLang="en-US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47586" name="Rectangle 2">
            <a:extLst>
              <a:ext uri="{FF2B5EF4-FFF2-40B4-BE49-F238E27FC236}">
                <a16:creationId xmlns:a16="http://schemas.microsoft.com/office/drawing/2014/main" id="{10E1B713-4D0C-AC44-A55F-7257AEB72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7587" name="Rectangle 3">
            <a:extLst>
              <a:ext uri="{FF2B5EF4-FFF2-40B4-BE49-F238E27FC236}">
                <a16:creationId xmlns:a16="http://schemas.microsoft.com/office/drawing/2014/main" id="{208A114F-415F-BC43-8362-55E816C9E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No! Reference “lock” may refer to one object in one thread,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to a different object in another thread! 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19B18A-E935-BA48-A53C-8679D8AF6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1774F8-F132-A343-87AE-203539987A63}" type="slidenum">
              <a:rPr lang="en-US" altLang="en-US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54754" name="Rectangle 2">
            <a:extLst>
              <a:ext uri="{FF2B5EF4-FFF2-40B4-BE49-F238E27FC236}">
                <a16:creationId xmlns:a16="http://schemas.microsoft.com/office/drawing/2014/main" id="{5FF0B91F-8F79-2B42-BC96-ABD1A02AC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54755" name="Rectangle 3">
            <a:extLst>
              <a:ext uri="{FF2B5EF4-FFF2-40B4-BE49-F238E27FC236}">
                <a16:creationId xmlns:a16="http://schemas.microsoft.com/office/drawing/2014/main" id="{3E886D9F-5CBC-A641-971C-E2FC42049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can go wrong with this code?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44D4DF-0C1D-FC46-BBB2-5AB29C54CF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1DD0D-C341-004C-8A78-2746FB990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E0E45-3153-E442-A338-DA6B63941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ED179D2-4CEF-1A40-AD11-FC072382A38D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B8458-5BD4-E34E-8DF2-5870282B2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73D6E6-D50A-3747-88E0-8E6147EF5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2C178-50EC-9B4A-A5AF-A00403C11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EF0FC8-DA3F-8940-8061-7FBFFA132BD2}" type="slidenum">
              <a:rPr lang="en-US" altLang="en-US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7361AD-7FCB-354F-8A5B-08EA9AC2C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A08BC-0594-C94E-A14A-F2BE5FC74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This code implements a concurrent puzzle solver. </a:t>
            </a:r>
          </a:p>
          <a:p>
            <a:pPr>
              <a:defRPr/>
            </a:pPr>
            <a:r>
              <a:rPr lang="en-US" dirty="0"/>
              <a:t>seen is the shared set which stores examined puzzle positions.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BF7C7-8857-A94B-A304-92F34FE63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8A1E3E-4017-AF49-888B-5E73D2258C6C}" type="slidenum">
              <a:rPr lang="en-US" altLang="en-US" sz="1200"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97B571-84FC-714A-95EF-CB20185CA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ED5E0C-D899-FD48-886F-81E2BECB5D9F}" type="slidenum">
              <a:rPr lang="en-US" altLang="en-US" sz="1200"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71138" name="Rectangle 2">
            <a:extLst>
              <a:ext uri="{FF2B5EF4-FFF2-40B4-BE49-F238E27FC236}">
                <a16:creationId xmlns:a16="http://schemas.microsoft.com/office/drawing/2014/main" id="{57C8DFCF-8DBE-FA48-8F8E-27FEED149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6913"/>
            <a:ext cx="4641850" cy="34813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1139" name="Rectangle 3">
            <a:extLst>
              <a:ext uri="{FF2B5EF4-FFF2-40B4-BE49-F238E27FC236}">
                <a16:creationId xmlns:a16="http://schemas.microsoft.com/office/drawing/2014/main" id="{9DF72DBF-1A17-EC4A-B096-CE547C20C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remove space before 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9EF2-A2F8-0E44-940B-29980DB8D45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15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9EF2-A2F8-0E44-940B-29980DB8D45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94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3AC57-BC36-3147-81D1-DCFFAC6AC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873BF-397A-1340-B1BB-F55A68520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C3B26-8264-9644-B54E-1C40A5F9C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C51720-C3CD-8F44-83AC-41A0071B41ED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4C753C-E21B-C849-B596-DE5676DC2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039B53-0385-B84B-A85D-070CD1CCC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22569-7190-4541-A858-686B1D360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493DEF-9483-754D-965C-40C856AB0FD3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B6ABD-627A-9146-A1E4-449F76EA9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2058F-62A2-7A44-A7AC-C6EC6EC26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E21D-2081-5448-986C-DC06572AC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35C317-21AE-7040-AA8B-7ADDCB6C0804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B6ABD-627A-9146-A1E4-449F76EA9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2058F-62A2-7A44-A7AC-C6EC6EC26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E21D-2081-5448-986C-DC06572AC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35C317-21AE-7040-AA8B-7ADDCB6C0804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8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B6ABD-627A-9146-A1E4-449F76EA9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2058F-62A2-7A44-A7AC-C6EC6EC26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E21D-2081-5448-986C-DC06572AC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35C317-21AE-7040-AA8B-7ADDCB6C0804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3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96F314B-A94A-3245-8162-78161CA7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24BC1CD5-B2F6-1540-B979-5FF95AC92C75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75E1729-DEC3-A847-B0C6-B0DFFDC0D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8791EA6-E39B-234D-A9A6-511E6853E9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CB7EF6-F82F-F147-97F2-C8586D544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84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FD2CF7C-F269-1444-8629-A884BCC1F6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F311EFD-5F29-4D40-8972-98B16E0F3D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C655A-5226-E546-816A-F0E1410245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97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569991A-C3E5-E74A-8B25-AFBB498116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2A8BEA7-AEA0-544F-A933-3C0372DD81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3665B-32C9-7040-A7CC-4659829A66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594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2A81B8-E2F1-EC46-9E94-7D5659E61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26348-02FD-174D-816B-C09A3B2B7AE5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F5DAEA-7F45-6C44-931E-4B3EC3BF3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2832EC-E166-3148-8CDC-3C218F4CF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BE60A-6DA5-1A4C-AA28-33C97C07B2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71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AEE902-8C8E-EA41-82C8-637E5F98B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E877F-7952-9E45-BDE7-188B9187DD3D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DE7202-E5A1-AB43-AB2C-1C615DA631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F59FDD-FC65-ED48-836C-FB0ACE1ED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9A581-DB70-E04F-86B2-2E6ABD8ECB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661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5EADB1-126B-C246-AD57-6C236F007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57F0FD-6963-384E-AC1B-F1EEFF5F90E2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B142FA-745D-0447-AA36-D537B7794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DDAA6C-1758-7D41-82F6-9E1CD0B34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B2B59-E3EB-664E-A487-E918B64C9D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416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DF2A7-AF25-8A48-AC8D-D85B1D3CF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D1C17-6862-2044-920E-9C2D99D62D29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54857-ABE8-704B-8332-B3214BE30E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D7F51-8A67-2245-82E7-A87DC11045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745EB-E38A-7840-AFEF-827D1257CC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15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25E660-3142-6547-92D6-C13125198B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8EAC1-0FF7-AB4E-8EED-F3A6C8F4454E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C83538-CB91-0044-A912-56C91ABBEC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7C3CAE-AE0B-7742-AB84-8A35F38198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48E01-4490-1043-8CAE-B7DDCB45A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56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30D494-076F-8645-9A77-A91A2AA254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212D5-064B-334D-B8EF-3FC1A82E3304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33613D-064D-6040-BC6A-AFBD53D3D7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157651-3779-F746-BD15-E80EACCE4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394A5-941A-1B41-81A9-3A73F4293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292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69FB64-6E9F-1049-93CB-F30E08DF0A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84191-E927-EB4C-8BA5-68A8230EB180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2AFEF2-7DBF-3F42-A771-A02AF9E75D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4F8C057-0299-654C-A5D2-26F3E121E1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CBECE-1D14-8541-A85E-3B519F45AC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204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E026B-2DEF-AE4C-AB6D-07A7FF3273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0A65E-85F8-034D-9C86-571399BAB83B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7BFD76-A5A9-574C-B0A3-7BFEC5CFA5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85976-84EC-854D-B09F-6E1750C39C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10FA-623A-B244-BB89-2AE78D0270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31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AB3A5A1-7B99-5F43-9783-124557A154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3756D1E-40ED-D74D-89B0-5C776491D9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75F12-079A-A644-A897-70BA5E5425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825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C809B-6D29-C54D-BFE2-DC4D4882A7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E46C-6F82-4941-9983-9F84510F8F67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2B597-D87C-294D-BE52-1EBE94AC3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A0BE0-D85F-6446-BB0C-A25379193D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4153A-B6EC-F843-A74B-4912C72DA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506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DD2988-33F6-514A-9F13-D2818F544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BE501-87F9-464B-9E00-234889A9A811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DCDF8F-20C7-FF41-9BBC-8A20CC62AE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5BE24A-C145-504C-93B7-A62E6FCBF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96EFD-C3F9-5B44-9BA5-C8FFA9246F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497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410F68-D753-C143-8617-F0A60F0CF3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391EB-3063-6A42-BC08-79809881BDAC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925696-D9F2-AF49-91EE-B3306F6CD9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651437-9274-1643-8705-82F37A549E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9E7F2-9982-6F49-A0BE-B0E422D28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48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A194906-0ABD-514A-B60D-F14A460274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033115A-A207-324C-9605-2A1E58B644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3CE3B-BA82-CB40-AEB5-35D7A2E640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77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003534-6A56-3D4C-A8EB-30B765DC9A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F37925-571B-7340-B195-E330262954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71E23-8DF3-754B-99D6-DDD3A7ACC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73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F940317-C632-5548-9F1F-5E94D856D4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13BB281-A642-C046-8A2C-945774B7EF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07E59-4DDE-634B-B71D-306F199DBB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67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7049176-B761-5D4D-9204-CF9D4E335C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380F076-CED4-484A-B63E-261F68080F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AEF27-2773-4344-BA88-8CA139DBDC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52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ABD0F21-637C-C846-9B3F-D658DD6F57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A42474A8-2198-F44A-A819-895A26F49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75892-0E05-6B4E-B13D-60230198E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63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6A2E0BF-AE3E-D54F-8B7A-6CA8B8816B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0C009A7-5B9B-1446-B34E-D26810B0A3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E1053-C3A0-A248-B877-4542DA36AA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08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FDAFFD4-E53D-3441-827F-8F4630AB29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CBF7C55-2F02-1D48-BDE1-988425C1D2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ED3F0-481F-AA4F-B8AF-F7BFD0118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72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>
            <a:extLst>
              <a:ext uri="{FF2B5EF4-FFF2-40B4-BE49-F238E27FC236}">
                <a16:creationId xmlns:a16="http://schemas.microsoft.com/office/drawing/2014/main" id="{2595C562-31B0-E84D-B1D3-362BEA7FEE5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charset="0"/>
              <a:ea typeface="ＭＳ Ｐゴシック" charset="0"/>
            </a:endParaRP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59F55C0-985D-F840-8C4A-847810B7C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3A594C58-616D-D94C-8CC9-046A23F3E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F910E22A-F865-F142-966D-E5EB3CA57A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A055F9F2-C959-EA4C-987F-693CA619E7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99DCDC-75D0-BD45-A3C2-6D568F1583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>
            <a:extLst>
              <a:ext uri="{FF2B5EF4-FFF2-40B4-BE49-F238E27FC236}">
                <a16:creationId xmlns:a16="http://schemas.microsoft.com/office/drawing/2014/main" id="{43F3BFA1-36DE-0740-B112-1FF431282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9CDAC7DF-1804-9040-A80F-0EE6AE972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14436" name="Rectangle 4">
            <a:extLst>
              <a:ext uri="{FF2B5EF4-FFF2-40B4-BE49-F238E27FC236}">
                <a16:creationId xmlns:a16="http://schemas.microsoft.com/office/drawing/2014/main" id="{C80C8553-4C6A-A149-8551-CEAEB752DD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1804955C-F888-5D49-8B50-0A662C32852C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914437" name="Rectangle 5">
            <a:extLst>
              <a:ext uri="{FF2B5EF4-FFF2-40B4-BE49-F238E27FC236}">
                <a16:creationId xmlns:a16="http://schemas.microsoft.com/office/drawing/2014/main" id="{A988543D-02F3-1E42-98B9-EB028BC455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09 CSCI 4430, A Milanova/BG Ryder</a:t>
            </a:r>
          </a:p>
        </p:txBody>
      </p:sp>
      <p:sp>
        <p:nvSpPr>
          <p:cNvPr id="914438" name="Rectangle 6">
            <a:extLst>
              <a:ext uri="{FF2B5EF4-FFF2-40B4-BE49-F238E27FC236}">
                <a16:creationId xmlns:a16="http://schemas.microsoft.com/office/drawing/2014/main" id="{40BB2B21-B005-754C-B14D-7FF75C2150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C68A4A84-D841-C245-9067-896FE5625D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DA98872E-B52F-2B41-997A-AC4EA3189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048F6B-2078-FC42-BEB7-77F33C1A3EED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00F8158C-2872-EC49-86C6-CA4E48F5AF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676400"/>
            <a:ext cx="7772400" cy="14620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>
                <a:latin typeface="Arial"/>
              </a:rPr>
              <a:t>Intro to Concurrency</a:t>
            </a:r>
            <a:br>
              <a:rPr lang="en-US" sz="3600" dirty="0">
                <a:latin typeface="Arial"/>
              </a:rPr>
            </a:br>
            <a:r>
              <a:rPr lang="en-US" sz="3600" dirty="0">
                <a:latin typeface="Arial"/>
              </a:rPr>
              <a:t>and</a:t>
            </a:r>
            <a:br>
              <a:rPr lang="en-US" sz="3600" dirty="0">
                <a:latin typeface="Arial"/>
              </a:rPr>
            </a:br>
            <a:r>
              <a:rPr lang="en-US" sz="3600" dirty="0">
                <a:latin typeface="Arial"/>
              </a:rPr>
              <a:t>Concurrency in Java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9A09A1FD-7117-A84C-B76C-8B4428E2348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90800"/>
            <a:ext cx="9009063" cy="1052513"/>
            <a:chOff x="0" y="1536"/>
            <a:chExt cx="5675" cy="663"/>
          </a:xfrm>
        </p:grpSpPr>
        <p:grpSp>
          <p:nvGrpSpPr>
            <p:cNvPr id="31749" name="Group 4">
              <a:extLst>
                <a:ext uri="{FF2B5EF4-FFF2-40B4-BE49-F238E27FC236}">
                  <a16:creationId xmlns:a16="http://schemas.microsoft.com/office/drawing/2014/main" id="{2134E439-09DA-E140-B1FB-FC3884B76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114117" name="Rectangle 5">
                <a:extLst>
                  <a:ext uri="{FF2B5EF4-FFF2-40B4-BE49-F238E27FC236}">
                    <a16:creationId xmlns:a16="http://schemas.microsoft.com/office/drawing/2014/main" id="{53318A3E-6D6A-4547-A9C1-09DFAC41F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14118" name="Rectangle 6">
                <a:extLst>
                  <a:ext uri="{FF2B5EF4-FFF2-40B4-BE49-F238E27FC236}">
                    <a16:creationId xmlns:a16="http://schemas.microsoft.com/office/drawing/2014/main" id="{26E2CC58-877D-9048-966E-9FF2E8682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31750" name="Group 7">
              <a:extLst>
                <a:ext uri="{FF2B5EF4-FFF2-40B4-BE49-F238E27FC236}">
                  <a16:creationId xmlns:a16="http://schemas.microsoft.com/office/drawing/2014/main" id="{440D8439-E2C6-A64C-A4DB-3A7D3BFCE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114120" name="Rectangle 8">
                <a:extLst>
                  <a:ext uri="{FF2B5EF4-FFF2-40B4-BE49-F238E27FC236}">
                    <a16:creationId xmlns:a16="http://schemas.microsoft.com/office/drawing/2014/main" id="{DF74AC7A-896B-C248-B149-9D6736DB6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14121" name="Rectangle 9">
                <a:extLst>
                  <a:ext uri="{FF2B5EF4-FFF2-40B4-BE49-F238E27FC236}">
                    <a16:creationId xmlns:a16="http://schemas.microsoft.com/office/drawing/2014/main" id="{5C379ED6-1F92-0F48-9884-9D44D9666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14122" name="Rectangle 10">
              <a:extLst>
                <a:ext uri="{FF2B5EF4-FFF2-40B4-BE49-F238E27FC236}">
                  <a16:creationId xmlns:a16="http://schemas.microsoft.com/office/drawing/2014/main" id="{0F3F3960-B5C6-9248-8600-72CAAE74F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14123" name="Rectangle 11">
              <a:extLst>
                <a:ext uri="{FF2B5EF4-FFF2-40B4-BE49-F238E27FC236}">
                  <a16:creationId xmlns:a16="http://schemas.microsoft.com/office/drawing/2014/main" id="{B22FBAA0-17A8-B146-AFE9-DD14B832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14124" name="Rectangle 12">
              <a:extLst>
                <a:ext uri="{FF2B5EF4-FFF2-40B4-BE49-F238E27FC236}">
                  <a16:creationId xmlns:a16="http://schemas.microsoft.com/office/drawing/2014/main" id="{B07ACC0F-4F2D-1E4B-94AD-81243AE1AE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90BD1-962D-BC4B-8093-5C0134E065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Read: Scott, Chapter 13.1-13.2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FF9C663-DAAF-E249-A176-780B01DE3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A218EB-FE88-C54D-9983-637B3EABA0AA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327106" name="Rectangle 2">
            <a:extLst>
              <a:ext uri="{FF2B5EF4-FFF2-40B4-BE49-F238E27FC236}">
                <a16:creationId xmlns:a16="http://schemas.microsoft.com/office/drawing/2014/main" id="{523F26EE-C5D5-864E-B6B8-2EDE272FC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0488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Arial"/>
              </a:rPr>
              <a:t>Fundamentals of Concurrent Programming</a:t>
            </a:r>
          </a:p>
        </p:txBody>
      </p:sp>
      <p:sp>
        <p:nvSpPr>
          <p:cNvPr id="1327107" name="Rectangle 3">
            <a:extLst>
              <a:ext uri="{FF2B5EF4-FFF2-40B4-BE49-F238E27FC236}">
                <a16:creationId xmlns:a16="http://schemas.microsoft.com/office/drawing/2014/main" id="{F70FF860-CBA2-DC46-9661-FA511F4C3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Two programming models for concurrency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solidFill>
                <a:srgbClr val="FF0000"/>
              </a:solidFill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Shared memory</a:t>
            </a:r>
            <a:r>
              <a:rPr lang="en-US" dirty="0">
                <a:latin typeface="Arial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solidFill>
                <a:srgbClr val="FF0000"/>
              </a:solidFill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Message passing</a:t>
            </a:r>
            <a:r>
              <a:rPr lang="en-US" dirty="0">
                <a:latin typeface="Arial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>
              <a:solidFill>
                <a:srgbClr val="0000FF"/>
              </a:solidFill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D51CF214-4E2B-EF41-AB4E-3FF9748C00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FF9C663-DAAF-E249-A176-780B01DE3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A218EB-FE88-C54D-9983-637B3EABA0AA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327106" name="Rectangle 2">
            <a:extLst>
              <a:ext uri="{FF2B5EF4-FFF2-40B4-BE49-F238E27FC236}">
                <a16:creationId xmlns:a16="http://schemas.microsoft.com/office/drawing/2014/main" id="{523F26EE-C5D5-864E-B6B8-2EDE272FC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0488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Arial"/>
              </a:rPr>
              <a:t>Fundamentals of Concurrent Programming</a:t>
            </a:r>
          </a:p>
        </p:txBody>
      </p:sp>
      <p:sp>
        <p:nvSpPr>
          <p:cNvPr id="1327107" name="Rectangle 3">
            <a:extLst>
              <a:ext uri="{FF2B5EF4-FFF2-40B4-BE49-F238E27FC236}">
                <a16:creationId xmlns:a16="http://schemas.microsoft.com/office/drawing/2014/main" id="{F70FF860-CBA2-DC46-9661-FA511F4C3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Shared memory</a:t>
            </a:r>
            <a:r>
              <a:rPr lang="en-US" dirty="0">
                <a:latin typeface="Arial"/>
              </a:rPr>
              <a:t>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Some program variables are accessible to multiple threads --- threads access </a:t>
            </a:r>
            <a:r>
              <a:rPr lang="en-US" u="sng" dirty="0">
                <a:latin typeface="Arial"/>
              </a:rPr>
              <a:t>shared state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Threads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communicate (interact) </a:t>
            </a:r>
            <a:r>
              <a:rPr lang="en-US" dirty="0">
                <a:latin typeface="Arial"/>
              </a:rPr>
              <a:t>through shared state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E.g., producer and consumer threads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Share buffer in memory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“Win” from concurrency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Consumer thread operates on data at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the same time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Producer thread produces next data item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solidFill>
                <a:srgbClr val="FF0000"/>
              </a:solidFill>
              <a:latin typeface="Arial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solidFill>
                <a:srgbClr val="0000FF"/>
              </a:solidFill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CB7F235B-5EEE-BD4A-ACFA-3170A6E42C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262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FF9C663-DAAF-E249-A176-780B01DE3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A218EB-FE88-C54D-9983-637B3EABA0AA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327106" name="Rectangle 2">
            <a:extLst>
              <a:ext uri="{FF2B5EF4-FFF2-40B4-BE49-F238E27FC236}">
                <a16:creationId xmlns:a16="http://schemas.microsoft.com/office/drawing/2014/main" id="{523F26EE-C5D5-864E-B6B8-2EDE272FC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0488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Arial"/>
              </a:rPr>
              <a:t>Fundamentals of Concurrent Programming</a:t>
            </a:r>
          </a:p>
        </p:txBody>
      </p:sp>
      <p:sp>
        <p:nvSpPr>
          <p:cNvPr id="1327107" name="Rectangle 3">
            <a:extLst>
              <a:ext uri="{FF2B5EF4-FFF2-40B4-BE49-F238E27FC236}">
                <a16:creationId xmlns:a16="http://schemas.microsoft.com/office/drawing/2014/main" id="{F70FF860-CBA2-DC46-9661-FA511F4C3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Message passing</a:t>
            </a:r>
            <a:r>
              <a:rPr lang="en-US" dirty="0">
                <a:latin typeface="Arial"/>
              </a:rPr>
              <a:t>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Threads have no shared state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One thread performs explicit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send </a:t>
            </a:r>
            <a:r>
              <a:rPr lang="en-US" dirty="0">
                <a:latin typeface="Arial"/>
              </a:rPr>
              <a:t>to transmit data to another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Similarly, producer and consumer thread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Producer sends data as a message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“Win” from concurrency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solidFill>
                <a:srgbClr val="0000FF"/>
              </a:solidFill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D7D04847-F571-C541-AAED-D7BE7E005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252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2626D16-35BF-714F-BF13-E19F8D45B9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7857FF-6044-3644-AB81-460933A90703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328131" name="Rectangle 3">
            <a:extLst>
              <a:ext uri="{FF2B5EF4-FFF2-40B4-BE49-F238E27FC236}">
                <a16:creationId xmlns:a16="http://schemas.microsoft.com/office/drawing/2014/main" id="{433A2AF8-D150-A540-A58F-A3EB97371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solidFill>
                  <a:srgbClr val="FF0000"/>
                </a:solidFill>
                <a:latin typeface="Arial"/>
              </a:rPr>
              <a:t>Communication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More formally, refers to any mechanism that allows one thread to obtain information produced by another thread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Explicit in message passing models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Implicit in shared memory models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>
              <a:solidFill>
                <a:srgbClr val="FF0000"/>
              </a:solidFill>
              <a:latin typeface="Arial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solidFill>
                  <a:srgbClr val="FF0000"/>
                </a:solidFill>
                <a:latin typeface="Arial"/>
              </a:rPr>
              <a:t>Synchronization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Refers to any mechanism that allows the programmer to control the relative order of operations that occur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Implicit in message passing models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Explicit in shared memory models 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sz="2400" dirty="0"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AC70AB-51D2-9F4B-966D-3A5BE9487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0488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Arial"/>
              </a:rPr>
              <a:t>Fundamentals of Concurrent Programming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4EB8AA3-2284-B745-B1A4-C91DA5406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5B9E9D8-711C-684B-8C4A-971F25235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CD05AD-C0B8-224B-9543-1C76F033FB9D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329154" name="Rectangle 2">
            <a:extLst>
              <a:ext uri="{FF2B5EF4-FFF2-40B4-BE49-F238E27FC236}">
                <a16:creationId xmlns:a16="http://schemas.microsoft.com/office/drawing/2014/main" id="{D32BEEC2-BD83-D34F-B223-0DAF8DF40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Shared Memory Model</a:t>
            </a:r>
          </a:p>
        </p:txBody>
      </p:sp>
      <p:sp>
        <p:nvSpPr>
          <p:cNvPr id="1329155" name="Rectangle 3">
            <a:extLst>
              <a:ext uri="{FF2B5EF4-FFF2-40B4-BE49-F238E27FC236}">
                <a16:creationId xmlns:a16="http://schemas.microsoft.com/office/drawing/2014/main" id="{AD023C65-8BFC-EA4A-BD3C-F1050E784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Programming language support for the shared memory model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Explicit support for concurrency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E.g., Java, C#, Rust: explicit threads, locks, synchronization, etc.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Libraries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C/C++: The POSIX </a:t>
            </a:r>
            <a:r>
              <a:rPr lang="en-US" b="1" dirty="0">
                <a:latin typeface="Arial"/>
              </a:rPr>
              <a:t>#include &lt;</a:t>
            </a:r>
            <a:r>
              <a:rPr lang="en-US" b="1" dirty="0" err="1">
                <a:latin typeface="Arial"/>
              </a:rPr>
              <a:t>pthreads.h</a:t>
            </a:r>
            <a:r>
              <a:rPr lang="en-US" b="1" dirty="0">
                <a:latin typeface="Arial"/>
              </a:rPr>
              <a:t>&gt;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Many types, macros and routines for threads, locks, other synchronization mechanisms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We will take a closer look at Java  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E9B6F4C6-D952-C649-AF0D-04CF31D1D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A343B0E-2B9E-B74A-9A1A-FCEB02D4A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83C91D-EF53-884E-8F04-7E01462E94C8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363970" name="Rectangle 2">
            <a:extLst>
              <a:ext uri="{FF2B5EF4-FFF2-40B4-BE49-F238E27FC236}">
                <a16:creationId xmlns:a16="http://schemas.microsoft.com/office/drawing/2014/main" id="{915D9DD3-4524-0C4B-A187-96C8CEAA5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Lecture Outline </a:t>
            </a:r>
          </a:p>
        </p:txBody>
      </p:sp>
      <p:sp>
        <p:nvSpPr>
          <p:cNvPr id="1363971" name="Rectangle 3">
            <a:extLst>
              <a:ext uri="{FF2B5EF4-FFF2-40B4-BE49-F238E27FC236}">
                <a16:creationId xmlns:a16="http://schemas.microsoft.com/office/drawing/2014/main" id="{1A30A72B-777F-EB4C-9059-CF877CD2F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Intro to Concurrency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Concurrency in Java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Threads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Synchronized blocks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The </a:t>
            </a:r>
            <a:r>
              <a:rPr lang="en-US" b="1" dirty="0">
                <a:latin typeface="Courier New"/>
                <a:cs typeface="Courier New"/>
              </a:rPr>
              <a:t>Executor</a:t>
            </a:r>
            <a:r>
              <a:rPr lang="en-US" dirty="0">
                <a:latin typeface="Arial"/>
              </a:rPr>
              <a:t> framework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What can go wrong with threads?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EE067D7F-0B08-FA4F-AE12-7FBF89DF7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  <p:extLst>
      <p:ext uri="{BB962C8B-B14F-4D97-AF65-F5344CB8AC3E}">
        <p14:creationId xmlns:p14="http://schemas.microsoft.com/office/powerpoint/2010/main" val="64465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F94DA1-1E73-FF45-AABA-513BBC5AB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C47AFB-E420-5644-94CE-070A055DAF5B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330178" name="Rectangle 2">
            <a:extLst>
              <a:ext uri="{FF2B5EF4-FFF2-40B4-BE49-F238E27FC236}">
                <a16:creationId xmlns:a16="http://schemas.microsoft.com/office/drawing/2014/main" id="{74EE6F01-9860-FC41-84A0-12AC066ED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Threads</a:t>
            </a:r>
          </a:p>
        </p:txBody>
      </p:sp>
      <p:sp>
        <p:nvSpPr>
          <p:cNvPr id="1330179" name="Rectangle 3">
            <a:extLst>
              <a:ext uri="{FF2B5EF4-FFF2-40B4-BE49-F238E27FC236}">
                <a16:creationId xmlns:a16="http://schemas.microsoft.com/office/drawing/2014/main" id="{BBEDA956-B1FC-B940-97D7-293B5287A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Java has explicit support for multiple threads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Two ways to create new threads: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Extend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b="1" dirty="0" err="1">
                <a:latin typeface="Courier" pitchFamily="2" charset="0"/>
                <a:ea typeface="Arial" panose="020B0604020202020204" pitchFamily="34" charset="0"/>
              </a:rPr>
              <a:t>java.lang.Thread</a:t>
            </a:r>
            <a:endParaRPr lang="en-US" altLang="en-US" b="1" dirty="0">
              <a:latin typeface="Courier" pitchFamily="2" charset="0"/>
              <a:ea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Override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lang="en-US" altLang="ja-JP" b="1" dirty="0">
                <a:latin typeface="Courier" pitchFamily="2" charset="0"/>
                <a:ea typeface="Arial" panose="020B0604020202020204" pitchFamily="34" charset="0"/>
              </a:rPr>
              <a:t>run()</a:t>
            </a: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r>
              <a:rPr lang="en-US" altLang="ja-JP" dirty="0">
                <a:ea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ea typeface="Arial" panose="020B0604020202020204" pitchFamily="34" charset="0"/>
              </a:rPr>
              <a:t>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Implement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b="1" dirty="0">
                <a:latin typeface="Courier" pitchFamily="2" charset="0"/>
                <a:ea typeface="Arial" panose="020B0604020202020204" pitchFamily="34" charset="0"/>
              </a:rPr>
              <a:t>Runnable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Include a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lang="en-US" altLang="ja-JP" b="1" dirty="0">
                <a:latin typeface="Courier" pitchFamily="2" charset="0"/>
                <a:ea typeface="Arial" panose="020B0604020202020204" pitchFamily="34" charset="0"/>
              </a:rPr>
              <a:t>run()</a:t>
            </a: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r>
              <a:rPr lang="en-US" altLang="ja-JP" dirty="0">
                <a:ea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ea typeface="Arial" panose="020B0604020202020204" pitchFamily="34" charset="0"/>
              </a:rPr>
              <a:t>method in your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Starting a thread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latin typeface="Courier" pitchFamily="2" charset="0"/>
                <a:ea typeface="Arial" panose="020B0604020202020204" pitchFamily="34" charset="0"/>
              </a:rPr>
              <a:t>new </a:t>
            </a:r>
            <a:r>
              <a:rPr lang="en-US" altLang="en-US" b="1" dirty="0" err="1">
                <a:latin typeface="Courier" pitchFamily="2" charset="0"/>
                <a:ea typeface="Arial" panose="020B0604020202020204" pitchFamily="34" charset="0"/>
              </a:rPr>
              <a:t>MyThread</a:t>
            </a:r>
            <a:r>
              <a:rPr lang="en-US" altLang="en-US" b="1" dirty="0">
                <a:latin typeface="Courier" pitchFamily="2" charset="0"/>
                <a:ea typeface="Arial" panose="020B0604020202020204" pitchFamily="34" charset="0"/>
              </a:rPr>
              <a:t>().start();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latin typeface="Courier" pitchFamily="2" charset="0"/>
                <a:ea typeface="Arial" panose="020B0604020202020204" pitchFamily="34" charset="0"/>
              </a:rPr>
              <a:t>new Thread(runnable).start();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Abstracted away by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Executor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framework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BF009A3-09D0-354C-AA58-00D457865C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6BDC65F-FEA8-114E-9B92-F904275E5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DE5FA7-2EDC-334A-A2E6-DCE07DAE3582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348610" name="Rectangle 2">
            <a:extLst>
              <a:ext uri="{FF2B5EF4-FFF2-40B4-BE49-F238E27FC236}">
                <a16:creationId xmlns:a16="http://schemas.microsoft.com/office/drawing/2014/main" id="{318B2A9F-BA1D-E34D-A227-D04009D4F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Terminology</a:t>
            </a:r>
          </a:p>
        </p:txBody>
      </p:sp>
      <p:sp>
        <p:nvSpPr>
          <p:cNvPr id="1348611" name="Rectangle 3">
            <a:extLst>
              <a:ext uri="{FF2B5EF4-FFF2-40B4-BE49-F238E27FC236}">
                <a16:creationId xmlns:a16="http://schemas.microsoft.com/office/drawing/2014/main" id="{BE4D32A5-C543-E04A-8353-ABEDA9360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Concurrent programming with shared memory is about managing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shared mutable state</a:t>
            </a:r>
          </a:p>
          <a:p>
            <a:pPr lvl="1" eaLnBrk="1" hangingPunct="1"/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Shared state </a:t>
            </a:r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– memory locations that can be accessed by multiple threads</a:t>
            </a:r>
          </a:p>
          <a:p>
            <a:pPr lvl="1" eaLnBrk="1" hangingPunct="1"/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Mutable state </a:t>
            </a:r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– the value of a location could change during its lifetime</a:t>
            </a:r>
            <a:endParaRPr lang="en-US" altLang="en-US" sz="28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Atomic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action</a:t>
            </a:r>
            <a:r>
              <a:rPr lang="en-US" altLang="en-US" sz="2800" dirty="0">
                <a:latin typeface="Arial" panose="020B0604020202020204" pitchFamily="34" charset="0"/>
              </a:rPr>
              <a:t> – action that executes on the machine as a single indivisible operation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E.g., read the value of variable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is atomic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E.g., write the value of variable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is atomic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E.g.,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i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++</a:t>
            </a:r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is not atomic</a:t>
            </a:r>
          </a:p>
          <a:p>
            <a:pPr lvl="1" eaLnBrk="1" hangingPunct="1"/>
            <a:endParaRPr lang="en-US" alt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C660BCB-9D41-8B4F-AEBA-5B0E22694D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831B5CD-9312-EC4E-978A-44CEF27E9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A2FA11-019D-1D47-B2FF-D3AD4F780AF3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1364994" name="Rectangle 2">
            <a:extLst>
              <a:ext uri="{FF2B5EF4-FFF2-40B4-BE49-F238E27FC236}">
                <a16:creationId xmlns:a16="http://schemas.microsoft.com/office/drawing/2014/main" id="{D9CEF819-4EA1-7B4E-A772-902DB09C4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What Can Go Wrong?</a:t>
            </a:r>
          </a:p>
        </p:txBody>
      </p:sp>
      <p:sp>
        <p:nvSpPr>
          <p:cNvPr id="1364996" name="Text Box 4">
            <a:extLst>
              <a:ext uri="{FF2B5EF4-FFF2-40B4-BE49-F238E27FC236}">
                <a16:creationId xmlns:a16="http://schemas.microsoft.com/office/drawing/2014/main" id="{FB029C6D-BA53-FF46-A6F0-10B30AF3F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56705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class Account {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int balance = 0;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void deposit (int x) {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  this.balance = this.balance + x;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}</a:t>
            </a:r>
          </a:p>
        </p:txBody>
      </p:sp>
      <p:sp>
        <p:nvSpPr>
          <p:cNvPr id="1364997" name="Text Box 5">
            <a:extLst>
              <a:ext uri="{FF2B5EF4-FFF2-40B4-BE49-F238E27FC236}">
                <a16:creationId xmlns:a16="http://schemas.microsoft.com/office/drawing/2014/main" id="{B9AF36E4-2707-4E4B-8FD1-85B46AC47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71800"/>
            <a:ext cx="61277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class AccountTask implements Runnable {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public void run() { 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  </a:t>
            </a:r>
            <a:r>
              <a:rPr lang="en-US" sz="2000" b="1">
                <a:solidFill>
                  <a:srgbClr val="0000FF"/>
                </a:solidFill>
                <a:latin typeface="Courier" charset="0"/>
                <a:ea typeface="ＭＳ Ｐゴシック" charset="0"/>
              </a:rPr>
              <a:t>Main.act.</a:t>
            </a:r>
            <a:r>
              <a:rPr lang="en-US" sz="2000" b="1">
                <a:latin typeface="Courier" charset="0"/>
                <a:ea typeface="ＭＳ Ｐゴシック" charset="0"/>
              </a:rPr>
              <a:t>deposit(10); 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}</a:t>
            </a:r>
          </a:p>
        </p:txBody>
      </p:sp>
      <p:sp>
        <p:nvSpPr>
          <p:cNvPr id="1364998" name="Text Box 6">
            <a:extLst>
              <a:ext uri="{FF2B5EF4-FFF2-40B4-BE49-F238E27FC236}">
                <a16:creationId xmlns:a16="http://schemas.microsoft.com/office/drawing/2014/main" id="{753674B3-311C-2747-BAD3-4029406CD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32325"/>
            <a:ext cx="8610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public class Main {</a:t>
            </a: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" charset="0"/>
                <a:ea typeface="ＭＳ Ｐゴシック" charset="0"/>
              </a:rPr>
              <a:t>static Account act = new Account();</a:t>
            </a: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  public static void main(String </a:t>
            </a:r>
            <a:r>
              <a:rPr lang="en-US" sz="2000" b="1" dirty="0" err="1">
                <a:latin typeface="Courier" charset="0"/>
                <a:ea typeface="ＭＳ Ｐゴシック" charset="0"/>
              </a:rPr>
              <a:t>args</a:t>
            </a:r>
            <a:r>
              <a:rPr lang="en-US" sz="2000" b="1" dirty="0">
                <a:latin typeface="Courier" charset="0"/>
                <a:ea typeface="ＭＳ Ｐゴシック" charset="0"/>
              </a:rPr>
              <a:t>[]) {</a:t>
            </a: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    new Thread(new </a:t>
            </a:r>
            <a:r>
              <a:rPr lang="en-US" sz="2000" b="1" dirty="0" err="1">
                <a:latin typeface="Courier" charset="0"/>
                <a:ea typeface="ＭＳ Ｐゴシック" charset="0"/>
              </a:rPr>
              <a:t>AccountTask</a:t>
            </a:r>
            <a:r>
              <a:rPr lang="en-US" sz="2000" b="1" dirty="0">
                <a:latin typeface="Courier" charset="0"/>
                <a:ea typeface="ＭＳ Ｐゴシック" charset="0"/>
              </a:rPr>
              <a:t>()).start();  // </a:t>
            </a:r>
            <a:r>
              <a:rPr lang="en-US" sz="2000" dirty="0">
                <a:latin typeface="Arial"/>
                <a:ea typeface="ＭＳ Ｐゴシック" charset="0"/>
              </a:rPr>
              <a:t>Thread A</a:t>
            </a: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    new Thread(new </a:t>
            </a:r>
            <a:r>
              <a:rPr lang="en-US" sz="2000" b="1" dirty="0" err="1">
                <a:latin typeface="Courier" charset="0"/>
                <a:ea typeface="ＭＳ Ｐゴシック" charset="0"/>
              </a:rPr>
              <a:t>AccountTask</a:t>
            </a:r>
            <a:r>
              <a:rPr lang="en-US" sz="2000" b="1" dirty="0">
                <a:latin typeface="Courier" charset="0"/>
                <a:ea typeface="ＭＳ Ｐゴシック" charset="0"/>
              </a:rPr>
              <a:t>()).start();  // </a:t>
            </a:r>
            <a:r>
              <a:rPr lang="en-US" sz="2000" dirty="0">
                <a:latin typeface="Arial"/>
                <a:ea typeface="ＭＳ Ｐゴシック" charset="0"/>
              </a:rPr>
              <a:t>Thread B</a:t>
            </a:r>
            <a:endParaRPr lang="en-US" sz="2000" b="1" dirty="0">
              <a:latin typeface="Arial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}</a:t>
            </a:r>
          </a:p>
        </p:txBody>
      </p:sp>
      <p:sp>
        <p:nvSpPr>
          <p:cNvPr id="1365000" name="Text Box 8">
            <a:extLst>
              <a:ext uri="{FF2B5EF4-FFF2-40B4-BE49-F238E27FC236}">
                <a16:creationId xmlns:a16="http://schemas.microsoft.com/office/drawing/2014/main" id="{558E20B7-8DFE-F04F-A005-6CAAFD8A5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3657600"/>
            <a:ext cx="436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  <a:latin typeface="Arial"/>
                <a:ea typeface="ＭＳ Ｐゴシック" charset="0"/>
              </a:rPr>
              <a:t>Account object is shared mutable state.</a:t>
            </a:r>
          </a:p>
        </p:txBody>
      </p:sp>
      <p:sp>
        <p:nvSpPr>
          <p:cNvPr id="1365001" name="Freeform 9">
            <a:extLst>
              <a:ext uri="{FF2B5EF4-FFF2-40B4-BE49-F238E27FC236}">
                <a16:creationId xmlns:a16="http://schemas.microsoft.com/office/drawing/2014/main" id="{8FD4092A-3AA2-3046-B74B-D8822A24F92B}"/>
              </a:ext>
            </a:extLst>
          </p:cNvPr>
          <p:cNvSpPr>
            <a:spLocks/>
          </p:cNvSpPr>
          <p:nvPr/>
        </p:nvSpPr>
        <p:spPr bwMode="auto">
          <a:xfrm>
            <a:off x="3352800" y="3848100"/>
            <a:ext cx="1524000" cy="1104900"/>
          </a:xfrm>
          <a:custGeom>
            <a:avLst/>
            <a:gdLst>
              <a:gd name="T0" fmla="*/ 1524000 w 960"/>
              <a:gd name="T1" fmla="*/ 38100 h 696"/>
              <a:gd name="T2" fmla="*/ 609600 w 960"/>
              <a:gd name="T3" fmla="*/ 114300 h 696"/>
              <a:gd name="T4" fmla="*/ 838200 w 960"/>
              <a:gd name="T5" fmla="*/ 723900 h 696"/>
              <a:gd name="T6" fmla="*/ 0 w 960"/>
              <a:gd name="T7" fmla="*/ 1104900 h 6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696">
                <a:moveTo>
                  <a:pt x="960" y="24"/>
                </a:moveTo>
                <a:cubicBezTo>
                  <a:pt x="708" y="12"/>
                  <a:pt x="456" y="0"/>
                  <a:pt x="384" y="72"/>
                </a:cubicBezTo>
                <a:cubicBezTo>
                  <a:pt x="312" y="144"/>
                  <a:pt x="592" y="352"/>
                  <a:pt x="528" y="456"/>
                </a:cubicBezTo>
                <a:cubicBezTo>
                  <a:pt x="464" y="560"/>
                  <a:pt x="88" y="656"/>
                  <a:pt x="0" y="6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A8D6535-6DFF-8E44-AD33-2CBAF1DB44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EB4D019-F683-D640-B12E-8514DBCAEA69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1333250" name="Rectangle 2">
            <a:extLst>
              <a:ext uri="{FF2B5EF4-FFF2-40B4-BE49-F238E27FC236}">
                <a16:creationId xmlns:a16="http://schemas.microsoft.com/office/drawing/2014/main" id="{4B9C335B-DB09-DB4A-8BF2-E62A5596B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What Can Go Wrong?</a:t>
            </a:r>
          </a:p>
        </p:txBody>
      </p:sp>
      <p:sp>
        <p:nvSpPr>
          <p:cNvPr id="1333251" name="Rectangle 3">
            <a:extLst>
              <a:ext uri="{FF2B5EF4-FFF2-40B4-BE49-F238E27FC236}">
                <a16:creationId xmlns:a16="http://schemas.microsoft.com/office/drawing/2014/main" id="{1CAC9245-B9C9-5F41-84CC-9D4698D15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endParaRPr lang="en-US" dirty="0"/>
          </a:p>
          <a:p>
            <a:pPr eaLnBrk="1" hangingPunct="1">
              <a:buFont typeface="Wingdings" charset="0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Arial"/>
              </a:rPr>
              <a:t>Thread A:			Thread B: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/>
              <a:t>	</a:t>
            </a:r>
            <a:r>
              <a:rPr lang="en-US" b="1" dirty="0">
                <a:latin typeface="Courier" charset="0"/>
              </a:rPr>
              <a:t>r1 = 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</a:rPr>
              <a:t>act.balance</a:t>
            </a:r>
            <a:r>
              <a:rPr lang="en-US" b="1" dirty="0">
                <a:latin typeface="Courier" charset="0"/>
              </a:rPr>
              <a:t>	</a:t>
            </a:r>
            <a:endParaRPr lang="en-US" b="1" dirty="0">
              <a:solidFill>
                <a:srgbClr val="0000FF"/>
              </a:solidFill>
              <a:latin typeface="Courier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	r1 += 10			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	</a:t>
            </a:r>
            <a:r>
              <a:rPr lang="en-US" b="1" u="sng" dirty="0" err="1">
                <a:solidFill>
                  <a:srgbClr val="0000FF"/>
                </a:solidFill>
                <a:latin typeface="Courier" charset="0"/>
              </a:rPr>
              <a:t>act.balance</a:t>
            </a:r>
            <a:r>
              <a:rPr lang="en-US" b="1" u="sng" dirty="0">
                <a:latin typeface="Courier" charset="0"/>
              </a:rPr>
              <a:t> = r1</a:t>
            </a:r>
            <a:r>
              <a:rPr lang="en-US" b="1" dirty="0">
                <a:latin typeface="Courier" charset="0"/>
              </a:rPr>
              <a:t>	</a:t>
            </a:r>
            <a:r>
              <a:rPr lang="en-US" b="1" u="sng" dirty="0">
                <a:latin typeface="Courier" charset="0"/>
              </a:rPr>
              <a:t>r2 = </a:t>
            </a:r>
            <a:r>
              <a:rPr lang="en-US" b="1" u="sng" dirty="0" err="1">
                <a:solidFill>
                  <a:srgbClr val="0000FF"/>
                </a:solidFill>
                <a:latin typeface="Courier" charset="0"/>
              </a:rPr>
              <a:t>act.balance</a:t>
            </a:r>
            <a:r>
              <a:rPr lang="en-US" b="1" dirty="0">
                <a:latin typeface="Courier" charset="0"/>
              </a:rPr>
              <a:t>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						r2 += 10 							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</a:rPr>
              <a:t>act.balance</a:t>
            </a:r>
            <a:r>
              <a:rPr lang="en-US" b="1" dirty="0">
                <a:latin typeface="Courier" charset="0"/>
              </a:rPr>
              <a:t> = r2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dirty="0">
              <a:latin typeface="Courier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277B29E-CBCD-7C44-91E5-5E64C870DE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A343B0E-2B9E-B74A-9A1A-FCEB02D4A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83C91D-EF53-884E-8F04-7E01462E94C8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1363970" name="Rectangle 2">
            <a:extLst>
              <a:ext uri="{FF2B5EF4-FFF2-40B4-BE49-F238E27FC236}">
                <a16:creationId xmlns:a16="http://schemas.microsoft.com/office/drawing/2014/main" id="{915D9DD3-4524-0C4B-A187-96C8CEAA5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Lecture Outline </a:t>
            </a:r>
          </a:p>
        </p:txBody>
      </p:sp>
      <p:sp>
        <p:nvSpPr>
          <p:cNvPr id="1363971" name="Rectangle 3">
            <a:extLst>
              <a:ext uri="{FF2B5EF4-FFF2-40B4-BE49-F238E27FC236}">
                <a16:creationId xmlns:a16="http://schemas.microsoft.com/office/drawing/2014/main" id="{1A30A72B-777F-EB4C-9059-CF877CD2F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Intro to Concurrency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Concurrency in Java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Threads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Synchronized blocks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The </a:t>
            </a:r>
            <a:r>
              <a:rPr lang="en-US" b="1" dirty="0">
                <a:latin typeface="Courier New"/>
                <a:cs typeface="Courier New"/>
              </a:rPr>
              <a:t>Executor</a:t>
            </a:r>
            <a:r>
              <a:rPr lang="en-US" dirty="0">
                <a:latin typeface="Arial"/>
              </a:rPr>
              <a:t> framework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What can go wrong with threads?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EE067D7F-0B08-FA4F-AE12-7FBF89DF7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8D9BF0C-866D-8D48-A596-07E31D3EF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E2DDF1-979E-F249-8B01-440CFE5B57C5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1334274" name="Rectangle 2">
            <a:extLst>
              <a:ext uri="{FF2B5EF4-FFF2-40B4-BE49-F238E27FC236}">
                <a16:creationId xmlns:a16="http://schemas.microsoft.com/office/drawing/2014/main" id="{157AB6CF-01C0-2A46-8794-C296A3623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A Common Bug: Race Condition</a:t>
            </a:r>
          </a:p>
        </p:txBody>
      </p:sp>
      <p:sp>
        <p:nvSpPr>
          <p:cNvPr id="1334275" name="Rectangle 3">
            <a:extLst>
              <a:ext uri="{FF2B5EF4-FFF2-40B4-BE49-F238E27FC236}">
                <a16:creationId xmlns:a16="http://schemas.microsoft.com/office/drawing/2014/main" id="{2F9F9AA2-8C4E-5746-98B9-DE8347587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New types of bugs occur in concurrent programs;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race conditions</a:t>
            </a:r>
            <a:r>
              <a:rPr lang="en-US" altLang="en-US" dirty="0">
                <a:latin typeface="Arial" panose="020B0604020202020204" pitchFamily="34" charset="0"/>
              </a:rPr>
              <a:t> are the most common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A data race</a:t>
            </a:r>
            <a:r>
              <a:rPr lang="en-US" altLang="en-US" dirty="0">
                <a:latin typeface="Arial" panose="020B0604020202020204" pitchFamily="34" charset="0"/>
              </a:rPr>
              <a:t> (a type of race condition) occurs when two threads can access the same memory location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</a:rPr>
              <a:t>simultaneously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</a:rPr>
              <a:t> and at least one access is a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write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34276" name="Line 4">
            <a:extLst>
              <a:ext uri="{FF2B5EF4-FFF2-40B4-BE49-F238E27FC236}">
                <a16:creationId xmlns:a16="http://schemas.microsoft.com/office/drawing/2014/main" id="{2B9CC9AF-BBBD-8946-9146-6B4E415F6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81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4277" name="Line 5">
            <a:extLst>
              <a:ext uri="{FF2B5EF4-FFF2-40B4-BE49-F238E27FC236}">
                <a16:creationId xmlns:a16="http://schemas.microsoft.com/office/drawing/2014/main" id="{AB007BD8-8B92-6347-8802-DAA71C952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181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4278" name="Oval 6">
            <a:extLst>
              <a:ext uri="{FF2B5EF4-FFF2-40B4-BE49-F238E27FC236}">
                <a16:creationId xmlns:a16="http://schemas.microsoft.com/office/drawing/2014/main" id="{CFD7FC70-78C7-094A-8C32-88892A09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864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4279" name="Oval 7">
            <a:extLst>
              <a:ext uri="{FF2B5EF4-FFF2-40B4-BE49-F238E27FC236}">
                <a16:creationId xmlns:a16="http://schemas.microsoft.com/office/drawing/2014/main" id="{E55DE5A2-F2B5-DC4C-A969-92993B1D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4280" name="Text Box 8">
            <a:extLst>
              <a:ext uri="{FF2B5EF4-FFF2-40B4-BE49-F238E27FC236}">
                <a16:creationId xmlns:a16="http://schemas.microsoft.com/office/drawing/2014/main" id="{F1042A58-6815-7141-93C4-36C46D073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334000"/>
            <a:ext cx="563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x=0</a:t>
            </a:r>
          </a:p>
        </p:txBody>
      </p:sp>
      <p:sp>
        <p:nvSpPr>
          <p:cNvPr id="1334281" name="Text Box 9">
            <a:extLst>
              <a:ext uri="{FF2B5EF4-FFF2-40B4-BE49-F238E27FC236}">
                <a16:creationId xmlns:a16="http://schemas.microsoft.com/office/drawing/2014/main" id="{4F1F8231-079C-6041-9F0D-AF60D6593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334000"/>
            <a:ext cx="9604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if (x!=0)</a:t>
            </a:r>
          </a:p>
          <a:p>
            <a:pPr>
              <a:defRPr/>
            </a:pPr>
            <a:endParaRPr lang="en-US" dirty="0">
              <a:latin typeface="Arial"/>
              <a:ea typeface="ＭＳ Ｐゴシック" charset="0"/>
            </a:endParaRPr>
          </a:p>
        </p:txBody>
      </p:sp>
      <p:sp>
        <p:nvSpPr>
          <p:cNvPr id="1334282" name="Text Box 10">
            <a:extLst>
              <a:ext uri="{FF2B5EF4-FFF2-40B4-BE49-F238E27FC236}">
                <a16:creationId xmlns:a16="http://schemas.microsoft.com/office/drawing/2014/main" id="{4ACA477E-18C4-A74B-B060-7E4C78952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724400"/>
            <a:ext cx="1184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Thread A:</a:t>
            </a:r>
          </a:p>
        </p:txBody>
      </p:sp>
      <p:sp>
        <p:nvSpPr>
          <p:cNvPr id="1334283" name="Text Box 11">
            <a:extLst>
              <a:ext uri="{FF2B5EF4-FFF2-40B4-BE49-F238E27FC236}">
                <a16:creationId xmlns:a16="http://schemas.microsoft.com/office/drawing/2014/main" id="{4F5CD3F7-69FC-9A48-953E-EE6BE56C9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244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Thread B:</a:t>
            </a:r>
          </a:p>
        </p:txBody>
      </p:sp>
      <p:sp>
        <p:nvSpPr>
          <p:cNvPr id="1334285" name="Text Box 13">
            <a:extLst>
              <a:ext uri="{FF2B5EF4-FFF2-40B4-BE49-F238E27FC236}">
                <a16:creationId xmlns:a16="http://schemas.microsoft.com/office/drawing/2014/main" id="{F23E7D76-4E3B-5649-AAC7-2B625D7CD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638800"/>
            <a:ext cx="11430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/>
                <a:ea typeface="ＭＳ Ｐゴシック" charset="0"/>
              </a:rPr>
              <a:t>true-part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E8D95B4C-E6D1-0A4C-8377-5AC23E1FA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81E2158E-638D-7D41-ACE5-050A72D06C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8550CB-F9E1-344F-B9CA-CE4A169FCB63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1350658" name="Rectangle 2">
            <a:extLst>
              <a:ext uri="{FF2B5EF4-FFF2-40B4-BE49-F238E27FC236}">
                <a16:creationId xmlns:a16="http://schemas.microsoft.com/office/drawing/2014/main" id="{11515603-CC8F-6747-B25C-0022DF69A4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0"/>
            <a:ext cx="8707437" cy="10048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A common bug: Race Condition</a:t>
            </a:r>
          </a:p>
        </p:txBody>
      </p:sp>
      <p:sp>
        <p:nvSpPr>
          <p:cNvPr id="1350659" name="Rectangle 3">
            <a:extLst>
              <a:ext uri="{FF2B5EF4-FFF2-40B4-BE49-F238E27FC236}">
                <a16:creationId xmlns:a16="http://schemas.microsoft.com/office/drawing/2014/main" id="{22A8D9A2-750B-BA41-9EEB-87AABDFD4B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726488" cy="48006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hlink"/>
                </a:solidFill>
                <a:latin typeface="Arial"/>
              </a:rPr>
              <a:t>Check-and-act</a:t>
            </a:r>
            <a:r>
              <a:rPr lang="en-US" dirty="0">
                <a:latin typeface="Arial"/>
              </a:rPr>
              <a:t> data race (common data race)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1350660" name="Line 4">
            <a:extLst>
              <a:ext uri="{FF2B5EF4-FFF2-40B4-BE49-F238E27FC236}">
                <a16:creationId xmlns:a16="http://schemas.microsoft.com/office/drawing/2014/main" id="{DFA114BC-B044-6D43-B258-9F1DBBABB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50661" name="Line 5">
            <a:extLst>
              <a:ext uri="{FF2B5EF4-FFF2-40B4-BE49-F238E27FC236}">
                <a16:creationId xmlns:a16="http://schemas.microsoft.com/office/drawing/2014/main" id="{2729A13C-93DB-7340-B6E1-33586D0A8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50662" name="Oval 6">
            <a:extLst>
              <a:ext uri="{FF2B5EF4-FFF2-40B4-BE49-F238E27FC236}">
                <a16:creationId xmlns:a16="http://schemas.microsoft.com/office/drawing/2014/main" id="{953D0D92-BA83-3442-A944-C08318CB3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53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50663" name="Oval 7">
            <a:extLst>
              <a:ext uri="{FF2B5EF4-FFF2-40B4-BE49-F238E27FC236}">
                <a16:creationId xmlns:a16="http://schemas.microsoft.com/office/drawing/2014/main" id="{0AEE5358-418A-5E44-8723-3517EC42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62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50664" name="Text Box 8">
            <a:extLst>
              <a:ext uri="{FF2B5EF4-FFF2-40B4-BE49-F238E27FC236}">
                <a16:creationId xmlns:a16="http://schemas.microsoft.com/office/drawing/2014/main" id="{D420E375-3F5C-EA44-8DCB-B777721D7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76800"/>
            <a:ext cx="20256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if (instance==null)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instance = new …</a:t>
            </a:r>
          </a:p>
        </p:txBody>
      </p:sp>
      <p:sp>
        <p:nvSpPr>
          <p:cNvPr id="55305" name="Rectangle 6">
            <a:extLst>
              <a:ext uri="{FF2B5EF4-FFF2-40B4-BE49-F238E27FC236}">
                <a16:creationId xmlns:a16="http://schemas.microsoft.com/office/drawing/2014/main" id="{55DE4B40-3071-2543-9365-DD0B58CC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838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public class LazyInitRace {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private ExpensiveObject instance = null;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public ExpensiveObject getInstance() {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if (instance == null)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instance = new ExpensiveObject();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return instance;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}  </a:t>
            </a:r>
          </a:p>
        </p:txBody>
      </p:sp>
      <p:sp>
        <p:nvSpPr>
          <p:cNvPr id="1350667" name="Text Box 11">
            <a:extLst>
              <a:ext uri="{FF2B5EF4-FFF2-40B4-BE49-F238E27FC236}">
                <a16:creationId xmlns:a16="http://schemas.microsoft.com/office/drawing/2014/main" id="{E5A0542D-5FFC-1E42-B052-71C8314D5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19600"/>
            <a:ext cx="1184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Thread A:</a:t>
            </a:r>
          </a:p>
        </p:txBody>
      </p:sp>
      <p:sp>
        <p:nvSpPr>
          <p:cNvPr id="1350668" name="Text Box 12">
            <a:extLst>
              <a:ext uri="{FF2B5EF4-FFF2-40B4-BE49-F238E27FC236}">
                <a16:creationId xmlns:a16="http://schemas.microsoft.com/office/drawing/2014/main" id="{572D08D9-2930-EF40-A121-DED2D915F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4196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Thread B:</a:t>
            </a:r>
          </a:p>
        </p:txBody>
      </p:sp>
      <p:sp>
        <p:nvSpPr>
          <p:cNvPr id="1350669" name="Text Box 13">
            <a:extLst>
              <a:ext uri="{FF2B5EF4-FFF2-40B4-BE49-F238E27FC236}">
                <a16:creationId xmlns:a16="http://schemas.microsoft.com/office/drawing/2014/main" id="{B3D8C721-F89A-B848-9143-D7AEF3C54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172200"/>
            <a:ext cx="71532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The two callers (in thread A and thread B) could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receive </a:t>
            </a:r>
            <a:r>
              <a:rPr lang="en-US" u="sng" dirty="0">
                <a:latin typeface="Arial"/>
                <a:ea typeface="ＭＳ Ｐゴシック" charset="0"/>
              </a:rPr>
              <a:t>distinct instances</a:t>
            </a:r>
            <a:r>
              <a:rPr lang="en-US" dirty="0">
                <a:latin typeface="Arial"/>
                <a:ea typeface="ＭＳ Ｐゴシック" charset="0"/>
              </a:rPr>
              <a:t> although there should be only one instance</a:t>
            </a:r>
          </a:p>
        </p:txBody>
      </p:sp>
      <p:sp>
        <p:nvSpPr>
          <p:cNvPr id="1350670" name="Oval 14">
            <a:extLst>
              <a:ext uri="{FF2B5EF4-FFF2-40B4-BE49-F238E27FC236}">
                <a16:creationId xmlns:a16="http://schemas.microsoft.com/office/drawing/2014/main" id="{ED35C602-EAC2-6043-A273-C09ED468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50672" name="Text Box 16">
            <a:extLst>
              <a:ext uri="{FF2B5EF4-FFF2-40B4-BE49-F238E27FC236}">
                <a16:creationId xmlns:a16="http://schemas.microsoft.com/office/drawing/2014/main" id="{99E405BA-F141-A346-951B-E80E131DE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181600"/>
            <a:ext cx="1720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latin typeface="Arial" panose="020B0604020202020204" pitchFamily="34" charset="0"/>
              </a:rPr>
              <a:t>if (instance==null)</a:t>
            </a:r>
          </a:p>
          <a:p>
            <a:pPr eaLnBrk="1" hangingPunct="1"/>
            <a:r>
              <a:rPr lang="en-US" altLang="en-US" sz="1400" b="1">
                <a:latin typeface="Arial" panose="020B0604020202020204" pitchFamily="34" charset="0"/>
              </a:rPr>
              <a:t>instance = new …</a:t>
            </a:r>
            <a:r>
              <a:rPr lang="en-US" altLang="en-US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50673" name="Oval 17">
            <a:extLst>
              <a:ext uri="{FF2B5EF4-FFF2-40B4-BE49-F238E27FC236}">
                <a16:creationId xmlns:a16="http://schemas.microsoft.com/office/drawing/2014/main" id="{7EA5BF0E-A6D3-0143-9D1C-2ACD525E4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2578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6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8702B02-6E40-3441-AB13-FD475BC78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48841A-96C4-A346-8054-9398F7529CB2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1331202" name="Rectangle 2">
            <a:extLst>
              <a:ext uri="{FF2B5EF4-FFF2-40B4-BE49-F238E27FC236}">
                <a16:creationId xmlns:a16="http://schemas.microsoft.com/office/drawing/2014/main" id="{D33AB54E-1D06-B54D-9837-219CBA88F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" charset="0"/>
              </a:rPr>
              <a:t>synchronized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Block</a:t>
            </a:r>
          </a:p>
        </p:txBody>
      </p:sp>
      <p:sp>
        <p:nvSpPr>
          <p:cNvPr id="1331203" name="Rectangle 3">
            <a:extLst>
              <a:ext uri="{FF2B5EF4-FFF2-40B4-BE49-F238E27FC236}">
                <a16:creationId xmlns:a16="http://schemas.microsoft.com/office/drawing/2014/main" id="{53D1A051-3F82-254B-91F1-42B620FAD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One mechanism to control the relative order of thread operations and avoid race conditions, is the </a:t>
            </a:r>
            <a:r>
              <a:rPr lang="en-US" dirty="0">
                <a:solidFill>
                  <a:schemeClr val="hlink"/>
                </a:solidFill>
                <a:latin typeface="Arial"/>
              </a:rPr>
              <a:t>synchronized block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solidFill>
                <a:schemeClr val="hlink"/>
              </a:solidFill>
              <a:latin typeface="Arial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Use of </a:t>
            </a:r>
            <a:r>
              <a:rPr lang="en-US" b="1" dirty="0">
                <a:latin typeface="Courier New"/>
                <a:cs typeface="Courier New"/>
              </a:rPr>
              <a:t>synchronized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charset="0"/>
              </a:rPr>
              <a:t>synchronized ( lock )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charset="0"/>
              </a:rPr>
              <a:t>   // Read and write of shared state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b="1" dirty="0">
              <a:solidFill>
                <a:schemeClr val="tx2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b="1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331204" name="Text Box 4">
            <a:extLst>
              <a:ext uri="{FF2B5EF4-FFF2-40B4-BE49-F238E27FC236}">
                <a16:creationId xmlns:a16="http://schemas.microsoft.com/office/drawing/2014/main" id="{B2613FAF-264B-3944-98F1-D5161FB4A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62400"/>
            <a:ext cx="34591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lock</a:t>
            </a:r>
            <a:r>
              <a:rPr lang="en-US" dirty="0">
                <a:latin typeface="Arial"/>
                <a:ea typeface="ＭＳ Ｐゴシック" charset="0"/>
              </a:rPr>
              <a:t> is a reference to an object</a:t>
            </a:r>
          </a:p>
        </p:txBody>
      </p:sp>
      <p:sp>
        <p:nvSpPr>
          <p:cNvPr id="1331205" name="Freeform 5">
            <a:extLst>
              <a:ext uri="{FF2B5EF4-FFF2-40B4-BE49-F238E27FC236}">
                <a16:creationId xmlns:a16="http://schemas.microsoft.com/office/drawing/2014/main" id="{CD00B340-B15D-F44D-ACE6-07F8F8B6CC9A}"/>
              </a:ext>
            </a:extLst>
          </p:cNvPr>
          <p:cNvSpPr>
            <a:spLocks/>
          </p:cNvSpPr>
          <p:nvPr/>
        </p:nvSpPr>
        <p:spPr bwMode="auto">
          <a:xfrm>
            <a:off x="3962400" y="4356100"/>
            <a:ext cx="1600200" cy="596900"/>
          </a:xfrm>
          <a:custGeom>
            <a:avLst/>
            <a:gdLst>
              <a:gd name="T0" fmla="*/ 0 w 1008"/>
              <a:gd name="T1" fmla="*/ 596900 h 376"/>
              <a:gd name="T2" fmla="*/ 228600 w 1008"/>
              <a:gd name="T3" fmla="*/ 63500 h 376"/>
              <a:gd name="T4" fmla="*/ 914400 w 1008"/>
              <a:gd name="T5" fmla="*/ 215900 h 376"/>
              <a:gd name="T6" fmla="*/ 1600200 w 1008"/>
              <a:gd name="T7" fmla="*/ 635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376">
                <a:moveTo>
                  <a:pt x="0" y="376"/>
                </a:moveTo>
                <a:cubicBezTo>
                  <a:pt x="24" y="228"/>
                  <a:pt x="48" y="80"/>
                  <a:pt x="144" y="40"/>
                </a:cubicBezTo>
                <a:cubicBezTo>
                  <a:pt x="240" y="0"/>
                  <a:pt x="432" y="136"/>
                  <a:pt x="576" y="136"/>
                </a:cubicBezTo>
                <a:cubicBezTo>
                  <a:pt x="720" y="136"/>
                  <a:pt x="936" y="56"/>
                  <a:pt x="1008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5837E96B-DE58-FB4C-83B9-4292634C84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5791200"/>
            <a:ext cx="1219200" cy="8382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4">
            <a:extLst>
              <a:ext uri="{FF2B5EF4-FFF2-40B4-BE49-F238E27FC236}">
                <a16:creationId xmlns:a16="http://schemas.microsoft.com/office/drawing/2014/main" id="{00B6809B-F599-DD4D-81FF-179AFADE6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411913"/>
            <a:ext cx="16859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Critical section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2D65A36F-6D53-C240-9139-E40B525E36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A2F5CA1-456F-4B4D-9D99-4C00E4044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F96394-AA86-0146-914E-B1FAC65FB040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1332226" name="Rectangle 2">
            <a:extLst>
              <a:ext uri="{FF2B5EF4-FFF2-40B4-BE49-F238E27FC236}">
                <a16:creationId xmlns:a16="http://schemas.microsoft.com/office/drawing/2014/main" id="{09A0E69F-7180-4241-A2DF-9FE27DB2D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Courier" charset="0"/>
              </a:rPr>
              <a:t>synchronized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Method</a:t>
            </a:r>
          </a:p>
        </p:txBody>
      </p:sp>
      <p:sp>
        <p:nvSpPr>
          <p:cNvPr id="1332227" name="Rectangle 3">
            <a:extLst>
              <a:ext uri="{FF2B5EF4-FFF2-40B4-BE49-F238E27FC236}">
                <a16:creationId xmlns:a16="http://schemas.microsoft.com/office/drawing/2014/main" id="{C04245F0-E88C-F947-BAE7-722EA502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One can also declare a method as synchronized: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Courier New" charset="0"/>
              </a:rPr>
              <a:t>synchronized </a:t>
            </a:r>
            <a:r>
              <a:rPr lang="en-US" sz="2600" b="1" dirty="0" err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2600" b="1" dirty="0">
                <a:solidFill>
                  <a:srgbClr val="0000FF"/>
                </a:solidFill>
                <a:latin typeface="Courier New" charset="0"/>
              </a:rPr>
              <a:t> m(String x)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Courier New" charset="0"/>
              </a:rPr>
              <a:t> // blah blah blah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600" b="1" dirty="0">
              <a:solidFill>
                <a:schemeClr val="tx2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</a:rPr>
              <a:t>	 </a:t>
            </a:r>
            <a:r>
              <a:rPr lang="en-US" sz="2800" dirty="0">
                <a:latin typeface="Arial"/>
              </a:rPr>
              <a:t>equivalent to: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dirty="0"/>
              <a:t> </a:t>
            </a:r>
            <a:endParaRPr lang="en-US" sz="1800" b="1" dirty="0">
              <a:solidFill>
                <a:schemeClr val="tx2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000" b="1" dirty="0" err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3000" b="1" dirty="0">
                <a:solidFill>
                  <a:srgbClr val="0000FF"/>
                </a:solidFill>
                <a:latin typeface="Courier New" charset="0"/>
              </a:rPr>
              <a:t> m(String x)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000" b="1" dirty="0">
                <a:solidFill>
                  <a:srgbClr val="0000FF"/>
                </a:solidFill>
                <a:latin typeface="Courier New" charset="0"/>
              </a:rPr>
              <a:t>  synchronized ( this 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000" b="1" dirty="0">
                <a:solidFill>
                  <a:srgbClr val="0000FF"/>
                </a:solidFill>
                <a:latin typeface="Courier New" charset="0"/>
              </a:rPr>
              <a:t>  // blah blah blah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000" b="1" dirty="0">
                <a:solidFill>
                  <a:srgbClr val="0000FF"/>
                </a:solidFill>
                <a:latin typeface="Courier New" charset="0"/>
              </a:rPr>
              <a:t>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000" b="1" dirty="0">
                <a:solidFill>
                  <a:srgbClr val="0000FF"/>
                </a:solidFill>
                <a:latin typeface="Courier New" charset="0"/>
              </a:rPr>
              <a:t>}</a:t>
            </a:r>
            <a:endParaRPr lang="en-US" sz="3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4606361-11D0-C84A-89C8-3A7A4BE174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37FCB7-2E9B-0743-870F-EF59A00BBC0C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1346562" name="Rectangle 2">
            <a:extLst>
              <a:ext uri="{FF2B5EF4-FFF2-40B4-BE49-F238E27FC236}">
                <a16:creationId xmlns:a16="http://schemas.microsoft.com/office/drawing/2014/main" id="{227C6ABE-30AF-2A4F-9930-1B651DAC0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Courier" charset="0"/>
              </a:rPr>
              <a:t>synchronized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Blocks</a:t>
            </a:r>
          </a:p>
        </p:txBody>
      </p:sp>
      <p:sp>
        <p:nvSpPr>
          <p:cNvPr id="1346563" name="Rectangle 3">
            <a:extLst>
              <a:ext uri="{FF2B5EF4-FFF2-40B4-BE49-F238E27FC236}">
                <a16:creationId xmlns:a16="http://schemas.microsoft.com/office/drawing/2014/main" id="{BAB569DE-3720-B44A-85E7-9DF1D9841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1816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Every Java object has a built-in </a:t>
            </a:r>
            <a:r>
              <a:rPr lang="en-US" dirty="0">
                <a:solidFill>
                  <a:schemeClr val="hlink"/>
                </a:solidFill>
                <a:latin typeface="Arial"/>
              </a:rPr>
              <a:t>intrinsic</a:t>
            </a:r>
            <a:r>
              <a:rPr lang="en-US" dirty="0">
                <a:latin typeface="Arial"/>
              </a:rPr>
              <a:t> lock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 synchronized block has two parts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 reference to an object that serves as the lock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Block of code to be guarded by this lock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The lock serves as a </a:t>
            </a:r>
            <a:r>
              <a:rPr lang="en-US" dirty="0" err="1">
                <a:solidFill>
                  <a:schemeClr val="hlink"/>
                </a:solidFill>
                <a:latin typeface="Arial"/>
              </a:rPr>
              <a:t>mutex</a:t>
            </a:r>
            <a:r>
              <a:rPr lang="en-US" dirty="0">
                <a:latin typeface="Arial"/>
              </a:rPr>
              <a:t> (or mutual exclusion lock)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Only one thread can hold the lock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If thread B attempts to acquire a lock held by thread A, thread B must wait (or block) until thread A releases the lock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sz="3900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C805735-1392-AD4E-8CE1-A19BE3159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0FB2553-BF29-FE4A-9653-657C19D9D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D5073C-8653-9A42-A592-3CB33CD00F16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1364994" name="Rectangle 2">
            <a:extLst>
              <a:ext uri="{FF2B5EF4-FFF2-40B4-BE49-F238E27FC236}">
                <a16:creationId xmlns:a16="http://schemas.microsoft.com/office/drawing/2014/main" id="{ED57A5E8-AF67-A94B-B799-097DB2C83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How Do We Make Account “Safe”?</a:t>
            </a:r>
          </a:p>
        </p:txBody>
      </p:sp>
      <p:sp>
        <p:nvSpPr>
          <p:cNvPr id="1364996" name="Text Box 4">
            <a:extLst>
              <a:ext uri="{FF2B5EF4-FFF2-40B4-BE49-F238E27FC236}">
                <a16:creationId xmlns:a16="http://schemas.microsoft.com/office/drawing/2014/main" id="{4A43B90B-DCF4-7749-99E7-E346E10D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56705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class Account {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int balance = 0;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void deposit (int x) {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  this.balance = this.balance + x;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}</a:t>
            </a:r>
          </a:p>
        </p:txBody>
      </p:sp>
      <p:sp>
        <p:nvSpPr>
          <p:cNvPr id="1364997" name="Text Box 5">
            <a:extLst>
              <a:ext uri="{FF2B5EF4-FFF2-40B4-BE49-F238E27FC236}">
                <a16:creationId xmlns:a16="http://schemas.microsoft.com/office/drawing/2014/main" id="{96F45BB0-18FC-E64B-8F4D-326D9B68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71800"/>
            <a:ext cx="61277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class AccountTask implements Runnable {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public void run() { 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  </a:t>
            </a:r>
            <a:r>
              <a:rPr lang="en-US" sz="2000" b="1">
                <a:solidFill>
                  <a:srgbClr val="0000FF"/>
                </a:solidFill>
                <a:latin typeface="Courier" charset="0"/>
                <a:ea typeface="ＭＳ Ｐゴシック" charset="0"/>
              </a:rPr>
              <a:t>Main.act.</a:t>
            </a:r>
            <a:r>
              <a:rPr lang="en-US" sz="2000" b="1">
                <a:latin typeface="Courier" charset="0"/>
                <a:ea typeface="ＭＳ Ｐゴシック" charset="0"/>
              </a:rPr>
              <a:t>deposit(10); 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2000" b="1">
                <a:latin typeface="Courier" charset="0"/>
                <a:ea typeface="ＭＳ Ｐゴシック" charset="0"/>
              </a:rPr>
              <a:t>}</a:t>
            </a:r>
          </a:p>
        </p:txBody>
      </p:sp>
      <p:sp>
        <p:nvSpPr>
          <p:cNvPr id="1364998" name="Text Box 6">
            <a:extLst>
              <a:ext uri="{FF2B5EF4-FFF2-40B4-BE49-F238E27FC236}">
                <a16:creationId xmlns:a16="http://schemas.microsoft.com/office/drawing/2014/main" id="{F3C5DFFA-88D7-4945-9938-1164E59F2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32325"/>
            <a:ext cx="8610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public class Main {</a:t>
            </a: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" charset="0"/>
                <a:ea typeface="ＭＳ Ｐゴシック" charset="0"/>
              </a:rPr>
              <a:t>static Account act = new Account();</a:t>
            </a: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  public static void main(String </a:t>
            </a:r>
            <a:r>
              <a:rPr lang="en-US" sz="2000" b="1" dirty="0" err="1">
                <a:latin typeface="Courier" charset="0"/>
                <a:ea typeface="ＭＳ Ｐゴシック" charset="0"/>
              </a:rPr>
              <a:t>args</a:t>
            </a:r>
            <a:r>
              <a:rPr lang="en-US" sz="2000" b="1" dirty="0">
                <a:latin typeface="Courier" charset="0"/>
                <a:ea typeface="ＭＳ Ｐゴシック" charset="0"/>
              </a:rPr>
              <a:t>[]) {</a:t>
            </a: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    new Thread(new </a:t>
            </a:r>
            <a:r>
              <a:rPr lang="en-US" sz="2000" b="1" dirty="0" err="1">
                <a:latin typeface="Courier" charset="0"/>
                <a:ea typeface="ＭＳ Ｐゴシック" charset="0"/>
              </a:rPr>
              <a:t>AccountTask</a:t>
            </a:r>
            <a:r>
              <a:rPr lang="en-US" sz="2000" b="1" dirty="0">
                <a:latin typeface="Courier" charset="0"/>
                <a:ea typeface="ＭＳ Ｐゴシック" charset="0"/>
              </a:rPr>
              <a:t>()).start();  // </a:t>
            </a:r>
            <a:r>
              <a:rPr lang="en-US" sz="2000" dirty="0">
                <a:latin typeface="Arial"/>
                <a:ea typeface="ＭＳ Ｐゴシック" charset="0"/>
              </a:rPr>
              <a:t>Thread A</a:t>
            </a: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    new Thread(new </a:t>
            </a:r>
            <a:r>
              <a:rPr lang="en-US" sz="2000" b="1" dirty="0" err="1">
                <a:latin typeface="Courier" charset="0"/>
                <a:ea typeface="ＭＳ Ｐゴシック" charset="0"/>
              </a:rPr>
              <a:t>AccountTask</a:t>
            </a:r>
            <a:r>
              <a:rPr lang="en-US" sz="2000" b="1" dirty="0">
                <a:latin typeface="Courier" charset="0"/>
                <a:ea typeface="ＭＳ Ｐゴシック" charset="0"/>
              </a:rPr>
              <a:t>()).start();  // </a:t>
            </a:r>
            <a:r>
              <a:rPr lang="en-US" sz="2000" dirty="0">
                <a:latin typeface="Arial"/>
                <a:ea typeface="ＭＳ Ｐゴシック" charset="0"/>
              </a:rPr>
              <a:t>Thread B</a:t>
            </a:r>
            <a:endParaRPr lang="en-US" sz="2000" b="1" dirty="0">
              <a:latin typeface="Arial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2000" b="1" dirty="0">
                <a:latin typeface="Courier" charset="0"/>
                <a:ea typeface="ＭＳ Ｐゴシック" charset="0"/>
              </a:rPr>
              <a:t>}</a:t>
            </a:r>
          </a:p>
        </p:txBody>
      </p:sp>
      <p:sp>
        <p:nvSpPr>
          <p:cNvPr id="1365000" name="Text Box 8">
            <a:extLst>
              <a:ext uri="{FF2B5EF4-FFF2-40B4-BE49-F238E27FC236}">
                <a16:creationId xmlns:a16="http://schemas.microsoft.com/office/drawing/2014/main" id="{F6987425-8F48-3C4F-9CF7-AC426D78A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3657600"/>
            <a:ext cx="436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  <a:latin typeface="Arial"/>
                <a:ea typeface="ＭＳ Ｐゴシック" charset="0"/>
              </a:rPr>
              <a:t>Account object is shared mutable state.</a:t>
            </a:r>
          </a:p>
        </p:txBody>
      </p:sp>
      <p:sp>
        <p:nvSpPr>
          <p:cNvPr id="1365001" name="Freeform 9">
            <a:extLst>
              <a:ext uri="{FF2B5EF4-FFF2-40B4-BE49-F238E27FC236}">
                <a16:creationId xmlns:a16="http://schemas.microsoft.com/office/drawing/2014/main" id="{ED6CFF3A-1956-9C42-B037-8A6314BB01BC}"/>
              </a:ext>
            </a:extLst>
          </p:cNvPr>
          <p:cNvSpPr>
            <a:spLocks/>
          </p:cNvSpPr>
          <p:nvPr/>
        </p:nvSpPr>
        <p:spPr bwMode="auto">
          <a:xfrm>
            <a:off x="3352800" y="3848100"/>
            <a:ext cx="1524000" cy="1104900"/>
          </a:xfrm>
          <a:custGeom>
            <a:avLst/>
            <a:gdLst>
              <a:gd name="T0" fmla="*/ 1524000 w 960"/>
              <a:gd name="T1" fmla="*/ 38100 h 696"/>
              <a:gd name="T2" fmla="*/ 609600 w 960"/>
              <a:gd name="T3" fmla="*/ 114300 h 696"/>
              <a:gd name="T4" fmla="*/ 838200 w 960"/>
              <a:gd name="T5" fmla="*/ 723900 h 696"/>
              <a:gd name="T6" fmla="*/ 0 w 960"/>
              <a:gd name="T7" fmla="*/ 1104900 h 6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696">
                <a:moveTo>
                  <a:pt x="960" y="24"/>
                </a:moveTo>
                <a:cubicBezTo>
                  <a:pt x="708" y="12"/>
                  <a:pt x="456" y="0"/>
                  <a:pt x="384" y="72"/>
                </a:cubicBezTo>
                <a:cubicBezTo>
                  <a:pt x="312" y="144"/>
                  <a:pt x="592" y="352"/>
                  <a:pt x="528" y="456"/>
                </a:cubicBezTo>
                <a:cubicBezTo>
                  <a:pt x="464" y="560"/>
                  <a:pt x="88" y="656"/>
                  <a:pt x="0" y="6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81B6B9B-A12D-FE4C-9E46-2FF34C1EE3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53F0B9C-FCA2-6A4F-8217-28C3E85475AB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1335298" name="Rectangle 2">
            <a:extLst>
              <a:ext uri="{FF2B5EF4-FFF2-40B4-BE49-F238E27FC236}">
                <a16:creationId xmlns:a16="http://schemas.microsoft.com/office/drawing/2014/main" id="{6E88CA6C-9CDC-8D45-8E95-A03696BA3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Use Synchronized</a:t>
            </a:r>
          </a:p>
        </p:txBody>
      </p:sp>
      <p:sp>
        <p:nvSpPr>
          <p:cNvPr id="1335299" name="Rectangle 3">
            <a:extLst>
              <a:ext uri="{FF2B5EF4-FFF2-40B4-BE49-F238E27FC236}">
                <a16:creationId xmlns:a16="http://schemas.microsoft.com/office/drawing/2014/main" id="{AA0FB97F-C68B-DA4E-8A2C-A109906EB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</a:rPr>
              <a:t>To make Account </a:t>
            </a:r>
            <a:r>
              <a:rPr lang="ja-JP" altLang="en-US" sz="2400">
                <a:latin typeface="Arial" panose="020B0604020202020204" pitchFamily="34" charset="0"/>
              </a:rPr>
              <a:t>“</a:t>
            </a:r>
            <a:r>
              <a:rPr lang="en-US" altLang="ja-JP" sz="2400">
                <a:latin typeface="Arial" panose="020B0604020202020204" pitchFamily="34" charset="0"/>
              </a:rPr>
              <a:t>safe</a:t>
            </a:r>
            <a:r>
              <a:rPr lang="ja-JP" altLang="en-US" sz="2400">
                <a:latin typeface="Arial" panose="020B0604020202020204" pitchFamily="34" charset="0"/>
              </a:rPr>
              <a:t>”</a:t>
            </a:r>
            <a:r>
              <a:rPr lang="en-US" altLang="ja-JP" sz="2400">
                <a:latin typeface="Arial" panose="020B0604020202020204" pitchFamily="34" charset="0"/>
              </a:rPr>
              <a:t>, make </a:t>
            </a:r>
            <a:r>
              <a:rPr lang="en-US" altLang="ja-JP" sz="2400" b="1">
                <a:latin typeface="Courier New" panose="02070309020205020404" pitchFamily="49" charset="0"/>
              </a:rPr>
              <a:t>deposit</a:t>
            </a:r>
            <a:r>
              <a:rPr lang="en-US" altLang="ja-JP" sz="2400">
                <a:latin typeface="Arial" panose="020B0604020202020204" pitchFamily="34" charset="0"/>
              </a:rPr>
              <a:t> </a:t>
            </a:r>
            <a:r>
              <a:rPr lang="en-US" altLang="ja-JP" sz="2400" b="1">
                <a:solidFill>
                  <a:srgbClr val="0000FF"/>
                </a:solidFill>
                <a:latin typeface="Courier New" panose="02070309020205020404" pitchFamily="49" charset="0"/>
              </a:rPr>
              <a:t>synchronized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0000FF"/>
                </a:solidFill>
                <a:latin typeface="Courier" pitchFamily="2" charset="0"/>
                <a:ea typeface="Arial" panose="020B0604020202020204" pitchFamily="34" charset="0"/>
              </a:rPr>
              <a:t>synchronized</a:t>
            </a:r>
            <a:r>
              <a:rPr lang="en-US" altLang="en-US" sz="2400" b="1">
                <a:latin typeface="Courier" pitchFamily="2" charset="0"/>
                <a:ea typeface="Arial" panose="020B0604020202020204" pitchFamily="34" charset="0"/>
              </a:rPr>
              <a:t> void deposit(int x) { … }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Arial" panose="020B0604020202020204" pitchFamily="34" charset="0"/>
              </a:rPr>
              <a:t>Thread A: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>
                <a:solidFill>
                  <a:srgbClr val="FF0000"/>
                </a:solidFill>
                <a:latin typeface="Courier" pitchFamily="2" charset="0"/>
              </a:rPr>
              <a:t>synchronized</a:t>
            </a:r>
            <a:r>
              <a:rPr lang="en-US" altLang="en-US" sz="2400" b="1">
                <a:latin typeface="Courier" pitchFamily="2" charset="0"/>
              </a:rPr>
              <a:t> (this) {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r1 = balance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r1 += 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balance = r1	</a:t>
            </a:r>
            <a:r>
              <a:rPr lang="en-US" altLang="en-US" sz="2400">
                <a:latin typeface="Arial" panose="020B0604020202020204" pitchFamily="34" charset="0"/>
              </a:rPr>
              <a:t>Thread B: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}	</a:t>
            </a:r>
            <a:r>
              <a:rPr lang="en-US" altLang="en-US" sz="2400"/>
              <a:t>			</a:t>
            </a:r>
            <a:r>
              <a:rPr lang="en-US" altLang="en-US" sz="2400" b="1">
                <a:solidFill>
                  <a:srgbClr val="FF0000"/>
                </a:solidFill>
                <a:latin typeface="Courier" pitchFamily="2" charset="0"/>
              </a:rPr>
              <a:t>synchronized</a:t>
            </a:r>
            <a:r>
              <a:rPr lang="en-US" altLang="en-US" sz="2400" b="1">
                <a:latin typeface="Courier" pitchFamily="2" charset="0"/>
              </a:rPr>
              <a:t> (this)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				r2 = balance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				r2 += 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				balance = r2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			}</a:t>
            </a:r>
          </a:p>
        </p:txBody>
      </p:sp>
      <p:sp>
        <p:nvSpPr>
          <p:cNvPr id="1335300" name="Text Box 4">
            <a:extLst>
              <a:ext uri="{FF2B5EF4-FFF2-40B4-BE49-F238E27FC236}">
                <a16:creationId xmlns:a16="http://schemas.microsoft.com/office/drawing/2014/main" id="{216966C6-0014-204D-8EFC-8F5C5FD39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09800"/>
            <a:ext cx="3889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this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Arial"/>
                <a:ea typeface="ＭＳ Ｐゴシック" charset="0"/>
              </a:rPr>
              <a:t>refers to global Account object</a:t>
            </a:r>
          </a:p>
        </p:txBody>
      </p:sp>
      <p:sp>
        <p:nvSpPr>
          <p:cNvPr id="1335301" name="Freeform 5">
            <a:extLst>
              <a:ext uri="{FF2B5EF4-FFF2-40B4-BE49-F238E27FC236}">
                <a16:creationId xmlns:a16="http://schemas.microsoft.com/office/drawing/2014/main" id="{FC396EF6-63DD-7943-A79D-B53A298DDC24}"/>
              </a:ext>
            </a:extLst>
          </p:cNvPr>
          <p:cNvSpPr>
            <a:spLocks/>
          </p:cNvSpPr>
          <p:nvPr/>
        </p:nvSpPr>
        <p:spPr bwMode="auto">
          <a:xfrm>
            <a:off x="3238500" y="2514600"/>
            <a:ext cx="2324100" cy="304800"/>
          </a:xfrm>
          <a:custGeom>
            <a:avLst/>
            <a:gdLst>
              <a:gd name="T0" fmla="*/ 419100 w 1464"/>
              <a:gd name="T1" fmla="*/ 304800 h 192"/>
              <a:gd name="T2" fmla="*/ 266700 w 1464"/>
              <a:gd name="T3" fmla="*/ 76200 h 192"/>
              <a:gd name="T4" fmla="*/ 2019300 w 1464"/>
              <a:gd name="T5" fmla="*/ 228600 h 192"/>
              <a:gd name="T6" fmla="*/ 2095500 w 146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64" h="192">
                <a:moveTo>
                  <a:pt x="264" y="192"/>
                </a:moveTo>
                <a:cubicBezTo>
                  <a:pt x="132" y="124"/>
                  <a:pt x="0" y="56"/>
                  <a:pt x="168" y="48"/>
                </a:cubicBezTo>
                <a:cubicBezTo>
                  <a:pt x="336" y="40"/>
                  <a:pt x="1080" y="152"/>
                  <a:pt x="1272" y="144"/>
                </a:cubicBezTo>
                <a:cubicBezTo>
                  <a:pt x="1464" y="136"/>
                  <a:pt x="1312" y="24"/>
                  <a:pt x="13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62550BD-22B9-FF42-A82B-F434E22A92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1F611D7-17FE-6B49-B145-54C994121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7434B7-0021-614E-8A21-F87ED8D22907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1352706" name="Rectangle 2">
            <a:extLst>
              <a:ext uri="{FF2B5EF4-FFF2-40B4-BE49-F238E27FC236}">
                <a16:creationId xmlns:a16="http://schemas.microsoft.com/office/drawing/2014/main" id="{1AB39022-98B7-E34C-B29E-78B2AFD0D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Using Synchronized Blocks</a:t>
            </a:r>
          </a:p>
        </p:txBody>
      </p:sp>
      <p:sp>
        <p:nvSpPr>
          <p:cNvPr id="1352707" name="Rectangle 3">
            <a:extLst>
              <a:ext uri="{FF2B5EF4-FFF2-40B4-BE49-F238E27FC236}">
                <a16:creationId xmlns:a16="http://schemas.microsoft.com/office/drawing/2014/main" id="{F3A3F1E9-C2F6-CA44-8E96-9A29426C3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Synchronized blocks help avoid data races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Granularity of synchronized blocks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Synchronized blocks that are too long (i.e., </a:t>
            </a:r>
            <a:r>
              <a:rPr lang="en-US" dirty="0">
                <a:solidFill>
                  <a:schemeClr val="hlink"/>
                </a:solidFill>
                <a:latin typeface="Arial"/>
              </a:rPr>
              <a:t>coarse grained locking</a:t>
            </a:r>
            <a:r>
              <a:rPr lang="en-US" dirty="0">
                <a:latin typeface="Arial"/>
              </a:rPr>
              <a:t>) sacrifice concurrency and may lead to slowdown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Force sequential execution as threads wait for locks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Synchronized blocks that are too short (i.e., </a:t>
            </a:r>
            <a:r>
              <a:rPr lang="en-US" dirty="0">
                <a:solidFill>
                  <a:schemeClr val="hlink"/>
                </a:solidFill>
                <a:latin typeface="Arial"/>
              </a:rPr>
              <a:t>fine grained locking</a:t>
            </a:r>
            <a:r>
              <a:rPr lang="en-US" dirty="0">
                <a:latin typeface="Arial"/>
              </a:rPr>
              <a:t>) may miss data races!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Synchronization can cause </a:t>
            </a:r>
            <a:r>
              <a:rPr lang="en-US" dirty="0">
                <a:solidFill>
                  <a:schemeClr val="hlink"/>
                </a:solidFill>
                <a:latin typeface="Arial"/>
              </a:rPr>
              <a:t>deadlock!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7CD554A-46A2-DE45-B661-57E21DC0F1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2F478E0-33F1-3D43-B47D-648A9423FB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95488A-95A0-6D46-AF7D-11B3AF843AAF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1331202" name="Rectangle 2">
            <a:extLst>
              <a:ext uri="{FF2B5EF4-FFF2-40B4-BE49-F238E27FC236}">
                <a16:creationId xmlns:a16="http://schemas.microsoft.com/office/drawing/2014/main" id="{6B55D5F9-132B-C24E-85F6-2AC680875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Question</a:t>
            </a:r>
          </a:p>
        </p:txBody>
      </p:sp>
      <p:sp>
        <p:nvSpPr>
          <p:cNvPr id="1331203" name="Rectangle 3">
            <a:extLst>
              <a:ext uri="{FF2B5EF4-FFF2-40B4-BE49-F238E27FC236}">
                <a16:creationId xmlns:a16="http://schemas.microsoft.com/office/drawing/2014/main" id="{00259DC4-24D2-064E-8F00-1E7D21881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In this code example, does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lock</a:t>
            </a:r>
            <a:r>
              <a:rPr lang="en-US" altLang="en-US" dirty="0">
                <a:latin typeface="Arial" panose="020B0604020202020204" pitchFamily="34" charset="0"/>
              </a:rPr>
              <a:t> guarantee that no two threads ever execute the critical section “simultaneously”?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synchronized ( lock 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// Read and write of shared state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65A5870-8D58-CF4D-BFCD-0B792EB449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D6DC4E8-1E22-1645-8D8B-EB0BAA2C7A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450C71-3BB5-7248-948E-DD6E004E0A1B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1351682" name="Rectangle 2">
            <a:extLst>
              <a:ext uri="{FF2B5EF4-FFF2-40B4-BE49-F238E27FC236}">
                <a16:creationId xmlns:a16="http://schemas.microsoft.com/office/drawing/2014/main" id="{2B281030-5E17-454A-A685-E648CD071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048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Question</a:t>
            </a:r>
          </a:p>
        </p:txBody>
      </p:sp>
      <p:sp>
        <p:nvSpPr>
          <p:cNvPr id="1351683" name="Rectangle 3">
            <a:extLst>
              <a:ext uri="{FF2B5EF4-FFF2-40B4-BE49-F238E27FC236}">
                <a16:creationId xmlns:a16="http://schemas.microsoft.com/office/drawing/2014/main" id="{E95B359A-EA83-7842-A6EF-74C99CCB9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Sequential code: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		</a:t>
            </a:r>
            <a:r>
              <a:rPr lang="en-US" b="1" dirty="0">
                <a:latin typeface="Courier" charset="0"/>
              </a:rPr>
              <a:t>List </a:t>
            </a:r>
            <a:r>
              <a:rPr lang="en-US" b="1" dirty="0">
                <a:solidFill>
                  <a:srgbClr val="0000FF"/>
                </a:solidFill>
                <a:latin typeface="Courier" charset="0"/>
              </a:rPr>
              <a:t>data</a:t>
            </a:r>
            <a:r>
              <a:rPr lang="en-US" b="1" dirty="0">
                <a:latin typeface="Courier" charset="0"/>
              </a:rPr>
              <a:t> = new </a:t>
            </a:r>
            <a:r>
              <a:rPr lang="en-US" b="1" dirty="0" err="1">
                <a:latin typeface="Courier" charset="0"/>
              </a:rPr>
              <a:t>ArrayList</a:t>
            </a:r>
            <a:r>
              <a:rPr lang="en-US" b="1" dirty="0">
                <a:latin typeface="Courier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		if (!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</a:rPr>
              <a:t>data</a:t>
            </a:r>
            <a:r>
              <a:rPr lang="en-US" b="1" dirty="0" err="1">
                <a:latin typeface="Courier" charset="0"/>
              </a:rPr>
              <a:t>.contains</a:t>
            </a:r>
            <a:r>
              <a:rPr lang="en-US" b="1" dirty="0">
                <a:latin typeface="Courier" charset="0"/>
              </a:rPr>
              <a:t>(p)) {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</a:rPr>
              <a:t>data</a:t>
            </a:r>
            <a:r>
              <a:rPr lang="en-US" b="1" dirty="0" err="1">
                <a:latin typeface="Courier" charset="0"/>
              </a:rPr>
              <a:t>.add</a:t>
            </a:r>
            <a:r>
              <a:rPr lang="en-US" b="1" dirty="0">
                <a:latin typeface="Courier" charset="0"/>
              </a:rPr>
              <a:t>(p);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Concurrent code, </a:t>
            </a:r>
            <a:r>
              <a:rPr lang="en-US" sz="2800" b="1" dirty="0">
                <a:latin typeface="Arial"/>
              </a:rPr>
              <a:t>shared mutable state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00FF"/>
                </a:solidFill>
                <a:latin typeface="Courier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List </a:t>
            </a:r>
            <a:r>
              <a:rPr lang="en-US" b="1" dirty="0">
                <a:solidFill>
                  <a:srgbClr val="0000FF"/>
                </a:solidFill>
                <a:latin typeface="Courier" charset="0"/>
              </a:rPr>
              <a:t>data</a:t>
            </a:r>
            <a:r>
              <a:rPr lang="en-US" b="1" dirty="0">
                <a:latin typeface="Courier" charset="0"/>
              </a:rPr>
              <a:t> = new </a:t>
            </a:r>
            <a:r>
              <a:rPr lang="en-US" b="1" dirty="0" err="1">
                <a:latin typeface="Courier" charset="0"/>
              </a:rPr>
              <a:t>ArrayList</a:t>
            </a:r>
            <a:r>
              <a:rPr lang="en-US" b="1" dirty="0">
                <a:latin typeface="Courier" charset="0"/>
              </a:rPr>
              <a:t>() </a:t>
            </a:r>
            <a:r>
              <a:rPr lang="en-US" dirty="0">
                <a:latin typeface="Arial"/>
              </a:rPr>
              <a:t>created in main thread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b="1" dirty="0">
                <a:latin typeface="Courier" charset="0"/>
              </a:rPr>
              <a:t>if (!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</a:rPr>
              <a:t>data</a:t>
            </a:r>
            <a:r>
              <a:rPr lang="en-US" b="1" dirty="0" err="1">
                <a:latin typeface="Courier" charset="0"/>
              </a:rPr>
              <a:t>.contains</a:t>
            </a:r>
            <a:r>
              <a:rPr lang="en-US" b="1" dirty="0">
                <a:latin typeface="Courier" charset="0"/>
              </a:rPr>
              <a:t>(p)) {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</a:rPr>
              <a:t>data</a:t>
            </a:r>
            <a:r>
              <a:rPr lang="en-US" b="1" dirty="0" err="1">
                <a:latin typeface="Courier" charset="0"/>
              </a:rPr>
              <a:t>.add</a:t>
            </a:r>
            <a:r>
              <a:rPr lang="en-US" b="1" dirty="0">
                <a:latin typeface="Courier" charset="0"/>
              </a:rPr>
              <a:t>(p);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		} </a:t>
            </a:r>
            <a:r>
              <a:rPr lang="en-US" dirty="0">
                <a:latin typeface="Arial"/>
              </a:rPr>
              <a:t>is executed by multiple threads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2DB082A-B4CF-5C42-AE8B-0B30D0B89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03429F-D6F3-3E48-9D0E-E6DAB353D079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326082" name="Rectangle 2">
            <a:extLst>
              <a:ext uri="{FF2B5EF4-FFF2-40B4-BE49-F238E27FC236}">
                <a16:creationId xmlns:a16="http://schemas.microsoft.com/office/drawing/2014/main" id="{B06736F7-8A59-874C-8D54-43DC32FB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Concurrency</a:t>
            </a:r>
          </a:p>
        </p:txBody>
      </p:sp>
      <p:sp>
        <p:nvSpPr>
          <p:cNvPr id="1326083" name="Rectangle 3">
            <a:extLst>
              <a:ext uri="{FF2B5EF4-FFF2-40B4-BE49-F238E27FC236}">
                <a16:creationId xmlns:a16="http://schemas.microsoft.com/office/drawing/2014/main" id="{CDD772C6-31D4-9E40-8C46-E03756C9C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Concurrent program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Any program is concurrent if it may have more than one active execution context --- more than one “thread of control”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Concurrency is everywhere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A multithreaded web browser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An IDE which compiles while we edit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What are the reasons for the (renewed) interest in concurrency in programming languages?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CA57272-72B7-EA40-A794-E1E83E523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F70C95-555D-0B47-9F90-BB0AA376AE1E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1366018" name="Rectangle 2">
            <a:extLst>
              <a:ext uri="{FF2B5EF4-FFF2-40B4-BE49-F238E27FC236}">
                <a16:creationId xmlns:a16="http://schemas.microsoft.com/office/drawing/2014/main" id="{CCA78731-EA7C-9B45-A0B0-6612735BD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Implementing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data</a:t>
            </a:r>
            <a:r>
              <a:rPr lang="en-US" dirty="0">
                <a:latin typeface="Arial"/>
              </a:rPr>
              <a:t> Safely</a:t>
            </a:r>
          </a:p>
        </p:txBody>
      </p:sp>
      <p:sp>
        <p:nvSpPr>
          <p:cNvPr id="1366019" name="Rectangle 3">
            <a:extLst>
              <a:ext uri="{FF2B5EF4-FFF2-40B4-BE49-F238E27FC236}">
                <a16:creationId xmlns:a16="http://schemas.microsoft.com/office/drawing/2014/main" id="{EBCDF936-4550-A747-9D2A-4C6E2E117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9220200" cy="51054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One attempt is to use Synchronized Collections </a:t>
            </a:r>
            <a:br>
              <a:rPr lang="en-US" sz="2800" dirty="0">
                <a:latin typeface="Arial"/>
              </a:rPr>
            </a:br>
            <a:r>
              <a:rPr lang="en-US" sz="2800" dirty="0">
                <a:latin typeface="Arial"/>
              </a:rPr>
              <a:t>(since Java 1.2)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Created by </a:t>
            </a:r>
            <a:r>
              <a:rPr lang="en-US" sz="2400" b="1" dirty="0" err="1">
                <a:latin typeface="Courier New"/>
                <a:cs typeface="Courier New"/>
              </a:rPr>
              <a:t>Collections.synchronizedXYZ</a:t>
            </a:r>
            <a:r>
              <a:rPr lang="en-US" sz="2400" dirty="0">
                <a:latin typeface="Arial"/>
              </a:rPr>
              <a:t> methods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E.g.,</a:t>
            </a:r>
            <a:r>
              <a:rPr lang="en-US" b="1" dirty="0">
                <a:latin typeface="Arial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List data = 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err="1">
                <a:latin typeface="Courier New"/>
                <a:cs typeface="Courier New"/>
              </a:rPr>
              <a:t>Collections.synchronizedList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                    (new </a:t>
            </a:r>
            <a:r>
              <a:rPr lang="en-US" b="1" dirty="0" err="1">
                <a:latin typeface="Courier New"/>
                <a:cs typeface="Courier New"/>
              </a:rPr>
              <a:t>ArrayList</a:t>
            </a:r>
            <a:r>
              <a:rPr lang="en-US" b="1" dirty="0">
                <a:latin typeface="Courier New"/>
                <a:cs typeface="Courier New"/>
              </a:rPr>
              <a:t>());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sz="2400" dirty="0">
              <a:latin typeface="Arial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All public methods are synchronized on </a:t>
            </a:r>
            <a:r>
              <a:rPr lang="en-US" sz="2400" b="1" dirty="0">
                <a:latin typeface="Courier New"/>
                <a:cs typeface="Courier New"/>
              </a:rPr>
              <a:t>this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sz="2400" dirty="0">
              <a:latin typeface="Arial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Even if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data</a:t>
            </a:r>
            <a:r>
              <a:rPr lang="en-US" sz="2400" dirty="0">
                <a:latin typeface="Arial"/>
              </a:rPr>
              <a:t> is a synchronized List, code still not right. </a:t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</a:rPr>
              <a:t>What can go wrong?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sz="2400" b="1" dirty="0">
              <a:latin typeface="Arial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>
              <a:latin typeface="Arial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66023CDC-79DC-C141-80A5-47DEF21AAF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E5F8482-D14F-2346-A96A-E5CDBCC90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BF7439-76D8-734B-B2EA-F90C16736EB4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1368067" name="Rectangle 3">
            <a:extLst>
              <a:ext uri="{FF2B5EF4-FFF2-40B4-BE49-F238E27FC236}">
                <a16:creationId xmlns:a16="http://schemas.microsoft.com/office/drawing/2014/main" id="{665A81E1-73E6-8F4A-92DB-23C993568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9220200" cy="48006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Concurrent Collections (since Java 1.5)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E.g., </a:t>
            </a:r>
            <a:r>
              <a:rPr lang="en-US" b="1" dirty="0" err="1">
                <a:latin typeface="Courier" charset="0"/>
              </a:rPr>
              <a:t>ConcurrentHashMap</a:t>
            </a:r>
            <a:endParaRPr lang="en-US" b="1" dirty="0">
              <a:latin typeface="Courier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Provide additional atomic operations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E.g.,</a:t>
            </a:r>
            <a:r>
              <a:rPr lang="en-US" dirty="0"/>
              <a:t> 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</a:rPr>
              <a:t>putIfAbsent</a:t>
            </a:r>
            <a:r>
              <a:rPr lang="en-US" b="1" dirty="0">
                <a:solidFill>
                  <a:srgbClr val="0000FF"/>
                </a:solidFill>
                <a:latin typeface="Courier" charset="0"/>
              </a:rPr>
              <a:t>(key, value)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Implement different, more efficient (concurrent) synchronization mechanisms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5CAE51-2FC1-BB40-9831-96D21CE8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0"/>
            <a:ext cx="8707437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/>
              </a:rPr>
              <a:t>Implementing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data</a:t>
            </a:r>
            <a:r>
              <a:rPr lang="en-US" dirty="0">
                <a:latin typeface="Arial"/>
              </a:rPr>
              <a:t> Safely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68E738B-7710-7249-9021-39AEBEC62E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4C88CCD-4179-DA43-B567-58C3FCEBB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959DA3-5CA7-4643-A981-A22C1D1614CA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1363970" name="Rectangle 2">
            <a:extLst>
              <a:ext uri="{FF2B5EF4-FFF2-40B4-BE49-F238E27FC236}">
                <a16:creationId xmlns:a16="http://schemas.microsoft.com/office/drawing/2014/main" id="{E841182B-617C-4F40-A728-5042A51BD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Lecture Outline </a:t>
            </a:r>
          </a:p>
        </p:txBody>
      </p:sp>
      <p:sp>
        <p:nvSpPr>
          <p:cNvPr id="1363971" name="Rectangle 3">
            <a:extLst>
              <a:ext uri="{FF2B5EF4-FFF2-40B4-BE49-F238E27FC236}">
                <a16:creationId xmlns:a16="http://schemas.microsoft.com/office/drawing/2014/main" id="{EE995064-57CB-3846-9948-38051156B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Intro to Concurrency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Concurrency in Java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Threads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Synchronized blocks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Executor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 framework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What can go wrong with threads?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BCFAF52-907A-464A-884E-369E8766DF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1FC6E33-BBDC-9C42-927B-CF24F0AFA5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1EFB51-A860-084E-BA00-B03EEDD6916D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1353730" name="Rectangle 2">
            <a:extLst>
              <a:ext uri="{FF2B5EF4-FFF2-40B4-BE49-F238E27FC236}">
                <a16:creationId xmlns:a16="http://schemas.microsoft.com/office/drawing/2014/main" id="{88985FC2-335F-CF40-A04D-D622CF32C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Organizing Concurrent Applications</a:t>
            </a:r>
          </a:p>
        </p:txBody>
      </p:sp>
      <p:sp>
        <p:nvSpPr>
          <p:cNvPr id="1353731" name="Rectangle 3">
            <a:extLst>
              <a:ext uri="{FF2B5EF4-FFF2-40B4-BE49-F238E27FC236}">
                <a16:creationId xmlns:a16="http://schemas.microsoft.com/office/drawing/2014/main" id="{180A39A1-3A80-3947-80C7-65E89D968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One way to organize concurrent programs: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Organize program into </a:t>
            </a:r>
            <a:r>
              <a:rPr lang="en-US" dirty="0">
                <a:solidFill>
                  <a:schemeClr val="hlink"/>
                </a:solidFill>
                <a:latin typeface="Arial"/>
              </a:rPr>
              <a:t>tasks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Identify tasks and task boundaries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Tasks should be as independent of other tasks as possible</a:t>
            </a:r>
          </a:p>
          <a:p>
            <a:pPr lvl="3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Ideally, tasks do not depend on mutable shared state and do not write mutable shared state</a:t>
            </a:r>
          </a:p>
          <a:p>
            <a:pPr lvl="3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If there is mutable shared state, tasks should be synchronized appropriately!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Each task should be a relatively small portion of the total work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61C770DE-0D5F-CE4E-992A-EC702958F4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D5420-CA9B-4940-AD70-6D6D48767E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F69F4F-73B0-BB44-8684-23A3D92077B3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1355778" name="Rectangle 2">
            <a:extLst>
              <a:ext uri="{FF2B5EF4-FFF2-40B4-BE49-F238E27FC236}">
                <a16:creationId xmlns:a16="http://schemas.microsoft.com/office/drawing/2014/main" id="{6E2D9598-6A40-4343-B0AA-D831428BD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Sequential Task Execution</a:t>
            </a:r>
          </a:p>
        </p:txBody>
      </p:sp>
      <p:sp>
        <p:nvSpPr>
          <p:cNvPr id="1355779" name="Rectangle 3">
            <a:extLst>
              <a:ext uri="{FF2B5EF4-FFF2-40B4-BE49-F238E27FC236}">
                <a16:creationId xmlns:a16="http://schemas.microsoft.com/office/drawing/2014/main" id="{62BE5ED7-DF5E-0A41-9490-7A208D0F3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Web server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What problems do you see here?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B4A43DC1-6217-424F-BA29-8FD72E55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63750"/>
            <a:ext cx="8763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public class SingleThreadedWebServer {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public static void main(String[] args) 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               throws IOException {  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ServerSocket socket = new ServerSocket(80);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while (true) {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Socket connection = socket.accept();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handleRequest(connection);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}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}  </a:t>
            </a: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BFB1F1C-6A93-2E48-BC2A-1F6738C770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2C74AC5-E7F2-7444-AEEF-DE746F0D8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DEC795-154A-214B-AEC2-2A873027EA13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1356802" name="Rectangle 2">
            <a:extLst>
              <a:ext uri="{FF2B5EF4-FFF2-40B4-BE49-F238E27FC236}">
                <a16:creationId xmlns:a16="http://schemas.microsoft.com/office/drawing/2014/main" id="{6FB696CC-ADD6-B64B-AB59-29864C1ED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Explicit Threads for Task Execution</a:t>
            </a:r>
          </a:p>
        </p:txBody>
      </p:sp>
      <p:sp>
        <p:nvSpPr>
          <p:cNvPr id="75779" name="Rectangle 6">
            <a:extLst>
              <a:ext uri="{FF2B5EF4-FFF2-40B4-BE49-F238E27FC236}">
                <a16:creationId xmlns:a16="http://schemas.microsoft.com/office/drawing/2014/main" id="{81996BA3-4DDA-CA4B-94D1-03801FD4E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8392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public class ThreadPerTaskWebServer {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public static void main(String[] args) 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               throws IOException {  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ServerSocket socket = new ServerSocket(80);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while (true) {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Socket connection = socket.accept();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	Runnable task = new Runnable() { 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public void run() {		    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		</a:t>
            </a: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handleRequest(connection);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	   }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	 };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new Thread(task).start();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}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641F6BC7-DB97-0047-AD03-880D25BBA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CB825A-CA4A-C44F-AAD4-1627F937D14A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1358850" name="Rectangle 2">
            <a:extLst>
              <a:ext uri="{FF2B5EF4-FFF2-40B4-BE49-F238E27FC236}">
                <a16:creationId xmlns:a16="http://schemas.microsoft.com/office/drawing/2014/main" id="{EAEC693A-FE9A-3046-BD24-946DFEEB2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The</a:t>
            </a:r>
            <a:r>
              <a:rPr lang="en-US" dirty="0"/>
              <a:t> </a:t>
            </a:r>
            <a:r>
              <a:rPr lang="en-US" b="1" dirty="0">
                <a:latin typeface="Courier" charset="0"/>
              </a:rPr>
              <a:t>Executor</a:t>
            </a:r>
            <a:r>
              <a:rPr lang="en-US" dirty="0"/>
              <a:t> </a:t>
            </a:r>
            <a:r>
              <a:rPr lang="en-US" dirty="0">
                <a:latin typeface="Arial"/>
              </a:rPr>
              <a:t>Framework</a:t>
            </a:r>
          </a:p>
        </p:txBody>
      </p:sp>
      <p:sp>
        <p:nvSpPr>
          <p:cNvPr id="1358851" name="Rectangle 3">
            <a:extLst>
              <a:ext uri="{FF2B5EF4-FFF2-40B4-BE49-F238E27FC236}">
                <a16:creationId xmlns:a16="http://schemas.microsoft.com/office/drawing/2014/main" id="{92A6E587-821B-A541-B962-64F79EDD1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839200" cy="48006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Part of </a:t>
            </a:r>
            <a:r>
              <a:rPr lang="en-US" b="1" dirty="0" err="1">
                <a:latin typeface="Courier" charset="0"/>
              </a:rPr>
              <a:t>java.util.concurrent</a:t>
            </a:r>
            <a:r>
              <a:rPr lang="en-US" b="1" dirty="0">
                <a:latin typeface="Courier" charset="0"/>
              </a:rPr>
              <a:t> </a:t>
            </a:r>
            <a:r>
              <a:rPr lang="en-US" dirty="0">
                <a:latin typeface="Arial"/>
              </a:rPr>
              <a:t>(Java 1.5)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Flexible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  <a:latin typeface="Arial"/>
              </a:rPr>
              <a:t>thread pool</a:t>
            </a:r>
            <a:r>
              <a:rPr lang="en-US" dirty="0">
                <a:latin typeface="Arial"/>
              </a:rPr>
              <a:t> implementation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High-level abstraction:</a:t>
            </a:r>
            <a:r>
              <a:rPr lang="en-US" dirty="0"/>
              <a:t> </a:t>
            </a:r>
            <a:r>
              <a:rPr lang="en-US" b="1" dirty="0">
                <a:latin typeface="Courier" charset="0"/>
              </a:rPr>
              <a:t>Executor</a:t>
            </a:r>
            <a:r>
              <a:rPr lang="en-US" dirty="0"/>
              <a:t>, </a:t>
            </a:r>
            <a:r>
              <a:rPr lang="en-US" dirty="0">
                <a:latin typeface="Arial"/>
              </a:rPr>
              <a:t>not</a:t>
            </a:r>
            <a:r>
              <a:rPr lang="en-US" dirty="0"/>
              <a:t> </a:t>
            </a:r>
            <a:r>
              <a:rPr lang="en-US" b="1" dirty="0">
                <a:latin typeface="Courier" charset="0"/>
              </a:rPr>
              <a:t>Thread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Decouples task submission from task execution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E.g., </a:t>
            </a:r>
            <a:r>
              <a:rPr lang="en-US" b="1" dirty="0">
                <a:latin typeface="Courier New"/>
                <a:cs typeface="Courier New"/>
              </a:rPr>
              <a:t>Executor e</a:t>
            </a:r>
            <a:r>
              <a:rPr lang="en-US" dirty="0">
                <a:latin typeface="Arial"/>
              </a:rPr>
              <a:t> managers a thread pool of 3 threads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b="1" dirty="0">
              <a:latin typeface="Courier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endParaRPr lang="en-US" b="1" dirty="0">
              <a:latin typeface="Courier" charset="0"/>
            </a:endParaRPr>
          </a:p>
        </p:txBody>
      </p:sp>
      <p:sp>
        <p:nvSpPr>
          <p:cNvPr id="1358852" name="Line 4">
            <a:extLst>
              <a:ext uri="{FF2B5EF4-FFF2-40B4-BE49-F238E27FC236}">
                <a16:creationId xmlns:a16="http://schemas.microsoft.com/office/drawing/2014/main" id="{B4F59BFD-601A-4B4D-A680-B1B868AB0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58859" name="Text Box 11">
            <a:extLst>
              <a:ext uri="{FF2B5EF4-FFF2-40B4-BE49-F238E27FC236}">
                <a16:creationId xmlns:a16="http://schemas.microsoft.com/office/drawing/2014/main" id="{E825B13A-AFE5-3E41-A0EF-6D4E0C03D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148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A</a:t>
            </a:r>
          </a:p>
        </p:txBody>
      </p:sp>
      <p:sp>
        <p:nvSpPr>
          <p:cNvPr id="1358860" name="Text Box 12">
            <a:extLst>
              <a:ext uri="{FF2B5EF4-FFF2-40B4-BE49-F238E27FC236}">
                <a16:creationId xmlns:a16="http://schemas.microsoft.com/office/drawing/2014/main" id="{E5E069A8-4261-404B-8F02-2A42E152B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B</a:t>
            </a:r>
          </a:p>
        </p:txBody>
      </p:sp>
      <p:sp>
        <p:nvSpPr>
          <p:cNvPr id="1358861" name="Text Box 13">
            <a:extLst>
              <a:ext uri="{FF2B5EF4-FFF2-40B4-BE49-F238E27FC236}">
                <a16:creationId xmlns:a16="http://schemas.microsoft.com/office/drawing/2014/main" id="{11317866-EF4D-8042-8657-334B09A41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148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C</a:t>
            </a:r>
          </a:p>
        </p:txBody>
      </p:sp>
      <p:sp>
        <p:nvSpPr>
          <p:cNvPr id="1358862" name="Text Box 14">
            <a:extLst>
              <a:ext uri="{FF2B5EF4-FFF2-40B4-BE49-F238E27FC236}">
                <a16:creationId xmlns:a16="http://schemas.microsoft.com/office/drawing/2014/main" id="{58FEE075-34A3-1941-8873-AAA79B169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183063"/>
            <a:ext cx="264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e.g., </a:t>
            </a:r>
            <a:r>
              <a:rPr lang="en-US" altLang="en-US" sz="1800" b="1">
                <a:latin typeface="Courier" pitchFamily="2" charset="0"/>
              </a:rPr>
              <a:t>Executor e = …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e.execute(t1);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e.execute(t2);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e.execute(t3);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e.execute(t4);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e.execute(t5);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e.execute(t6);</a:t>
            </a:r>
          </a:p>
          <a:p>
            <a:pPr eaLnBrk="1" hangingPunct="1"/>
            <a:endParaRPr lang="en-US" altLang="en-US" sz="1800" b="1">
              <a:latin typeface="Courier" pitchFamily="2" charset="0"/>
            </a:endParaRPr>
          </a:p>
        </p:txBody>
      </p:sp>
      <p:sp>
        <p:nvSpPr>
          <p:cNvPr id="1358863" name="Line 15">
            <a:extLst>
              <a:ext uri="{FF2B5EF4-FFF2-40B4-BE49-F238E27FC236}">
                <a16:creationId xmlns:a16="http://schemas.microsoft.com/office/drawing/2014/main" id="{B4F662A0-A3E0-F548-9044-C81952F15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72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58864" name="Text Box 16">
            <a:extLst>
              <a:ext uri="{FF2B5EF4-FFF2-40B4-BE49-F238E27FC236}">
                <a16:creationId xmlns:a16="http://schemas.microsoft.com/office/drawing/2014/main" id="{5DEC827C-1028-4A44-B70F-7B9DBCD38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28955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time</a:t>
            </a:r>
          </a:p>
        </p:txBody>
      </p:sp>
      <p:grpSp>
        <p:nvGrpSpPr>
          <p:cNvPr id="1358871" name="Group 23">
            <a:extLst>
              <a:ext uri="{FF2B5EF4-FFF2-40B4-BE49-F238E27FC236}">
                <a16:creationId xmlns:a16="http://schemas.microsoft.com/office/drawing/2014/main" id="{D17CDD85-AEC4-BD4F-8669-DAEC802184F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572000"/>
            <a:ext cx="385763" cy="533400"/>
            <a:chOff x="3312" y="2880"/>
            <a:chExt cx="243" cy="336"/>
          </a:xfrm>
        </p:grpSpPr>
        <p:sp>
          <p:nvSpPr>
            <p:cNvPr id="1358853" name="Rectangle 5">
              <a:extLst>
                <a:ext uri="{FF2B5EF4-FFF2-40B4-BE49-F238E27FC236}">
                  <a16:creationId xmlns:a16="http://schemas.microsoft.com/office/drawing/2014/main" id="{11737154-59C7-F247-8AE2-A58691BDB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80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58865" name="Text Box 17">
              <a:extLst>
                <a:ext uri="{FF2B5EF4-FFF2-40B4-BE49-F238E27FC236}">
                  <a16:creationId xmlns:a16="http://schemas.microsoft.com/office/drawing/2014/main" id="{342683D7-6F15-E243-A049-8B798D79C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28"/>
              <a:ext cx="2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t1</a:t>
              </a:r>
            </a:p>
          </p:txBody>
        </p:sp>
      </p:grpSp>
      <p:grpSp>
        <p:nvGrpSpPr>
          <p:cNvPr id="1358872" name="Group 24">
            <a:extLst>
              <a:ext uri="{FF2B5EF4-FFF2-40B4-BE49-F238E27FC236}">
                <a16:creationId xmlns:a16="http://schemas.microsoft.com/office/drawing/2014/main" id="{CA65014E-0929-3042-9A27-662E6A3DD8D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724400"/>
            <a:ext cx="385763" cy="533400"/>
            <a:chOff x="3744" y="2976"/>
            <a:chExt cx="243" cy="336"/>
          </a:xfrm>
        </p:grpSpPr>
        <p:sp>
          <p:nvSpPr>
            <p:cNvPr id="1358854" name="Rectangle 6">
              <a:extLst>
                <a:ext uri="{FF2B5EF4-FFF2-40B4-BE49-F238E27FC236}">
                  <a16:creationId xmlns:a16="http://schemas.microsoft.com/office/drawing/2014/main" id="{2CE8DAE4-AF9A-DF40-A98C-F37170B1F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58866" name="Text Box 18">
              <a:extLst>
                <a:ext uri="{FF2B5EF4-FFF2-40B4-BE49-F238E27FC236}">
                  <a16:creationId xmlns:a16="http://schemas.microsoft.com/office/drawing/2014/main" id="{585C1338-524E-2C41-9A63-E47F406B6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024"/>
              <a:ext cx="2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t2</a:t>
              </a:r>
            </a:p>
          </p:txBody>
        </p:sp>
      </p:grpSp>
      <p:grpSp>
        <p:nvGrpSpPr>
          <p:cNvPr id="1358873" name="Group 25">
            <a:extLst>
              <a:ext uri="{FF2B5EF4-FFF2-40B4-BE49-F238E27FC236}">
                <a16:creationId xmlns:a16="http://schemas.microsoft.com/office/drawing/2014/main" id="{20DE082B-89F2-2D4D-8CA7-A8BDAB5309D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953000"/>
            <a:ext cx="385763" cy="1295400"/>
            <a:chOff x="4224" y="3120"/>
            <a:chExt cx="243" cy="816"/>
          </a:xfrm>
        </p:grpSpPr>
        <p:sp>
          <p:nvSpPr>
            <p:cNvPr id="1358855" name="Rectangle 7">
              <a:extLst>
                <a:ext uri="{FF2B5EF4-FFF2-40B4-BE49-F238E27FC236}">
                  <a16:creationId xmlns:a16="http://schemas.microsoft.com/office/drawing/2014/main" id="{04083C10-731E-254B-819A-A21C23DBD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20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58867" name="Text Box 19">
              <a:extLst>
                <a:ext uri="{FF2B5EF4-FFF2-40B4-BE49-F238E27FC236}">
                  <a16:creationId xmlns:a16="http://schemas.microsoft.com/office/drawing/2014/main" id="{FA32E2D0-0E04-7545-AEDE-DD96B8076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264"/>
              <a:ext cx="2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t3</a:t>
              </a:r>
            </a:p>
          </p:txBody>
        </p:sp>
      </p:grpSp>
      <p:grpSp>
        <p:nvGrpSpPr>
          <p:cNvPr id="1358874" name="Group 26">
            <a:extLst>
              <a:ext uri="{FF2B5EF4-FFF2-40B4-BE49-F238E27FC236}">
                <a16:creationId xmlns:a16="http://schemas.microsoft.com/office/drawing/2014/main" id="{8CAE7FB8-B792-B44E-AB89-68E063E828B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334000"/>
            <a:ext cx="385763" cy="533400"/>
            <a:chOff x="3312" y="3360"/>
            <a:chExt cx="243" cy="336"/>
          </a:xfrm>
        </p:grpSpPr>
        <p:sp>
          <p:nvSpPr>
            <p:cNvPr id="1358856" name="Rectangle 8">
              <a:extLst>
                <a:ext uri="{FF2B5EF4-FFF2-40B4-BE49-F238E27FC236}">
                  <a16:creationId xmlns:a16="http://schemas.microsoft.com/office/drawing/2014/main" id="{2FC5C50F-1EC0-264F-BFA2-D74046E60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360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58868" name="Text Box 20">
              <a:extLst>
                <a:ext uri="{FF2B5EF4-FFF2-40B4-BE49-F238E27FC236}">
                  <a16:creationId xmlns:a16="http://schemas.microsoft.com/office/drawing/2014/main" id="{31F92517-7724-284A-B255-8A2A53072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408"/>
              <a:ext cx="2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t4</a:t>
              </a:r>
            </a:p>
          </p:txBody>
        </p:sp>
      </p:grpSp>
      <p:grpSp>
        <p:nvGrpSpPr>
          <p:cNvPr id="1358875" name="Group 27">
            <a:extLst>
              <a:ext uri="{FF2B5EF4-FFF2-40B4-BE49-F238E27FC236}">
                <a16:creationId xmlns:a16="http://schemas.microsoft.com/office/drawing/2014/main" id="{F91DB77E-9179-DA43-B0DA-9EE7016CB75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410200"/>
            <a:ext cx="385763" cy="533400"/>
            <a:chOff x="3744" y="3408"/>
            <a:chExt cx="243" cy="336"/>
          </a:xfrm>
        </p:grpSpPr>
        <p:sp>
          <p:nvSpPr>
            <p:cNvPr id="1358857" name="Rectangle 9">
              <a:extLst>
                <a:ext uri="{FF2B5EF4-FFF2-40B4-BE49-F238E27FC236}">
                  <a16:creationId xmlns:a16="http://schemas.microsoft.com/office/drawing/2014/main" id="{A0DBCEC2-226B-E448-A0C7-3D7BD0A46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40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58869" name="Text Box 21">
              <a:extLst>
                <a:ext uri="{FF2B5EF4-FFF2-40B4-BE49-F238E27FC236}">
                  <a16:creationId xmlns:a16="http://schemas.microsoft.com/office/drawing/2014/main" id="{88F670F7-E086-934C-9B72-F488E2687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408"/>
              <a:ext cx="2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t5</a:t>
              </a:r>
            </a:p>
          </p:txBody>
        </p:sp>
      </p:grpSp>
      <p:grpSp>
        <p:nvGrpSpPr>
          <p:cNvPr id="1358876" name="Group 28">
            <a:extLst>
              <a:ext uri="{FF2B5EF4-FFF2-40B4-BE49-F238E27FC236}">
                <a16:creationId xmlns:a16="http://schemas.microsoft.com/office/drawing/2014/main" id="{0D9BABD4-776E-D740-B650-D2EC5FA594BA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385763" cy="533400"/>
            <a:chOff x="3312" y="3792"/>
            <a:chExt cx="243" cy="336"/>
          </a:xfrm>
        </p:grpSpPr>
        <p:sp>
          <p:nvSpPr>
            <p:cNvPr id="1358858" name="Rectangle 10">
              <a:extLst>
                <a:ext uri="{FF2B5EF4-FFF2-40B4-BE49-F238E27FC236}">
                  <a16:creationId xmlns:a16="http://schemas.microsoft.com/office/drawing/2014/main" id="{A22AEE5E-B881-C243-9075-7CD76618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792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58870" name="Text Box 22">
              <a:extLst>
                <a:ext uri="{FF2B5EF4-FFF2-40B4-BE49-F238E27FC236}">
                  <a16:creationId xmlns:a16="http://schemas.microsoft.com/office/drawing/2014/main" id="{FA937CCB-1448-9246-836D-8F96F2F22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840"/>
              <a:ext cx="2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t6</a:t>
              </a:r>
            </a:p>
          </p:txBody>
        </p:sp>
      </p:grpSp>
      <p:sp>
        <p:nvSpPr>
          <p:cNvPr id="1358877" name="Text Box 29">
            <a:extLst>
              <a:ext uri="{FF2B5EF4-FFF2-40B4-BE49-F238E27FC236}">
                <a16:creationId xmlns:a16="http://schemas.microsoft.com/office/drawing/2014/main" id="{FF713CDA-C908-904F-A443-76CC4FBD6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257800"/>
            <a:ext cx="18272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task submission</a:t>
            </a:r>
          </a:p>
        </p:txBody>
      </p:sp>
      <p:sp>
        <p:nvSpPr>
          <p:cNvPr id="1358878" name="Freeform 30">
            <a:extLst>
              <a:ext uri="{FF2B5EF4-FFF2-40B4-BE49-F238E27FC236}">
                <a16:creationId xmlns:a16="http://schemas.microsoft.com/office/drawing/2014/main" id="{E0A02993-5787-9D4D-A4A2-FA917F429F7E}"/>
              </a:ext>
            </a:extLst>
          </p:cNvPr>
          <p:cNvSpPr>
            <a:spLocks/>
          </p:cNvSpPr>
          <p:nvPr/>
        </p:nvSpPr>
        <p:spPr bwMode="auto">
          <a:xfrm>
            <a:off x="685800" y="4610100"/>
            <a:ext cx="1371600" cy="647700"/>
          </a:xfrm>
          <a:custGeom>
            <a:avLst/>
            <a:gdLst>
              <a:gd name="T0" fmla="*/ 0 w 864"/>
              <a:gd name="T1" fmla="*/ 647700 h 408"/>
              <a:gd name="T2" fmla="*/ 152400 w 864"/>
              <a:gd name="T3" fmla="*/ 38100 h 408"/>
              <a:gd name="T4" fmla="*/ 914400 w 864"/>
              <a:gd name="T5" fmla="*/ 419100 h 408"/>
              <a:gd name="T6" fmla="*/ 1371600 w 864"/>
              <a:gd name="T7" fmla="*/ 266700 h 4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408">
                <a:moveTo>
                  <a:pt x="0" y="408"/>
                </a:moveTo>
                <a:cubicBezTo>
                  <a:pt x="0" y="228"/>
                  <a:pt x="0" y="48"/>
                  <a:pt x="96" y="24"/>
                </a:cubicBezTo>
                <a:cubicBezTo>
                  <a:pt x="192" y="0"/>
                  <a:pt x="448" y="240"/>
                  <a:pt x="576" y="264"/>
                </a:cubicBezTo>
                <a:cubicBezTo>
                  <a:pt x="704" y="288"/>
                  <a:pt x="816" y="184"/>
                  <a:pt x="86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8879" name="Text Box 31">
            <a:extLst>
              <a:ext uri="{FF2B5EF4-FFF2-40B4-BE49-F238E27FC236}">
                <a16:creationId xmlns:a16="http://schemas.microsoft.com/office/drawing/2014/main" id="{6DD0BBA8-3EE0-2144-AB31-14EB71D1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324600"/>
            <a:ext cx="16605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task execution</a:t>
            </a:r>
          </a:p>
        </p:txBody>
      </p:sp>
      <p:sp>
        <p:nvSpPr>
          <p:cNvPr id="1358880" name="Freeform 32">
            <a:extLst>
              <a:ext uri="{FF2B5EF4-FFF2-40B4-BE49-F238E27FC236}">
                <a16:creationId xmlns:a16="http://schemas.microsoft.com/office/drawing/2014/main" id="{1076386D-FF7C-2B49-BFDC-A919963AD944}"/>
              </a:ext>
            </a:extLst>
          </p:cNvPr>
          <p:cNvSpPr>
            <a:spLocks/>
          </p:cNvSpPr>
          <p:nvPr/>
        </p:nvSpPr>
        <p:spPr bwMode="auto">
          <a:xfrm>
            <a:off x="4343400" y="5867400"/>
            <a:ext cx="838200" cy="457200"/>
          </a:xfrm>
          <a:custGeom>
            <a:avLst/>
            <a:gdLst>
              <a:gd name="T0" fmla="*/ 0 w 864"/>
              <a:gd name="T1" fmla="*/ 457200 h 408"/>
              <a:gd name="T2" fmla="*/ 93133 w 864"/>
              <a:gd name="T3" fmla="*/ 26894 h 408"/>
              <a:gd name="T4" fmla="*/ 558800 w 864"/>
              <a:gd name="T5" fmla="*/ 295835 h 408"/>
              <a:gd name="T6" fmla="*/ 838200 w 864"/>
              <a:gd name="T7" fmla="*/ 188259 h 4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408">
                <a:moveTo>
                  <a:pt x="0" y="408"/>
                </a:moveTo>
                <a:cubicBezTo>
                  <a:pt x="0" y="228"/>
                  <a:pt x="0" y="48"/>
                  <a:pt x="96" y="24"/>
                </a:cubicBezTo>
                <a:cubicBezTo>
                  <a:pt x="192" y="0"/>
                  <a:pt x="448" y="240"/>
                  <a:pt x="576" y="264"/>
                </a:cubicBezTo>
                <a:cubicBezTo>
                  <a:pt x="704" y="288"/>
                  <a:pt x="816" y="184"/>
                  <a:pt x="86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07DE33C-30D2-7E44-B362-516FB9E41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A17273-F6E5-7C4A-B0A4-8AC8FC1A7613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1359874" name="Rectangle 2">
            <a:extLst>
              <a:ext uri="{FF2B5EF4-FFF2-40B4-BE49-F238E27FC236}">
                <a16:creationId xmlns:a16="http://schemas.microsoft.com/office/drawing/2014/main" id="{702623C7-9557-3845-A3F7-3B950F9EC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Using</a:t>
            </a:r>
            <a:r>
              <a:rPr lang="en-US" dirty="0"/>
              <a:t> </a:t>
            </a:r>
            <a:r>
              <a:rPr lang="en-US" b="1" dirty="0">
                <a:latin typeface="Courier" charset="0"/>
              </a:rPr>
              <a:t>Executor</a:t>
            </a:r>
            <a:r>
              <a:rPr lang="en-US" dirty="0"/>
              <a:t> </a:t>
            </a:r>
            <a:r>
              <a:rPr lang="en-US" dirty="0">
                <a:latin typeface="Arial"/>
              </a:rPr>
              <a:t>for Task Execution</a:t>
            </a:r>
          </a:p>
        </p:txBody>
      </p:sp>
      <p:sp>
        <p:nvSpPr>
          <p:cNvPr id="77827" name="Rectangle 6">
            <a:extLst>
              <a:ext uri="{FF2B5EF4-FFF2-40B4-BE49-F238E27FC236}">
                <a16:creationId xmlns:a16="http://schemas.microsoft.com/office/drawing/2014/main" id="{06CF403A-8240-8045-B74B-0849DD83A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03325"/>
            <a:ext cx="88392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TaskExectorWebServer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private … Executor e =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Excutors.newFixedThreadPool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(3);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public static void main(String[]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</a:rPr>
              <a:t>) 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                  throws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IOException</a:t>
            </a:r>
            <a:r>
              <a:rPr lang="en-US" altLang="en-US" sz="2000" b="1" dirty="0">
                <a:latin typeface="Courier New" panose="02070309020205020404" pitchFamily="49" charset="0"/>
              </a:rPr>
              <a:t> {  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ServerSocket</a:t>
            </a:r>
            <a:r>
              <a:rPr lang="en-US" altLang="en-US" sz="2000" b="1" dirty="0">
                <a:latin typeface="Courier New" panose="02070309020205020404" pitchFamily="49" charset="0"/>
              </a:rPr>
              <a:t> socket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ServerSocket</a:t>
            </a:r>
            <a:r>
              <a:rPr lang="en-US" altLang="en-US" sz="2000" b="1" dirty="0">
                <a:latin typeface="Courier New" panose="02070309020205020404" pitchFamily="49" charset="0"/>
              </a:rPr>
              <a:t>(80);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while (true)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</a:t>
            </a: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Socket connection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socket.accept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Runnable task = new Runnable() { 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   public void run() {		    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		</a:t>
            </a:r>
            <a:r>
              <a:rPr lang="en-US" altLang="en-US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handleRequest</a:t>
            </a: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(connection);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   }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 };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e.execute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(task);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// Task submission,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}                   // Decoupled from task execution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}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E5E60536-AF09-A34C-915F-0507FD3036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471F114-3DC9-B748-A14E-005C6B507E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E5DBC4-FC81-7C4E-ABB6-5E56B47F8843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1348610" name="Rectangle 2">
            <a:extLst>
              <a:ext uri="{FF2B5EF4-FFF2-40B4-BE49-F238E27FC236}">
                <a16:creationId xmlns:a16="http://schemas.microsoft.com/office/drawing/2014/main" id="{CC40B262-0673-E444-B348-009D9B66B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So… What Can Go Wrong?</a:t>
            </a:r>
          </a:p>
        </p:txBody>
      </p:sp>
      <p:sp>
        <p:nvSpPr>
          <p:cNvPr id="1348611" name="Rectangle 3">
            <a:extLst>
              <a:ext uri="{FF2B5EF4-FFF2-40B4-BE49-F238E27FC236}">
                <a16:creationId xmlns:a16="http://schemas.microsoft.com/office/drawing/2014/main" id="{7F136B2C-1BC6-1D45-9CBA-B3BB3CEE7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New types of bugs occur in concurrent programs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Race conditions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Atomicity violations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Deadlocks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There is </a:t>
            </a:r>
            <a:r>
              <a:rPr lang="en-US" dirty="0" err="1">
                <a:solidFill>
                  <a:srgbClr val="FF0000"/>
                </a:solidFill>
                <a:latin typeface="Arial"/>
              </a:rPr>
              <a:t>nondeterminism</a:t>
            </a:r>
            <a:r>
              <a:rPr lang="en-US" dirty="0">
                <a:latin typeface="Arial"/>
              </a:rPr>
              <a:t> in concurrency, which makes reasoning about program behavior extremely difficult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C6CE2C-2583-2D41-9E9C-8519AED44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B3AB-BC86-6244-9778-7A8AD4D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So…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07A-D531-EF47-BB60-F96A0965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Therac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2003 Northeast blackout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368E2-5E72-384C-9765-EE30191EC6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175F12-079A-A644-A897-70BA5E542584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703AA19-BB4B-1543-B82D-3276478D0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</p:spTree>
    <p:extLst>
      <p:ext uri="{BB962C8B-B14F-4D97-AF65-F5344CB8AC3E}">
        <p14:creationId xmlns:p14="http://schemas.microsoft.com/office/powerpoint/2010/main" val="151122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7E42-5297-FE46-BC05-057DAD1A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Concurrency and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791D-5206-5441-B95E-1BBB37A7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Concurrent</a:t>
            </a:r>
            <a:r>
              <a:rPr lang="en-US" dirty="0">
                <a:latin typeface="Arial"/>
              </a:rPr>
              <a:t> characterizes a system in which two or more tasks </a:t>
            </a:r>
            <a:r>
              <a:rPr lang="en-US" b="1" dirty="0">
                <a:latin typeface="Arial"/>
              </a:rPr>
              <a:t>may be </a:t>
            </a:r>
            <a:r>
              <a:rPr lang="en-US" dirty="0">
                <a:latin typeface="Arial"/>
              </a:rPr>
              <a:t>underway (at any point of their execution) at the same time</a:t>
            </a:r>
          </a:p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 concurrent system is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parallel</a:t>
            </a:r>
            <a:r>
              <a:rPr lang="en-US" dirty="0">
                <a:latin typeface="Arial"/>
              </a:rPr>
              <a:t> if more than one task can be physically active at once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This requires more than one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07651-A2B2-AC46-8B35-76498CBD3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C41F05-9E67-4A47-8983-142D3CEF586A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2167DFA-024D-8E4A-8883-8A906AB9E4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A48AF61-1886-454E-B520-71AB22FF4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923B0D-57E6-3346-9B3D-6784F20B5858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1367042" name="Rectangle 2">
            <a:extLst>
              <a:ext uri="{FF2B5EF4-FFF2-40B4-BE49-F238E27FC236}">
                <a16:creationId xmlns:a16="http://schemas.microsoft.com/office/drawing/2014/main" id="{CB395595-1A14-7748-80D4-6500B6F4F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1913"/>
            <a:ext cx="8707438" cy="1004887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</a:rPr>
              <a:t>What Can Go Wrong?</a:t>
            </a:r>
            <a:br>
              <a:rPr lang="en-US" altLang="en-US" sz="3600">
                <a:latin typeface="Arial" panose="020B0604020202020204" pitchFamily="34" charset="0"/>
              </a:rPr>
            </a:br>
            <a:r>
              <a:rPr lang="en-US" altLang="en-US" sz="3600">
                <a:latin typeface="Arial" panose="020B0604020202020204" pitchFamily="34" charset="0"/>
              </a:rPr>
              <a:t>Class Vector (Java 1.1’s ArrayList)</a:t>
            </a:r>
          </a:p>
        </p:txBody>
      </p:sp>
      <p:sp>
        <p:nvSpPr>
          <p:cNvPr id="1367043" name="Rectangle 3">
            <a:extLst>
              <a:ext uri="{FF2B5EF4-FFF2-40B4-BE49-F238E27FC236}">
                <a16:creationId xmlns:a16="http://schemas.microsoft.com/office/drawing/2014/main" id="{D6E3E7C5-91C5-4444-9E52-D6AF1C5CC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class Vector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private Object elementData[];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private int elementCount;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	 synchronized</a:t>
            </a:r>
            <a:r>
              <a:rPr lang="en-US" altLang="en-US" sz="2000" b="1">
                <a:latin typeface="Courier" pitchFamily="2" charset="0"/>
              </a:rPr>
              <a:t> void trimToSize() { …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</a:t>
            </a: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synchronized</a:t>
            </a:r>
            <a:r>
              <a:rPr lang="en-US" altLang="en-US" sz="2000" b="1">
                <a:latin typeface="Courier" pitchFamily="2" charset="0"/>
              </a:rPr>
              <a:t> boolean removeAllElements()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>
                <a:latin typeface="Courier" pitchFamily="2" charset="0"/>
              </a:rPr>
              <a:t>		elementCount = 0; trimToSize();</a:t>
            </a:r>
            <a:r>
              <a:rPr lang="en-US" altLang="en-US" sz="2000" b="1">
                <a:latin typeface="Courier" pitchFamily="2" charset="0"/>
              </a:rPr>
              <a:t>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</a:t>
            </a: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synchronized</a:t>
            </a:r>
            <a:r>
              <a:rPr lang="en-US" altLang="en-US" sz="2000" b="1">
                <a:latin typeface="Courier" pitchFamily="2" charset="0"/>
              </a:rPr>
              <a:t> int lastIndexOf(Object elem, int n)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  for (int i = n; --i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     if (elem.equals(</a:t>
            </a: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elementData[i]</a:t>
            </a:r>
            <a:r>
              <a:rPr lang="en-US" altLang="en-US" sz="2000" b="1">
                <a:latin typeface="Courier" pitchFamily="2" charset="0"/>
              </a:rPr>
              <a:t>)) return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  return -1;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int lastIndexOf(Object elem)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  n = elementCount;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  return lastIndexOf(elem, 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5C9C5-12E4-7D43-9455-885E70CA9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5B693E-37BF-A94B-85A4-70D8801F129F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78BAE-32CA-FD42-B6EB-697F2618C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1913"/>
            <a:ext cx="8707438" cy="10048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Arial"/>
              </a:rPr>
              <a:t>What Can Go Wrong?</a:t>
            </a:r>
            <a:br>
              <a:rPr lang="en-US" sz="3600" dirty="0">
                <a:latin typeface="Arial"/>
              </a:rPr>
            </a:br>
            <a:r>
              <a:rPr lang="en-US" sz="3600" dirty="0">
                <a:latin typeface="Arial"/>
              </a:rPr>
              <a:t>Class Vector (Java 1.1)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94A7D38-9F0D-4E44-B003-85709ACE5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8610600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Thread A:				Thread B: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>
                <a:latin typeface="Courier" pitchFamily="2" charset="0"/>
              </a:rPr>
              <a:t>removeAllElements	   lastIndexOf(elem)</a:t>
            </a:r>
          </a:p>
          <a:p>
            <a:pPr eaLnBrk="1" hangingPunct="1"/>
            <a:r>
              <a:rPr lang="en-US" altLang="en-US" b="1">
                <a:latin typeface="Courier" pitchFamily="2" charset="0"/>
              </a:rPr>
              <a:t>  </a:t>
            </a:r>
            <a:r>
              <a:rPr lang="en-US" altLang="en-US" b="1">
                <a:solidFill>
                  <a:srgbClr val="FF0000"/>
                </a:solidFill>
                <a:latin typeface="Courier" pitchFamily="2" charset="0"/>
              </a:rPr>
              <a:t>elementCount=0		n=elementCount</a:t>
            </a:r>
          </a:p>
          <a:p>
            <a:pPr eaLnBrk="1" hangingPunct="1"/>
            <a:r>
              <a:rPr lang="en-US" altLang="en-US" b="1">
                <a:latin typeface="Courier" pitchFamily="2" charset="0"/>
              </a:rPr>
              <a:t>  trimToSize			</a:t>
            </a:r>
          </a:p>
          <a:p>
            <a:pPr eaLnBrk="1" hangingPunct="1"/>
            <a:r>
              <a:rPr lang="en-US" altLang="en-US" b="1">
                <a:latin typeface="Courier" pitchFamily="2" charset="0"/>
              </a:rPr>
              <a:t>    …</a:t>
            </a:r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elementData=…</a:t>
            </a:r>
          </a:p>
          <a:p>
            <a:pPr eaLnBrk="1" hangingPunct="1"/>
            <a:endParaRPr lang="en-US" altLang="en-US" b="1">
              <a:solidFill>
                <a:srgbClr val="FF0000"/>
              </a:solidFill>
              <a:latin typeface="Courier" pitchFamily="2" charset="0"/>
            </a:endParaRPr>
          </a:p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" pitchFamily="2" charset="0"/>
              </a:rPr>
              <a:t>					</a:t>
            </a:r>
            <a:r>
              <a:rPr lang="en-US" altLang="en-US" b="1">
                <a:latin typeface="Courier" pitchFamily="2" charset="0"/>
              </a:rPr>
              <a:t>lastIndexOf(elem,</a:t>
            </a:r>
            <a:r>
              <a:rPr lang="en-US" altLang="en-US" b="1">
                <a:solidFill>
                  <a:srgbClr val="FF0000"/>
                </a:solidFill>
                <a:latin typeface="Courier" pitchFamily="2" charset="0"/>
              </a:rPr>
              <a:t>n</a:t>
            </a:r>
            <a:r>
              <a:rPr lang="en-US" altLang="en-US" b="1">
                <a:latin typeface="Courier" pitchFamily="2" charset="0"/>
              </a:rPr>
              <a:t>)</a:t>
            </a:r>
          </a:p>
          <a:p>
            <a:pPr eaLnBrk="1" hangingPunct="1"/>
            <a:r>
              <a:rPr lang="en-US" altLang="en-US" b="1">
                <a:latin typeface="Courier" pitchFamily="2" charset="0"/>
              </a:rPr>
              <a:t>					  …</a:t>
            </a:r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elementData[n-1]</a:t>
            </a:r>
            <a:r>
              <a:rPr lang="en-US" altLang="en-US" b="1">
                <a:latin typeface="Courier" pitchFamily="2" charset="0"/>
              </a:rPr>
              <a:t>…</a:t>
            </a:r>
          </a:p>
          <a:p>
            <a:pPr eaLnBrk="1" hangingPunct="1"/>
            <a:endParaRPr lang="en-US" altLang="en-US" b="1">
              <a:latin typeface="Courier" pitchFamily="2" charset="0"/>
            </a:endParaRPr>
          </a:p>
          <a:p>
            <a:pPr eaLnBrk="1" hangingPunct="1"/>
            <a:endParaRPr lang="en-US" altLang="en-US" sz="1800" b="1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9FFBD99-4E31-4B42-83CD-98A056441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95600"/>
            <a:ext cx="3581400" cy="167640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5C82E73-1A26-2246-8737-159933D4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76800"/>
            <a:ext cx="3733800" cy="76200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1926" name="TextBox 8">
            <a:extLst>
              <a:ext uri="{FF2B5EF4-FFF2-40B4-BE49-F238E27FC236}">
                <a16:creationId xmlns:a16="http://schemas.microsoft.com/office/drawing/2014/main" id="{A78D5CE5-979F-3549-AA73-B7F2261ED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574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There is a data race on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elementCount</a:t>
            </a:r>
            <a:r>
              <a:rPr lang="en-US" altLang="en-US"/>
              <a:t>:</a:t>
            </a:r>
          </a:p>
        </p:txBody>
      </p:sp>
      <p:sp>
        <p:nvSpPr>
          <p:cNvPr id="81927" name="TextBox 9">
            <a:extLst>
              <a:ext uri="{FF2B5EF4-FFF2-40B4-BE49-F238E27FC236}">
                <a16:creationId xmlns:a16="http://schemas.microsoft.com/office/drawing/2014/main" id="{7575BBD0-1239-5849-80E4-B6EC7959A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19800"/>
            <a:ext cx="5026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Will raise an exception because</a:t>
            </a:r>
            <a:r>
              <a:rPr lang="en-US" altLang="en-US" sz="1800"/>
              <a:t>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elementData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has been reset by thread A.</a:t>
            </a:r>
            <a:r>
              <a:rPr lang="en-US" altLang="en-US" sz="180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97336-52C8-314A-A777-D19C504283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86600" y="5715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90451C-01E4-8243-91CD-EA29B599D3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585EE-D5C8-814E-9573-4FDE274861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3A437F-0DC5-BD4A-AE02-52C818E0D76C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1386498" name="Rectangle 2">
            <a:extLst>
              <a:ext uri="{FF2B5EF4-FFF2-40B4-BE49-F238E27FC236}">
                <a16:creationId xmlns:a16="http://schemas.microsoft.com/office/drawing/2014/main" id="{B09362BD-D03D-E94F-9091-E2F7FCAAE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What Can Go Wrong? </a:t>
            </a:r>
          </a:p>
        </p:txBody>
      </p:sp>
      <p:sp>
        <p:nvSpPr>
          <p:cNvPr id="1386500" name="Text Box 4">
            <a:extLst>
              <a:ext uri="{FF2B5EF4-FFF2-40B4-BE49-F238E27FC236}">
                <a16:creationId xmlns:a16="http://schemas.microsoft.com/office/drawing/2014/main" id="{30D3371C-E87A-5F49-9EF4-7BBAEE0B8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87630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ArrayList </a:t>
            </a:r>
            <a:r>
              <a:rPr lang="en-US" altLang="en-US" sz="1800" b="1">
                <a:solidFill>
                  <a:srgbClr val="FF0000"/>
                </a:solidFill>
                <a:latin typeface="Courier" pitchFamily="2" charset="0"/>
              </a:rPr>
              <a:t>seen</a:t>
            </a:r>
            <a:r>
              <a:rPr lang="en-US" altLang="en-US" sz="1800" b="1">
                <a:latin typeface="Courier" pitchFamily="2" charset="0"/>
              </a:rPr>
              <a:t> = new ArrayList(); // seen is shared state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…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void search(Node node) {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… 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Runnable task = new Runnable() {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	public void run() {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       …	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	    synchronized (this) { // synchronize access to </a:t>
            </a:r>
            <a:r>
              <a:rPr lang="en-US" altLang="en-US" sz="1800" b="1">
                <a:solidFill>
                  <a:srgbClr val="FF0000"/>
                </a:solidFill>
                <a:latin typeface="Courier" pitchFamily="2" charset="0"/>
              </a:rPr>
              <a:t>seen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         if (!</a:t>
            </a:r>
            <a:r>
              <a:rPr lang="en-US" altLang="en-US" sz="1800" b="1">
                <a:solidFill>
                  <a:srgbClr val="FF0000"/>
                </a:solidFill>
                <a:latin typeface="Courier" pitchFamily="2" charset="0"/>
              </a:rPr>
              <a:t>seen</a:t>
            </a:r>
            <a:r>
              <a:rPr lang="en-US" altLang="en-US" sz="1800" b="1">
                <a:latin typeface="Courier" pitchFamily="2" charset="0"/>
              </a:rPr>
              <a:t>.contains(node.pos)) 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		  </a:t>
            </a:r>
            <a:r>
              <a:rPr lang="en-US" altLang="en-US" sz="1800" b="1">
                <a:solidFill>
                  <a:srgbClr val="FF0000"/>
                </a:solidFill>
                <a:latin typeface="Courier" pitchFamily="2" charset="0"/>
              </a:rPr>
              <a:t>seen</a:t>
            </a:r>
            <a:r>
              <a:rPr lang="en-US" altLang="en-US" sz="1800" b="1">
                <a:latin typeface="Courier" pitchFamily="2" charset="0"/>
              </a:rPr>
              <a:t>.add(node.pos);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		else return;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       }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       // check if current node is a solution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       …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       // compute legal moves, call search(child)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	    … 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	}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};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    e.execute(task);</a:t>
            </a:r>
          </a:p>
          <a:p>
            <a:pPr eaLnBrk="1" hangingPunct="1"/>
            <a:r>
              <a:rPr lang="en-US" altLang="en-US" sz="1800" b="1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156D40A-4082-9B4E-9B6E-0958E45A84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FFB1599-F3BF-6F4B-A8E9-AA3462318425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sp>
        <p:nvSpPr>
          <p:cNvPr id="1370114" name="Rectangle 2">
            <a:extLst>
              <a:ext uri="{FF2B5EF4-FFF2-40B4-BE49-F238E27FC236}">
                <a16:creationId xmlns:a16="http://schemas.microsoft.com/office/drawing/2014/main" id="{600D0CE6-049B-ED48-90E2-912381749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Arial"/>
              </a:rPr>
              <a:t>What Can Go Wrong?</a:t>
            </a:r>
            <a:br>
              <a:rPr lang="en-US" sz="3600" dirty="0">
                <a:latin typeface="Arial"/>
              </a:rPr>
            </a:br>
            <a:r>
              <a:rPr lang="en-US" sz="3600" dirty="0" err="1">
                <a:latin typeface="Arial"/>
              </a:rPr>
              <a:t>java.lang.StringBuffer</a:t>
            </a:r>
            <a:r>
              <a:rPr lang="en-US" sz="3600" dirty="0">
                <a:latin typeface="Arial"/>
              </a:rPr>
              <a:t> (Java 1.4)</a:t>
            </a:r>
          </a:p>
        </p:txBody>
      </p:sp>
      <p:sp>
        <p:nvSpPr>
          <p:cNvPr id="1370115" name="Text Box 3">
            <a:extLst>
              <a:ext uri="{FF2B5EF4-FFF2-40B4-BE49-F238E27FC236}">
                <a16:creationId xmlns:a16="http://schemas.microsoft.com/office/drawing/2014/main" id="{94EF84CD-BCE0-3846-A675-7C0F0ECF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4582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public final class </a:t>
            </a:r>
            <a:r>
              <a:rPr lang="en-US" b="1" dirty="0" err="1">
                <a:latin typeface="Courier" charset="0"/>
                <a:ea typeface="ＭＳ Ｐゴシック" charset="0"/>
              </a:rPr>
              <a:t>StringBuffer</a:t>
            </a:r>
            <a:r>
              <a:rPr lang="en-US" b="1" dirty="0">
                <a:latin typeface="Courier" charset="0"/>
                <a:ea typeface="ＭＳ Ｐゴシック" charset="0"/>
              </a:rPr>
              <a:t> {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private </a:t>
            </a:r>
            <a:r>
              <a:rPr lang="en-US" b="1" dirty="0" err="1">
                <a:latin typeface="Courier" charset="0"/>
                <a:ea typeface="ＭＳ Ｐゴシック" charset="0"/>
              </a:rPr>
              <a:t>int</a:t>
            </a:r>
            <a:r>
              <a:rPr lang="en-US" b="1" dirty="0">
                <a:latin typeface="Courier" charset="0"/>
                <a:ea typeface="ＭＳ Ｐゴシック" charset="0"/>
              </a:rPr>
              <a:t> count;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private char[ ] value; 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    .      . 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public synchronized </a:t>
            </a:r>
            <a:r>
              <a:rPr lang="en-US" b="1" dirty="0" err="1">
                <a:latin typeface="Courier" charset="0"/>
                <a:ea typeface="ＭＳ Ｐゴシック" charset="0"/>
              </a:rPr>
              <a:t>StringBuffer</a:t>
            </a:r>
            <a:r>
              <a:rPr lang="en-US" b="1" dirty="0">
                <a:latin typeface="Courier" charset="0"/>
                <a:ea typeface="ＭＳ Ｐゴシック" charset="0"/>
              </a:rPr>
              <a:t> append(</a:t>
            </a:r>
            <a:r>
              <a:rPr lang="en-US" b="1" dirty="0" err="1">
                <a:latin typeface="Courier" charset="0"/>
                <a:ea typeface="ＭＳ Ｐゴシック" charset="0"/>
              </a:rPr>
              <a:t>StringBuffer</a:t>
            </a:r>
            <a:r>
              <a:rPr lang="en-US" b="1" dirty="0">
                <a:latin typeface="Courier" charset="0"/>
                <a:ea typeface="ＭＳ Ｐゴシック" charset="0"/>
              </a:rPr>
              <a:t> </a:t>
            </a:r>
            <a:r>
              <a:rPr lang="en-US" b="1" dirty="0" err="1">
                <a:latin typeface="Courier" charset="0"/>
                <a:ea typeface="ＭＳ Ｐゴシック" charset="0"/>
              </a:rPr>
              <a:t>sb</a:t>
            </a:r>
            <a:r>
              <a:rPr lang="en-US" b="1" dirty="0">
                <a:latin typeface="Courier" charset="0"/>
                <a:ea typeface="ＭＳ Ｐゴシック" charset="0"/>
              </a:rPr>
              <a:t>) 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{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    if (</a:t>
            </a:r>
            <a:r>
              <a:rPr lang="en-US" b="1" dirty="0" err="1">
                <a:latin typeface="Courier" charset="0"/>
                <a:ea typeface="ＭＳ Ｐゴシック" charset="0"/>
              </a:rPr>
              <a:t>sb</a:t>
            </a:r>
            <a:r>
              <a:rPr lang="en-US" b="1" dirty="0">
                <a:latin typeface="Courier" charset="0"/>
                <a:ea typeface="ＭＳ Ｐゴシック" charset="0"/>
              </a:rPr>
              <a:t> == null) </a:t>
            </a:r>
            <a:r>
              <a:rPr lang="en-US" b="1" dirty="0" err="1">
                <a:latin typeface="Courier" charset="0"/>
                <a:ea typeface="ＭＳ Ｐゴシック" charset="0"/>
              </a:rPr>
              <a:t>sb</a:t>
            </a:r>
            <a:r>
              <a:rPr lang="en-US" b="1" dirty="0">
                <a:latin typeface="Courier" charset="0"/>
                <a:ea typeface="ＭＳ Ｐゴシック" charset="0"/>
              </a:rPr>
              <a:t> = NULL;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    </a:t>
            </a:r>
            <a:r>
              <a:rPr lang="en-US" b="1" dirty="0" err="1">
                <a:latin typeface="Courier" charset="0"/>
                <a:ea typeface="ＭＳ Ｐゴシック" charset="0"/>
              </a:rPr>
              <a:t>int</a:t>
            </a:r>
            <a:r>
              <a:rPr lang="en-US" b="1" dirty="0">
                <a:latin typeface="Courier" charset="0"/>
                <a:ea typeface="ＭＳ Ｐゴシック" charset="0"/>
              </a:rPr>
              <a:t> </a:t>
            </a:r>
            <a:r>
              <a:rPr lang="en-US" b="1" dirty="0" err="1">
                <a:latin typeface="Courier" charset="0"/>
                <a:ea typeface="ＭＳ Ｐゴシック" charset="0"/>
              </a:rPr>
              <a:t>len</a:t>
            </a:r>
            <a:r>
              <a:rPr lang="en-US" b="1" dirty="0">
                <a:latin typeface="Courier" charset="0"/>
                <a:ea typeface="ＭＳ Ｐゴシック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  <a:ea typeface="ＭＳ Ｐゴシック" charset="0"/>
              </a:rPr>
              <a:t>sb.length</a:t>
            </a:r>
            <a:r>
              <a:rPr lang="en-US" b="1" dirty="0">
                <a:solidFill>
                  <a:srgbClr val="0000FF"/>
                </a:solidFill>
                <a:latin typeface="Courier" charset="0"/>
                <a:ea typeface="ＭＳ Ｐゴシック" charset="0"/>
              </a:rPr>
              <a:t>();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    </a:t>
            </a:r>
            <a:r>
              <a:rPr lang="en-US" b="1" dirty="0" err="1">
                <a:latin typeface="Courier" charset="0"/>
                <a:ea typeface="ＭＳ Ｐゴシック" charset="0"/>
              </a:rPr>
              <a:t>int</a:t>
            </a:r>
            <a:r>
              <a:rPr lang="en-US" b="1" dirty="0">
                <a:latin typeface="Courier" charset="0"/>
                <a:ea typeface="ＭＳ Ｐゴシック" charset="0"/>
              </a:rPr>
              <a:t> </a:t>
            </a:r>
            <a:r>
              <a:rPr lang="en-US" b="1" dirty="0" err="1">
                <a:latin typeface="Courier" charset="0"/>
                <a:ea typeface="ＭＳ Ｐゴシック" charset="0"/>
              </a:rPr>
              <a:t>newcount</a:t>
            </a:r>
            <a:r>
              <a:rPr lang="en-US" b="1" dirty="0">
                <a:latin typeface="Courier" charset="0"/>
                <a:ea typeface="ＭＳ Ｐゴシック" charset="0"/>
              </a:rPr>
              <a:t> = count + </a:t>
            </a:r>
            <a:r>
              <a:rPr lang="en-US" b="1" dirty="0" err="1">
                <a:latin typeface="Courier" charset="0"/>
                <a:ea typeface="ＭＳ Ｐゴシック" charset="0"/>
              </a:rPr>
              <a:t>len</a:t>
            </a:r>
            <a:r>
              <a:rPr lang="en-US" b="1" dirty="0">
                <a:latin typeface="Courier" charset="0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    if (</a:t>
            </a:r>
            <a:r>
              <a:rPr lang="en-US" b="1" dirty="0" err="1">
                <a:latin typeface="Courier" charset="0"/>
                <a:ea typeface="ＭＳ Ｐゴシック" charset="0"/>
              </a:rPr>
              <a:t>newcount</a:t>
            </a:r>
            <a:r>
              <a:rPr lang="en-US" b="1" dirty="0">
                <a:latin typeface="Courier" charset="0"/>
                <a:ea typeface="ＭＳ Ｐゴシック" charset="0"/>
              </a:rPr>
              <a:t> &gt; </a:t>
            </a:r>
            <a:r>
              <a:rPr lang="en-US" b="1" dirty="0" err="1">
                <a:latin typeface="Courier" charset="0"/>
                <a:ea typeface="ＭＳ Ｐゴシック" charset="0"/>
              </a:rPr>
              <a:t>value.length</a:t>
            </a:r>
            <a:r>
              <a:rPr lang="en-US" b="1" dirty="0">
                <a:latin typeface="Courier" charset="0"/>
                <a:ea typeface="ＭＳ Ｐゴシック" charset="0"/>
              </a:rPr>
              <a:t>) </a:t>
            </a:r>
            <a:r>
              <a:rPr lang="en-US" b="1" dirty="0" err="1">
                <a:latin typeface="Courier" charset="0"/>
                <a:ea typeface="ＭＳ Ｐゴシック" charset="0"/>
              </a:rPr>
              <a:t>expandCapacity</a:t>
            </a:r>
            <a:r>
              <a:rPr lang="en-US" b="1" dirty="0">
                <a:latin typeface="Courier" charset="0"/>
                <a:ea typeface="ＭＳ Ｐゴシック" charset="0"/>
              </a:rPr>
              <a:t>(</a:t>
            </a:r>
            <a:r>
              <a:rPr lang="en-US" b="1" dirty="0" err="1">
                <a:latin typeface="Courier" charset="0"/>
                <a:ea typeface="ＭＳ Ｐゴシック" charset="0"/>
              </a:rPr>
              <a:t>newcount</a:t>
            </a:r>
            <a:r>
              <a:rPr lang="en-US" b="1" dirty="0">
                <a:latin typeface="Courier" charset="0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  <a:ea typeface="ＭＳ Ｐゴシック" charset="0"/>
              </a:rPr>
              <a:t>sb.getChars</a:t>
            </a:r>
            <a:r>
              <a:rPr lang="en-US" b="1" dirty="0">
                <a:solidFill>
                  <a:srgbClr val="0000FF"/>
                </a:solidFill>
                <a:latin typeface="Courier" charset="0"/>
                <a:ea typeface="ＭＳ Ｐゴシック" charset="0"/>
              </a:rPr>
              <a:t>(0, 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  <a:ea typeface="ＭＳ Ｐゴシック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latin typeface="Courier" charset="0"/>
                <a:ea typeface="ＭＳ Ｐゴシック" charset="0"/>
              </a:rPr>
              <a:t>, value, count);</a:t>
            </a:r>
            <a:r>
              <a:rPr lang="en-US" b="1" dirty="0">
                <a:latin typeface="Courier" charset="0"/>
                <a:ea typeface="ＭＳ Ｐゴシック" charset="0"/>
              </a:rPr>
              <a:t> </a:t>
            </a:r>
            <a:endParaRPr lang="en-US" b="1" dirty="0">
              <a:solidFill>
                <a:srgbClr val="FF0000"/>
              </a:solidFill>
              <a:latin typeface="Courier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    count = </a:t>
            </a:r>
            <a:r>
              <a:rPr lang="en-US" b="1" dirty="0" err="1">
                <a:latin typeface="Courier" charset="0"/>
                <a:ea typeface="ＭＳ Ｐゴシック" charset="0"/>
              </a:rPr>
              <a:t>newcount</a:t>
            </a:r>
            <a:r>
              <a:rPr lang="en-US" b="1" dirty="0">
                <a:latin typeface="Courier" charset="0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    return this;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}</a:t>
            </a:r>
          </a:p>
          <a:p>
            <a:pPr>
              <a:defRPr/>
            </a:pPr>
            <a:endParaRPr lang="en-US" b="1" dirty="0">
              <a:latin typeface="Courier" charset="0"/>
              <a:ea typeface="ＭＳ Ｐゴシック" charset="0"/>
            </a:endParaRPr>
          </a:p>
          <a:p>
            <a:pPr>
              <a:defRPr/>
            </a:pPr>
            <a:endParaRPr lang="en-US" b="1" dirty="0">
              <a:latin typeface="Courier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public synchronized </a:t>
            </a:r>
            <a:r>
              <a:rPr lang="en-US" b="1" dirty="0" err="1">
                <a:latin typeface="Courier" charset="0"/>
                <a:ea typeface="ＭＳ Ｐゴシック" charset="0"/>
              </a:rPr>
              <a:t>int</a:t>
            </a:r>
            <a:r>
              <a:rPr lang="en-US" b="1" dirty="0">
                <a:latin typeface="Courier" charset="0"/>
                <a:ea typeface="ＭＳ Ｐゴシック" charset="0"/>
              </a:rPr>
              <a:t> length( ) { return count; }</a:t>
            </a:r>
          </a:p>
          <a:p>
            <a:pPr>
              <a:defRPr/>
            </a:pPr>
            <a:endParaRPr lang="en-US" b="1" dirty="0">
              <a:latin typeface="Courier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  public synchronized void </a:t>
            </a:r>
            <a:r>
              <a:rPr lang="en-US" b="1" dirty="0" err="1">
                <a:latin typeface="Courier" charset="0"/>
                <a:ea typeface="ＭＳ Ｐゴシック" charset="0"/>
              </a:rPr>
              <a:t>getChars</a:t>
            </a:r>
            <a:r>
              <a:rPr lang="en-US" b="1" dirty="0">
                <a:latin typeface="Courier" charset="0"/>
                <a:ea typeface="ＭＳ Ｐゴシック" charset="0"/>
              </a:rPr>
              <a:t>(. . .) { . . . }</a:t>
            </a:r>
          </a:p>
          <a:p>
            <a:pPr>
              <a:defRPr/>
            </a:pPr>
            <a:r>
              <a:rPr lang="en-US" b="1" dirty="0">
                <a:latin typeface="Courier" charset="0"/>
                <a:ea typeface="ＭＳ Ｐゴシック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2FB1-EEA4-DC44-9861-1456756E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Method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append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is not “atomic”:</a:t>
            </a:r>
            <a:r>
              <a:rPr lang="en-US" alt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5DA92-CC1E-2D49-AD50-D5A4FFAA6A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99EFE2-51B0-7541-9CEC-4DBBF07BCF2F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CF5A75F-4BC4-9F4A-B4C0-2371F54B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14600"/>
            <a:ext cx="63246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Thread A:                  Thread B: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sb.length()</a:t>
            </a:r>
            <a:r>
              <a:rPr lang="en-US" altLang="en-US"/>
              <a:t>       </a:t>
            </a:r>
          </a:p>
          <a:p>
            <a:pPr eaLnBrk="1" hangingPunct="1"/>
            <a:r>
              <a:rPr lang="en-US" altLang="en-US"/>
              <a:t>                       </a:t>
            </a:r>
          </a:p>
          <a:p>
            <a:pPr eaLnBrk="1" hangingPunct="1"/>
            <a:r>
              <a:rPr lang="en-US" altLang="en-US"/>
              <a:t>                                 </a:t>
            </a:r>
            <a:r>
              <a:rPr lang="en-US" altLang="en-US" b="1">
                <a:latin typeface="Courier New" panose="02070309020205020404" pitchFamily="49" charset="0"/>
              </a:rPr>
              <a:t>sb.delete(…)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sb.getChars()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595EA-D599-CA49-B7CC-BB55F8DC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24200"/>
            <a:ext cx="2482850" cy="566738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958A5-8F75-B348-8EA7-40B9AEFB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86200"/>
            <a:ext cx="3414713" cy="566738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B1BCA4-07C8-F640-B49D-F14E06CE6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2949575" cy="566738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1DCD84-2195-8549-9D50-BEC575434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>
                <a:latin typeface="Arial"/>
              </a:rPr>
              <a:t>What Can Go Wrong?</a:t>
            </a:r>
            <a:br>
              <a:rPr lang="en-US" sz="3600" dirty="0">
                <a:latin typeface="Arial"/>
              </a:rPr>
            </a:br>
            <a:r>
              <a:rPr lang="en-US" sz="3600" dirty="0" err="1">
                <a:latin typeface="Arial"/>
              </a:rPr>
              <a:t>java.lang.StringBuffer</a:t>
            </a:r>
            <a:r>
              <a:rPr lang="en-US" sz="3600" dirty="0">
                <a:latin typeface="Arial"/>
              </a:rPr>
              <a:t> (Java 1.4)</a:t>
            </a:r>
          </a:p>
        </p:txBody>
      </p:sp>
      <p:sp>
        <p:nvSpPr>
          <p:cNvPr id="87048" name="TextBox 9">
            <a:extLst>
              <a:ext uri="{FF2B5EF4-FFF2-40B4-BE49-F238E27FC236}">
                <a16:creationId xmlns:a16="http://schemas.microsoft.com/office/drawing/2014/main" id="{50ADE925-49D4-A14D-80A9-D528772A8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4887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Will raise an exception because</a:t>
            </a:r>
            <a:r>
              <a:rPr lang="en-US" altLang="en-US" sz="1800"/>
              <a:t>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sb’s value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array has been updated by thread B.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B27125-6C9D-A64C-BBA0-8AE9348A1F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2578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00D802-258E-EC48-AB5C-84CCC11BCD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169B298-4956-F545-8482-12110385AE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FFC565-B660-5B49-8506-5E4EB2E15000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1372162" name="Rectangle 2">
            <a:extLst>
              <a:ext uri="{FF2B5EF4-FFF2-40B4-BE49-F238E27FC236}">
                <a16:creationId xmlns:a16="http://schemas.microsoft.com/office/drawing/2014/main" id="{586BF1ED-151C-E44A-B8F1-3F2C50F72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Atomicity Violation</a:t>
            </a:r>
          </a:p>
        </p:txBody>
      </p:sp>
      <p:sp>
        <p:nvSpPr>
          <p:cNvPr id="1372163" name="Rectangle 3">
            <a:extLst>
              <a:ext uri="{FF2B5EF4-FFF2-40B4-BE49-F238E27FC236}">
                <a16:creationId xmlns:a16="http://schemas.microsoft.com/office/drawing/2014/main" id="{C7C77E2D-96AE-7443-B405-3B61EB0DD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Method</a:t>
            </a:r>
            <a:r>
              <a:rPr lang="en-US" altLang="en-US" sz="2800" dirty="0"/>
              <a:t> </a:t>
            </a:r>
            <a:r>
              <a:rPr lang="en-US" altLang="en-US" sz="2800" b="1" dirty="0" err="1">
                <a:latin typeface="Courier" pitchFamily="2" charset="0"/>
              </a:rPr>
              <a:t>StringBuffer.append</a:t>
            </a:r>
            <a:r>
              <a:rPr lang="en-US" altLang="en-US" sz="2800" b="1" dirty="0">
                <a:latin typeface="Courier" pitchFamily="2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>is not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”atomic”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Informally, a method is said to be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atomic</a:t>
            </a:r>
            <a:r>
              <a:rPr lang="en-US" altLang="en-US" sz="2800" dirty="0">
                <a:latin typeface="Arial" panose="020B0604020202020204" pitchFamily="34" charset="0"/>
              </a:rPr>
              <a:t> if its </a:t>
            </a:r>
            <a:r>
              <a:rPr lang="ja-JP" altLang="en-US" sz="2800">
                <a:latin typeface="Arial" panose="020B0604020202020204" pitchFamily="34" charset="0"/>
              </a:rPr>
              <a:t>“</a:t>
            </a:r>
            <a:r>
              <a:rPr lang="en-US" altLang="ja-JP" sz="2800" dirty="0">
                <a:latin typeface="Arial" panose="020B0604020202020204" pitchFamily="34" charset="0"/>
              </a:rPr>
              <a:t>sequential behavior</a:t>
            </a:r>
            <a:r>
              <a:rPr lang="ja-JP" altLang="en-US" sz="2800">
                <a:latin typeface="Arial" panose="020B0604020202020204" pitchFamily="34" charset="0"/>
              </a:rPr>
              <a:t>”</a:t>
            </a:r>
            <a:r>
              <a:rPr lang="en-US" altLang="ja-JP" sz="2800" dirty="0">
                <a:latin typeface="Arial" panose="020B0604020202020204" pitchFamily="34" charset="0"/>
              </a:rPr>
              <a:t> (i.e., behavior when method is executed in one step), is the same as its </a:t>
            </a:r>
            <a:r>
              <a:rPr lang="ja-JP" altLang="en-US" sz="2800">
                <a:latin typeface="Arial" panose="020B0604020202020204" pitchFamily="34" charset="0"/>
              </a:rPr>
              <a:t>“</a:t>
            </a:r>
            <a:r>
              <a:rPr lang="en-US" altLang="ja-JP" sz="2800" dirty="0">
                <a:latin typeface="Arial" panose="020B0604020202020204" pitchFamily="34" charset="0"/>
              </a:rPr>
              <a:t>concurrent behavior</a:t>
            </a:r>
            <a:r>
              <a:rPr lang="ja-JP" altLang="en-US" sz="2800">
                <a:latin typeface="Arial" panose="020B0604020202020204" pitchFamily="34" charset="0"/>
              </a:rPr>
              <a:t>”</a:t>
            </a:r>
            <a:r>
              <a:rPr lang="en-US" altLang="ja-JP" sz="2800" dirty="0">
                <a:latin typeface="Arial" panose="020B0604020202020204" pitchFamily="34" charset="0"/>
              </a:rPr>
              <a:t> (i.e., behavior when method is interrupted by other threads)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A method is atomic if it appears to execute in </a:t>
            </a:r>
            <a:r>
              <a:rPr lang="ja-JP" altLang="en-US" sz="2400"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lang="en-US" altLang="ja-JP" sz="2400" dirty="0">
                <a:latin typeface="Arial" panose="020B0604020202020204" pitchFamily="34" charset="0"/>
                <a:ea typeface="Arial" panose="020B0604020202020204" pitchFamily="34" charset="0"/>
              </a:rPr>
              <a:t>one step</a:t>
            </a:r>
            <a:r>
              <a:rPr lang="ja-JP" altLang="en-US" sz="2400"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r>
              <a:rPr lang="en-US" altLang="ja-JP" sz="2400" dirty="0">
                <a:latin typeface="Arial" panose="020B0604020202020204" pitchFamily="34" charset="0"/>
                <a:ea typeface="Arial" panose="020B0604020202020204" pitchFamily="34" charset="0"/>
              </a:rPr>
              <a:t> even in the presence of multiple threads</a:t>
            </a:r>
          </a:p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Atomicity</a:t>
            </a:r>
            <a:r>
              <a:rPr lang="en-US" altLang="en-US" sz="2800" dirty="0">
                <a:latin typeface="Arial" panose="020B0604020202020204" pitchFamily="34" charset="0"/>
              </a:rPr>
              <a:t> is a stronger correctness pr</a:t>
            </a:r>
            <a:r>
              <a:rPr lang="en-US" altLang="en-US" sz="2800" dirty="0"/>
              <a:t>operty </a:t>
            </a:r>
            <a:r>
              <a:rPr lang="en-US" altLang="en-US" sz="2800" dirty="0">
                <a:latin typeface="Arial" panose="020B0604020202020204" pitchFamily="34" charset="0"/>
              </a:rPr>
              <a:t>than race freedom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A1797B-9C44-1A4A-BF5F-1903B6FA69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CF927B4-2E05-0846-A347-6396C7A7B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8CFCE0-806B-4242-A856-E40D1A311DE2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sp>
        <p:nvSpPr>
          <p:cNvPr id="1352706" name="Rectangle 2">
            <a:extLst>
              <a:ext uri="{FF2B5EF4-FFF2-40B4-BE49-F238E27FC236}">
                <a16:creationId xmlns:a16="http://schemas.microsoft.com/office/drawing/2014/main" id="{C2BDE5DD-3239-0641-9608-BA34F741C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Using Synchronization</a:t>
            </a:r>
          </a:p>
        </p:txBody>
      </p:sp>
      <p:sp>
        <p:nvSpPr>
          <p:cNvPr id="1352707" name="Rectangle 3">
            <a:extLst>
              <a:ext uri="{FF2B5EF4-FFF2-40B4-BE49-F238E27FC236}">
                <a16:creationId xmlns:a16="http://schemas.microsoft.com/office/drawing/2014/main" id="{518396F6-AFF6-0E4D-BFC2-9A5BA05DC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Lock-based synchronization helps avoid race conditions and atomicity violations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But synchronization can cause </a:t>
            </a:r>
            <a:r>
              <a:rPr lang="en-US" dirty="0">
                <a:solidFill>
                  <a:schemeClr val="hlink"/>
                </a:solidFill>
                <a:latin typeface="Arial"/>
              </a:rPr>
              <a:t>deadlocks!</a:t>
            </a:r>
            <a:endParaRPr lang="en-US" dirty="0">
              <a:latin typeface="Arial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Lock granularity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Synchronized blocks that are too long (i.e., </a:t>
            </a:r>
            <a:r>
              <a:rPr lang="en-US" dirty="0">
                <a:solidFill>
                  <a:schemeClr val="hlink"/>
                </a:solidFill>
                <a:latin typeface="Arial"/>
              </a:rPr>
              <a:t>coarse grained locking</a:t>
            </a:r>
            <a:r>
              <a:rPr lang="en-US" dirty="0">
                <a:latin typeface="Arial"/>
              </a:rPr>
              <a:t>) sacrifice concurrency and may lead to slow down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Force sequential execution as threads wait for locks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Synchronized blocks that are too short (i.e., </a:t>
            </a:r>
            <a:r>
              <a:rPr lang="en-US" dirty="0">
                <a:solidFill>
                  <a:schemeClr val="hlink"/>
                </a:solidFill>
                <a:latin typeface="Arial"/>
              </a:rPr>
              <a:t>fine grained locking</a:t>
            </a:r>
            <a:r>
              <a:rPr lang="en-US" dirty="0">
                <a:latin typeface="Arial"/>
              </a:rPr>
              <a:t>) may miss race conditions!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EF49C2-065F-7941-B68C-4C78B003A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BD49-A8C4-F84F-98C5-7CF542FA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Concurrent Programming is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FD2F-580D-FB45-B66C-9C2B1F69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Concurrent programming is about managing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shared mutable state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Exponential number of </a:t>
            </a:r>
            <a:r>
              <a:rPr lang="en-US" dirty="0" err="1">
                <a:latin typeface="Arial"/>
              </a:rPr>
              <a:t>interleavings</a:t>
            </a:r>
            <a:r>
              <a:rPr lang="en-US" dirty="0">
                <a:latin typeface="Arial"/>
              </a:rPr>
              <a:t> of thread operations</a:t>
            </a:r>
          </a:p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OO concurrency: complex shared mutable state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Defense: design principles to reduce complexity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Defense: immutable classes, objects, or references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Defense: avoid representation exposure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6FC2F-CEF8-6A4A-9A93-E627594A9E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9CECD0-FEC4-C143-9C24-1E7653E76B84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CE5BC43C-68C8-1F46-A5AB-9D25014750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508C-EBE3-C64B-87DE-CC670784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6FBE-0844-C94E-831C-20AC09CA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B8112-7FE4-E944-9E7D-F468C9F44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9DA305B-C596-4C46-9679-7C1158FE6069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845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024A-C805-824A-BCD1-182AD928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Parallelism in Software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0E6F-8443-954C-91FE-BE8B29A2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Arises at different granularity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From simple and small tasks, to large and complex tasks</a:t>
            </a:r>
          </a:p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Instruction-level parallelism (ILP)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Vector parallelism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Similar to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map</a:t>
            </a:r>
          </a:p>
          <a:p>
            <a:pPr marL="457200" lvl="1" indent="0"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"/>
              </a:rPr>
              <a:t>for (</a:t>
            </a:r>
            <a:r>
              <a:rPr lang="en-US" dirty="0" err="1">
                <a:solidFill>
                  <a:srgbClr val="0000FF"/>
                </a:solidFill>
                <a:latin typeface="Arial"/>
              </a:rPr>
              <a:t>i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=1; </a:t>
            </a:r>
            <a:r>
              <a:rPr lang="en-US" dirty="0" err="1">
                <a:solidFill>
                  <a:srgbClr val="0000FF"/>
                </a:solidFill>
                <a:latin typeface="Arial"/>
              </a:rPr>
              <a:t>i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&lt;=N; </a:t>
            </a:r>
            <a:r>
              <a:rPr lang="en-US" dirty="0" err="1">
                <a:solidFill>
                  <a:srgbClr val="0000FF"/>
                </a:solidFill>
                <a:latin typeface="Arial"/>
              </a:rPr>
              <a:t>i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++) {</a:t>
            </a:r>
          </a:p>
          <a:p>
            <a:pPr marL="457200" lvl="1" indent="0"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"/>
              </a:rPr>
              <a:t>   t = A[</a:t>
            </a:r>
            <a:r>
              <a:rPr lang="en-US" dirty="0" err="1">
                <a:solidFill>
                  <a:srgbClr val="0000FF"/>
                </a:solidFill>
                <a:latin typeface="Arial"/>
              </a:rPr>
              <a:t>i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]*B[</a:t>
            </a:r>
            <a:r>
              <a:rPr lang="en-US" dirty="0" err="1">
                <a:solidFill>
                  <a:srgbClr val="0000FF"/>
                </a:solidFill>
                <a:latin typeface="Arial"/>
              </a:rPr>
              <a:t>i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]</a:t>
            </a:r>
          </a:p>
          <a:p>
            <a:pPr marL="457200" lvl="1" indent="0"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"/>
              </a:rPr>
              <a:t>   s = </a:t>
            </a:r>
            <a:r>
              <a:rPr lang="en-US" dirty="0" err="1">
                <a:solidFill>
                  <a:srgbClr val="0000FF"/>
                </a:solidFill>
                <a:latin typeface="Arial"/>
              </a:rPr>
              <a:t>s+t</a:t>
            </a:r>
            <a:endParaRPr lang="en-US" dirty="0">
              <a:solidFill>
                <a:srgbClr val="0000FF"/>
              </a:solidFill>
              <a:latin typeface="Arial"/>
            </a:endParaRPr>
          </a:p>
          <a:p>
            <a:pPr marL="457200" lvl="1" indent="0"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36606-B4FC-AF41-8669-B933EA835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E37A55-D47C-9B46-B1F9-C4501B1E8D18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024A-C805-824A-BCD1-182AD928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Parallelism in Software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0E6F-8443-954C-91FE-BE8B29A2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Arises at different granularity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From simple and small tasks, to large and complex tasks</a:t>
            </a:r>
          </a:p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Instruction-level parallelism (ILP)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Vector parallelism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Similar to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map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Thread-level parallelism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u="sng" dirty="0">
                <a:latin typeface="Arial"/>
              </a:rPr>
              <a:t>Tasks</a:t>
            </a:r>
            <a:r>
              <a:rPr lang="en-US" dirty="0">
                <a:latin typeface="Arial"/>
              </a:rPr>
              <a:t> are now arbitrarily complex; concurrency is no longer hidden from programmer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36606-B4FC-AF41-8669-B933EA835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E37A55-D47C-9B46-B1F9-C4501B1E8D18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2664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B2C2-2D9D-DD4E-8545-EF9F6E5A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Multiprocessor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5970-17CF-0B4C-AE63-0FAE8AB7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Two broad categories of parallel architectures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Shared-memory machines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Those in which processors share common memory</a:t>
            </a:r>
          </a:p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Non-shared-memory machines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Those in which processors must communicate with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F55E4-D80F-3047-A259-A2709882C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EE22F04-1B11-0145-83D0-94E1F91F3CB7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D167-07A0-064C-B539-B1D4363D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Aside: What Exactly is a 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3C06-1E4C-1E4F-8C75-BE8E544C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For 30+ years, it used to be the single chip with a CPU, cache and other components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Now, it can mean a single “device” with multiple chips; each chip can have multiple cores; each core can have multiple hardware threads. Also, subsets of the cores can share different levels of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20E82-6D3D-434A-ABAF-12CBBE204A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A5C08E3-8338-6940-AA67-8DA884CB70EC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489DE5A-9350-2646-BEE0-1D15773CD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0C6E-060A-7349-9D27-A8EC343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Aside: What Exactly is a 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382C-16E7-0649-8417-095B3B4B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Usually OS and programming languages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abstract</a:t>
            </a:r>
            <a:r>
              <a:rPr lang="en-US" altLang="en-US" dirty="0">
                <a:latin typeface="Arial" panose="020B0604020202020204" pitchFamily="34" charset="0"/>
              </a:rPr>
              <a:t> away hardware complexity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For us, programmers,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”processor”</a:t>
            </a:r>
            <a:r>
              <a:rPr lang="en-US" altLang="ja-JP" dirty="0">
                <a:latin typeface="Arial" panose="020B0604020202020204" pitchFamily="34" charset="0"/>
              </a:rPr>
              <a:t> means a task/thread of computation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Or the hardware that runs thread of computation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But as we saw many times in this class, abstraction (i.e., improved programmability) comes at a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FB083-2F50-AB4E-9F48-E982EBF01F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23EECE-B471-414A-9C90-625EB16248BC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F5A044C-9769-8448-A89F-1522B2827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1|2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2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52.5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Arial"/>
      </a:majorFont>
      <a:minorFont>
        <a:latin typeface="Tahom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31481</TotalTime>
  <Words>3474</Words>
  <Application>Microsoft Macintosh PowerPoint</Application>
  <PresentationFormat>On-screen Show (4:3)</PresentationFormat>
  <Paragraphs>608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Courier</vt:lpstr>
      <vt:lpstr>Courier New</vt:lpstr>
      <vt:lpstr>Tahoma</vt:lpstr>
      <vt:lpstr>Wingdings</vt:lpstr>
      <vt:lpstr>Blends</vt:lpstr>
      <vt:lpstr>Custom Design</vt:lpstr>
      <vt:lpstr>Intro to Concurrency and Concurrency in Java</vt:lpstr>
      <vt:lpstr>Lecture Outline </vt:lpstr>
      <vt:lpstr>Concurrency</vt:lpstr>
      <vt:lpstr>Concurrency and Parallelism</vt:lpstr>
      <vt:lpstr>Parallelism in Software Systems</vt:lpstr>
      <vt:lpstr>Parallelism in Software Systems</vt:lpstr>
      <vt:lpstr>Multiprocessor Machines</vt:lpstr>
      <vt:lpstr>Aside: What Exactly is a Processor?</vt:lpstr>
      <vt:lpstr>Aside: What Exactly is a Processor?</vt:lpstr>
      <vt:lpstr>Fundamentals of Concurrent Programming</vt:lpstr>
      <vt:lpstr>Fundamentals of Concurrent Programming</vt:lpstr>
      <vt:lpstr>Fundamentals of Concurrent Programming</vt:lpstr>
      <vt:lpstr>Fundamentals of Concurrent Programming</vt:lpstr>
      <vt:lpstr>Shared Memory Model</vt:lpstr>
      <vt:lpstr>Lecture Outline </vt:lpstr>
      <vt:lpstr>Threads</vt:lpstr>
      <vt:lpstr>Terminology</vt:lpstr>
      <vt:lpstr>What Can Go Wrong?</vt:lpstr>
      <vt:lpstr>What Can Go Wrong?</vt:lpstr>
      <vt:lpstr>A Common Bug: Race Condition</vt:lpstr>
      <vt:lpstr>A common bug: Race Condition</vt:lpstr>
      <vt:lpstr>synchronized Block</vt:lpstr>
      <vt:lpstr>synchronized Method</vt:lpstr>
      <vt:lpstr>synchronized Blocks</vt:lpstr>
      <vt:lpstr>How Do We Make Account “Safe”?</vt:lpstr>
      <vt:lpstr>Use Synchronized</vt:lpstr>
      <vt:lpstr>Using Synchronized Blocks</vt:lpstr>
      <vt:lpstr>Question</vt:lpstr>
      <vt:lpstr>Question</vt:lpstr>
      <vt:lpstr>Implementing data Safely</vt:lpstr>
      <vt:lpstr>PowerPoint Presentation</vt:lpstr>
      <vt:lpstr>Lecture Outline </vt:lpstr>
      <vt:lpstr>Organizing Concurrent Applications</vt:lpstr>
      <vt:lpstr>Sequential Task Execution</vt:lpstr>
      <vt:lpstr>Explicit Threads for Task Execution</vt:lpstr>
      <vt:lpstr>The Executor Framework</vt:lpstr>
      <vt:lpstr>Using Executor for Task Execution</vt:lpstr>
      <vt:lpstr>So… What Can Go Wrong?</vt:lpstr>
      <vt:lpstr>So… What Can Go Wrong?</vt:lpstr>
      <vt:lpstr>What Can Go Wrong? Class Vector (Java 1.1’s ArrayList)</vt:lpstr>
      <vt:lpstr>What Can Go Wrong? Class Vector (Java 1.1)</vt:lpstr>
      <vt:lpstr>What Can Go Wrong? </vt:lpstr>
      <vt:lpstr>What Can Go Wrong? java.lang.StringBuffer (Java 1.4)</vt:lpstr>
      <vt:lpstr>PowerPoint Presentation</vt:lpstr>
      <vt:lpstr>Atomicity Violation</vt:lpstr>
      <vt:lpstr>Using Synchronization</vt:lpstr>
      <vt:lpstr>Concurrent Programming is Difficult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7515</cp:revision>
  <cp:lastPrinted>2016-04-28T18:35:29Z</cp:lastPrinted>
  <dcterms:created xsi:type="dcterms:W3CDTF">2008-08-18T14:08:37Z</dcterms:created>
  <dcterms:modified xsi:type="dcterms:W3CDTF">2020-12-03T19:31:18Z</dcterms:modified>
</cp:coreProperties>
</file>