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37"/>
  </p:notesMasterIdLst>
  <p:handoutMasterIdLst>
    <p:handoutMasterId r:id="rId38"/>
  </p:handoutMasterIdLst>
  <p:sldIdLst>
    <p:sldId id="989" r:id="rId3"/>
    <p:sldId id="1058" r:id="rId4"/>
    <p:sldId id="1038" r:id="rId5"/>
    <p:sldId id="1039" r:id="rId6"/>
    <p:sldId id="999" r:id="rId7"/>
    <p:sldId id="1001" r:id="rId8"/>
    <p:sldId id="1002" r:id="rId9"/>
    <p:sldId id="1003" r:id="rId10"/>
    <p:sldId id="1093" r:id="rId11"/>
    <p:sldId id="1091" r:id="rId12"/>
    <p:sldId id="1092" r:id="rId13"/>
    <p:sldId id="1037" r:id="rId14"/>
    <p:sldId id="1004" r:id="rId15"/>
    <p:sldId id="1005" r:id="rId16"/>
    <p:sldId id="1006" r:id="rId17"/>
    <p:sldId id="1007" r:id="rId18"/>
    <p:sldId id="1008" r:id="rId19"/>
    <p:sldId id="1090" r:id="rId20"/>
    <p:sldId id="1094" r:id="rId21"/>
    <p:sldId id="1009" r:id="rId22"/>
    <p:sldId id="1086" r:id="rId23"/>
    <p:sldId id="1010" r:id="rId24"/>
    <p:sldId id="1087" r:id="rId25"/>
    <p:sldId id="1011" r:id="rId26"/>
    <p:sldId id="1089" r:id="rId27"/>
    <p:sldId id="1012" r:id="rId28"/>
    <p:sldId id="1096" r:id="rId29"/>
    <p:sldId id="1014" r:id="rId30"/>
    <p:sldId id="1015" r:id="rId31"/>
    <p:sldId id="1026" r:id="rId32"/>
    <p:sldId id="1028" r:id="rId33"/>
    <p:sldId id="1031" r:id="rId34"/>
    <p:sldId id="1032" r:id="rId35"/>
    <p:sldId id="1036" r:id="rId36"/>
  </p:sldIdLst>
  <p:sldSz cx="9144000" cy="6858000" type="screen4x3"/>
  <p:notesSz cx="7034213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62177"/>
  </p:normalViewPr>
  <p:slideViewPr>
    <p:cSldViewPr>
      <p:cViewPr varScale="1">
        <p:scale>
          <a:sx n="77" d="100"/>
          <a:sy n="77" d="100"/>
        </p:scale>
        <p:origin x="3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452" y="-60"/>
      </p:cViewPr>
      <p:guideLst>
        <p:guide orient="horz" pos="2924"/>
        <p:guide pos="22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849AA6B-A2F2-0542-BBAF-A364998A6D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2D19831-BCE7-DE42-95BC-B1AC8A46F8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B1333184-71D6-F84D-B15D-B83649C35C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E7584464-7EAA-754F-9543-7DFC42B9B97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F0273A-3DDA-A048-B28C-F98FDA8667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FBC156-77F5-AA4A-9DD3-F61DA976E5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E8F1DA-3593-C446-BBD0-F9ACE9ECEB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4625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091A450-C0A6-2644-B677-DCDA80CB54A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1D6B66B-FC80-EF4E-8D18-92760007BF3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3263" y="4410075"/>
            <a:ext cx="5627687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D1170C1-9178-B146-A2B2-73BAE59580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DD3F004-298A-A848-95C5-C23EA9CD5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4625" y="8818563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41" tIns="46621" rIns="93241" bIns="46621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B4F8C1-47A2-B849-B34E-A68BF9FA42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4F8C1-47A2-B849-B34E-A68BF9FA425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664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4F8C1-47A2-B849-B34E-A68BF9FA425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352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308796-8B6F-AE41-B8E1-57F790A2B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7BFC1-98FD-BB4D-852F-19CD2E245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45E32-EC6B-A240-BBFE-66509AB8E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D521E1-700B-1E47-A2C9-E901D4EF17D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7C13F-74B7-1F46-9874-A51B54292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E4A93-2305-2E45-8604-9063F4236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first one yields 6 as we expect.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But arrays are really objects, so as with objects, we can delete a field. 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 when we delete a[“3”], a[“3”] strangely stays there and strangely,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JS does not update the length of the array… sum(a) yields undefined.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FC9B8-91AF-DB4F-B556-2FB2CE381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2BD872-9E06-9C47-BAB1-A1AB34F54BAA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FB0AF-82D5-6343-B628-8525B1237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6353F-A1AD-FE47-A01B-87075A284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f(</a:t>
            </a:r>
            <a:r>
              <a:rPr lang="en-US" dirty="0" err="1"/>
              <a:t>f.y</a:t>
            </a:r>
            <a:r>
              <a:rPr lang="en-US" dirty="0"/>
              <a:t>) yields 91.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CBD7-499A-5447-AAE4-8A2DDC211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11F8060-CEB3-4B40-9F22-43F1077DCD0D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74A80-F073-D34A-90F0-DE2D78EE1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D8491-5AFD-7746-949E-3DB799334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35EE-9C6B-6140-B1B1-B09AE44E7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4018BF5-E00D-9846-A7FE-54ECCDD95EF0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2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C346D-6CFF-B343-B03C-2749C7A3E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2A8A9-47A8-6643-B8B8-445F57465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447F9-E57C-5144-81B4-37512A8F2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9E5C4E-CF93-3543-A8C6-BC779B7EA5F2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EF07BB-E74C-E64F-834D-A1554E049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E3B1C-3886-C14B-ABE0-B3F3475AF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5B38B-ADC8-0A43-A37C-56FA0BDE7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F4EC77-D453-1D4C-8CE1-40083B35BB8C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8756BB-85B1-3B42-A420-4C7756B9D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6F76013-31D2-A34F-9BB0-151E040A6FC8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2306" name="Rectangle 2">
            <a:extLst>
              <a:ext uri="{FF2B5EF4-FFF2-40B4-BE49-F238E27FC236}">
                <a16:creationId xmlns:a16="http://schemas.microsoft.com/office/drawing/2014/main" id="{DAF36DFF-0264-BA4B-BF57-5CE87FE9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24B07437-6994-2C4C-A173-6D51C3F36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DC3252-07B7-BB42-86B8-5C0F3BE9C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DBAFE3-7191-DF41-B596-A987DF39A65B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7CF2F9BA-2516-6444-B01C-7CBC29D18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658871F5-B5AA-A947-B7C3-CEBED36A2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945B64-7E05-4049-9504-76361B9A5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2246E1-EED8-1344-862F-613117ECD8E2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A93BBEFA-D58F-9247-B778-2D4CBE2EC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0F7BA437-F878-674D-94E8-8E1D2484F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74A80-F073-D34A-90F0-DE2D78EE1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D8491-5AFD-7746-949E-3DB799334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35EE-9C6B-6140-B1B1-B09AE44E7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4018BF5-E00D-9846-A7FE-54ECCDD95EF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945B64-7E05-4049-9504-76361B9A58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2246E1-EED8-1344-862F-613117ECD8E2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A93BBEFA-D58F-9247-B778-2D4CBE2EC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0F7BA437-F878-674D-94E8-8E1D2484F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33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CE429F-0102-DB46-82F0-FB338E88F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88AD3FC-966E-AB43-A379-C1128EE451CF}" type="slidenum">
              <a:rPr lang="en-US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67362" name="Rectangle 2">
            <a:extLst>
              <a:ext uri="{FF2B5EF4-FFF2-40B4-BE49-F238E27FC236}">
                <a16:creationId xmlns:a16="http://schemas.microsoft.com/office/drawing/2014/main" id="{B919F866-EC28-A049-A755-2BEB825A5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63" name="Rectangle 3">
            <a:extLst>
              <a:ext uri="{FF2B5EF4-FFF2-40B4-BE49-F238E27FC236}">
                <a16:creationId xmlns:a16="http://schemas.microsoft.com/office/drawing/2014/main" id="{E0924013-CEF8-3D42-A8D8-D854D2BD9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5E9E68-ED86-6849-A200-F8F3E91D4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378AF1-A15C-AC42-B8D2-2CEC7F6292FF}" type="slidenum">
              <a:rPr lang="en-US" altLang="en-US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81698" name="Rectangle 2">
            <a:extLst>
              <a:ext uri="{FF2B5EF4-FFF2-40B4-BE49-F238E27FC236}">
                <a16:creationId xmlns:a16="http://schemas.microsoft.com/office/drawing/2014/main" id="{D7FC557C-D70B-1D4D-8CFC-88ACAAF05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1699" name="Rectangle 3">
            <a:extLst>
              <a:ext uri="{FF2B5EF4-FFF2-40B4-BE49-F238E27FC236}">
                <a16:creationId xmlns:a16="http://schemas.microsoft.com/office/drawing/2014/main" id="{77022DC2-854C-2F4E-A06E-A7B5D0780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703E40-B670-594A-9846-9566327471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E04AE44-7249-5F46-BBF0-362B4D44D27B}" type="slidenum">
              <a:rPr lang="en-US" altLang="en-US" sz="1200"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77602" name="Rectangle 2">
            <a:extLst>
              <a:ext uri="{FF2B5EF4-FFF2-40B4-BE49-F238E27FC236}">
                <a16:creationId xmlns:a16="http://schemas.microsoft.com/office/drawing/2014/main" id="{98300F1B-EC1A-9646-9850-B964BB390F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03" name="Rectangle 3">
            <a:extLst>
              <a:ext uri="{FF2B5EF4-FFF2-40B4-BE49-F238E27FC236}">
                <a16:creationId xmlns:a16="http://schemas.microsoft.com/office/drawing/2014/main" id="{9326B73D-D078-2444-869C-FF4B8ECE3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E65B39-610F-5045-8B3D-AA1E0525C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C522915-470B-B148-B1FA-00FA637F31B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83746" name="Rectangle 2">
            <a:extLst>
              <a:ext uri="{FF2B5EF4-FFF2-40B4-BE49-F238E27FC236}">
                <a16:creationId xmlns:a16="http://schemas.microsoft.com/office/drawing/2014/main" id="{9712924C-BFC9-E943-B81C-2B507DDB0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3747" name="Rectangle 3">
            <a:extLst>
              <a:ext uri="{FF2B5EF4-FFF2-40B4-BE49-F238E27FC236}">
                <a16:creationId xmlns:a16="http://schemas.microsoft.com/office/drawing/2014/main" id="{BFB9B917-14C6-6941-918F-DAF5545F8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D0833-985F-474E-B378-91E336ADF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B3DD0-4321-EC45-9DC1-04344887D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Supports high-level </a:t>
            </a:r>
            <a:r>
              <a:rPr lang="en-US" dirty="0" err="1"/>
              <a:t>datatypes</a:t>
            </a:r>
            <a:r>
              <a:rPr lang="en-US" dirty="0"/>
              <a:t>: lists, strings, dictionaries, sets, etc.</a:t>
            </a:r>
          </a:p>
          <a:p>
            <a:pPr>
              <a:defRPr/>
            </a:pPr>
            <a:r>
              <a:rPr lang="en-US" dirty="0"/>
              <a:t>Control-flow: conditionals, </a:t>
            </a:r>
            <a:r>
              <a:rPr lang="en-US" b="1" dirty="0"/>
              <a:t>iteration, the Python style. </a:t>
            </a:r>
          </a:p>
          <a:p>
            <a:pPr>
              <a:defRPr/>
            </a:pPr>
            <a:r>
              <a:rPr lang="en-US" dirty="0"/>
              <a:t>Basic operation: assignment</a:t>
            </a:r>
          </a:p>
          <a:p>
            <a:pPr>
              <a:defRPr/>
            </a:pPr>
            <a:r>
              <a:rPr lang="en-US" dirty="0"/>
              <a:t>Variable model: reference model</a:t>
            </a:r>
          </a:p>
          <a:p>
            <a:pPr>
              <a:defRPr/>
            </a:pPr>
            <a:r>
              <a:rPr lang="en-US" dirty="0"/>
              <a:t>Parameter passing: call by sharing</a:t>
            </a:r>
          </a:p>
          <a:p>
            <a:pPr>
              <a:defRPr/>
            </a:pPr>
            <a:r>
              <a:rPr lang="en-US" dirty="0"/>
              <a:t>Scoping: static, with functions as first class values. </a:t>
            </a:r>
          </a:p>
          <a:p>
            <a:pPr>
              <a:defRPr/>
            </a:pPr>
            <a:r>
              <a:rPr lang="en-US" dirty="0"/>
              <a:t>Python implements closures, just like Scheme!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360A2-DC2D-174C-937F-A51F0E38C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5EDDE7C-8B9F-6642-B5DC-418F1B9CA90F}" type="slidenum">
              <a:rPr lang="en-US" altLang="en-US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9893AD-FDA6-934F-9726-FDB20C350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445AFD-B2B8-6F4D-BAEA-A38C621512E2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120258" name="Rectangle 2">
            <a:extLst>
              <a:ext uri="{FF2B5EF4-FFF2-40B4-BE49-F238E27FC236}">
                <a16:creationId xmlns:a16="http://schemas.microsoft.com/office/drawing/2014/main" id="{863BC7D1-975A-D643-A3C0-086F6F29EF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9F80C9C1-B265-A749-9918-B867D7FEC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4410075"/>
            <a:ext cx="5157787" cy="417671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4F8C1-47A2-B849-B34E-A68BF9FA425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12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128B9D-D0A6-B64A-AD52-C7DF5C164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E3B17-1386-C547-9BEA-CF8D86D52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9ED41-6DB7-C042-A1CE-6D65FDF00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6A41643-9484-A14E-ADB6-EEDD8DC85C4B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9E405-4D97-E842-B482-FEB8F77E9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9BB70-6E71-C442-9B3B-64006B73D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A29B0-93E1-1B4D-9992-2F2EBC4E5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2C93DC-C091-7F44-AEFE-380440B1DD22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3B39E4-1B06-E341-A174-7B7D1B2A5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8F360-4EB2-0C49-BE7C-B816FD601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E73B-0223-EF44-943D-A75E67C21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353BBA-2276-3441-9ED0-88D5978128AA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3B39E4-1B06-E341-A174-7B7D1B2A5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8F360-4EB2-0C49-BE7C-B816FD601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Source of code: a real website, </a:t>
            </a:r>
            <a:r>
              <a:rPr lang="en-US" dirty="0" err="1"/>
              <a:t>heute.de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E73B-0223-EF44-943D-A75E67C21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353BBA-2276-3441-9ED0-88D5978128AA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5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4F8C1-47A2-B849-B34E-A68BF9FA425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8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B716A89-A112-CC47-97C6-E1E7008BD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04FDE00-405C-054B-975F-5EB0D9E1DA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B91468D-9C08-0149-960B-88E8F8D2A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F363769-D375-224D-9240-E3FAF225D4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80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FB2F6CA-F27B-6242-B06E-8BFEAC7E14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8811D88-3120-F940-AE1A-B22C71310A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2DD70-ED52-1A41-9B9B-1357C1E41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3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0"/>
            <a:ext cx="218122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92863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4D79290-B84C-C94A-9071-813452FC8E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5EC0725-7B79-CA47-8411-F8C715B69E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B5E830-330F-6B4C-A181-04D8B59593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98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07438" cy="1004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726488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22A1DD9-4214-3149-B401-73C7E8AD9A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7FA2D3A-7723-0546-8059-A7A100AB98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097AC-78AA-A548-B704-0B0EF736B6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78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677487-27DD-1945-B6BC-E0155D621A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0B7536-363D-DF46-B7B2-6CF1471141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62BDBC-7C29-5B43-97BC-78170F8C1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C10665-9DB6-D44A-AC43-5E9F95E61F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387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852678-954D-BC4C-969B-026C955F3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990265-370B-6849-9832-5265A3C21C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564BF4-AF1D-964E-9AB9-A2A2D6AA6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B75F7-46E8-3645-A9F5-2954015C0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171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1C1444-B4EA-294E-A84A-FB6CD3282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A87618-4D87-6E47-9029-8B64D433D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DD360B-013F-A64E-9893-64AD0B4BA3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A4C71-F1B7-FC49-BD04-897764F38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88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6147E-C24B-7646-8A20-3BCBA64C12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378F1-966D-764A-9871-E45C8AADDA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89B6F-8D69-2C4D-B0CF-1C18D1146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D7520-3403-3F4F-8CF4-5B13ABC34F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93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0BF833B-8026-BC46-A8DF-88FE847AE4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DE918C5-1583-2346-83BF-ECCE0C5BAE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F53B00B-27EB-0D4D-A6A1-B0E2A3BD6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B155A-6ABF-0348-9602-554286024F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684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86DD2F-D225-2F4D-BA96-AE1E46E0A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064DC6-6BEC-9943-BC1F-9F098421CC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AFC655-FC42-AC4A-B5D8-2BEC88D5D7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B98DB-DF80-5644-8BDD-B300ED453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89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0764BE-AF88-144B-9735-03EDB60CF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DED719-E2A6-4741-8D97-7044B7AF1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0B0D08-1AEE-E64A-A4B7-A458264DB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0325A-901B-8948-87BE-D908B8D71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41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1B1D16-7727-F545-A922-06FC49618E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AABAAE7-0940-D841-8A6C-81A41B18AB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7B273-1C28-054D-A550-BB82F42C1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800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9D68A1-12C5-1D46-A1A6-9E4408AC3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FE97D-B4F4-0F47-96E3-9520A678D0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4401F-769D-3D42-A396-0F04035416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045B1-459B-A344-AB6D-9D44553EE2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613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E1A11-8F31-5147-95A8-E5E52DE52F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F3DA0-43AB-A047-B6E7-3096C3B6E4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A61FD-7962-1345-8CC0-B3407B982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2B2A8-98E5-A843-8230-D6BE30C75A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953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E6DA37-C658-CF4C-BFEE-39980A2AA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8F6BE3-C7D0-FF42-B46B-C8D82697B9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36BED6-04AB-FE41-8290-7AA97E764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0F669F-8CD3-F643-99C5-2C0C2883F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644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0DA769-F054-9C42-8D2A-D76163EA4E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E3689F-8297-4143-BFF9-B3CC44E1C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CA6CAB-F5E8-2345-A56D-CC89C0F861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4F1DF2-C10F-4F43-BC9A-06F537A735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6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DEB50FE-5EB1-1B46-A173-4894A71C0B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DF7AF8-6100-CB4D-9FAC-F1AB1A64CA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1041CF-7CCB-7748-BAE9-85E0B32E9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62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862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71600"/>
            <a:ext cx="428783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9C2D2C-44C7-9940-9450-DFF3E50171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4F19580-B0D1-8946-AA44-2F4785CFF2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C42800-F560-C846-BFB2-2ABA1AAFE2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96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081A1FC-A9DE-6043-B56A-4EE2FAD4C7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866EE40-922F-584B-B976-4E4F8074DD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B66F7B-DD28-D942-8B26-6ED706AEB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4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1115F0F-14A1-1B46-8552-19C3F79D92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EBB9082-0026-C947-B631-459C061D0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B6FD3-0FDF-C342-B5FA-25780DD26C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238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92D2B8E-DB08-FC4B-B854-9DCD413043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4B5BC432-8D1E-9042-AD7B-784FBBE3A8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66014-BD3F-204C-B40B-BA64ED6D44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80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0810B42-756B-F841-A58A-5BFE1E54CF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3283BB2-A1C8-AE4E-B158-038D191828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A7ECB-0578-5A42-8BFE-FB27BE061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57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021146B-A246-FA49-B723-438CC1CA33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7DE12E5-2C60-1E4D-91C7-27CD7BA89F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AD38C-7E06-CE48-AF38-361BEA44C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51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>
            <a:extLst>
              <a:ext uri="{FF2B5EF4-FFF2-40B4-BE49-F238E27FC236}">
                <a16:creationId xmlns:a16="http://schemas.microsoft.com/office/drawing/2014/main" id="{DFA0F3B3-CF5A-2C49-81C9-2CE94402800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04800" y="1066800"/>
            <a:ext cx="8226425" cy="2698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ahoma" charset="0"/>
              <a:ea typeface="ＭＳ Ｐゴシック" charset="0"/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610D7D67-D716-D84F-B652-FC7FD73AD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707438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BAE06310-A1AA-1046-AF75-3F28BF8AF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2648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56C838BD-BC1D-AE49-B51F-C660A577AB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248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031B4BE4-0287-AE46-84C6-F5C430E940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0D8184-A365-0642-9925-B60CB5A231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  <p:sldLayoutId id="214748409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n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>
            <a:extLst>
              <a:ext uri="{FF2B5EF4-FFF2-40B4-BE49-F238E27FC236}">
                <a16:creationId xmlns:a16="http://schemas.microsoft.com/office/drawing/2014/main" id="{B55A2E0D-D468-4049-A6FD-3F6183482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FD57922A-2820-C344-A45D-8249C253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14436" name="Rectangle 4">
            <a:extLst>
              <a:ext uri="{FF2B5EF4-FFF2-40B4-BE49-F238E27FC236}">
                <a16:creationId xmlns:a16="http://schemas.microsoft.com/office/drawing/2014/main" id="{4C1B2B23-4D61-804F-9E73-ED577149A8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4437" name="Rectangle 5">
            <a:extLst>
              <a:ext uri="{FF2B5EF4-FFF2-40B4-BE49-F238E27FC236}">
                <a16:creationId xmlns:a16="http://schemas.microsoft.com/office/drawing/2014/main" id="{8A71876C-E5E0-E140-AAC6-BE99B2256A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16 CSCI 4430, A Milanova/BG Ryder</a:t>
            </a:r>
          </a:p>
        </p:txBody>
      </p:sp>
      <p:sp>
        <p:nvSpPr>
          <p:cNvPr id="914438" name="Rectangle 6">
            <a:extLst>
              <a:ext uri="{FF2B5EF4-FFF2-40B4-BE49-F238E27FC236}">
                <a16:creationId xmlns:a16="http://schemas.microsoft.com/office/drawing/2014/main" id="{2D1B79D5-A75A-A84C-A780-D47B211585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3F5FFC78-6E58-9E4B-B5CD-B0CD9DE5C89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DA98872E-B52F-2B41-997A-AC4EA3189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048F6B-2078-FC42-BEB7-77F33C1A3EED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00F8158C-2872-EC49-86C6-CA4E48F5AF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676400"/>
            <a:ext cx="7772400" cy="14620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Arial"/>
              </a:rPr>
              <a:t>Dynamic Languages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9A09A1FD-7117-A84C-B76C-8B4428E2348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590800"/>
            <a:ext cx="9009063" cy="1052513"/>
            <a:chOff x="0" y="1536"/>
            <a:chExt cx="5675" cy="663"/>
          </a:xfrm>
        </p:grpSpPr>
        <p:grpSp>
          <p:nvGrpSpPr>
            <p:cNvPr id="31749" name="Group 4">
              <a:extLst>
                <a:ext uri="{FF2B5EF4-FFF2-40B4-BE49-F238E27FC236}">
                  <a16:creationId xmlns:a16="http://schemas.microsoft.com/office/drawing/2014/main" id="{2134E439-09DA-E140-B1FB-FC3884B76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114117" name="Rectangle 5">
                <a:extLst>
                  <a:ext uri="{FF2B5EF4-FFF2-40B4-BE49-F238E27FC236}">
                    <a16:creationId xmlns:a16="http://schemas.microsoft.com/office/drawing/2014/main" id="{53318A3E-6D6A-4547-A9C1-09DFAC41F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14118" name="Rectangle 6">
                <a:extLst>
                  <a:ext uri="{FF2B5EF4-FFF2-40B4-BE49-F238E27FC236}">
                    <a16:creationId xmlns:a16="http://schemas.microsoft.com/office/drawing/2014/main" id="{26E2CC58-877D-9048-966E-9FF2E8682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31750" name="Group 7">
              <a:extLst>
                <a:ext uri="{FF2B5EF4-FFF2-40B4-BE49-F238E27FC236}">
                  <a16:creationId xmlns:a16="http://schemas.microsoft.com/office/drawing/2014/main" id="{440D8439-E2C6-A64C-A4DB-3A7D3BFCE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114120" name="Rectangle 8">
                <a:extLst>
                  <a:ext uri="{FF2B5EF4-FFF2-40B4-BE49-F238E27FC236}">
                    <a16:creationId xmlns:a16="http://schemas.microsoft.com/office/drawing/2014/main" id="{DF74AC7A-896B-C248-B149-9D6736DB6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14121" name="Rectangle 9">
                <a:extLst>
                  <a:ext uri="{FF2B5EF4-FFF2-40B4-BE49-F238E27FC236}">
                    <a16:creationId xmlns:a16="http://schemas.microsoft.com/office/drawing/2014/main" id="{5C379ED6-1F92-0F48-9884-9D44D9666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14122" name="Rectangle 10">
              <a:extLst>
                <a:ext uri="{FF2B5EF4-FFF2-40B4-BE49-F238E27FC236}">
                  <a16:creationId xmlns:a16="http://schemas.microsoft.com/office/drawing/2014/main" id="{0F3F3960-B5C6-9248-8600-72CAAE74F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14123" name="Rectangle 11">
              <a:extLst>
                <a:ext uri="{FF2B5EF4-FFF2-40B4-BE49-F238E27FC236}">
                  <a16:creationId xmlns:a16="http://schemas.microsoft.com/office/drawing/2014/main" id="{B22FBAA0-17A8-B146-AFE9-DD14B832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14124" name="Rectangle 12">
              <a:extLst>
                <a:ext uri="{FF2B5EF4-FFF2-40B4-BE49-F238E27FC236}">
                  <a16:creationId xmlns:a16="http://schemas.microsoft.com/office/drawing/2014/main" id="{B07ACC0F-4F2D-1E4B-94AD-81243AE1AE9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90BD1-962D-BC4B-8093-5C0134E065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Read: Scott, Chapter 14 (optional)</a:t>
            </a:r>
          </a:p>
        </p:txBody>
      </p:sp>
    </p:spTree>
    <p:extLst>
      <p:ext uri="{BB962C8B-B14F-4D97-AF65-F5344CB8AC3E}">
        <p14:creationId xmlns:p14="http://schemas.microsoft.com/office/powerpoint/2010/main" val="3827869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F2BB-74B1-344A-8420-F0D3D0DB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Men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EB7DE-0DCC-0E4E-8F07-1952894A6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B370-AB7A-9E41-BF75-C18C0F5703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7B273-1C28-054D-A550-BB82F42C14F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53EDB-B43B-694D-99BA-DE43EC9F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8AC1-4F06-AB47-ACDE-3804C8B7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Men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67E35-CEAC-6447-AEB8-0C2E00BF9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81322-809A-8641-90B7-FAF78C7849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7B273-1C28-054D-A550-BB82F42C14F9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1" name="Content Placeholder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7EFBB7E-6509-5B45-B930-27F2D2A9B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3300" y="1371600"/>
            <a:ext cx="6277087" cy="4800600"/>
          </a:xfrm>
        </p:spPr>
      </p:pic>
    </p:spTree>
    <p:extLst>
      <p:ext uri="{BB962C8B-B14F-4D97-AF65-F5344CB8AC3E}">
        <p14:creationId xmlns:p14="http://schemas.microsoft.com/office/powerpoint/2010/main" val="119832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358E-51BE-074A-89E8-FFF1E481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Other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8DF5-D26C-C446-B66B-F91224A7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High-level data structures, libraries 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Lightweight syntax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Delay error reporting, error-oblivious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Very difficult to trace and fix errors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solidFill>
                <a:srgbClr val="0000FF"/>
              </a:solidFill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  <a:latin typeface="Arial"/>
              </a:rPr>
              <a:t>Performance challenged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 interpreters ~2-5 times slower than Java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Java interpreters ~16-43 times slower than Java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398C9-432D-594C-BBA7-9C1672D38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BB7754-8290-E441-A948-12EFA7F24602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61929-3C79-E448-97C9-2C74E96810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E41D-0AD8-9843-AE2F-4D5436E0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A bit on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D896-2C32-1A41-8786-D5F30EAA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95% of all web sites use JavaScript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Single-threaded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Reference model, garbage collected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Reflective! (i.e., </a:t>
            </a:r>
            <a:r>
              <a:rPr lang="en-US" dirty="0" err="1">
                <a:solidFill>
                  <a:srgbClr val="0000FF"/>
                </a:solidFill>
                <a:latin typeface="Arial"/>
              </a:rPr>
              <a:t>eval</a:t>
            </a:r>
            <a:r>
              <a:rPr lang="en-US" dirty="0">
                <a:latin typeface="Arial"/>
              </a:rPr>
              <a:t> is a prominent feature)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High-level data structures, libraries 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Lightweight syntax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Error-oblivious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C5D91-9943-B240-9E88-549147F9E6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578E8-88AE-F846-9ACC-AB41917DB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477A38-830F-6F45-841B-8A6AB3BB3952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0ECE-96EB-7142-9DD0-25AFA076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Objects and Fields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8644-34B0-2447-B742-E52C88EA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Objects</a:t>
            </a:r>
            <a:r>
              <a:rPr lang="en-US" altLang="en-US" dirty="0">
                <a:latin typeface="Arial" panose="020B0604020202020204" pitchFamily="34" charset="0"/>
              </a:rPr>
              <a:t> have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fields</a:t>
            </a:r>
            <a:r>
              <a:rPr lang="en-US" altLang="en-US" dirty="0">
                <a:latin typeface="Arial" panose="020B0604020202020204" pitchFamily="34" charset="0"/>
              </a:rPr>
              <a:t> (field are also known as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properties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Field lookup	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x[“f”], </a:t>
            </a:r>
            <a:r>
              <a:rPr lang="en-US" altLang="en-US" b="1" dirty="0" err="1">
                <a:latin typeface="Courier New" panose="02070309020205020404" pitchFamily="49" charset="0"/>
                <a:ea typeface="Arial" panose="020B0604020202020204" pitchFamily="34" charset="0"/>
              </a:rPr>
              <a:t>x.f</a:t>
            </a:r>
            <a:endParaRPr lang="en-US" altLang="en-US" b="1" dirty="0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1"/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{ “f” : 7 }[“g”] </a:t>
            </a:r>
            <a:br>
              <a:rPr lang="en-US" altLang="en-US" b="1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JavaScript is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error-oblivious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, in the above example, it returns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undefined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, and continues! </a:t>
            </a:r>
            <a:endParaRPr lang="en-US" altLang="en-US" b="1" dirty="0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Field update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x[“f”] = 2, </a:t>
            </a:r>
            <a:r>
              <a:rPr lang="en-US" altLang="en-US" b="1" dirty="0" err="1">
                <a:latin typeface="Courier New" panose="02070309020205020404" pitchFamily="49" charset="0"/>
                <a:ea typeface="Arial" panose="020B0604020202020204" pitchFamily="34" charset="0"/>
              </a:rPr>
              <a:t>x.f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 = 2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{ “f” : 0 }[“g”] = 10 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altLang="en-US" dirty="0">
                <a:latin typeface="Aril" charset="0"/>
                <a:ea typeface="Arial" panose="020B0604020202020204" pitchFamily="34" charset="0"/>
              </a:rPr>
              <a:t> in</a:t>
            </a:r>
            <a:endParaRPr lang="en-US" altLang="en-US" b="1" dirty="0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{ “f” : 0, “g” : 10 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5B29C-9B3E-5341-BBEB-E81E950FB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435DB9-2281-EF42-8CEA-94D8B823DE84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C0EB-B521-EE4C-A6D5-F88D95B5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Objects and Fields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6F96-A458-4840-A321-99ED1212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Field delete	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Arial" panose="020B0604020202020204" pitchFamily="34" charset="0"/>
              </a:rPr>
              <a:t>delete x.f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ea typeface="Arial" panose="020B0604020202020204" pitchFamily="34" charset="0"/>
              </a:rPr>
              <a:t>delete { “f” : 7, “g” : 0 }[“g”]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1CABA-0A01-DD44-8294-519BAB7ECE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4C6A8-BDCD-4A47-9744-A147D3D45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F07008-1954-104D-9DDB-CA8D74BE2EA7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6F25-90D6-7447-8A08-5C7850C1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Arrays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A6D0-326A-174C-9A37-776EF4BF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00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function sum(arr){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 var r = 0;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  for (var i=0; i&lt;arr[“length”]; i=i+1){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	r = r + arr[i]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 };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  return r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};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sum([1,2,3]) </a:t>
            </a:r>
            <a:r>
              <a:rPr lang="en-US" altLang="en-US" sz="2800">
                <a:latin typeface="Arial" panose="020B0604020202020204" pitchFamily="34" charset="0"/>
              </a:rPr>
              <a:t>yields what?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var a = [1,2,3,4];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delete a[“3”];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800" b="1">
                <a:latin typeface="Courier New" panose="02070309020205020404" pitchFamily="49" charset="0"/>
              </a:rPr>
              <a:t>sum(a) </a:t>
            </a:r>
            <a:r>
              <a:rPr lang="en-US" altLang="en-US" sz="2800">
                <a:latin typeface="Arial" panose="020B0604020202020204" pitchFamily="34" charset="0"/>
              </a:rPr>
              <a:t>yields what?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80B78-BA35-6746-A543-AEDBA5E723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A1E718E-98F2-9744-8A68-3472907B74CA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8F9A-9D55-F54A-91AC-0069F5D6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Functions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1C3E-3837-794C-8F88-C80CCD895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 = function(x) { return x+1 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f.y</a:t>
            </a:r>
            <a:r>
              <a:rPr lang="en-US" altLang="en-US" b="1" dirty="0">
                <a:latin typeface="Courier New" panose="02070309020205020404" pitchFamily="49" charset="0"/>
              </a:rPr>
              <a:t> = 90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f(</a:t>
            </a:r>
            <a:r>
              <a:rPr lang="en-US" altLang="en-US" b="1" dirty="0" err="1">
                <a:latin typeface="Courier New" panose="02070309020205020404" pitchFamily="49" charset="0"/>
              </a:rPr>
              <a:t>f.y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  <a:r>
              <a:rPr lang="en-US" altLang="en-US" dirty="0">
                <a:latin typeface="Arial" panose="020B0604020202020204" pitchFamily="34" charset="0"/>
              </a:rPr>
              <a:t> yields what?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Other unexpected behavior…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with </a:t>
            </a:r>
            <a:r>
              <a:rPr lang="en-US" altLang="en-US" dirty="0">
                <a:latin typeface="Arial" panose="020B0604020202020204" pitchFamily="34" charset="0"/>
              </a:rPr>
              <a:t>statement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eval </a:t>
            </a:r>
          </a:p>
          <a:p>
            <a:pPr marL="0" indent="0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80BC8-E408-B846-A2E6-EF86D54340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B8D3A8-7355-C240-9B0E-CBC228274807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5B04-405B-394A-A44A-2FF3B9B9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AF11-53A7-E343-8B1B-2383F1F0E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https://</a:t>
            </a:r>
            <a:r>
              <a:rPr lang="en-US" altLang="en-US" dirty="0" err="1">
                <a:latin typeface="Arial" panose="020B0604020202020204" pitchFamily="34" charset="0"/>
              </a:rPr>
              <a:t>www.destroyallsoftware.com</a:t>
            </a:r>
            <a:r>
              <a:rPr lang="en-US" altLang="en-US" dirty="0">
                <a:latin typeface="Arial" panose="020B0604020202020204" pitchFamily="34" charset="0"/>
              </a:rPr>
              <a:t>/talks/wat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A3BEA-1DDA-1B41-B8AB-75CF7B1DFF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B343E-2C7F-DF4C-8280-EB7BD26D5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A7B273-1C28-054D-A550-BB82F42C14F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22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11286-2ED9-974E-9858-12C85653A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047A7F-FC19-304C-8CD4-EF7B793E7378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1115138" name="Rectangle 2">
            <a:extLst>
              <a:ext uri="{FF2B5EF4-FFF2-40B4-BE49-F238E27FC236}">
                <a16:creationId xmlns:a16="http://schemas.microsoft.com/office/drawing/2014/main" id="{60B34483-03C9-D942-A133-4CDBA6914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Lecture Outline</a:t>
            </a:r>
          </a:p>
        </p:txBody>
      </p:sp>
      <p:sp>
        <p:nvSpPr>
          <p:cNvPr id="1115139" name="Rectangle 3">
            <a:extLst>
              <a:ext uri="{FF2B5EF4-FFF2-40B4-BE49-F238E27FC236}">
                <a16:creationId xmlns:a16="http://schemas.microsoft.com/office/drawing/2014/main" id="{7989B564-630A-134F-B367-0F001D810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Scripting programming languages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Dynamic programming languages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Taking stock: PL design choices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Python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58D8DE-D6F1-4A45-B6F8-9304725F2D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  <p:extLst>
      <p:ext uri="{BB962C8B-B14F-4D97-AF65-F5344CB8AC3E}">
        <p14:creationId xmlns:p14="http://schemas.microsoft.com/office/powerpoint/2010/main" val="60752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11286-2ED9-974E-9858-12C85653A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047A7F-FC19-304C-8CD4-EF7B793E7378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1115138" name="Rectangle 2">
            <a:extLst>
              <a:ext uri="{FF2B5EF4-FFF2-40B4-BE49-F238E27FC236}">
                <a16:creationId xmlns:a16="http://schemas.microsoft.com/office/drawing/2014/main" id="{60B34483-03C9-D942-A133-4CDBA6914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Lecture Outline</a:t>
            </a:r>
          </a:p>
        </p:txBody>
      </p:sp>
      <p:sp>
        <p:nvSpPr>
          <p:cNvPr id="1115139" name="Rectangle 3">
            <a:extLst>
              <a:ext uri="{FF2B5EF4-FFF2-40B4-BE49-F238E27FC236}">
                <a16:creationId xmlns:a16="http://schemas.microsoft.com/office/drawing/2014/main" id="{7989B564-630A-134F-B367-0F001D810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Scripting programming languages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Dynamic programming languages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Taking stock: PL design choices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Python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58D8DE-D6F1-4A45-B6F8-9304725F2D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BCFD150F-63B2-F843-A5B7-220E607B5C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74CDA7-A176-5344-8154-C5EF990D954C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  <p:sp>
        <p:nvSpPr>
          <p:cNvPr id="1116162" name="Rectangle 2">
            <a:extLst>
              <a:ext uri="{FF2B5EF4-FFF2-40B4-BE49-F238E27FC236}">
                <a16:creationId xmlns:a16="http://schemas.microsoft.com/office/drawing/2014/main" id="{F0DDEA28-61FE-544D-BDE6-1038BABCB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Taking Stock: Design Choices</a:t>
            </a:r>
          </a:p>
        </p:txBody>
      </p:sp>
      <p:graphicFrame>
        <p:nvGraphicFramePr>
          <p:cNvPr id="1116242" name="Group 82">
            <a:extLst>
              <a:ext uri="{FF2B5EF4-FFF2-40B4-BE49-F238E27FC236}">
                <a16:creationId xmlns:a16="http://schemas.microsoft.com/office/drawing/2014/main" id="{E0699F24-C8C8-D046-8D8C-7A777A78E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983057"/>
              </p:ext>
            </p:extLst>
          </p:nvPr>
        </p:nvGraphicFramePr>
        <p:xfrm>
          <a:off x="304800" y="1828800"/>
          <a:ext cx="8534400" cy="4663390"/>
        </p:xfrm>
        <a:graphic>
          <a:graphicData uri="http://schemas.openxmlformats.org/drawingml/2006/table">
            <a:tbl>
              <a:tblPr/>
              <a:tblGrid>
                <a:gridCol w="213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5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Scheme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Booleans, Numbers,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Symbols,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Lists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Conditional flow,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Recursion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Reduction/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Function application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Java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Primitive types,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Classes (library, and user-defined)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Conditional flow,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Iteration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State-transition/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Assignment statement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C++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Primitive types,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struct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types, pointer types,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array types,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Classes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Conditional flow,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Iteration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State-transition/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Assignment statement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6217" name="Text Box 57">
            <a:extLst>
              <a:ext uri="{FF2B5EF4-FFF2-40B4-BE49-F238E27FC236}">
                <a16:creationId xmlns:a16="http://schemas.microsoft.com/office/drawing/2014/main" id="{CE13A50A-87A1-6F42-9FAB-34834F94F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71600"/>
            <a:ext cx="12239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Datatypes</a:t>
            </a:r>
          </a:p>
        </p:txBody>
      </p:sp>
      <p:sp>
        <p:nvSpPr>
          <p:cNvPr id="1116218" name="Text Box 58">
            <a:extLst>
              <a:ext uri="{FF2B5EF4-FFF2-40B4-BE49-F238E27FC236}">
                <a16:creationId xmlns:a16="http://schemas.microsoft.com/office/drawing/2014/main" id="{B2837A41-02E3-FD42-AA85-DEBC4BD4F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371600"/>
            <a:ext cx="1428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Control-flow</a:t>
            </a:r>
          </a:p>
        </p:txBody>
      </p:sp>
      <p:sp>
        <p:nvSpPr>
          <p:cNvPr id="1116219" name="Text Box 59">
            <a:extLst>
              <a:ext uri="{FF2B5EF4-FFF2-40B4-BE49-F238E27FC236}">
                <a16:creationId xmlns:a16="http://schemas.microsoft.com/office/drawing/2014/main" id="{870B5A9A-9D6D-9644-9BF7-DE95D60E2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143000"/>
            <a:ext cx="18272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Semantics/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Basic Operation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6D1A51-B994-3144-A897-1FFA7B8E7A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54102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3BD9F66F-C9B4-3348-93AA-FE5779BEC7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795E1F-7498-C74B-BA0D-0D6448E8FF84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1116162" name="Rectangle 2">
            <a:extLst>
              <a:ext uri="{FF2B5EF4-FFF2-40B4-BE49-F238E27FC236}">
                <a16:creationId xmlns:a16="http://schemas.microsoft.com/office/drawing/2014/main" id="{AC50B94C-3BC3-FC4A-B489-435200388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Taking Stock: Design Choices</a:t>
            </a:r>
          </a:p>
        </p:txBody>
      </p:sp>
      <p:graphicFrame>
        <p:nvGraphicFramePr>
          <p:cNvPr id="1116242" name="Group 82">
            <a:extLst>
              <a:ext uri="{FF2B5EF4-FFF2-40B4-BE49-F238E27FC236}">
                <a16:creationId xmlns:a16="http://schemas.microsoft.com/office/drawing/2014/main" id="{B8A1FF97-C986-1F4D-B932-2B38E4493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374269"/>
              </p:ext>
            </p:extLst>
          </p:nvPr>
        </p:nvGraphicFramePr>
        <p:xfrm>
          <a:off x="304800" y="1828800"/>
          <a:ext cx="8534400" cy="3052763"/>
        </p:xfrm>
        <a:graphic>
          <a:graphicData uri="http://schemas.openxmlformats.org/drawingml/2006/table">
            <a:tbl>
              <a:tblPr/>
              <a:tblGrid>
                <a:gridCol w="213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5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Haskell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ADTs, Type Classes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Conditional flow,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Recursion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Reduction/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Function application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Python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16217" name="Text Box 57">
            <a:extLst>
              <a:ext uri="{FF2B5EF4-FFF2-40B4-BE49-F238E27FC236}">
                <a16:creationId xmlns:a16="http://schemas.microsoft.com/office/drawing/2014/main" id="{65F8E2B5-2845-9B4C-8E34-CBDFB9F1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71600"/>
            <a:ext cx="12239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Datatypes</a:t>
            </a:r>
          </a:p>
        </p:txBody>
      </p:sp>
      <p:sp>
        <p:nvSpPr>
          <p:cNvPr id="1116218" name="Text Box 58">
            <a:extLst>
              <a:ext uri="{FF2B5EF4-FFF2-40B4-BE49-F238E27FC236}">
                <a16:creationId xmlns:a16="http://schemas.microsoft.com/office/drawing/2014/main" id="{2CF089DD-D1FE-2845-B4D2-E0D9DA6F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371600"/>
            <a:ext cx="1428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Control-flow</a:t>
            </a:r>
          </a:p>
        </p:txBody>
      </p:sp>
      <p:sp>
        <p:nvSpPr>
          <p:cNvPr id="1116219" name="Text Box 59">
            <a:extLst>
              <a:ext uri="{FF2B5EF4-FFF2-40B4-BE49-F238E27FC236}">
                <a16:creationId xmlns:a16="http://schemas.microsoft.com/office/drawing/2014/main" id="{8D667744-6DCB-4C44-971F-01E2D7CE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143000"/>
            <a:ext cx="18272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Semantics/</a:t>
            </a:r>
            <a:br>
              <a:rPr lang="en-US" dirty="0">
                <a:latin typeface="Arial"/>
                <a:ea typeface="ＭＳ Ｐゴシック" charset="0"/>
              </a:rPr>
            </a:br>
            <a:r>
              <a:rPr lang="en-US" dirty="0">
                <a:latin typeface="Arial"/>
                <a:ea typeface="ＭＳ Ｐゴシック" charset="0"/>
              </a:rPr>
              <a:t>Basic Operation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1E27BA-7E22-504E-87E1-29394483EF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80F2B2DA-DBCE-AE49-93FE-BA8BABBD86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61490238-0A14-C54C-A713-B0172E2BA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C40DCE-B7EC-FF47-B3EC-44CC49E000C8}" type="slidenum">
              <a:rPr lang="en-US" altLang="en-US" sz="14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41791" name="Rectangle 31">
            <a:extLst>
              <a:ext uri="{FF2B5EF4-FFF2-40B4-BE49-F238E27FC236}">
                <a16:creationId xmlns:a16="http://schemas.microsoft.com/office/drawing/2014/main" id="{C4D2D691-9198-8446-8B2E-FF41E1C06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Taking Stock: Design Choices</a:t>
            </a:r>
          </a:p>
        </p:txBody>
      </p:sp>
      <p:graphicFrame>
        <p:nvGraphicFramePr>
          <p:cNvPr id="1141830" name="Group 70">
            <a:extLst>
              <a:ext uri="{FF2B5EF4-FFF2-40B4-BE49-F238E27FC236}">
                <a16:creationId xmlns:a16="http://schemas.microsoft.com/office/drawing/2014/main" id="{8203C748-7315-2646-972F-73FE5E4C91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905000"/>
          <a:ext cx="8726488" cy="4100513"/>
        </p:xfrm>
        <a:graphic>
          <a:graphicData uri="http://schemas.openxmlformats.org/drawingml/2006/table">
            <a:tbl>
              <a:tblPr/>
              <a:tblGrid>
                <a:gridCol w="174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2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Scheme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Java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C++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1794" name="Text Box 34">
            <a:extLst>
              <a:ext uri="{FF2B5EF4-FFF2-40B4-BE49-F238E27FC236}">
                <a16:creationId xmlns:a16="http://schemas.microsoft.com/office/drawing/2014/main" id="{EDC00D79-2BD6-3643-89F7-736E3E038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71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/>
              <a:ea typeface="ＭＳ Ｐゴシック" charset="0"/>
            </a:endParaRPr>
          </a:p>
        </p:txBody>
      </p:sp>
      <p:sp>
        <p:nvSpPr>
          <p:cNvPr id="1141795" name="Text Box 35">
            <a:extLst>
              <a:ext uri="{FF2B5EF4-FFF2-40B4-BE49-F238E27FC236}">
                <a16:creationId xmlns:a16="http://schemas.microsoft.com/office/drawing/2014/main" id="{F703DE2D-8A5E-7E4C-BAEC-295170C0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17208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Variable Model</a:t>
            </a:r>
          </a:p>
        </p:txBody>
      </p:sp>
      <p:sp>
        <p:nvSpPr>
          <p:cNvPr id="1141796" name="Text Box 36">
            <a:extLst>
              <a:ext uri="{FF2B5EF4-FFF2-40B4-BE49-F238E27FC236}">
                <a16:creationId xmlns:a16="http://schemas.microsoft.com/office/drawing/2014/main" id="{B6E2876E-11BD-6F42-96B1-D957DCD5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990600"/>
            <a:ext cx="13636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Arial"/>
                <a:ea typeface="ＭＳ Ｐゴシック" charset="0"/>
              </a:rPr>
              <a:t>Parameter </a:t>
            </a:r>
          </a:p>
          <a:p>
            <a:pPr algn="ctr">
              <a:defRPr/>
            </a:pPr>
            <a:r>
              <a:rPr lang="en-US">
                <a:latin typeface="Arial"/>
                <a:ea typeface="ＭＳ Ｐゴシック" charset="0"/>
              </a:rPr>
              <a:t>Passing</a:t>
            </a:r>
          </a:p>
          <a:p>
            <a:pPr algn="ctr">
              <a:defRPr/>
            </a:pPr>
            <a:r>
              <a:rPr lang="en-US">
                <a:latin typeface="Arial"/>
                <a:ea typeface="ＭＳ Ｐゴシック" charset="0"/>
              </a:rPr>
              <a:t>Mechanism</a:t>
            </a:r>
          </a:p>
        </p:txBody>
      </p:sp>
      <p:sp>
        <p:nvSpPr>
          <p:cNvPr id="1141808" name="Text Box 48">
            <a:extLst>
              <a:ext uri="{FF2B5EF4-FFF2-40B4-BE49-F238E27FC236}">
                <a16:creationId xmlns:a16="http://schemas.microsoft.com/office/drawing/2014/main" id="{AC483749-F77F-FD47-B294-895C0DFF5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295400"/>
            <a:ext cx="1019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Scoping</a:t>
            </a:r>
          </a:p>
        </p:txBody>
      </p:sp>
      <p:sp>
        <p:nvSpPr>
          <p:cNvPr id="1141809" name="Text Box 49">
            <a:extLst>
              <a:ext uri="{FF2B5EF4-FFF2-40B4-BE49-F238E27FC236}">
                <a16:creationId xmlns:a16="http://schemas.microsoft.com/office/drawing/2014/main" id="{200AF8B5-D00B-8E46-9072-D0714459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95400"/>
            <a:ext cx="865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Typing</a:t>
            </a:r>
          </a:p>
        </p:txBody>
      </p:sp>
      <p:sp>
        <p:nvSpPr>
          <p:cNvPr id="1141822" name="Text Box 62">
            <a:extLst>
              <a:ext uri="{FF2B5EF4-FFF2-40B4-BE49-F238E27FC236}">
                <a16:creationId xmlns:a16="http://schemas.microsoft.com/office/drawing/2014/main" id="{F3CD5CE3-F8D7-4441-857C-15AFEC7F9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0"/>
            <a:ext cx="12493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Reference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model</a:t>
            </a:r>
          </a:p>
        </p:txBody>
      </p:sp>
      <p:sp>
        <p:nvSpPr>
          <p:cNvPr id="1141823" name="Text Box 63">
            <a:extLst>
              <a:ext uri="{FF2B5EF4-FFF2-40B4-BE49-F238E27FC236}">
                <a16:creationId xmlns:a16="http://schemas.microsoft.com/office/drawing/2014/main" id="{160C396D-B40A-224D-BB8D-74FBD9FE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00400"/>
            <a:ext cx="189547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latin typeface="Arial"/>
                <a:ea typeface="ＭＳ Ｐゴシック" charset="0"/>
              </a:rPr>
              <a:t>Value model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latin typeface="Arial"/>
                <a:ea typeface="ＭＳ Ｐゴシック" charset="0"/>
              </a:rPr>
              <a:t>for simple types,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latin typeface="Arial"/>
                <a:ea typeface="ＭＳ Ｐゴシック" charset="0"/>
              </a:rPr>
              <a:t>reference model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latin typeface="Arial"/>
                <a:ea typeface="ＭＳ Ｐゴシック" charset="0"/>
              </a:rPr>
              <a:t>for class types</a:t>
            </a:r>
          </a:p>
          <a:p>
            <a:pPr>
              <a:defRPr/>
            </a:pPr>
            <a:endParaRPr lang="en-US">
              <a:latin typeface="Arial"/>
              <a:ea typeface="ＭＳ Ｐゴシック" charset="0"/>
            </a:endParaRPr>
          </a:p>
        </p:txBody>
      </p:sp>
      <p:sp>
        <p:nvSpPr>
          <p:cNvPr id="1141825" name="Text Box 65">
            <a:extLst>
              <a:ext uri="{FF2B5EF4-FFF2-40B4-BE49-F238E27FC236}">
                <a16:creationId xmlns:a16="http://schemas.microsoft.com/office/drawing/2014/main" id="{48F5B70B-B7C9-FA4A-BF10-21719EC2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14636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latin typeface="Arial"/>
                <a:ea typeface="ＭＳ Ｐゴシック" charset="0"/>
              </a:rPr>
              <a:t>Value model</a:t>
            </a:r>
          </a:p>
          <a:p>
            <a:pPr>
              <a:defRPr/>
            </a:pPr>
            <a:endParaRPr lang="en-US">
              <a:latin typeface="Arial"/>
              <a:ea typeface="ＭＳ Ｐゴシック" charset="0"/>
            </a:endParaRPr>
          </a:p>
        </p:txBody>
      </p:sp>
      <p:sp>
        <p:nvSpPr>
          <p:cNvPr id="1141826" name="Text Box 66">
            <a:extLst>
              <a:ext uri="{FF2B5EF4-FFF2-40B4-BE49-F238E27FC236}">
                <a16:creationId xmlns:a16="http://schemas.microsoft.com/office/drawing/2014/main" id="{595FD4E3-81AF-FC4A-B915-35D21BEBA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133600"/>
            <a:ext cx="10699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latin typeface="Arial"/>
                <a:ea typeface="ＭＳ Ｐゴシック" charset="0"/>
              </a:rPr>
              <a:t>By value </a:t>
            </a:r>
          </a:p>
          <a:p>
            <a:pPr>
              <a:defRPr/>
            </a:pPr>
            <a:endParaRPr lang="en-US" dirty="0">
              <a:latin typeface="Arial"/>
              <a:ea typeface="ＭＳ Ｐゴシック" charset="0"/>
            </a:endParaRPr>
          </a:p>
        </p:txBody>
      </p:sp>
      <p:sp>
        <p:nvSpPr>
          <p:cNvPr id="1141827" name="Text Box 67">
            <a:extLst>
              <a:ext uri="{FF2B5EF4-FFF2-40B4-BE49-F238E27FC236}">
                <a16:creationId xmlns:a16="http://schemas.microsoft.com/office/drawing/2014/main" id="{3A7805F2-82B0-904C-9D1F-E5FE273C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276600"/>
            <a:ext cx="12747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latin typeface="Arial"/>
                <a:ea typeface="ＭＳ Ｐゴシック" charset="0"/>
              </a:rPr>
              <a:t>By sharing </a:t>
            </a:r>
          </a:p>
          <a:p>
            <a:pPr>
              <a:defRPr/>
            </a:pPr>
            <a:endParaRPr lang="en-US" dirty="0">
              <a:latin typeface="Arial"/>
              <a:ea typeface="ＭＳ Ｐゴシック" charset="0"/>
            </a:endParaRPr>
          </a:p>
        </p:txBody>
      </p:sp>
      <p:sp>
        <p:nvSpPr>
          <p:cNvPr id="1141828" name="Text Box 68">
            <a:extLst>
              <a:ext uri="{FF2B5EF4-FFF2-40B4-BE49-F238E27FC236}">
                <a16:creationId xmlns:a16="http://schemas.microsoft.com/office/drawing/2014/main" id="{5F07C9EE-5210-4944-B59D-801ADDE7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00600"/>
            <a:ext cx="155733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latin typeface="Arial"/>
                <a:ea typeface="ＭＳ Ｐゴシック" charset="0"/>
              </a:rPr>
              <a:t>By value and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>
                <a:latin typeface="Arial"/>
                <a:ea typeface="ＭＳ Ｐゴシック" charset="0"/>
              </a:rPr>
              <a:t>by reference </a:t>
            </a:r>
          </a:p>
          <a:p>
            <a:pPr>
              <a:defRPr/>
            </a:pPr>
            <a:endParaRPr lang="en-US">
              <a:latin typeface="Arial"/>
              <a:ea typeface="ＭＳ Ｐゴシック" charset="0"/>
            </a:endParaRPr>
          </a:p>
        </p:txBody>
      </p:sp>
      <p:sp>
        <p:nvSpPr>
          <p:cNvPr id="1141829" name="Text Box 69">
            <a:extLst>
              <a:ext uri="{FF2B5EF4-FFF2-40B4-BE49-F238E27FC236}">
                <a16:creationId xmlns:a16="http://schemas.microsoft.com/office/drawing/2014/main" id="{A294A83C-2569-A748-A774-91EF5F2D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1627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Static, nested 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function 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definitions</a:t>
            </a:r>
          </a:p>
        </p:txBody>
      </p:sp>
      <p:sp>
        <p:nvSpPr>
          <p:cNvPr id="1141831" name="Text Box 71">
            <a:extLst>
              <a:ext uri="{FF2B5EF4-FFF2-40B4-BE49-F238E27FC236}">
                <a16:creationId xmlns:a16="http://schemas.microsoft.com/office/drawing/2014/main" id="{39D47C50-06B7-5949-9B57-A5009170F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76600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Static</a:t>
            </a:r>
          </a:p>
        </p:txBody>
      </p:sp>
      <p:sp>
        <p:nvSpPr>
          <p:cNvPr id="1141832" name="Text Box 72">
            <a:extLst>
              <a:ext uri="{FF2B5EF4-FFF2-40B4-BE49-F238E27FC236}">
                <a16:creationId xmlns:a16="http://schemas.microsoft.com/office/drawing/2014/main" id="{06274D0F-6567-F646-AF48-E89DFDC73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800600"/>
            <a:ext cx="762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Static</a:t>
            </a:r>
          </a:p>
        </p:txBody>
      </p:sp>
      <p:sp>
        <p:nvSpPr>
          <p:cNvPr id="1141833" name="Text Box 73">
            <a:extLst>
              <a:ext uri="{FF2B5EF4-FFF2-40B4-BE49-F238E27FC236}">
                <a16:creationId xmlns:a16="http://schemas.microsoft.com/office/drawing/2014/main" id="{0D8C79E0-0561-5240-8EF0-5BE95C117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57400"/>
            <a:ext cx="11636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Dynamic,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type-safe</a:t>
            </a:r>
          </a:p>
        </p:txBody>
      </p:sp>
      <p:sp>
        <p:nvSpPr>
          <p:cNvPr id="1141835" name="Text Box 75">
            <a:extLst>
              <a:ext uri="{FF2B5EF4-FFF2-40B4-BE49-F238E27FC236}">
                <a16:creationId xmlns:a16="http://schemas.microsoft.com/office/drawing/2014/main" id="{0B4241A6-77D1-B846-BDBD-FB1CAB28D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352800"/>
            <a:ext cx="12112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Static and 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dynamic,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type-safe</a:t>
            </a:r>
          </a:p>
        </p:txBody>
      </p:sp>
      <p:sp>
        <p:nvSpPr>
          <p:cNvPr id="1141836" name="Text Box 76">
            <a:extLst>
              <a:ext uri="{FF2B5EF4-FFF2-40B4-BE49-F238E27FC236}">
                <a16:creationId xmlns:a16="http://schemas.microsoft.com/office/drawing/2014/main" id="{B3E8191F-8EDB-7443-B2E2-8CEDEDF2A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53000"/>
            <a:ext cx="13811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Static,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type-unsafe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822" grpId="0"/>
      <p:bldP spid="1141823" grpId="0"/>
      <p:bldP spid="1141825" grpId="0"/>
      <p:bldP spid="1141826" grpId="0"/>
      <p:bldP spid="1141827" grpId="0"/>
      <p:bldP spid="1141828" grpId="0"/>
      <p:bldP spid="1141829" grpId="0"/>
      <p:bldP spid="1141831" grpId="0"/>
      <p:bldP spid="1141832" grpId="0"/>
      <p:bldP spid="1141833" grpId="0"/>
      <p:bldP spid="1141835" grpId="0"/>
      <p:bldP spid="11418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3A8EC010-2D75-4640-84D4-4B6860F9B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47" name="Slide Number Placeholder 4">
            <a:extLst>
              <a:ext uri="{FF2B5EF4-FFF2-40B4-BE49-F238E27FC236}">
                <a16:creationId xmlns:a16="http://schemas.microsoft.com/office/drawing/2014/main" id="{E25FFDF0-180E-0147-B5DA-24BDA1DAE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4412F4-4ADE-444F-A6FF-99001BDAEFB9}" type="slidenum">
              <a:rPr lang="en-US" altLang="en-US" sz="14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41791" name="Rectangle 31">
            <a:extLst>
              <a:ext uri="{FF2B5EF4-FFF2-40B4-BE49-F238E27FC236}">
                <a16:creationId xmlns:a16="http://schemas.microsoft.com/office/drawing/2014/main" id="{B6CA1D42-8363-9441-A293-370D7D6D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Taking Stock: Design Choices</a:t>
            </a:r>
          </a:p>
        </p:txBody>
      </p:sp>
      <p:graphicFrame>
        <p:nvGraphicFramePr>
          <p:cNvPr id="1141830" name="Group 70">
            <a:extLst>
              <a:ext uri="{FF2B5EF4-FFF2-40B4-BE49-F238E27FC236}">
                <a16:creationId xmlns:a16="http://schemas.microsoft.com/office/drawing/2014/main" id="{44B658BB-BAEF-6A44-A4A5-57D75F0A5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06154"/>
              </p:ext>
            </p:extLst>
          </p:nvPr>
        </p:nvGraphicFramePr>
        <p:xfrm>
          <a:off x="228600" y="1905000"/>
          <a:ext cx="8726488" cy="2792413"/>
        </p:xfrm>
        <a:graphic>
          <a:graphicData uri="http://schemas.openxmlformats.org/drawingml/2006/table">
            <a:tbl>
              <a:tblPr/>
              <a:tblGrid>
                <a:gridCol w="174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2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Haskell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Python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1794" name="Text Box 34">
            <a:extLst>
              <a:ext uri="{FF2B5EF4-FFF2-40B4-BE49-F238E27FC236}">
                <a16:creationId xmlns:a16="http://schemas.microsoft.com/office/drawing/2014/main" id="{51189B09-B6E3-AA4E-AF83-F26BCD261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371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/>
              <a:ea typeface="ＭＳ Ｐゴシック" charset="0"/>
            </a:endParaRPr>
          </a:p>
        </p:txBody>
      </p:sp>
      <p:sp>
        <p:nvSpPr>
          <p:cNvPr id="1141795" name="Text Box 35">
            <a:extLst>
              <a:ext uri="{FF2B5EF4-FFF2-40B4-BE49-F238E27FC236}">
                <a16:creationId xmlns:a16="http://schemas.microsoft.com/office/drawing/2014/main" id="{1E9E8CCF-040F-8144-B777-E4272E36A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17208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Variable Model</a:t>
            </a:r>
          </a:p>
        </p:txBody>
      </p:sp>
      <p:sp>
        <p:nvSpPr>
          <p:cNvPr id="1141796" name="Text Box 36">
            <a:extLst>
              <a:ext uri="{FF2B5EF4-FFF2-40B4-BE49-F238E27FC236}">
                <a16:creationId xmlns:a16="http://schemas.microsoft.com/office/drawing/2014/main" id="{906DECCD-2CD4-DF43-B799-B6672AC51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990600"/>
            <a:ext cx="1363663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latin typeface="Arial"/>
                <a:ea typeface="ＭＳ Ｐゴシック" charset="0"/>
              </a:rPr>
              <a:t>Parameter </a:t>
            </a:r>
          </a:p>
          <a:p>
            <a:pPr algn="ctr">
              <a:defRPr/>
            </a:pPr>
            <a:r>
              <a:rPr lang="en-US">
                <a:latin typeface="Arial"/>
                <a:ea typeface="ＭＳ Ｐゴシック" charset="0"/>
              </a:rPr>
              <a:t>Passing</a:t>
            </a:r>
          </a:p>
          <a:p>
            <a:pPr algn="ctr">
              <a:defRPr/>
            </a:pPr>
            <a:r>
              <a:rPr lang="en-US">
                <a:latin typeface="Arial"/>
                <a:ea typeface="ＭＳ Ｐゴシック" charset="0"/>
              </a:rPr>
              <a:t>Mechanism</a:t>
            </a:r>
          </a:p>
        </p:txBody>
      </p:sp>
      <p:sp>
        <p:nvSpPr>
          <p:cNvPr id="1141808" name="Text Box 48">
            <a:extLst>
              <a:ext uri="{FF2B5EF4-FFF2-40B4-BE49-F238E27FC236}">
                <a16:creationId xmlns:a16="http://schemas.microsoft.com/office/drawing/2014/main" id="{2A1B1131-1CE0-704B-8A74-0F72CFF4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295400"/>
            <a:ext cx="1019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Scoping</a:t>
            </a:r>
          </a:p>
        </p:txBody>
      </p:sp>
      <p:sp>
        <p:nvSpPr>
          <p:cNvPr id="1141809" name="Text Box 49">
            <a:extLst>
              <a:ext uri="{FF2B5EF4-FFF2-40B4-BE49-F238E27FC236}">
                <a16:creationId xmlns:a16="http://schemas.microsoft.com/office/drawing/2014/main" id="{84E817B9-AD31-824D-A012-942A6201B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95400"/>
            <a:ext cx="865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/>
                <a:ea typeface="ＭＳ Ｐゴシック" charset="0"/>
              </a:rPr>
              <a:t>Typing</a:t>
            </a:r>
          </a:p>
        </p:txBody>
      </p:sp>
      <p:sp>
        <p:nvSpPr>
          <p:cNvPr id="1141822" name="Text Box 62">
            <a:extLst>
              <a:ext uri="{FF2B5EF4-FFF2-40B4-BE49-F238E27FC236}">
                <a16:creationId xmlns:a16="http://schemas.microsoft.com/office/drawing/2014/main" id="{26E15095-C599-5F4B-BC71-D3E85421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0"/>
            <a:ext cx="12493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Reference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model</a:t>
            </a:r>
          </a:p>
        </p:txBody>
      </p:sp>
      <p:sp>
        <p:nvSpPr>
          <p:cNvPr id="1141826" name="Text Box 66">
            <a:extLst>
              <a:ext uri="{FF2B5EF4-FFF2-40B4-BE49-F238E27FC236}">
                <a16:creationId xmlns:a16="http://schemas.microsoft.com/office/drawing/2014/main" id="{CEE566C0-D919-F541-991C-289F8A031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133600"/>
            <a:ext cx="1660525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latin typeface="Arial"/>
                <a:ea typeface="ＭＳ Ｐゴシック" charset="0"/>
              </a:rPr>
              <a:t>By name (lazy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/>
            </a:pPr>
            <a:r>
              <a:rPr lang="en-US" dirty="0">
                <a:latin typeface="Arial"/>
                <a:ea typeface="ＭＳ Ｐゴシック" charset="0"/>
              </a:rPr>
              <a:t>evaluation)</a:t>
            </a:r>
          </a:p>
          <a:p>
            <a:pPr>
              <a:defRPr/>
            </a:pPr>
            <a:endParaRPr lang="en-US" dirty="0">
              <a:latin typeface="Arial"/>
              <a:ea typeface="ＭＳ Ｐゴシック" charset="0"/>
            </a:endParaRPr>
          </a:p>
        </p:txBody>
      </p:sp>
      <p:sp>
        <p:nvSpPr>
          <p:cNvPr id="1141829" name="Text Box 69">
            <a:extLst>
              <a:ext uri="{FF2B5EF4-FFF2-40B4-BE49-F238E27FC236}">
                <a16:creationId xmlns:a16="http://schemas.microsoft.com/office/drawing/2014/main" id="{BFB351E6-B132-8247-B4B5-B7A0F255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162718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Static, nested 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function 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definitions</a:t>
            </a:r>
          </a:p>
        </p:txBody>
      </p:sp>
      <p:sp>
        <p:nvSpPr>
          <p:cNvPr id="1141833" name="Text Box 73">
            <a:extLst>
              <a:ext uri="{FF2B5EF4-FFF2-40B4-BE49-F238E27FC236}">
                <a16:creationId xmlns:a16="http://schemas.microsoft.com/office/drawing/2014/main" id="{75124B27-17C7-1142-A45D-46362480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057400"/>
            <a:ext cx="11636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Static,</a:t>
            </a:r>
          </a:p>
          <a:p>
            <a:pPr>
              <a:defRPr/>
            </a:pPr>
            <a:r>
              <a:rPr lang="en-US" dirty="0">
                <a:latin typeface="Arial"/>
                <a:ea typeface="ＭＳ Ｐゴシック" charset="0"/>
              </a:rPr>
              <a:t>type-safe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822" grpId="0"/>
      <p:bldP spid="1141826" grpId="0"/>
      <p:bldP spid="1141829" grpId="0"/>
      <p:bldP spid="11418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51C87-4710-224B-BEC6-9171F7F8A7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CB211-E176-3448-BFE6-3B9C1E70D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58EE5A-BC0D-4C47-BD41-030605D2D219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1121282" name="Rectangle 2">
            <a:extLst>
              <a:ext uri="{FF2B5EF4-FFF2-40B4-BE49-F238E27FC236}">
                <a16:creationId xmlns:a16="http://schemas.microsoft.com/office/drawing/2014/main" id="{32FF3D6D-90A9-C042-A971-6607C1ACA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Python</a:t>
            </a:r>
          </a:p>
        </p:txBody>
      </p:sp>
      <p:sp>
        <p:nvSpPr>
          <p:cNvPr id="1121283" name="Rectangle 3">
            <a:extLst>
              <a:ext uri="{FF2B5EF4-FFF2-40B4-BE49-F238E27FC236}">
                <a16:creationId xmlns:a16="http://schemas.microsoft.com/office/drawing/2014/main" id="{BB1C1C22-305C-0046-9B9A-5A161D0F9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Designed by Guido van Rossum at CWI Amsterdam in 1991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Multi-paradigm programming language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All characteristics of dynamic languages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It has 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  <a:ea typeface="Arial" panose="020B0604020202020204" pitchFamily="34" charset="0"/>
              </a:rPr>
              <a:t>functional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  <a:ea typeface="Arial" panose="020B0604020202020204" pitchFamily="34" charset="0"/>
              </a:rPr>
              <a:t> features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E.g. higher-order functions, map and reduce on lists, list comprehensions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It has 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  <a:ea typeface="Arial" panose="020B0604020202020204" pitchFamily="34" charset="0"/>
              </a:rPr>
              <a:t>object-oriented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  <a:ea typeface="Arial" panose="020B0604020202020204" pitchFamily="34" charset="0"/>
              </a:rPr>
              <a:t> features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Arial" panose="020B0604020202020204" pitchFamily="34" charset="0"/>
              </a:rPr>
              <a:t>E.g., iterators, array slicing operations, reflection, exceptions, (multiple) inheritance, dynamic loading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E13BA97-02F8-FF4C-B7EB-4A0B134F8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ABCAB18-D71E-D445-9FBC-B47459085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886EBF-370D-FC44-9016-3DDE42425CF1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sp>
        <p:nvSpPr>
          <p:cNvPr id="1143810" name="Rectangle 2">
            <a:extLst>
              <a:ext uri="{FF2B5EF4-FFF2-40B4-BE49-F238E27FC236}">
                <a16:creationId xmlns:a16="http://schemas.microsoft.com/office/drawing/2014/main" id="{6A0BC05A-1FE7-BA4E-AE28-368491F52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Python: Syntax and Scoping</a:t>
            </a:r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A6BE7301-257B-DA4F-AFDA-77EC16F4A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264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m=1;</a:t>
            </a:r>
            <a:r>
              <a:rPr lang="en-US" sz="2000" b="1" dirty="0">
                <a:latin typeface="Courier New" charset="0"/>
              </a:rPr>
              <a:t> j=3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 err="1"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outer():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middle(k):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</a:t>
            </a:r>
            <a:r>
              <a:rPr lang="en-US" sz="2000" b="1" dirty="0" err="1"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inner():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		 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m=4	</a:t>
            </a:r>
            <a:r>
              <a:rPr lang="en-US" sz="2000" b="1" dirty="0">
                <a:latin typeface="Courier New" charset="0"/>
              </a:rPr>
              <a:t>	    # new local m</a:t>
            </a:r>
            <a:endParaRPr lang="en-US" sz="20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		  print (</a:t>
            </a:r>
            <a:r>
              <a:rPr lang="en-US" sz="2000" b="1" dirty="0" err="1">
                <a:latin typeface="Courier New" charset="0"/>
              </a:rPr>
              <a:t>m,j,k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inner()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return </a:t>
            </a:r>
            <a:r>
              <a:rPr lang="en-US" sz="2000" b="1" dirty="0" err="1">
                <a:latin typeface="Courier New" charset="0"/>
              </a:rPr>
              <a:t>m,j,k</a:t>
            </a:r>
            <a:r>
              <a:rPr lang="en-US" sz="2000" b="1" dirty="0">
                <a:latin typeface="Courier New" charset="0"/>
              </a:rPr>
              <a:t>    # 3 element tuple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m=2;</a:t>
            </a:r>
            <a:r>
              <a:rPr lang="en-US" sz="2000" b="1" dirty="0">
                <a:latin typeface="Courier New" charset="0"/>
              </a:rPr>
              <a:t>               # new local m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return middle(j)   # old (global) j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print (outer())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print (</a:t>
            </a:r>
            <a:r>
              <a:rPr lang="en-US" sz="2000" b="1" dirty="0" err="1">
                <a:latin typeface="Courier New" charset="0"/>
              </a:rPr>
              <a:t>m,j</a:t>
            </a:r>
            <a:r>
              <a:rPr lang="en-US" sz="2000" b="1" dirty="0">
                <a:latin typeface="Courier New" charset="0"/>
              </a:rPr>
              <a:t>)</a:t>
            </a:r>
          </a:p>
        </p:txBody>
      </p:sp>
      <p:sp>
        <p:nvSpPr>
          <p:cNvPr id="89093" name="Text Box 4">
            <a:extLst>
              <a:ext uri="{FF2B5EF4-FFF2-40B4-BE49-F238E27FC236}">
                <a16:creationId xmlns:a16="http://schemas.microsoft.com/office/drawing/2014/main" id="{1D339841-3029-4C48-9D32-5564990BE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871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omic Sans MS" panose="030F0902030302020204" pitchFamily="66" charset="0"/>
              </a:rPr>
              <a:t>Scott</a:t>
            </a:r>
          </a:p>
        </p:txBody>
      </p:sp>
      <p:sp>
        <p:nvSpPr>
          <p:cNvPr id="89094" name="Text Box 5">
            <a:extLst>
              <a:ext uri="{FF2B5EF4-FFF2-40B4-BE49-F238E27FC236}">
                <a16:creationId xmlns:a16="http://schemas.microsoft.com/office/drawing/2014/main" id="{58597536-5434-5948-AC31-9F0837C78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>
                <a:latin typeface="Arial" panose="020B0604020202020204" pitchFamily="34" charset="0"/>
              </a:rPr>
              <a:t>Variable belongs to block where it is written, </a:t>
            </a:r>
            <a:r>
              <a:rPr lang="en-US" altLang="en-US">
                <a:latin typeface="Arial" panose="020B0604020202020204" pitchFamily="34" charset="0"/>
              </a:rPr>
              <a:t>unless  explicitly imported.</a:t>
            </a:r>
          </a:p>
          <a:p>
            <a:r>
              <a:rPr lang="en-US" altLang="en-US">
                <a:latin typeface="Arial" panose="020B0604020202020204" pitchFamily="34" charset="0"/>
              </a:rPr>
              <a:t>What is the output of this program?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CAD9E-ADCC-F948-9088-440C0EBE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3276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ABEF82-2DC1-8545-BF71-A87E042C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31242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45B28-CBCB-2948-A5FF-208DE401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2667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392E22-CA8A-0344-A1DA-C301F824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90800"/>
            <a:ext cx="2057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238F270-09D1-A542-BC0B-0F1DCD0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649DC22-26D8-594A-9B49-8607A3C37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77D1D5-4132-4B48-8156-4CEF1193BF3C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  <p:sp>
        <p:nvSpPr>
          <p:cNvPr id="1143810" name="Rectangle 2">
            <a:extLst>
              <a:ext uri="{FF2B5EF4-FFF2-40B4-BE49-F238E27FC236}">
                <a16:creationId xmlns:a16="http://schemas.microsoft.com/office/drawing/2014/main" id="{29C4D5B4-B417-D548-B01B-41E6DA3CA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Python: Syntax and Scoping</a:t>
            </a:r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07428E0A-37F3-2D43-82A6-799500B61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264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m=1</a:t>
            </a:r>
            <a:r>
              <a:rPr lang="en-US" sz="2000" b="1" dirty="0">
                <a:solidFill>
                  <a:srgbClr val="C20000"/>
                </a:solidFill>
                <a:latin typeface="Courier New" charset="0"/>
              </a:rPr>
              <a:t>;</a:t>
            </a:r>
            <a:r>
              <a:rPr lang="en-US" sz="2000" b="1" dirty="0">
                <a:latin typeface="Courier New" charset="0"/>
              </a:rPr>
              <a:t> j=3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 err="1"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outer():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 err="1"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middle(k):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</a:t>
            </a:r>
            <a:r>
              <a:rPr lang="en-US" sz="2000" b="1" dirty="0" err="1"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inner():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 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global m </a:t>
            </a:r>
            <a:r>
              <a:rPr lang="en-US" sz="2000" b="1" dirty="0">
                <a:latin typeface="Courier New" charset="0"/>
              </a:rPr>
              <a:t>     # from main program, not outer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 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m=4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		  print (</a:t>
            </a:r>
            <a:r>
              <a:rPr lang="en-US" sz="2000" b="1" dirty="0" err="1">
                <a:latin typeface="Courier New" charset="0"/>
              </a:rPr>
              <a:t>m,j,k</a:t>
            </a:r>
            <a:r>
              <a:rPr lang="en-US" sz="2000" b="1" dirty="0">
                <a:latin typeface="Courier New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inner()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return </a:t>
            </a:r>
            <a:r>
              <a:rPr lang="en-US" sz="2000" b="1" dirty="0" err="1">
                <a:latin typeface="Courier New" charset="0"/>
              </a:rPr>
              <a:t>m,j,k</a:t>
            </a:r>
            <a:r>
              <a:rPr lang="en-US" sz="2000" b="1" dirty="0">
                <a:latin typeface="Courier New" charset="0"/>
              </a:rPr>
              <a:t>    # 3 element tuple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m=2;</a:t>
            </a:r>
            <a:r>
              <a:rPr lang="en-US" sz="2000" b="1" dirty="0">
                <a:latin typeface="Courier New" charset="0"/>
              </a:rPr>
              <a:t>               # new local m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return middle(j)   # old (global) j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print (outer())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print (</a:t>
            </a:r>
            <a:r>
              <a:rPr lang="en-US" sz="2000" b="1" dirty="0" err="1">
                <a:latin typeface="Courier New" charset="0"/>
              </a:rPr>
              <a:t>m,j</a:t>
            </a:r>
            <a:r>
              <a:rPr lang="en-US" sz="2000" b="1" dirty="0">
                <a:latin typeface="Courier New" charset="0"/>
              </a:rPr>
              <a:t>)</a:t>
            </a:r>
          </a:p>
        </p:txBody>
      </p:sp>
      <p:sp>
        <p:nvSpPr>
          <p:cNvPr id="91141" name="Text Box 4">
            <a:extLst>
              <a:ext uri="{FF2B5EF4-FFF2-40B4-BE49-F238E27FC236}">
                <a16:creationId xmlns:a16="http://schemas.microsoft.com/office/drawing/2014/main" id="{B8B3B58C-827D-8746-AAB5-1A0AE2034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871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omic Sans MS" panose="030F0902030302020204" pitchFamily="66" charset="0"/>
              </a:rPr>
              <a:t>Scott</a:t>
            </a:r>
          </a:p>
        </p:txBody>
      </p:sp>
      <p:sp>
        <p:nvSpPr>
          <p:cNvPr id="91142" name="Text Box 5">
            <a:extLst>
              <a:ext uri="{FF2B5EF4-FFF2-40B4-BE49-F238E27FC236}">
                <a16:creationId xmlns:a16="http://schemas.microsoft.com/office/drawing/2014/main" id="{6EACA301-C109-EF40-9AFF-CC6AD425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219200"/>
            <a:ext cx="5562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u="sng" dirty="0">
                <a:latin typeface="Arial" panose="020B0604020202020204" pitchFamily="34" charset="0"/>
              </a:rPr>
              <a:t>Variable belongs to block where it is written,</a:t>
            </a:r>
            <a:r>
              <a:rPr lang="en-US" altLang="en-US" dirty="0">
                <a:latin typeface="Arial" panose="020B0604020202020204" pitchFamily="34" charset="0"/>
              </a:rPr>
              <a:t> unless  explicitly imported.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What is the output of this program? </a:t>
            </a:r>
          </a:p>
        </p:txBody>
      </p:sp>
      <p:sp>
        <p:nvSpPr>
          <p:cNvPr id="91143" name="Text Box 6">
            <a:extLst>
              <a:ext uri="{FF2B5EF4-FFF2-40B4-BE49-F238E27FC236}">
                <a16:creationId xmlns:a16="http://schemas.microsoft.com/office/drawing/2014/main" id="{45024679-D601-F840-8B5C-765C3AD49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81600"/>
            <a:ext cx="5162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What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s printed if we removed</a:t>
            </a:r>
          </a:p>
          <a:p>
            <a:r>
              <a:rPr lang="en-US" altLang="en-US">
                <a:latin typeface="Arial" panose="020B0604020202020204" pitchFamily="34" charset="0"/>
              </a:rPr>
              <a:t>   the red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global m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 statement? </a:t>
            </a:r>
          </a:p>
          <a:p>
            <a:r>
              <a:rPr lang="en-US" altLang="en-US">
                <a:latin typeface="Arial" panose="020B0604020202020204" pitchFamily="34" charset="0"/>
              </a:rPr>
              <a:t>   then remove the blue assignment?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425A56-9C99-4C47-8442-A17E6F23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32766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C640AD-4175-8D4B-A08E-0DBB000DE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31242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3CA2F-04EF-7A49-B625-C6ACAFA4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2667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3EEE5-4504-0A43-88F1-80B91627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90800"/>
            <a:ext cx="2057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238F270-09D1-A542-BC0B-0F1DCD0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649DC22-26D8-594A-9B49-8607A3C37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77D1D5-4132-4B48-8156-4CEF1193BF3C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  <p:sp>
        <p:nvSpPr>
          <p:cNvPr id="1143810" name="Rectangle 2">
            <a:extLst>
              <a:ext uri="{FF2B5EF4-FFF2-40B4-BE49-F238E27FC236}">
                <a16:creationId xmlns:a16="http://schemas.microsoft.com/office/drawing/2014/main" id="{29C4D5B4-B417-D548-B01B-41E6DA3CA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Python: Syntax and Scoping</a:t>
            </a:r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07428E0A-37F3-2D43-82A6-799500B61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264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</a:rPr>
              <a:t>m=1</a:t>
            </a:r>
            <a:r>
              <a:rPr lang="en-US" sz="2000" b="1" dirty="0">
                <a:solidFill>
                  <a:srgbClr val="C20000"/>
                </a:solidFill>
                <a:latin typeface="Courier New" charset="0"/>
              </a:rPr>
              <a:t>;</a:t>
            </a:r>
            <a:r>
              <a:rPr lang="en-US" sz="2000" b="1" dirty="0">
                <a:latin typeface="Courier New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 err="1">
                <a:latin typeface="Courier New" charset="0"/>
              </a:rPr>
              <a:t>def</a:t>
            </a:r>
            <a:r>
              <a:rPr lang="en-US" sz="2000" b="1" dirty="0">
                <a:latin typeface="Courier New" charset="0"/>
              </a:rPr>
              <a:t> outer():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def middle():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def inner():		</a:t>
            </a:r>
            <a:endParaRPr lang="en-US" sz="2000" b="1" dirty="0">
              <a:solidFill>
                <a:schemeClr val="hlink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		  return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m</a:t>
            </a:r>
            <a:r>
              <a:rPr lang="en-US" sz="2000" b="1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inner()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   return inner    # middle returns a closure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m=2 </a:t>
            </a:r>
            <a:r>
              <a:rPr lang="en-US" sz="2000" b="1" dirty="0">
                <a:latin typeface="Courier New" charset="0"/>
              </a:rPr>
              <a:t>               # { inner() { return m; }, m-&gt;2 }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   return middle()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fun = outer()	    # fun is a reference to closure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b="1" dirty="0">
                <a:latin typeface="Courier New" charset="0"/>
              </a:rPr>
              <a:t>print (fun())</a:t>
            </a:r>
          </a:p>
        </p:txBody>
      </p:sp>
      <p:sp>
        <p:nvSpPr>
          <p:cNvPr id="91142" name="Text Box 5">
            <a:extLst>
              <a:ext uri="{FF2B5EF4-FFF2-40B4-BE49-F238E27FC236}">
                <a16:creationId xmlns:a16="http://schemas.microsoft.com/office/drawing/2014/main" id="{6EACA301-C109-EF40-9AFF-CC6AD425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371600"/>
            <a:ext cx="55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</a:rPr>
              <a:t>What is the output of this program?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425A56-9C99-4C47-8442-A17E6F23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32766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C640AD-4175-8D4B-A08E-0DBB000DE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3124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3CA2F-04EF-7A49-B625-C6ACAFA4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2667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3EEE5-4504-0A43-88F1-80B91627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90800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323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B3D22-FB49-0140-899B-2598290E9F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E7898-B044-7F4F-8816-760724761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C479D3-87F8-A547-B33B-091960FE03D5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sp>
        <p:nvSpPr>
          <p:cNvPr id="1147906" name="Rectangle 2">
            <a:extLst>
              <a:ext uri="{FF2B5EF4-FFF2-40B4-BE49-F238E27FC236}">
                <a16:creationId xmlns:a16="http://schemas.microsoft.com/office/drawing/2014/main" id="{3A50F3BE-DCC8-6E4C-BFCA-3AC2584EF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Scoping: Static Scoping Rules</a:t>
            </a:r>
          </a:p>
        </p:txBody>
      </p:sp>
      <p:sp>
        <p:nvSpPr>
          <p:cNvPr id="1147907" name="Rectangle 3">
            <a:extLst>
              <a:ext uri="{FF2B5EF4-FFF2-40B4-BE49-F238E27FC236}">
                <a16:creationId xmlns:a16="http://schemas.microsoft.com/office/drawing/2014/main" id="{71933B01-F158-1546-9EC4-C0D1BFDBC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Blocks (scopes) are defined by indentation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</a:rPr>
              <a:t>There are no variable 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A variable belongs to block where it is written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</a:rPr>
              <a:t>Closest enclosing scope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</a:rPr>
              <a:t> rule applies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Lookup proceeds from inner to outer blocks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‘</a:t>
            </a:r>
            <a:r>
              <a:rPr lang="en-US" altLang="ja-JP" dirty="0">
                <a:latin typeface="Arial" panose="020B0604020202020204" pitchFamily="34" charset="0"/>
                <a:ea typeface="Arial" panose="020B0604020202020204" pitchFamily="34" charset="0"/>
              </a:rPr>
              <a:t>global</a:t>
            </a:r>
            <a:r>
              <a:rPr lang="ja-JP" altLang="en-US">
                <a:latin typeface="Arial" panose="020B0604020202020204" pitchFamily="34" charset="0"/>
                <a:ea typeface="Arial" panose="020B0604020202020204" pitchFamily="34" charset="0"/>
              </a:rPr>
              <a:t>’</a:t>
            </a:r>
            <a:r>
              <a:rPr lang="en-US" altLang="ja-JP" dirty="0">
                <a:latin typeface="Arial" panose="020B0604020202020204" pitchFamily="34" charset="0"/>
                <a:ea typeface="Arial" panose="020B0604020202020204" pitchFamily="34" charset="0"/>
              </a:rPr>
              <a:t> overrides rule for access to outermost scope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Functions are first class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Static scoping entails closures and unlimited extent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14FE3-8DDF-664F-BB47-BE77D25194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F769A-F2AD-1D44-82B8-08946E906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7BDCD5-ED42-0D40-832E-295648E69BCD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sp>
        <p:nvSpPr>
          <p:cNvPr id="1148930" name="Rectangle 2">
            <a:extLst>
              <a:ext uri="{FF2B5EF4-FFF2-40B4-BE49-F238E27FC236}">
                <a16:creationId xmlns:a16="http://schemas.microsoft.com/office/drawing/2014/main" id="{987163CF-4B81-B741-B489-665AFD031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Arial"/>
              </a:rPr>
              <a:t>Datatypes</a:t>
            </a:r>
            <a:endParaRPr lang="en-US" dirty="0">
              <a:latin typeface="Arial"/>
            </a:endParaRPr>
          </a:p>
        </p:txBody>
      </p:sp>
      <p:sp>
        <p:nvSpPr>
          <p:cNvPr id="1148931" name="Rectangle 3">
            <a:extLst>
              <a:ext uri="{FF2B5EF4-FFF2-40B4-BE49-F238E27FC236}">
                <a16:creationId xmlns:a16="http://schemas.microsoft.com/office/drawing/2014/main" id="{A873533C-5F15-9741-A69B-CBD42E751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Numbers (+, *, **, </a:t>
            </a:r>
            <a:r>
              <a:rPr lang="en-US" dirty="0" err="1">
                <a:latin typeface="Arial"/>
              </a:rPr>
              <a:t>pow</a:t>
            </a:r>
            <a:r>
              <a:rPr lang="en-US" dirty="0">
                <a:latin typeface="Arial"/>
              </a:rPr>
              <a:t>, </a:t>
            </a:r>
            <a:r>
              <a:rPr lang="en-US" dirty="0" err="1">
                <a:latin typeface="Arial"/>
              </a:rPr>
              <a:t>etc</a:t>
            </a:r>
            <a:r>
              <a:rPr lang="en-US" dirty="0">
                <a:latin typeface="Arial"/>
              </a:rPr>
              <a:t>) - immutable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Collections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Sequences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  <a:latin typeface="Arial"/>
              </a:rPr>
              <a:t>Strings are immutable!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Lists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solidFill>
                  <a:srgbClr val="0000FF"/>
                </a:solidFill>
                <a:latin typeface="Arial"/>
              </a:rPr>
              <a:t>Tuples are immutable!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Mappings</a:t>
            </a:r>
          </a:p>
          <a:p>
            <a:pPr lvl="2"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Dictionaries</a:t>
            </a:r>
          </a:p>
          <a:p>
            <a:pPr eaLnBrk="1" hangingPunct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Files</a:t>
            </a:r>
          </a:p>
          <a:p>
            <a:pPr lvl="1" eaLnBrk="1" hangingPunct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2B19F-BE7E-194F-8A28-7FADAB62D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86A312-1C84-584A-8FDD-E4703B19C447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119234" name="Rectangle 2">
            <a:extLst>
              <a:ext uri="{FF2B5EF4-FFF2-40B4-BE49-F238E27FC236}">
                <a16:creationId xmlns:a16="http://schemas.microsoft.com/office/drawing/2014/main" id="{89D3F297-7FB1-BC42-8D84-4CEC1DC44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Scripting Languages</a:t>
            </a:r>
          </a:p>
        </p:txBody>
      </p:sp>
      <p:sp>
        <p:nvSpPr>
          <p:cNvPr id="1119235" name="Rectangle 3">
            <a:extLst>
              <a:ext uri="{FF2B5EF4-FFF2-40B4-BE49-F238E27FC236}">
                <a16:creationId xmlns:a16="http://schemas.microsoft.com/office/drawing/2014/main" id="{042FA039-914D-3C48-8BA8-16C93B66C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029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E.g., </a:t>
            </a:r>
            <a:r>
              <a:rPr lang="en-US" altLang="en-US" sz="2800" dirty="0" err="1">
                <a:latin typeface="Arial" panose="020B0604020202020204" pitchFamily="34" charset="0"/>
              </a:rPr>
              <a:t>Tcl</a:t>
            </a:r>
            <a:r>
              <a:rPr lang="en-US" altLang="en-US" sz="2800" dirty="0">
                <a:latin typeface="Arial" panose="020B0604020202020204" pitchFamily="34" charset="0"/>
              </a:rPr>
              <a:t>, awk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Originate in the 1970’s from UNIX (shell scripts)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Purpose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To process text files with ease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To launch components and combine (or </a:t>
            </a:r>
            <a:r>
              <a:rPr lang="ja-JP" altLang="en-US" sz="2400">
                <a:latin typeface="Arial" panose="020B0604020202020204" pitchFamily="34" charset="0"/>
                <a:ea typeface="Arial" panose="020B0604020202020204" pitchFamily="34" charset="0"/>
              </a:rPr>
              <a:t>“</a:t>
            </a:r>
            <a:r>
              <a:rPr lang="en-US" altLang="ja-JP" sz="2400" dirty="0">
                <a:latin typeface="Arial" panose="020B0604020202020204" pitchFamily="34" charset="0"/>
                <a:ea typeface="Arial" panose="020B0604020202020204" pitchFamily="34" charset="0"/>
              </a:rPr>
              <a:t>glue</a:t>
            </a:r>
            <a:r>
              <a:rPr lang="ja-JP" altLang="en-US" sz="2400">
                <a:latin typeface="Arial" panose="020B0604020202020204" pitchFamily="34" charset="0"/>
                <a:ea typeface="Arial" panose="020B0604020202020204" pitchFamily="34" charset="0"/>
              </a:rPr>
              <a:t>”</a:t>
            </a:r>
            <a:r>
              <a:rPr lang="en-US" altLang="ja-JP" sz="2400" dirty="0">
                <a:latin typeface="Arial" panose="020B0604020202020204" pitchFamily="34" charset="0"/>
                <a:ea typeface="Arial" panose="020B0604020202020204" pitchFamily="34" charset="0"/>
              </a:rPr>
              <a:t>) these components into an application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</a:rPr>
              <a:t>Characteristics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Ease of use, flexibility, rapid prototyping: hence, scripting languages are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dynamically typed</a:t>
            </a:r>
          </a:p>
          <a:p>
            <a:pPr lvl="1" eaLnBrk="1" hangingPunct="1"/>
            <a:r>
              <a:rPr lang="en-US" altLang="en-US" sz="2400" dirty="0">
                <a:latin typeface="Arial" panose="020B0604020202020204" pitchFamily="34" charset="0"/>
                <a:ea typeface="Arial" panose="020B0604020202020204" pitchFamily="34" charset="0"/>
              </a:rPr>
              <a:t>Extensive support for text processing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7EFE70-C923-B647-B8D9-BBC10588AE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64FBA-70A4-824A-90C4-0527B27EAC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1A297-EFA9-AB45-936C-8F7290179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5F6C47-F04C-AA48-BA77-1B5697798837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  <p:sp>
        <p:nvSpPr>
          <p:cNvPr id="1166338" name="Rectangle 2">
            <a:extLst>
              <a:ext uri="{FF2B5EF4-FFF2-40B4-BE49-F238E27FC236}">
                <a16:creationId xmlns:a16="http://schemas.microsoft.com/office/drawing/2014/main" id="{BC2A13BC-BFE9-1D47-903A-5056B4EFA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Arial"/>
              </a:rPr>
              <a:t>Datatypes</a:t>
            </a:r>
            <a:endParaRPr lang="en-US" dirty="0">
              <a:latin typeface="Arial"/>
            </a:endParaRPr>
          </a:p>
        </p:txBody>
      </p:sp>
      <p:sp>
        <p:nvSpPr>
          <p:cNvPr id="1166339" name="Rectangle 3">
            <a:extLst>
              <a:ext uri="{FF2B5EF4-FFF2-40B4-BE49-F238E27FC236}">
                <a16:creationId xmlns:a16="http://schemas.microsoft.com/office/drawing/2014/main" id="{771A53B3-153B-4F46-86AA-EC8EABBA4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26488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So, what model for variables does Python use?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Reference model for variables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Equality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</a:rPr>
              <a:t>==</a:t>
            </a:r>
            <a:r>
              <a:rPr lang="en-US" sz="2400" dirty="0">
                <a:latin typeface="Arial"/>
              </a:rPr>
              <a:t> equal in value (structural equality, value equality)</a:t>
            </a:r>
          </a:p>
          <a:p>
            <a:pPr marL="457200" lvl="1" indent="0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400" dirty="0">
                <a:latin typeface="Arial"/>
              </a:rPr>
              <a:t>	(Same in </a:t>
            </a:r>
            <a:r>
              <a:rPr lang="en-US" sz="2400" dirty="0" err="1">
                <a:latin typeface="Arial"/>
              </a:rPr>
              <a:t>Scala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==</a:t>
            </a:r>
            <a:r>
              <a:rPr lang="en-US" sz="2400" dirty="0">
                <a:latin typeface="Arial"/>
              </a:rPr>
              <a:t> redirects to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equals</a:t>
            </a:r>
            <a:r>
              <a:rPr lang="en-US" sz="2400" dirty="0">
                <a:latin typeface="Arial"/>
              </a:rPr>
              <a:t>!)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</a:rPr>
              <a:t>is</a:t>
            </a:r>
            <a:r>
              <a:rPr lang="en-US" sz="2400" dirty="0">
                <a:latin typeface="Arial"/>
              </a:rPr>
              <a:t> same object (reference equality)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</a:rPr>
              <a:t>None</a:t>
            </a:r>
            <a:r>
              <a:rPr lang="en-US" sz="2400" dirty="0">
                <a:latin typeface="Arial"/>
              </a:rPr>
              <a:t> acts like null in C, a placeholder for an actual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CA81AED-0E72-D444-A747-ECBD5D55E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EE59D1-7141-B54A-9500-B4D4CD662AC1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1180674" name="Rectangle 2">
            <a:extLst>
              <a:ext uri="{FF2B5EF4-FFF2-40B4-BE49-F238E27FC236}">
                <a16:creationId xmlns:a16="http://schemas.microsoft.com/office/drawing/2014/main" id="{6A8AF148-274B-F646-B773-575B3D65F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Control Flow</a:t>
            </a:r>
          </a:p>
        </p:txBody>
      </p:sp>
      <p:sp>
        <p:nvSpPr>
          <p:cNvPr id="1180675" name="Rectangle 3">
            <a:extLst>
              <a:ext uri="{FF2B5EF4-FFF2-40B4-BE49-F238E27FC236}">
                <a16:creationId xmlns:a16="http://schemas.microsoft.com/office/drawing/2014/main" id="{C6259AC3-345B-B845-8E2C-CF26E7412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724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Short-circuit evaluation of </a:t>
            </a:r>
            <a:r>
              <a:rPr lang="en-US" altLang="en-US" dirty="0" err="1">
                <a:latin typeface="Arial" panose="020B0604020202020204" pitchFamily="34" charset="0"/>
              </a:rPr>
              <a:t>boolean</a:t>
            </a:r>
            <a:r>
              <a:rPr lang="en-US" altLang="en-US" dirty="0">
                <a:latin typeface="Arial" panose="020B0604020202020204" pitchFamily="34" charset="0"/>
              </a:rPr>
              <a:t> expressions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Constructs for conditional control flow and iteration: </a:t>
            </a:r>
            <a:r>
              <a:rPr lang="en-US" altLang="en-US" b="1" dirty="0">
                <a:latin typeface="Courier New" panose="02070309020205020404" pitchFamily="49" charset="0"/>
              </a:rPr>
              <a:t>if, while, for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for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 x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in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 [</a:t>
            </a:r>
            <a:r>
              <a:rPr lang="ja-JP" altLang="en-US" b="1">
                <a:latin typeface="Courier New" panose="02070309020205020404" pitchFamily="49" charset="0"/>
                <a:ea typeface="Arial" panose="020B0604020202020204" pitchFamily="34" charset="0"/>
              </a:rPr>
              <a:t>“</a:t>
            </a:r>
            <a:r>
              <a:rPr lang="en-US" altLang="ja-JP" b="1" dirty="0">
                <a:latin typeface="Courier New" panose="02070309020205020404" pitchFamily="49" charset="0"/>
                <a:ea typeface="Arial" panose="020B0604020202020204" pitchFamily="34" charset="0"/>
              </a:rPr>
              <a:t>spam</a:t>
            </a:r>
            <a:r>
              <a:rPr lang="ja-JP" altLang="en-US" b="1">
                <a:latin typeface="Courier New" panose="02070309020205020404" pitchFamily="49" charset="0"/>
                <a:ea typeface="Arial" panose="020B0604020202020204" pitchFamily="34" charset="0"/>
              </a:rPr>
              <a:t>”</a:t>
            </a:r>
            <a:r>
              <a:rPr lang="en-US" altLang="ja-JP" b="1" dirty="0">
                <a:latin typeface="Courier New" panose="02070309020205020404" pitchFamily="49" charset="0"/>
                <a:ea typeface="Arial" panose="020B0604020202020204" pitchFamily="34" charset="0"/>
              </a:rPr>
              <a:t>, </a:t>
            </a:r>
            <a:r>
              <a:rPr lang="ja-JP" altLang="en-US" b="1">
                <a:latin typeface="Courier New" panose="02070309020205020404" pitchFamily="49" charset="0"/>
                <a:ea typeface="Arial" panose="020B0604020202020204" pitchFamily="34" charset="0"/>
              </a:rPr>
              <a:t>“</a:t>
            </a:r>
            <a:r>
              <a:rPr lang="en-US" altLang="ja-JP" b="1" dirty="0">
                <a:latin typeface="Courier New" panose="02070309020205020404" pitchFamily="49" charset="0"/>
                <a:ea typeface="Arial" panose="020B0604020202020204" pitchFamily="34" charset="0"/>
              </a:rPr>
              <a:t>eggs</a:t>
            </a:r>
            <a:r>
              <a:rPr lang="ja-JP" altLang="en-US" b="1">
                <a:latin typeface="Courier New" panose="02070309020205020404" pitchFamily="49" charset="0"/>
                <a:ea typeface="Arial" panose="020B0604020202020204" pitchFamily="34" charset="0"/>
              </a:rPr>
              <a:t>”</a:t>
            </a:r>
            <a:r>
              <a:rPr lang="en-US" altLang="ja-JP" b="1" dirty="0">
                <a:latin typeface="Courier New" panose="02070309020205020404" pitchFamily="49" charset="0"/>
                <a:ea typeface="Arial" panose="020B0604020202020204" pitchFamily="34" charset="0"/>
              </a:rPr>
              <a:t>, </a:t>
            </a:r>
            <a:r>
              <a:rPr lang="ja-JP" altLang="en-US" b="1">
                <a:latin typeface="Courier New" panose="02070309020205020404" pitchFamily="49" charset="0"/>
                <a:ea typeface="Arial" panose="020B0604020202020204" pitchFamily="34" charset="0"/>
              </a:rPr>
              <a:t>“</a:t>
            </a:r>
            <a:r>
              <a:rPr lang="en-US" altLang="ja-JP" b="1" dirty="0">
                <a:latin typeface="Courier New" panose="02070309020205020404" pitchFamily="49" charset="0"/>
                <a:ea typeface="Arial" panose="020B0604020202020204" pitchFamily="34" charset="0"/>
              </a:rPr>
              <a:t>ham</a:t>
            </a:r>
            <a:r>
              <a:rPr lang="ja-JP" altLang="en-US" b="1">
                <a:latin typeface="Courier New" panose="02070309020205020404" pitchFamily="49" charset="0"/>
                <a:ea typeface="Arial" panose="020B0604020202020204" pitchFamily="34" charset="0"/>
              </a:rPr>
              <a:t>”</a:t>
            </a:r>
            <a:r>
              <a:rPr lang="en-US" altLang="ja-JP" b="1" dirty="0">
                <a:latin typeface="Courier New" panose="02070309020205020404" pitchFamily="49" charset="0"/>
                <a:ea typeface="Arial" panose="020B0604020202020204" pitchFamily="34" charset="0"/>
              </a:rPr>
              <a:t>]: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   print x #iterates over list elements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s = </a:t>
            </a:r>
            <a:r>
              <a:rPr lang="ja-JP" altLang="en-US" b="1">
                <a:latin typeface="Courier New" panose="02070309020205020404" pitchFamily="49" charset="0"/>
                <a:ea typeface="Arial" panose="020B0604020202020204" pitchFamily="34" charset="0"/>
              </a:rPr>
              <a:t>“</a:t>
            </a:r>
            <a:r>
              <a:rPr lang="en-US" altLang="ja-JP" b="1" dirty="0">
                <a:latin typeface="Courier New" panose="02070309020205020404" pitchFamily="49" charset="0"/>
                <a:ea typeface="Arial" panose="020B0604020202020204" pitchFamily="34" charset="0"/>
              </a:rPr>
              <a:t>lumberjack</a:t>
            </a:r>
            <a:r>
              <a:rPr lang="ja-JP" altLang="en-US" b="1">
                <a:latin typeface="Courier New" panose="02070309020205020404" pitchFamily="49" charset="0"/>
                <a:ea typeface="Arial" panose="020B0604020202020204" pitchFamily="34" charset="0"/>
              </a:rPr>
              <a:t>”</a:t>
            </a:r>
            <a:endParaRPr lang="en-US" altLang="ja-JP" b="1" dirty="0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for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 y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in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 s: print y #iterates over chars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Use of iterators defines the “Python style”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9F74A-8871-D843-AF5E-CA3D49E36B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649EF3A-2F07-AD4D-A555-5D4A29F77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A86E95-2258-924D-B0CD-A16F64ED46E0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1176578" name="Rectangle 2">
            <a:extLst>
              <a:ext uri="{FF2B5EF4-FFF2-40B4-BE49-F238E27FC236}">
                <a16:creationId xmlns:a16="http://schemas.microsoft.com/office/drawing/2014/main" id="{FDA7F915-9282-FF40-9FED-BCE392942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Functions</a:t>
            </a:r>
          </a:p>
        </p:txBody>
      </p:sp>
      <p:sp>
        <p:nvSpPr>
          <p:cNvPr id="1176579" name="Rectangle 3">
            <a:extLst>
              <a:ext uri="{FF2B5EF4-FFF2-40B4-BE49-F238E27FC236}">
                <a16:creationId xmlns:a16="http://schemas.microsoft.com/office/drawing/2014/main" id="{44C16510-1090-5046-BF93-8FFDB2224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Two forms of function definition. First class values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u="sng" dirty="0" err="1">
                <a:latin typeface="Courier New" charset="0"/>
              </a:rPr>
              <a:t>def</a:t>
            </a:r>
            <a:r>
              <a:rPr lang="en-US" sz="1800" b="1" u="sng" dirty="0">
                <a:latin typeface="Courier New" charset="0"/>
              </a:rPr>
              <a:t> </a:t>
            </a:r>
            <a:r>
              <a:rPr lang="en-US" sz="1800" b="1" u="sng" dirty="0" err="1">
                <a:latin typeface="Courier New" charset="0"/>
              </a:rPr>
              <a:t>incr</a:t>
            </a:r>
            <a:r>
              <a:rPr lang="en-US" sz="1800" b="1" u="sng" dirty="0">
                <a:latin typeface="Courier New" charset="0"/>
              </a:rPr>
              <a:t>(x):</a:t>
            </a:r>
            <a:r>
              <a:rPr lang="en-US" sz="1800" b="1" dirty="0">
                <a:latin typeface="Courier New" charset="0"/>
              </a:rPr>
              <a:t> return x+1 #function </a:t>
            </a:r>
            <a:r>
              <a:rPr lang="en-US" sz="1800" b="1" dirty="0" err="1">
                <a:latin typeface="Courier New" charset="0"/>
              </a:rPr>
              <a:t>incr</a:t>
            </a:r>
            <a:endParaRPr lang="en-US" sz="1800" b="1" dirty="0">
              <a:latin typeface="Courier New" charset="0"/>
            </a:endParaRPr>
          </a:p>
          <a:p>
            <a:pPr lvl="2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#list of 2 functions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 err="1">
                <a:latin typeface="Courier New" charset="0"/>
              </a:rPr>
              <a:t>incrs</a:t>
            </a:r>
            <a:r>
              <a:rPr lang="en-US" sz="1800" b="1" dirty="0">
                <a:latin typeface="Courier New" charset="0"/>
              </a:rPr>
              <a:t> = [</a:t>
            </a:r>
            <a:r>
              <a:rPr lang="en-US" sz="1800" b="1" u="sng" dirty="0">
                <a:latin typeface="Courier New" charset="0"/>
              </a:rPr>
              <a:t>lambda x:</a:t>
            </a:r>
            <a:r>
              <a:rPr lang="en-US" sz="1800" b="1" dirty="0">
                <a:latin typeface="Courier New" charset="0"/>
              </a:rPr>
              <a:t> x+1, lambda x: x+2] </a:t>
            </a:r>
            <a:endParaRPr lang="en-US" sz="1800" b="1" dirty="0"/>
          </a:p>
          <a:p>
            <a:pPr eaLnBrk="1" hangingPunct="1">
              <a:lnSpc>
                <a:spcPct val="90000"/>
              </a:lnSpc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Polymorphism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#what </a:t>
            </a:r>
            <a:r>
              <a:rPr lang="en-US" sz="1800" b="1" dirty="0" err="1">
                <a:latin typeface="Courier New" charset="0"/>
              </a:rPr>
              <a:t>datatypes</a:t>
            </a:r>
            <a:r>
              <a:rPr lang="en-US" sz="1800" b="1" dirty="0">
                <a:latin typeface="Courier New" charset="0"/>
              </a:rPr>
              <a:t> can this function be used on?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 err="1">
                <a:latin typeface="Courier New" charset="0"/>
              </a:rPr>
              <a:t>def</a:t>
            </a:r>
            <a:r>
              <a:rPr lang="en-US" sz="1800" b="1" dirty="0">
                <a:latin typeface="Courier New" charset="0"/>
              </a:rPr>
              <a:t> intersect(seq1, seq2):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  res = [ ]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  for x in seq1:   #iterates over elements in seq1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    if x in seq2:  #checks if element is in seq2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      </a:t>
            </a:r>
            <a:r>
              <a:rPr lang="en-US" sz="1800" b="1" dirty="0" err="1">
                <a:latin typeface="Courier New" charset="0"/>
              </a:rPr>
              <a:t>res.append</a:t>
            </a:r>
            <a:r>
              <a:rPr lang="en-US" sz="1800" b="1" dirty="0">
                <a:latin typeface="Courier New" charset="0"/>
              </a:rPr>
              <a:t>(x) #if so, adds element to list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  return res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endParaRPr lang="en-US" sz="1800" b="1" dirty="0">
              <a:latin typeface="Courier New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print intersect([1,2,3],[2,4,6])                    #[2]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print intersect( (1,2,3,4), (4,3,5))              #[3,4]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print intersect( (1,2,3), [1,2,3])            #[1, 2, 3]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print intersect({1:'a',2:'b',3:'c'}, {1:'a',4:'d'}) #[1]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print intersect({1:'a',2:'b',3:'c'}, {4:'a',5:'b'}) #[]</a:t>
            </a:r>
          </a:p>
          <a:p>
            <a:pPr eaLnBrk="1" hangingPunct="1">
              <a:lnSpc>
                <a:spcPct val="70000"/>
              </a:lnSpc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</a:rPr>
              <a:t>#clearly the intersection is on the keys, not the values!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89D7A-1CBA-1E43-B051-B52E26A529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32E41-DF36-DA42-A99A-15E3282C4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158E838-305E-B24F-A97F-D64086DE6C74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sp>
        <p:nvSpPr>
          <p:cNvPr id="1182722" name="Rectangle 2">
            <a:extLst>
              <a:ext uri="{FF2B5EF4-FFF2-40B4-BE49-F238E27FC236}">
                <a16:creationId xmlns:a16="http://schemas.microsoft.com/office/drawing/2014/main" id="{A53E6624-A052-CB40-9A80-1EE3A81775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/>
              </a:rPr>
              <a:t>Functions</a:t>
            </a:r>
          </a:p>
        </p:txBody>
      </p:sp>
      <p:sp>
        <p:nvSpPr>
          <p:cNvPr id="1182723" name="Rectangle 3">
            <a:extLst>
              <a:ext uri="{FF2B5EF4-FFF2-40B4-BE49-F238E27FC236}">
                <a16:creationId xmlns:a16="http://schemas.microsoft.com/office/drawing/2014/main" id="{582D94AB-50C7-0C49-A989-A276F7425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26488" cy="48006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What is the parameter passing mechanism in Python?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>
              <a:latin typeface="Arial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latin typeface="Arial"/>
              </a:rPr>
              <a:t>Call by value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But each value is a reference! 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So we say that parameter passing is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call by sharing</a:t>
            </a:r>
          </a:p>
          <a:p>
            <a:pPr lvl="1" eaLnBrk="1" hangingPunct="1"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Be careful: if we pass a reference to a mutable object, </a:t>
            </a:r>
            <a:r>
              <a:rPr lang="en-US" sz="2400" dirty="0" err="1">
                <a:latin typeface="Arial"/>
              </a:rPr>
              <a:t>callee</a:t>
            </a:r>
            <a:r>
              <a:rPr lang="en-US" sz="2400" dirty="0">
                <a:latin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may change</a:t>
            </a:r>
            <a:r>
              <a:rPr lang="en-US" sz="2400" dirty="0">
                <a:latin typeface="Arial"/>
              </a:rPr>
              <a:t> argument object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  <a:defRPr/>
            </a:pPr>
            <a:endParaRPr lang="en-US" sz="24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3B30-F263-A441-8B2D-745421C6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Taking Stock: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E1089-C331-D746-9214-C07C8C1CE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 err="1">
                <a:latin typeface="Arial"/>
              </a:rPr>
              <a:t>Datatypes</a:t>
            </a:r>
            <a:r>
              <a:rPr lang="en-US" dirty="0">
                <a:latin typeface="Arial"/>
              </a:rPr>
              <a:t>?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Control flow?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Basic operation?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Variable model?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Parameter passing mechanism?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Scoping?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Are functions first-class values?</a:t>
            </a:r>
          </a:p>
          <a:p>
            <a:pPr>
              <a:buFont typeface="Wingdings" charset="0"/>
              <a:buChar char="n"/>
              <a:defRPr/>
            </a:pPr>
            <a:r>
              <a:rPr lang="en-US" dirty="0">
                <a:latin typeface="Arial"/>
              </a:rPr>
              <a:t>Typing?</a:t>
            </a: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marL="457200" lvl="1" indent="0">
              <a:buFont typeface="Wingdings" charset="0"/>
              <a:buNone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 lvl="1"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  <a:p>
            <a:pPr>
              <a:buFont typeface="Wingdings" charset="0"/>
              <a:buChar char="n"/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64A2A-6903-6A43-B901-EFB55C03CC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6C0D8-B83A-A946-96AC-55BB35641C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D789DE-44CC-C142-83C8-19150947F36E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0769-2A00-1844-8223-228DB483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0A0B-A236-FA48-9241-0DA9C68F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Following slides are based on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“The Rise of Dynamic Languages” talk by Jan </a:t>
            </a:r>
            <a:r>
              <a:rPr lang="en-US" altLang="en-US" dirty="0" err="1">
                <a:latin typeface="Arial" panose="020B0604020202020204" pitchFamily="34" charset="0"/>
                <a:ea typeface="Arial" panose="020B0604020202020204" pitchFamily="34" charset="0"/>
              </a:rPr>
              <a:t>Vitek</a:t>
            </a: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“The Essence of JavaScript”, ECOOP’10 paper by Shriram </a:t>
            </a:r>
            <a:r>
              <a:rPr lang="en-US" altLang="en-US" dirty="0" err="1">
                <a:latin typeface="Arial" panose="020B0604020202020204" pitchFamily="34" charset="0"/>
                <a:ea typeface="Arial" panose="020B0604020202020204" pitchFamily="34" charset="0"/>
              </a:rPr>
              <a:t>Krishnamurthi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et al.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“The Eval that Men Do”, ECOOP’11 paper by Gregor Richards et 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1FC5A-CD04-0049-A2A7-548A848A65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A4D5A-D96B-3745-ACB9-E32EDD653C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B286C2-0F2A-D74B-B82D-51A0F2944A45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26FE-4ED7-3940-A992-10FE6882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2 Decades of Dynamic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E2DE-E01F-CB4C-8E2B-10180795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5257800" cy="4800600"/>
          </a:xfr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Visual Basic	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	1991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Python		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	1991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Lua			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	1993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R			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	1993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Java		</a:t>
            </a:r>
            <a:r>
              <a:rPr lang="en-US" sz="2400" dirty="0" err="1">
                <a:solidFill>
                  <a:srgbClr val="008000"/>
                </a:solidFill>
                <a:latin typeface="Arial"/>
              </a:rPr>
              <a:t>stat</a:t>
            </a:r>
            <a:r>
              <a:rPr lang="en-US" sz="2400" dirty="0" err="1">
                <a:latin typeface="Arial"/>
              </a:rPr>
              <a:t>+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 1995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JavaScript		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	1995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Ruby		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	1995</a:t>
            </a:r>
          </a:p>
          <a:p>
            <a:pPr>
              <a:buFont typeface="Wingdings" charset="0"/>
              <a:buChar char="n"/>
              <a:defRPr/>
            </a:pPr>
            <a:r>
              <a:rPr lang="en-US" sz="2400" dirty="0">
                <a:latin typeface="Arial"/>
              </a:rPr>
              <a:t>PHP		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	1995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47FCD-FB74-944D-BFA9-EB7613054F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</a:t>
            </a:r>
            <a:r>
              <a:rPr lang="en-US" dirty="0" err="1">
                <a:latin typeface="Arial"/>
                <a:cs typeface="Arial"/>
              </a:rPr>
              <a:t>Milanova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BFAF1-6440-EE4A-AE43-485F02CDA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AA5E60-C64A-9A42-89BA-B77885A03803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1F1597-FA9A-514E-AD5F-BD3A98EBD684}"/>
              </a:ext>
            </a:extLst>
          </p:cNvPr>
          <p:cNvSpPr txBox="1">
            <a:spLocks/>
          </p:cNvSpPr>
          <p:nvPr/>
        </p:nvSpPr>
        <p:spPr bwMode="auto">
          <a:xfrm>
            <a:off x="4953000" y="1371600"/>
            <a:ext cx="5257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latin typeface="Arial"/>
              </a:rPr>
              <a:t>C#		</a:t>
            </a:r>
            <a:r>
              <a:rPr lang="en-US" sz="2400" dirty="0" err="1">
                <a:solidFill>
                  <a:srgbClr val="008000"/>
                </a:solidFill>
                <a:latin typeface="Arial"/>
              </a:rPr>
              <a:t>stat</a:t>
            </a:r>
            <a:r>
              <a:rPr lang="en-US" sz="2400" dirty="0" err="1">
                <a:latin typeface="Arial"/>
              </a:rPr>
              <a:t>+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  </a:t>
            </a:r>
            <a:r>
              <a:rPr lang="en-US" sz="2400" dirty="0">
                <a:latin typeface="Arial"/>
              </a:rPr>
              <a:t>2001</a:t>
            </a:r>
          </a:p>
          <a:p>
            <a:pPr>
              <a:defRPr/>
            </a:pPr>
            <a:r>
              <a:rPr lang="en-US" sz="2400" dirty="0">
                <a:latin typeface="Arial"/>
              </a:rPr>
              <a:t>Scala 	</a:t>
            </a:r>
            <a:r>
              <a:rPr lang="en-US" sz="2400" dirty="0">
                <a:solidFill>
                  <a:srgbClr val="008000"/>
                </a:solidFill>
                <a:latin typeface="Arial"/>
              </a:rPr>
              <a:t>stat</a:t>
            </a:r>
            <a:r>
              <a:rPr lang="en-US" sz="2400" dirty="0">
                <a:latin typeface="Arial"/>
              </a:rPr>
              <a:t>	     2002	      </a:t>
            </a:r>
          </a:p>
          <a:p>
            <a:pPr>
              <a:defRPr/>
            </a:pPr>
            <a:r>
              <a:rPr lang="en-US" sz="2400" dirty="0">
                <a:latin typeface="Arial"/>
              </a:rPr>
              <a:t>F#	    	</a:t>
            </a:r>
            <a:r>
              <a:rPr lang="en-US" sz="2400" dirty="0">
                <a:solidFill>
                  <a:srgbClr val="008000"/>
                </a:solidFill>
                <a:latin typeface="Arial"/>
              </a:rPr>
              <a:t>stat</a:t>
            </a:r>
            <a:r>
              <a:rPr lang="en-US" sz="2400" dirty="0">
                <a:latin typeface="Arial"/>
              </a:rPr>
              <a:t>	     2003</a:t>
            </a:r>
          </a:p>
          <a:p>
            <a:pPr>
              <a:defRPr/>
            </a:pPr>
            <a:r>
              <a:rPr lang="en-US" sz="2400" dirty="0">
                <a:latin typeface="Arial"/>
              </a:rPr>
              <a:t>Clojure 	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	     2007</a:t>
            </a:r>
          </a:p>
          <a:p>
            <a:pPr>
              <a:defRPr/>
            </a:pPr>
            <a:r>
              <a:rPr lang="en-US" sz="2400" dirty="0">
                <a:latin typeface="Arial"/>
              </a:rPr>
              <a:t>Julia	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dyn</a:t>
            </a:r>
            <a:r>
              <a:rPr lang="en-US" sz="2400" dirty="0">
                <a:latin typeface="Arial"/>
              </a:rPr>
              <a:t>	     2009</a:t>
            </a:r>
          </a:p>
          <a:p>
            <a:pPr marL="0" indent="0">
              <a:buFont typeface="Wingdings" charset="0"/>
              <a:buNone/>
              <a:defRPr/>
            </a:pPr>
            <a:endParaRPr lang="en-US" sz="2400" dirty="0">
              <a:latin typeface="Arial"/>
            </a:endParaRPr>
          </a:p>
          <a:p>
            <a:pPr>
              <a:defRPr/>
            </a:pPr>
            <a:endParaRPr lang="en-US" sz="2400" dirty="0">
              <a:latin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6C4F15-DBDF-B24A-B9AD-8125E4B73859}"/>
              </a:ext>
            </a:extLst>
          </p:cNvPr>
          <p:cNvSpPr txBox="1">
            <a:spLocks/>
          </p:cNvSpPr>
          <p:nvPr/>
        </p:nvSpPr>
        <p:spPr bwMode="auto">
          <a:xfrm>
            <a:off x="5029200" y="1600200"/>
            <a:ext cx="5257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8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>
              <a:defRPr/>
            </a:pPr>
            <a:endParaRPr lang="en-US" sz="2400" dirty="0">
              <a:latin typeface="Arial"/>
            </a:endParaRPr>
          </a:p>
          <a:p>
            <a:pPr>
              <a:defRPr/>
            </a:pPr>
            <a:endParaRPr lang="en-US" sz="2400" dirty="0">
              <a:latin typeface="Arial"/>
            </a:endParaRPr>
          </a:p>
          <a:p>
            <a:pPr>
              <a:defRPr/>
            </a:pPr>
            <a:endParaRPr lang="en-US" sz="2400" dirty="0">
              <a:latin typeface="Arial"/>
            </a:endParaRPr>
          </a:p>
          <a:p>
            <a:pPr>
              <a:defRPr/>
            </a:pPr>
            <a:endParaRPr lang="en-US" sz="2400" dirty="0">
              <a:latin typeface="Arial"/>
            </a:endParaRPr>
          </a:p>
          <a:p>
            <a:pPr>
              <a:defRPr/>
            </a:pPr>
            <a:endParaRPr lang="en-US" sz="2400" dirty="0">
              <a:latin typeface="Arial"/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Arial"/>
              </a:rPr>
              <a:t>Last decade or so:</a:t>
            </a:r>
          </a:p>
          <a:p>
            <a:pPr>
              <a:defRPr/>
            </a:pPr>
            <a:r>
              <a:rPr lang="en-US" sz="2400" dirty="0">
                <a:latin typeface="Arial"/>
              </a:rPr>
              <a:t>Go		</a:t>
            </a:r>
            <a:r>
              <a:rPr lang="en-US" sz="2400" dirty="0">
                <a:solidFill>
                  <a:srgbClr val="008000"/>
                </a:solidFill>
                <a:latin typeface="Arial"/>
              </a:rPr>
              <a:t>stat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~2009</a:t>
            </a:r>
          </a:p>
          <a:p>
            <a:pPr>
              <a:defRPr/>
            </a:pPr>
            <a:r>
              <a:rPr lang="en-US" sz="2400" dirty="0">
                <a:latin typeface="Arial"/>
              </a:rPr>
              <a:t>Rust 	</a:t>
            </a:r>
            <a:r>
              <a:rPr lang="en-US" sz="2400" dirty="0">
                <a:solidFill>
                  <a:srgbClr val="008000"/>
                </a:solidFill>
                <a:latin typeface="Arial"/>
              </a:rPr>
              <a:t>stat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2010</a:t>
            </a:r>
          </a:p>
          <a:p>
            <a:pPr>
              <a:defRPr/>
            </a:pPr>
            <a:r>
              <a:rPr lang="en-US" sz="2400" dirty="0">
                <a:latin typeface="Arial"/>
              </a:rPr>
              <a:t>Swift 	</a:t>
            </a:r>
            <a:r>
              <a:rPr lang="en-US" sz="2400" dirty="0">
                <a:solidFill>
                  <a:srgbClr val="008000"/>
                </a:solidFill>
                <a:latin typeface="Arial"/>
              </a:rPr>
              <a:t>stat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2014</a:t>
            </a:r>
          </a:p>
          <a:p>
            <a:pPr>
              <a:defRPr/>
            </a:pPr>
            <a:r>
              <a:rPr lang="en-US" sz="2400" dirty="0" err="1">
                <a:latin typeface="Arial"/>
              </a:rPr>
              <a:t>TypeScript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Arial"/>
              </a:rPr>
              <a:t>stat</a:t>
            </a:r>
            <a:r>
              <a:rPr lang="en-US" sz="2400" dirty="0" err="1">
                <a:solidFill>
                  <a:srgbClr val="FF0000"/>
                </a:solidFill>
                <a:latin typeface="Arial"/>
              </a:rPr>
              <a:t>+dyn</a:t>
            </a:r>
            <a:endParaRPr lang="en-US" sz="2400" dirty="0">
              <a:latin typeface="Arial"/>
            </a:endParaRPr>
          </a:p>
          <a:p>
            <a:pPr>
              <a:defRPr/>
            </a:pPr>
            <a:endParaRPr lang="en-US" sz="2400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D6DDD-9394-1C4A-836F-7BD8FDEF20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B024416-7E8C-FC4A-AA62-492695E7E40A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pic>
        <p:nvPicPr>
          <p:cNvPr id="66562" name="Picture 13" descr="langpop.tiff">
            <a:extLst>
              <a:ext uri="{FF2B5EF4-FFF2-40B4-BE49-F238E27FC236}">
                <a16:creationId xmlns:a16="http://schemas.microsoft.com/office/drawing/2014/main" id="{695E9B94-5035-7241-9587-79761A95B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-219075"/>
            <a:ext cx="6400800" cy="852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18BCCFE-2090-8149-9C15-6502AE61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382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E34E6-D4A9-4F4F-83C0-AB5AE3591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76325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5B9529-DA8A-E541-9BF4-FF6BEEC9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16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BB0D7F-FF23-4A4F-BDC2-25398135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88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C64A89-1B77-6446-8E4B-E628EEB8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574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B47C8-DE27-F340-8778-E1F7C1560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A7B4E3-806B-4140-8354-088D4FBA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146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7AE129-87A4-174B-87A2-886D646E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A383B7-F773-8F48-8469-74EF942C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CDF4D0-53C4-724A-96EE-C5FBF65D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338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D763F5-6E5D-1D41-BED2-AEDD3C71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958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BD2421-5F74-B843-B032-EC152081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9530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4B8519-DCD8-7144-8009-2C7A56406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400D14-34C7-FE42-BBB4-F68E405D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9436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A2EA25-C228-344E-8D89-0569E5ED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4008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66578" name="Picture 5">
            <a:extLst>
              <a:ext uri="{FF2B5EF4-FFF2-40B4-BE49-F238E27FC236}">
                <a16:creationId xmlns:a16="http://schemas.microsoft.com/office/drawing/2014/main" id="{51EBB4A3-C363-7849-9728-7AB2FB1AB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-76200"/>
            <a:ext cx="5105400" cy="842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9" name="TextBox 6">
            <a:extLst>
              <a:ext uri="{FF2B5EF4-FFF2-40B4-BE49-F238E27FC236}">
                <a16:creationId xmlns:a16="http://schemas.microsoft.com/office/drawing/2014/main" id="{5941DD9B-95FD-D64A-9740-ECA84EB9B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3" y="76200"/>
            <a:ext cx="827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2011:</a:t>
            </a:r>
          </a:p>
        </p:txBody>
      </p:sp>
      <p:sp>
        <p:nvSpPr>
          <p:cNvPr id="66580" name="TextBox 31">
            <a:extLst>
              <a:ext uri="{FF2B5EF4-FFF2-40B4-BE49-F238E27FC236}">
                <a16:creationId xmlns:a16="http://schemas.microsoft.com/office/drawing/2014/main" id="{CC0E54B2-24F3-A64E-BCFF-3C62F3430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76200"/>
            <a:ext cx="841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Arial" panose="020B0604020202020204" pitchFamily="34" charset="0"/>
              </a:rPr>
              <a:t>2013: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B5BD78-7845-9C42-A113-04C6B82A0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34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F3EBA6-FA86-3B4E-9790-934E2A48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7620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88A3A1-4D88-D344-BBD9-6AFF6FF6F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192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2D9236-0ED7-F54B-999A-87E6BA854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4478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B8E883-E4DF-874C-BEBC-5C7377A5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764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BDE66E-FD59-0B4B-9D0F-E95038E7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6670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8B45B5-6752-FA4C-9CBA-68A02E5C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8956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CA500B-FA55-F54E-B19E-D82F58A1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0734D9-42E6-E546-B789-64CA822E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4A3B3B-080E-D044-A204-B6D20158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58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7232C8-FFB3-0D46-969A-0B122126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244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5214CD-4DF0-CF45-9E8B-1ACD64399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6294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417DBB-7A4E-414B-AB38-20D60F50C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150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72B994-F7C3-4C45-8B9B-D5C97B002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172200"/>
            <a:ext cx="762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EC74-C64E-3D43-A998-EB29F677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FE3E-6D73-B84F-92FA-4D01EF03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Dynamic typing</a:t>
            </a:r>
            <a:r>
              <a:rPr lang="en-US" altLang="en-US" dirty="0">
                <a:latin typeface="Arial" panose="020B0604020202020204" pitchFamily="34" charset="0"/>
              </a:rPr>
              <a:t>, also known as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Duck typing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Type checking amounts to running the “Duck test” at runtime: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“If it walks like a duck and swims like a duck and quacks like a duck, then it is a duck.” --- paraphrased from J. W. Riley</a:t>
            </a:r>
          </a:p>
          <a:p>
            <a:pPr lvl="1">
              <a:buFont typeface="Wingdings" pitchFamily="2" charset="2"/>
              <a:buNone/>
            </a:pPr>
            <a:endParaRPr lang="en-US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fun F( x ) {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  <a:r>
              <a:rPr lang="en-US" altLang="en-US" dirty="0" err="1">
                <a:latin typeface="Arial" panose="020B0604020202020204" pitchFamily="34" charset="0"/>
                <a:ea typeface="Arial" panose="020B0604020202020204" pitchFamily="34" charset="0"/>
              </a:rPr>
              <a:t>x.quack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51540-38E1-6E47-8A24-CAD0C13A5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1B3F4-C8F9-FB45-B7DF-2ACD22413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50076CD-9675-3E46-85D9-4635C497AAA0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26B1-1819-F548-B61A-6967F139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Other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A0B6-DB51-EF47-90F5-6E7E0216A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Reference model, garbage collected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Reflective! (i.e.,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eval</a:t>
            </a:r>
            <a:r>
              <a:rPr lang="en-US" altLang="en-US" dirty="0">
                <a:latin typeface="Arial" panose="020B0604020202020204" pitchFamily="34" charset="0"/>
              </a:rPr>
              <a:t> is a prominent feature)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Use of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eval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ranges “from sensible to stupid” (ref.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“The Eval that Men Do”</a:t>
            </a:r>
            <a:r>
              <a:rPr lang="en-US" altLang="ja-JP" dirty="0">
                <a:latin typeface="Arial" panose="020B0604020202020204" pitchFamily="34" charset="0"/>
                <a:ea typeface="Arial" panose="020B0604020202020204" pitchFamily="34" charset="0"/>
              </a:rPr>
              <a:t> by Richards et al.)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is evil. Avoid it.</a:t>
            </a:r>
          </a:p>
          <a:p>
            <a:pPr marL="457200" lvl="1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has aliases. Don’t use them.</a:t>
            </a:r>
          </a:p>
          <a:p>
            <a:pPr marL="457200" lvl="1" indent="0">
              <a:buNone/>
            </a:pPr>
            <a:r>
              <a:rPr lang="en-US" altLang="en-US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--- Douglas Crockford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D74D8-808C-1545-BE62-17E08C43A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F8E833-152E-2048-A681-0D25F6373A0D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BC38F98-D05D-DE4A-92A3-CBA439894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26B1-1819-F548-B61A-6967F139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/>
              </a:rPr>
              <a:t>Other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A0B6-DB51-EF47-90F5-6E7E0216A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26488" cy="48006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Use of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eval</a:t>
            </a: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ranges “from sensible to stupid” (ref. </a:t>
            </a: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“The Eval that Men Do”</a:t>
            </a:r>
            <a:r>
              <a:rPr lang="en-US" altLang="ja-JP" dirty="0">
                <a:latin typeface="Arial" panose="020B0604020202020204" pitchFamily="34" charset="0"/>
                <a:ea typeface="Arial" panose="020B0604020202020204" pitchFamily="34" charset="0"/>
              </a:rPr>
              <a:t> by Richards et al.)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ea typeface="Arial" panose="020B0604020202020204" pitchFamily="34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var 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flashVersion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= parse();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 flash2Installed = 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flashVersion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== 2;</a:t>
            </a:r>
          </a:p>
          <a:p>
            <a:pPr lvl="1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 flash3Installed = 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flashVersion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== 3;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 … // </a:t>
            </a:r>
            <a:r>
              <a:rPr lang="en-US" altLang="en-US" sz="2400" b="1" i="1" dirty="0">
                <a:latin typeface="Courier New" panose="02070309020205020404" pitchFamily="49" charset="0"/>
                <a:ea typeface="Arial" panose="020B0604020202020204" pitchFamily="34" charset="0"/>
              </a:rPr>
              <a:t>same for versions 4 to 11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i="1" dirty="0">
                <a:latin typeface="Courier New" panose="02070309020205020404" pitchFamily="49" charset="0"/>
                <a:ea typeface="Arial" panose="020B0604020202020204" pitchFamily="34" charset="0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for (var 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= 2; 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&lt;= 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maxVersion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; 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++)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   if (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Arial" panose="020B0604020202020204" pitchFamily="34" charset="0"/>
              </a:rPr>
              <a:t>eval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(“flash”+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+”Installed”)==true)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     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actualVersion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 = </a:t>
            </a: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</a:rPr>
              <a:t>;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D74D8-808C-1545-BE62-17E08C43A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AF8E833-152E-2048-A681-0D25F6373A0D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AB208E7-FAAA-3343-AD1E-A07798C46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248400"/>
            <a:ext cx="4724400" cy="4572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Programming Languages CSCI 4430, A. Milanova</a:t>
            </a:r>
          </a:p>
        </p:txBody>
      </p:sp>
    </p:spTree>
    <p:extLst>
      <p:ext uri="{BB962C8B-B14F-4D97-AF65-F5344CB8AC3E}">
        <p14:creationId xmlns:p14="http://schemas.microsoft.com/office/powerpoint/2010/main" val="404132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ＭＳ Ｐゴシック"/>
        <a:cs typeface="Arial"/>
      </a:majorFont>
      <a:minorFont>
        <a:latin typeface="Tahoma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36075</TotalTime>
  <Words>2349</Words>
  <Application>Microsoft Macintosh PowerPoint</Application>
  <PresentationFormat>On-screen Show (4:3)</PresentationFormat>
  <Paragraphs>470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Aril</vt:lpstr>
      <vt:lpstr>Comic Sans MS</vt:lpstr>
      <vt:lpstr>Courier New</vt:lpstr>
      <vt:lpstr>Tahoma</vt:lpstr>
      <vt:lpstr>Wingdings</vt:lpstr>
      <vt:lpstr>Blends</vt:lpstr>
      <vt:lpstr>Custom Design</vt:lpstr>
      <vt:lpstr>Dynamic Languages</vt:lpstr>
      <vt:lpstr>Lecture Outline</vt:lpstr>
      <vt:lpstr>Scripting Languages</vt:lpstr>
      <vt:lpstr>References </vt:lpstr>
      <vt:lpstr>2 Decades of Dynamic Languages</vt:lpstr>
      <vt:lpstr>PowerPoint Presentation</vt:lpstr>
      <vt:lpstr>Characteristics</vt:lpstr>
      <vt:lpstr>Other Characteristics</vt:lpstr>
      <vt:lpstr>Other Characteristics</vt:lpstr>
      <vt:lpstr>The Eval that Men Do</vt:lpstr>
      <vt:lpstr>The Eval That Men Do</vt:lpstr>
      <vt:lpstr>Other Characteristics</vt:lpstr>
      <vt:lpstr>A bit on JavaScript</vt:lpstr>
      <vt:lpstr>Objects and Fields in JavaScript</vt:lpstr>
      <vt:lpstr>Objects and Fields in JavaScript</vt:lpstr>
      <vt:lpstr>Arrays Are Objects</vt:lpstr>
      <vt:lpstr>Functions Are Objects</vt:lpstr>
      <vt:lpstr>Wat?</vt:lpstr>
      <vt:lpstr>Lecture Outline</vt:lpstr>
      <vt:lpstr>Taking Stock: Design Choices</vt:lpstr>
      <vt:lpstr>Taking Stock: Design Choices</vt:lpstr>
      <vt:lpstr>Taking Stock: Design Choices</vt:lpstr>
      <vt:lpstr>Taking Stock: Design Choices</vt:lpstr>
      <vt:lpstr>Python</vt:lpstr>
      <vt:lpstr>Python: Syntax and Scoping</vt:lpstr>
      <vt:lpstr>Python: Syntax and Scoping</vt:lpstr>
      <vt:lpstr>Python: Syntax and Scoping</vt:lpstr>
      <vt:lpstr>Scoping: Static Scoping Rules</vt:lpstr>
      <vt:lpstr>Datatypes</vt:lpstr>
      <vt:lpstr>Datatypes</vt:lpstr>
      <vt:lpstr>Control Flow</vt:lpstr>
      <vt:lpstr>Functions</vt:lpstr>
      <vt:lpstr>Functions</vt:lpstr>
      <vt:lpstr>Taking Stock: Python</vt:lpstr>
    </vt:vector>
  </TitlesOfParts>
  <Company>Rensselaer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 CSCI 4430 &amp; CSCI 6969</dc:title>
  <dc:creator>student</dc:creator>
  <cp:lastModifiedBy>Milanova, Ana L.</cp:lastModifiedBy>
  <cp:revision>7295</cp:revision>
  <dcterms:created xsi:type="dcterms:W3CDTF">2008-08-18T14:08:37Z</dcterms:created>
  <dcterms:modified xsi:type="dcterms:W3CDTF">2020-12-07T22:20:22Z</dcterms:modified>
</cp:coreProperties>
</file>