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7"/>
  </p:notesMasterIdLst>
  <p:handoutMasterIdLst>
    <p:handoutMasterId r:id="rId38"/>
  </p:handoutMasterIdLst>
  <p:sldIdLst>
    <p:sldId id="556" r:id="rId2"/>
    <p:sldId id="1049" r:id="rId3"/>
    <p:sldId id="606" r:id="rId4"/>
    <p:sldId id="586" r:id="rId5"/>
    <p:sldId id="589" r:id="rId6"/>
    <p:sldId id="590" r:id="rId7"/>
    <p:sldId id="591" r:id="rId8"/>
    <p:sldId id="585" r:id="rId9"/>
    <p:sldId id="602" r:id="rId10"/>
    <p:sldId id="603" r:id="rId11"/>
    <p:sldId id="605" r:id="rId12"/>
    <p:sldId id="1050" r:id="rId13"/>
    <p:sldId id="1051" r:id="rId14"/>
    <p:sldId id="1052" r:id="rId15"/>
    <p:sldId id="1054" r:id="rId16"/>
    <p:sldId id="1053" r:id="rId17"/>
    <p:sldId id="1057" r:id="rId18"/>
    <p:sldId id="1058" r:id="rId19"/>
    <p:sldId id="1055" r:id="rId20"/>
    <p:sldId id="1056" r:id="rId21"/>
    <p:sldId id="1034" r:id="rId22"/>
    <p:sldId id="1035" r:id="rId23"/>
    <p:sldId id="1036" r:id="rId24"/>
    <p:sldId id="1037" r:id="rId25"/>
    <p:sldId id="1038" r:id="rId26"/>
    <p:sldId id="1039" r:id="rId27"/>
    <p:sldId id="1040" r:id="rId28"/>
    <p:sldId id="1041" r:id="rId29"/>
    <p:sldId id="1042" r:id="rId30"/>
    <p:sldId id="1043" r:id="rId31"/>
    <p:sldId id="1059" r:id="rId32"/>
    <p:sldId id="1060" r:id="rId33"/>
    <p:sldId id="1061" r:id="rId34"/>
    <p:sldId id="1062" r:id="rId35"/>
    <p:sldId id="1063" r:id="rId36"/>
  </p:sldIdLst>
  <p:sldSz cx="9144000" cy="6858000" type="screen4x3"/>
  <p:notesSz cx="7034213" cy="92837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13"/>
    <p:restoredTop sz="72109"/>
  </p:normalViewPr>
  <p:slideViewPr>
    <p:cSldViewPr>
      <p:cViewPr varScale="1">
        <p:scale>
          <a:sx n="90" d="100"/>
          <a:sy n="90" d="100"/>
        </p:scale>
        <p:origin x="274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CDB5B8CB-13F5-E943-BACE-DA4470A619CE}"/>
              </a:ext>
            </a:extLst>
          </p:cNvPr>
          <p:cNvSpPr>
            <a:spLocks noGrp="1" noChangeArrowheads="1"/>
          </p:cNvSpPr>
          <p:nvPr>
            <p:ph type="hdr" sz="quarter"/>
          </p:nvPr>
        </p:nvSpPr>
        <p:spPr bwMode="auto">
          <a:xfrm>
            <a:off x="0" y="0"/>
            <a:ext cx="3048000" cy="463550"/>
          </a:xfrm>
          <a:prstGeom prst="rect">
            <a:avLst/>
          </a:prstGeom>
          <a:noFill/>
          <a:ln w="9525">
            <a:noFill/>
            <a:miter lim="800000"/>
            <a:headEnd/>
            <a:tailEnd/>
          </a:ln>
          <a:effectLst/>
        </p:spPr>
        <p:txBody>
          <a:bodyPr vert="horz" wrap="square" lIns="93241" tIns="46621" rIns="93241" bIns="46621" numCol="1" anchor="t" anchorCtr="0" compatLnSpc="1">
            <a:prstTxWarp prst="textNoShape">
              <a:avLst/>
            </a:prstTxWarp>
          </a:bodyPr>
          <a:lstStyle>
            <a:lvl1pPr defTabSz="931863" eaLnBrk="1" hangingPunct="1">
              <a:defRPr sz="1200">
                <a:latin typeface="Arial" charset="0"/>
                <a:ea typeface="ＭＳ Ｐゴシック" charset="0"/>
                <a:cs typeface="Arial" charset="0"/>
              </a:defRPr>
            </a:lvl1pPr>
          </a:lstStyle>
          <a:p>
            <a:pPr>
              <a:defRPr/>
            </a:pPr>
            <a:endParaRPr lang="en-US"/>
          </a:p>
        </p:txBody>
      </p:sp>
      <p:sp>
        <p:nvSpPr>
          <p:cNvPr id="77827" name="Rectangle 3">
            <a:extLst>
              <a:ext uri="{FF2B5EF4-FFF2-40B4-BE49-F238E27FC236}">
                <a16:creationId xmlns:a16="http://schemas.microsoft.com/office/drawing/2014/main" id="{1DBEB11E-ADC3-4F4F-9313-52D913623D03}"/>
              </a:ext>
            </a:extLst>
          </p:cNvPr>
          <p:cNvSpPr>
            <a:spLocks noGrp="1" noChangeArrowheads="1"/>
          </p:cNvSpPr>
          <p:nvPr>
            <p:ph type="dt" sz="quarter" idx="1"/>
          </p:nvPr>
        </p:nvSpPr>
        <p:spPr bwMode="auto">
          <a:xfrm>
            <a:off x="3984625" y="0"/>
            <a:ext cx="3048000" cy="463550"/>
          </a:xfrm>
          <a:prstGeom prst="rect">
            <a:avLst/>
          </a:prstGeom>
          <a:noFill/>
          <a:ln w="9525">
            <a:noFill/>
            <a:miter lim="800000"/>
            <a:headEnd/>
            <a:tailEnd/>
          </a:ln>
          <a:effectLst/>
        </p:spPr>
        <p:txBody>
          <a:bodyPr vert="horz" wrap="square" lIns="93241" tIns="46621" rIns="93241" bIns="46621" numCol="1" anchor="t" anchorCtr="0" compatLnSpc="1">
            <a:prstTxWarp prst="textNoShape">
              <a:avLst/>
            </a:prstTxWarp>
          </a:bodyPr>
          <a:lstStyle>
            <a:lvl1pPr algn="r" defTabSz="931863" eaLnBrk="1" hangingPunct="1">
              <a:defRPr sz="1200">
                <a:latin typeface="Arial" charset="0"/>
                <a:ea typeface="ＭＳ Ｐゴシック" charset="0"/>
                <a:cs typeface="Arial" charset="0"/>
              </a:defRPr>
            </a:lvl1pPr>
          </a:lstStyle>
          <a:p>
            <a:pPr>
              <a:defRPr/>
            </a:pPr>
            <a:endParaRPr lang="en-US"/>
          </a:p>
        </p:txBody>
      </p:sp>
      <p:sp>
        <p:nvSpPr>
          <p:cNvPr id="77828" name="Rectangle 4">
            <a:extLst>
              <a:ext uri="{FF2B5EF4-FFF2-40B4-BE49-F238E27FC236}">
                <a16:creationId xmlns:a16="http://schemas.microsoft.com/office/drawing/2014/main" id="{2464D6A4-C89C-BE42-99C4-8942723152FE}"/>
              </a:ext>
            </a:extLst>
          </p:cNvPr>
          <p:cNvSpPr>
            <a:spLocks noGrp="1" noChangeArrowheads="1"/>
          </p:cNvSpPr>
          <p:nvPr>
            <p:ph type="ftr" sz="quarter" idx="2"/>
          </p:nvPr>
        </p:nvSpPr>
        <p:spPr bwMode="auto">
          <a:xfrm>
            <a:off x="0" y="8818563"/>
            <a:ext cx="3048000" cy="463550"/>
          </a:xfrm>
          <a:prstGeom prst="rect">
            <a:avLst/>
          </a:prstGeom>
          <a:noFill/>
          <a:ln w="9525">
            <a:noFill/>
            <a:miter lim="800000"/>
            <a:headEnd/>
            <a:tailEnd/>
          </a:ln>
          <a:effectLst/>
        </p:spPr>
        <p:txBody>
          <a:bodyPr vert="horz" wrap="square" lIns="93241" tIns="46621" rIns="93241" bIns="46621" numCol="1" anchor="b" anchorCtr="0" compatLnSpc="1">
            <a:prstTxWarp prst="textNoShape">
              <a:avLst/>
            </a:prstTxWarp>
          </a:bodyPr>
          <a:lstStyle>
            <a:lvl1pPr defTabSz="931863" eaLnBrk="1" hangingPunct="1">
              <a:defRPr sz="1200">
                <a:latin typeface="Arial" charset="0"/>
                <a:ea typeface="ＭＳ Ｐゴシック" charset="0"/>
                <a:cs typeface="Arial" charset="0"/>
              </a:defRPr>
            </a:lvl1pPr>
          </a:lstStyle>
          <a:p>
            <a:pPr>
              <a:defRPr/>
            </a:pPr>
            <a:endParaRPr lang="en-US"/>
          </a:p>
        </p:txBody>
      </p:sp>
      <p:sp>
        <p:nvSpPr>
          <p:cNvPr id="77829" name="Rectangle 5">
            <a:extLst>
              <a:ext uri="{FF2B5EF4-FFF2-40B4-BE49-F238E27FC236}">
                <a16:creationId xmlns:a16="http://schemas.microsoft.com/office/drawing/2014/main" id="{44EF482B-7CF5-4C4A-AD56-DC040B566021}"/>
              </a:ext>
            </a:extLst>
          </p:cNvPr>
          <p:cNvSpPr>
            <a:spLocks noGrp="1" noChangeArrowheads="1"/>
          </p:cNvSpPr>
          <p:nvPr>
            <p:ph type="sldNum" sz="quarter" idx="3"/>
          </p:nvPr>
        </p:nvSpPr>
        <p:spPr bwMode="auto">
          <a:xfrm>
            <a:off x="3984625" y="8818563"/>
            <a:ext cx="3048000" cy="463550"/>
          </a:xfrm>
          <a:prstGeom prst="rect">
            <a:avLst/>
          </a:prstGeom>
          <a:noFill/>
          <a:ln w="9525">
            <a:noFill/>
            <a:miter lim="800000"/>
            <a:headEnd/>
            <a:tailEnd/>
          </a:ln>
          <a:effectLst/>
        </p:spPr>
        <p:txBody>
          <a:bodyPr vert="horz" wrap="square" lIns="93241" tIns="46621" rIns="93241" bIns="46621" numCol="1" anchor="b" anchorCtr="0" compatLnSpc="1">
            <a:prstTxWarp prst="textNoShape">
              <a:avLst/>
            </a:prstTxWarp>
          </a:bodyPr>
          <a:lstStyle>
            <a:lvl1pPr algn="r" defTabSz="931863" eaLnBrk="1" hangingPunct="1">
              <a:defRPr sz="1200">
                <a:latin typeface="Arial" panose="020B0604020202020204" pitchFamily="34" charset="0"/>
                <a:cs typeface="Arial" panose="020B0604020202020204" pitchFamily="34" charset="0"/>
              </a:defRPr>
            </a:lvl1pPr>
          </a:lstStyle>
          <a:p>
            <a:pPr>
              <a:defRPr/>
            </a:pPr>
            <a:fld id="{5120AA23-8696-A04D-83AF-5BF241E53D13}"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6DE861F-C8A0-5D4A-9A07-63440DF5FE5D}"/>
              </a:ext>
            </a:extLst>
          </p:cNvPr>
          <p:cNvSpPr>
            <a:spLocks noGrp="1" noChangeArrowheads="1"/>
          </p:cNvSpPr>
          <p:nvPr>
            <p:ph type="hdr" sz="quarter"/>
          </p:nvPr>
        </p:nvSpPr>
        <p:spPr bwMode="auto">
          <a:xfrm>
            <a:off x="0" y="0"/>
            <a:ext cx="3048000" cy="463550"/>
          </a:xfrm>
          <a:prstGeom prst="rect">
            <a:avLst/>
          </a:prstGeom>
          <a:noFill/>
          <a:ln w="9525">
            <a:noFill/>
            <a:miter lim="800000"/>
            <a:headEnd/>
            <a:tailEnd/>
          </a:ln>
          <a:effectLst/>
        </p:spPr>
        <p:txBody>
          <a:bodyPr vert="horz" wrap="square" lIns="93241" tIns="46621" rIns="93241" bIns="46621" numCol="1" anchor="t" anchorCtr="0" compatLnSpc="1">
            <a:prstTxWarp prst="textNoShape">
              <a:avLst/>
            </a:prstTxWarp>
          </a:bodyPr>
          <a:lstStyle>
            <a:lvl1pPr defTabSz="931863" eaLnBrk="1" hangingPunct="1">
              <a:defRPr sz="1200">
                <a:latin typeface="Arial" charset="0"/>
                <a:ea typeface="ＭＳ Ｐゴシック" charset="0"/>
                <a:cs typeface="Arial" charset="0"/>
              </a:defRPr>
            </a:lvl1pPr>
          </a:lstStyle>
          <a:p>
            <a:pPr>
              <a:defRPr/>
            </a:pPr>
            <a:endParaRPr lang="en-US"/>
          </a:p>
        </p:txBody>
      </p:sp>
      <p:sp>
        <p:nvSpPr>
          <p:cNvPr id="3075" name="Rectangle 3">
            <a:extLst>
              <a:ext uri="{FF2B5EF4-FFF2-40B4-BE49-F238E27FC236}">
                <a16:creationId xmlns:a16="http://schemas.microsoft.com/office/drawing/2014/main" id="{0D68C605-47C0-0247-912A-C2EFE9AA3C11}"/>
              </a:ext>
            </a:extLst>
          </p:cNvPr>
          <p:cNvSpPr>
            <a:spLocks noGrp="1" noChangeArrowheads="1"/>
          </p:cNvSpPr>
          <p:nvPr>
            <p:ph type="dt" idx="1"/>
          </p:nvPr>
        </p:nvSpPr>
        <p:spPr bwMode="auto">
          <a:xfrm>
            <a:off x="3984625" y="0"/>
            <a:ext cx="3048000" cy="463550"/>
          </a:xfrm>
          <a:prstGeom prst="rect">
            <a:avLst/>
          </a:prstGeom>
          <a:noFill/>
          <a:ln w="9525">
            <a:noFill/>
            <a:miter lim="800000"/>
            <a:headEnd/>
            <a:tailEnd/>
          </a:ln>
          <a:effectLst/>
        </p:spPr>
        <p:txBody>
          <a:bodyPr vert="horz" wrap="square" lIns="93241" tIns="46621" rIns="93241" bIns="46621" numCol="1" anchor="t" anchorCtr="0" compatLnSpc="1">
            <a:prstTxWarp prst="textNoShape">
              <a:avLst/>
            </a:prstTxWarp>
          </a:bodyPr>
          <a:lstStyle>
            <a:lvl1pPr algn="r" defTabSz="931863" eaLnBrk="1" hangingPunct="1">
              <a:defRPr sz="1200">
                <a:latin typeface="Arial" charset="0"/>
                <a:ea typeface="ＭＳ Ｐゴシック" charset="0"/>
                <a:cs typeface="Arial" charset="0"/>
              </a:defRPr>
            </a:lvl1pPr>
          </a:lstStyle>
          <a:p>
            <a:pPr>
              <a:defRPr/>
            </a:pPr>
            <a:endParaRPr lang="en-US"/>
          </a:p>
        </p:txBody>
      </p:sp>
      <p:sp>
        <p:nvSpPr>
          <p:cNvPr id="14340" name="Rectangle 4">
            <a:extLst>
              <a:ext uri="{FF2B5EF4-FFF2-40B4-BE49-F238E27FC236}">
                <a16:creationId xmlns:a16="http://schemas.microsoft.com/office/drawing/2014/main" id="{BF3AE280-6C89-5E45-8CD1-57184680B09A}"/>
              </a:ext>
            </a:extLst>
          </p:cNvPr>
          <p:cNvSpPr>
            <a:spLocks noGrp="1" noRot="1" noChangeAspect="1" noChangeArrowheads="1" noTextEdit="1"/>
          </p:cNvSpPr>
          <p:nvPr>
            <p:ph type="sldImg" idx="2"/>
          </p:nvPr>
        </p:nvSpPr>
        <p:spPr bwMode="auto">
          <a:xfrm>
            <a:off x="119697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061A2137-80A7-F746-B050-39CD73004D02}"/>
              </a:ext>
            </a:extLst>
          </p:cNvPr>
          <p:cNvSpPr>
            <a:spLocks noGrp="1" noChangeArrowheads="1"/>
          </p:cNvSpPr>
          <p:nvPr>
            <p:ph type="body" sz="quarter" idx="3"/>
          </p:nvPr>
        </p:nvSpPr>
        <p:spPr bwMode="auto">
          <a:xfrm>
            <a:off x="703263" y="4410075"/>
            <a:ext cx="5627687" cy="4176713"/>
          </a:xfrm>
          <a:prstGeom prst="rect">
            <a:avLst/>
          </a:prstGeom>
          <a:noFill/>
          <a:ln w="9525">
            <a:noFill/>
            <a:miter lim="800000"/>
            <a:headEnd/>
            <a:tailEnd/>
          </a:ln>
          <a:effectLst/>
        </p:spPr>
        <p:txBody>
          <a:bodyPr vert="horz" wrap="square" lIns="93241" tIns="46621" rIns="93241" bIns="4662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62ED1ECA-9B09-1043-B8E6-54A0C9C26D79}"/>
              </a:ext>
            </a:extLst>
          </p:cNvPr>
          <p:cNvSpPr>
            <a:spLocks noGrp="1" noChangeArrowheads="1"/>
          </p:cNvSpPr>
          <p:nvPr>
            <p:ph type="ftr" sz="quarter" idx="4"/>
          </p:nvPr>
        </p:nvSpPr>
        <p:spPr bwMode="auto">
          <a:xfrm>
            <a:off x="0" y="8818563"/>
            <a:ext cx="3048000" cy="463550"/>
          </a:xfrm>
          <a:prstGeom prst="rect">
            <a:avLst/>
          </a:prstGeom>
          <a:noFill/>
          <a:ln w="9525">
            <a:noFill/>
            <a:miter lim="800000"/>
            <a:headEnd/>
            <a:tailEnd/>
          </a:ln>
          <a:effectLst/>
        </p:spPr>
        <p:txBody>
          <a:bodyPr vert="horz" wrap="square" lIns="93241" tIns="46621" rIns="93241" bIns="46621" numCol="1" anchor="b" anchorCtr="0" compatLnSpc="1">
            <a:prstTxWarp prst="textNoShape">
              <a:avLst/>
            </a:prstTxWarp>
          </a:bodyPr>
          <a:lstStyle>
            <a:lvl1pPr defTabSz="931863" eaLnBrk="1" hangingPunct="1">
              <a:defRPr sz="1200">
                <a:latin typeface="Arial" charset="0"/>
                <a:ea typeface="ＭＳ Ｐゴシック" charset="0"/>
                <a:cs typeface="Arial" charset="0"/>
              </a:defRPr>
            </a:lvl1pPr>
          </a:lstStyle>
          <a:p>
            <a:pPr>
              <a:defRPr/>
            </a:pPr>
            <a:endParaRPr lang="en-US"/>
          </a:p>
        </p:txBody>
      </p:sp>
      <p:sp>
        <p:nvSpPr>
          <p:cNvPr id="3079" name="Rectangle 7">
            <a:extLst>
              <a:ext uri="{FF2B5EF4-FFF2-40B4-BE49-F238E27FC236}">
                <a16:creationId xmlns:a16="http://schemas.microsoft.com/office/drawing/2014/main" id="{E98F170E-8F9E-E54E-99B8-C4669F4E4C7D}"/>
              </a:ext>
            </a:extLst>
          </p:cNvPr>
          <p:cNvSpPr>
            <a:spLocks noGrp="1" noChangeArrowheads="1"/>
          </p:cNvSpPr>
          <p:nvPr>
            <p:ph type="sldNum" sz="quarter" idx="5"/>
          </p:nvPr>
        </p:nvSpPr>
        <p:spPr bwMode="auto">
          <a:xfrm>
            <a:off x="3984625" y="8818563"/>
            <a:ext cx="3048000" cy="463550"/>
          </a:xfrm>
          <a:prstGeom prst="rect">
            <a:avLst/>
          </a:prstGeom>
          <a:noFill/>
          <a:ln w="9525">
            <a:noFill/>
            <a:miter lim="800000"/>
            <a:headEnd/>
            <a:tailEnd/>
          </a:ln>
          <a:effectLst/>
        </p:spPr>
        <p:txBody>
          <a:bodyPr vert="horz" wrap="square" lIns="93241" tIns="46621" rIns="93241" bIns="46621" numCol="1" anchor="b" anchorCtr="0" compatLnSpc="1">
            <a:prstTxWarp prst="textNoShape">
              <a:avLst/>
            </a:prstTxWarp>
          </a:bodyPr>
          <a:lstStyle>
            <a:lvl1pPr algn="r" defTabSz="931863" eaLnBrk="1" hangingPunct="1">
              <a:defRPr sz="1200">
                <a:latin typeface="Arial" panose="020B0604020202020204" pitchFamily="34" charset="0"/>
                <a:cs typeface="Arial" panose="020B0604020202020204" pitchFamily="34" charset="0"/>
              </a:defRPr>
            </a:lvl1pPr>
          </a:lstStyle>
          <a:p>
            <a:pPr>
              <a:defRPr/>
            </a:pPr>
            <a:fld id="{6D3119CD-2D27-0246-BE8D-F97595146D6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6051E51-E9C6-EA46-886E-71CA0F0011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pPr>
            <a:fld id="{99804704-98DC-E04C-B15B-B5783FC93DFB}" type="slidenum">
              <a:rPr lang="en-US" altLang="en-US" smtClean="0"/>
              <a:pPr>
                <a:spcBef>
                  <a:spcPct val="0"/>
                </a:spcBef>
              </a:pPr>
              <a:t>1</a:t>
            </a:fld>
            <a:endParaRPr lang="en-US" altLang="en-US"/>
          </a:p>
        </p:txBody>
      </p:sp>
      <p:sp>
        <p:nvSpPr>
          <p:cNvPr id="17410" name="Rectangle 2">
            <a:extLst>
              <a:ext uri="{FF2B5EF4-FFF2-40B4-BE49-F238E27FC236}">
                <a16:creationId xmlns:a16="http://schemas.microsoft.com/office/drawing/2014/main" id="{8372979C-57B9-3441-82A0-354F518E961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070174F4-4727-6C46-A21E-7F5C1214E1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760996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2E38C16-E2B7-D844-8820-E1DA890BAADE}"/>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C9C634D0-B68A-954D-B7C5-1C8B2DEAEEA8}" type="slidenum">
              <a:rPr lang="en-US" altLang="en-US" sz="1200">
                <a:latin typeface="Arial" panose="020B0604020202020204" pitchFamily="34" charset="0"/>
              </a:rPr>
              <a:pPr eaLnBrk="1" hangingPunct="1"/>
              <a:t>2</a:t>
            </a:fld>
            <a:endParaRPr lang="en-US" altLang="en-US" sz="1200">
              <a:latin typeface="Arial" panose="020B0604020202020204" pitchFamily="34" charset="0"/>
            </a:endParaRPr>
          </a:p>
        </p:txBody>
      </p:sp>
      <p:sp>
        <p:nvSpPr>
          <p:cNvPr id="1118210" name="Rectangle 2">
            <a:extLst>
              <a:ext uri="{FF2B5EF4-FFF2-40B4-BE49-F238E27FC236}">
                <a16:creationId xmlns:a16="http://schemas.microsoft.com/office/drawing/2014/main" id="{2DC95AD2-ECED-3E4B-B3EC-7D5CD075B58F}"/>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118211" name="Rectangle 3">
            <a:extLst>
              <a:ext uri="{FF2B5EF4-FFF2-40B4-BE49-F238E27FC236}">
                <a16:creationId xmlns:a16="http://schemas.microsoft.com/office/drawing/2014/main" id="{21262DA0-1594-8E42-A170-15DEF66ECDD2}"/>
              </a:ext>
            </a:extLst>
          </p:cNvPr>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1217560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5616CF-4613-1E4C-88CD-C4FFDD788C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D3F61E-7A1A-3444-B4B5-5CFF065072C6}"/>
              </a:ext>
            </a:extLst>
          </p:cNvPr>
          <p:cNvSpPr>
            <a:spLocks noGrp="1"/>
          </p:cNvSpPr>
          <p:nvPr>
            <p:ph type="body" idx="1"/>
          </p:nvPr>
        </p:nvSpPr>
        <p:spPr/>
        <p:txBody>
          <a:bodyPr/>
          <a:lstStyle/>
          <a:p>
            <a:pPr>
              <a:defRPr/>
            </a:pPr>
            <a:r>
              <a:rPr lang="en-US" dirty="0"/>
              <a:t>By value-result, we assume 2 things. First, addresses (l-values) are recalculated at procedure exit. Second, parameter write-out happens from left to right.</a:t>
            </a:r>
          </a:p>
        </p:txBody>
      </p:sp>
      <p:sp>
        <p:nvSpPr>
          <p:cNvPr id="4" name="Slide Number Placeholder 3">
            <a:extLst>
              <a:ext uri="{FF2B5EF4-FFF2-40B4-BE49-F238E27FC236}">
                <a16:creationId xmlns:a16="http://schemas.microsoft.com/office/drawing/2014/main" id="{B41E9BF1-9BBF-2D4F-A115-B8ACAD59CA0D}"/>
              </a:ext>
            </a:extLst>
          </p:cNvPr>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31863"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defTabSz="931863"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defTabSz="931863"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40F79729-D04E-164B-A6BB-AEA433FDCBB2}" type="slidenum">
              <a:rPr lang="en-US" altLang="en-US" sz="1200">
                <a:latin typeface="Arial" panose="020B0604020202020204" pitchFamily="34" charset="0"/>
              </a:rPr>
              <a:pPr eaLnBrk="1" hangingPunct="1"/>
              <a:t>30</a:t>
            </a:fld>
            <a:endParaRPr lang="en-US" altLang="en-US" sz="1200">
              <a:latin typeface="Arial" panose="020B0604020202020204" pitchFamily="34" charset="0"/>
            </a:endParaRPr>
          </a:p>
        </p:txBody>
      </p:sp>
    </p:spTree>
    <p:extLst>
      <p:ext uri="{BB962C8B-B14F-4D97-AF65-F5344CB8AC3E}">
        <p14:creationId xmlns:p14="http://schemas.microsoft.com/office/powerpoint/2010/main" val="2991147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0E6FE4B-FE82-0540-A36C-C25B7D383FEA}"/>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D938C0A4-0AF6-9C43-8A43-F86B73714686}"/>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649D0250-5FE2-044A-8820-929F6ACE5463}"/>
                  </a:ext>
                </a:extLst>
              </p:cNvPr>
              <p:cNvSpPr>
                <a:spLocks noChangeArrowheads="1"/>
              </p:cNvSpPr>
              <p:nvPr/>
            </p:nvSpPr>
            <p:spPr bwMode="auto">
              <a:xfrm>
                <a:off x="720" y="336"/>
                <a:ext cx="384" cy="432"/>
              </a:xfrm>
              <a:prstGeom prst="rect">
                <a:avLst/>
              </a:prstGeom>
              <a:solidFill>
                <a:schemeClr val="folHlink"/>
              </a:solidFill>
              <a:ln>
                <a:noFill/>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defRPr/>
                </a:pPr>
                <a:endParaRPr lang="en-US" altLang="en-US" sz="1800"/>
              </a:p>
            </p:txBody>
          </p:sp>
          <p:sp>
            <p:nvSpPr>
              <p:cNvPr id="13" name="Rectangle 5">
                <a:extLst>
                  <a:ext uri="{FF2B5EF4-FFF2-40B4-BE49-F238E27FC236}">
                    <a16:creationId xmlns:a16="http://schemas.microsoft.com/office/drawing/2014/main" id="{5E08110E-BA67-C842-93AA-F0C3D89B985E}"/>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defRPr/>
                </a:pPr>
                <a:endParaRPr lang="en-US" altLang="en-US" sz="1800"/>
              </a:p>
            </p:txBody>
          </p:sp>
        </p:grpSp>
        <p:grpSp>
          <p:nvGrpSpPr>
            <p:cNvPr id="6" name="Group 6">
              <a:extLst>
                <a:ext uri="{FF2B5EF4-FFF2-40B4-BE49-F238E27FC236}">
                  <a16:creationId xmlns:a16="http://schemas.microsoft.com/office/drawing/2014/main" id="{E1911192-4643-3745-A97D-76A90DF4F009}"/>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29F6605A-E111-6A4A-BD36-1B9C9D679F73}"/>
                  </a:ext>
                </a:extLst>
              </p:cNvPr>
              <p:cNvSpPr>
                <a:spLocks noChangeArrowheads="1"/>
              </p:cNvSpPr>
              <p:nvPr/>
            </p:nvSpPr>
            <p:spPr bwMode="auto">
              <a:xfrm>
                <a:off x="912" y="2640"/>
                <a:ext cx="384" cy="432"/>
              </a:xfrm>
              <a:prstGeom prst="rect">
                <a:avLst/>
              </a:prstGeom>
              <a:solidFill>
                <a:schemeClr val="accent2"/>
              </a:solidFill>
              <a:ln>
                <a:noFill/>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defRPr/>
                </a:pPr>
                <a:endParaRPr lang="en-US" altLang="en-US" sz="1800"/>
              </a:p>
            </p:txBody>
          </p:sp>
          <p:sp>
            <p:nvSpPr>
              <p:cNvPr id="11" name="Rectangle 8">
                <a:extLst>
                  <a:ext uri="{FF2B5EF4-FFF2-40B4-BE49-F238E27FC236}">
                    <a16:creationId xmlns:a16="http://schemas.microsoft.com/office/drawing/2014/main" id="{6BE6C192-72C3-A74C-9379-BF7187A8E83A}"/>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defRPr/>
                </a:pPr>
                <a:endParaRPr lang="en-US" altLang="en-US" sz="1800"/>
              </a:p>
            </p:txBody>
          </p:sp>
        </p:grpSp>
        <p:sp>
          <p:nvSpPr>
            <p:cNvPr id="7" name="Rectangle 6">
              <a:extLst>
                <a:ext uri="{FF2B5EF4-FFF2-40B4-BE49-F238E27FC236}">
                  <a16:creationId xmlns:a16="http://schemas.microsoft.com/office/drawing/2014/main" id="{4D5DEFF6-EC3E-4E48-A178-56D3D5E0524D}"/>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defRPr/>
              </a:pPr>
              <a:endParaRPr lang="en-US" altLang="en-US" sz="1800"/>
            </a:p>
          </p:txBody>
        </p:sp>
        <p:sp>
          <p:nvSpPr>
            <p:cNvPr id="8" name="Rectangle 7">
              <a:extLst>
                <a:ext uri="{FF2B5EF4-FFF2-40B4-BE49-F238E27FC236}">
                  <a16:creationId xmlns:a16="http://schemas.microsoft.com/office/drawing/2014/main" id="{FAA079A4-4F20-A34A-8CEE-36ABA6DB35C3}"/>
                </a:ext>
              </a:extLst>
            </p:cNvPr>
            <p:cNvSpPr>
              <a:spLocks noChangeArrowheads="1"/>
            </p:cNvSpPr>
            <p:nvPr/>
          </p:nvSpPr>
          <p:spPr bwMode="auto">
            <a:xfrm>
              <a:off x="400" y="1536"/>
              <a:ext cx="20" cy="663"/>
            </a:xfrm>
            <a:prstGeom prst="rect">
              <a:avLst/>
            </a:prstGeom>
            <a:solidFill>
              <a:schemeClr val="bg2"/>
            </a:solidFill>
            <a:ln>
              <a:noFill/>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defRPr/>
              </a:pPr>
              <a:endParaRPr lang="en-US" altLang="en-US" sz="1800"/>
            </a:p>
          </p:txBody>
        </p:sp>
        <p:sp>
          <p:nvSpPr>
            <p:cNvPr id="9" name="Rectangle 8">
              <a:extLst>
                <a:ext uri="{FF2B5EF4-FFF2-40B4-BE49-F238E27FC236}">
                  <a16:creationId xmlns:a16="http://schemas.microsoft.com/office/drawing/2014/main" id="{2D22E7E0-78ED-B647-A460-9A6C855A7BBA}"/>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defRPr/>
              </a:pPr>
              <a:endParaRPr lang="en-US" altLang="en-US" sz="1800"/>
            </a:p>
          </p:txBody>
        </p:sp>
      </p:grpSp>
      <p:sp>
        <p:nvSpPr>
          <p:cNvPr id="7180"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7181"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14" name="Rectangle 14">
            <a:extLst>
              <a:ext uri="{FF2B5EF4-FFF2-40B4-BE49-F238E27FC236}">
                <a16:creationId xmlns:a16="http://schemas.microsoft.com/office/drawing/2014/main" id="{55C617A6-3141-3F48-9BCA-C002BB230646}"/>
              </a:ext>
            </a:extLst>
          </p:cNvPr>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latin typeface="Tahoma" charset="0"/>
                <a:ea typeface="ＭＳ Ｐゴシック" charset="0"/>
                <a:cs typeface="Arial" charset="0"/>
              </a:defRPr>
            </a:lvl1pPr>
          </a:lstStyle>
          <a:p>
            <a:pPr>
              <a:defRPr/>
            </a:pPr>
            <a:endParaRPr lang="en-US"/>
          </a:p>
        </p:txBody>
      </p:sp>
      <p:sp>
        <p:nvSpPr>
          <p:cNvPr id="15" name="Rectangle 15">
            <a:extLst>
              <a:ext uri="{FF2B5EF4-FFF2-40B4-BE49-F238E27FC236}">
                <a16:creationId xmlns:a16="http://schemas.microsoft.com/office/drawing/2014/main" id="{2085EE8F-A55F-8243-8F47-72275E60E6B9}"/>
              </a:ext>
            </a:extLst>
          </p:cNvPr>
          <p:cNvSpPr>
            <a:spLocks noGrp="1" noChangeArrowheads="1"/>
          </p:cNvSpPr>
          <p:nvPr>
            <p:ph type="ftr" sz="quarter" idx="11"/>
          </p:nvPr>
        </p:nvSpPr>
        <p:spPr>
          <a:xfrm>
            <a:off x="3429000" y="6248400"/>
            <a:ext cx="2895600" cy="457200"/>
          </a:xfrm>
        </p:spPr>
        <p:txBody>
          <a:bodyPr/>
          <a:lstStyle>
            <a:lvl1pPr algn="ctr">
              <a:defRPr>
                <a:solidFill>
                  <a:schemeClr val="bg2"/>
                </a:solidFill>
              </a:defRPr>
            </a:lvl1pPr>
          </a:lstStyle>
          <a:p>
            <a:pPr>
              <a:defRPr/>
            </a:pPr>
            <a:r>
              <a:rPr lang="en-US"/>
              <a:t>Spring 16 CSCI 4430, A Milanova</a:t>
            </a:r>
          </a:p>
        </p:txBody>
      </p:sp>
      <p:sp>
        <p:nvSpPr>
          <p:cNvPr id="16" name="Rectangle 16">
            <a:extLst>
              <a:ext uri="{FF2B5EF4-FFF2-40B4-BE49-F238E27FC236}">
                <a16:creationId xmlns:a16="http://schemas.microsoft.com/office/drawing/2014/main" id="{F427B66C-2B21-D340-B0C9-EDC59A9CADC1}"/>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1B56669D-A441-A443-9B2D-7473C0797A9D}" type="slidenum">
              <a:rPr lang="en-US" altLang="en-US"/>
              <a:pPr>
                <a:defRPr/>
              </a:pPr>
              <a:t>‹#›</a:t>
            </a:fld>
            <a:endParaRPr lang="en-US" altLang="en-US"/>
          </a:p>
        </p:txBody>
      </p:sp>
    </p:spTree>
    <p:extLst>
      <p:ext uri="{BB962C8B-B14F-4D97-AF65-F5344CB8AC3E}">
        <p14:creationId xmlns:p14="http://schemas.microsoft.com/office/powerpoint/2010/main" val="1519343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C8183A81-E7BA-6C4A-AA7A-E92A8EFA2BEB}"/>
              </a:ext>
            </a:extLst>
          </p:cNvPr>
          <p:cNvSpPr>
            <a:spLocks noGrp="1" noChangeArrowheads="1"/>
          </p:cNvSpPr>
          <p:nvPr>
            <p:ph type="ftr" sz="quarter" idx="10"/>
          </p:nvPr>
        </p:nvSpPr>
        <p:spPr>
          <a:ln/>
        </p:spPr>
        <p:txBody>
          <a:bodyPr/>
          <a:lstStyle>
            <a:lvl1pPr>
              <a:defRPr/>
            </a:lvl1pPr>
          </a:lstStyle>
          <a:p>
            <a:pPr>
              <a:defRPr/>
            </a:pPr>
            <a:r>
              <a:rPr lang="en-US"/>
              <a:t>Spring 16 CSCI 4430, A Milanova</a:t>
            </a:r>
          </a:p>
        </p:txBody>
      </p:sp>
      <p:sp>
        <p:nvSpPr>
          <p:cNvPr id="5" name="Rectangle 13">
            <a:extLst>
              <a:ext uri="{FF2B5EF4-FFF2-40B4-BE49-F238E27FC236}">
                <a16:creationId xmlns:a16="http://schemas.microsoft.com/office/drawing/2014/main" id="{D689C7E3-96F3-1449-8593-FA5494B61FAA}"/>
              </a:ext>
            </a:extLst>
          </p:cNvPr>
          <p:cNvSpPr>
            <a:spLocks noGrp="1" noChangeArrowheads="1"/>
          </p:cNvSpPr>
          <p:nvPr>
            <p:ph type="sldNum" sz="quarter" idx="11"/>
          </p:nvPr>
        </p:nvSpPr>
        <p:spPr>
          <a:ln/>
        </p:spPr>
        <p:txBody>
          <a:bodyPr/>
          <a:lstStyle>
            <a:lvl1pPr>
              <a:defRPr/>
            </a:lvl1pPr>
          </a:lstStyle>
          <a:p>
            <a:pPr>
              <a:defRPr/>
            </a:pPr>
            <a:fld id="{7B196D0E-45D7-2640-95DE-2BEF15975146}" type="slidenum">
              <a:rPr lang="en-US" altLang="en-US"/>
              <a:pPr>
                <a:defRPr/>
              </a:pPr>
              <a:t>‹#›</a:t>
            </a:fld>
            <a:endParaRPr lang="en-US" altLang="en-US"/>
          </a:p>
        </p:txBody>
      </p:sp>
    </p:spTree>
    <p:extLst>
      <p:ext uri="{BB962C8B-B14F-4D97-AF65-F5344CB8AC3E}">
        <p14:creationId xmlns:p14="http://schemas.microsoft.com/office/powerpoint/2010/main" val="1546571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3863" y="0"/>
            <a:ext cx="2181225"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0"/>
            <a:ext cx="6392863"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12004F09-44FD-F742-803A-AA578611727C}"/>
              </a:ext>
            </a:extLst>
          </p:cNvPr>
          <p:cNvSpPr>
            <a:spLocks noGrp="1" noChangeArrowheads="1"/>
          </p:cNvSpPr>
          <p:nvPr>
            <p:ph type="ftr" sz="quarter" idx="10"/>
          </p:nvPr>
        </p:nvSpPr>
        <p:spPr>
          <a:ln/>
        </p:spPr>
        <p:txBody>
          <a:bodyPr/>
          <a:lstStyle>
            <a:lvl1pPr>
              <a:defRPr/>
            </a:lvl1pPr>
          </a:lstStyle>
          <a:p>
            <a:pPr>
              <a:defRPr/>
            </a:pPr>
            <a:r>
              <a:rPr lang="en-US"/>
              <a:t>Spring 16 CSCI 4430, A Milanova</a:t>
            </a:r>
          </a:p>
        </p:txBody>
      </p:sp>
      <p:sp>
        <p:nvSpPr>
          <p:cNvPr id="5" name="Rectangle 13">
            <a:extLst>
              <a:ext uri="{FF2B5EF4-FFF2-40B4-BE49-F238E27FC236}">
                <a16:creationId xmlns:a16="http://schemas.microsoft.com/office/drawing/2014/main" id="{3EB1E4BF-D73C-F645-B256-F1AF96DA56D7}"/>
              </a:ext>
            </a:extLst>
          </p:cNvPr>
          <p:cNvSpPr>
            <a:spLocks noGrp="1" noChangeArrowheads="1"/>
          </p:cNvSpPr>
          <p:nvPr>
            <p:ph type="sldNum" sz="quarter" idx="11"/>
          </p:nvPr>
        </p:nvSpPr>
        <p:spPr>
          <a:ln/>
        </p:spPr>
        <p:txBody>
          <a:bodyPr/>
          <a:lstStyle>
            <a:lvl1pPr>
              <a:defRPr/>
            </a:lvl1pPr>
          </a:lstStyle>
          <a:p>
            <a:pPr>
              <a:defRPr/>
            </a:pPr>
            <a:fld id="{42F1F081-A824-FF48-9C55-C95D358C24FD}" type="slidenum">
              <a:rPr lang="en-US" altLang="en-US"/>
              <a:pPr>
                <a:defRPr/>
              </a:pPr>
              <a:t>‹#›</a:t>
            </a:fld>
            <a:endParaRPr lang="en-US" altLang="en-US"/>
          </a:p>
        </p:txBody>
      </p:sp>
    </p:spTree>
    <p:extLst>
      <p:ext uri="{BB962C8B-B14F-4D97-AF65-F5344CB8AC3E}">
        <p14:creationId xmlns:p14="http://schemas.microsoft.com/office/powerpoint/2010/main" val="559461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862680D9-8825-3F44-A28C-BF73F78C3208}"/>
              </a:ext>
            </a:extLst>
          </p:cNvPr>
          <p:cNvSpPr>
            <a:spLocks noGrp="1" noChangeArrowheads="1"/>
          </p:cNvSpPr>
          <p:nvPr>
            <p:ph type="ftr" sz="quarter" idx="10"/>
          </p:nvPr>
        </p:nvSpPr>
        <p:spPr>
          <a:ln/>
        </p:spPr>
        <p:txBody>
          <a:bodyPr/>
          <a:lstStyle>
            <a:lvl1pPr>
              <a:defRPr/>
            </a:lvl1pPr>
          </a:lstStyle>
          <a:p>
            <a:pPr>
              <a:defRPr/>
            </a:pPr>
            <a:r>
              <a:rPr lang="en-US"/>
              <a:t>Spring 16 CSCI 4430, A Milanova</a:t>
            </a:r>
          </a:p>
        </p:txBody>
      </p:sp>
      <p:sp>
        <p:nvSpPr>
          <p:cNvPr id="5" name="Rectangle 13">
            <a:extLst>
              <a:ext uri="{FF2B5EF4-FFF2-40B4-BE49-F238E27FC236}">
                <a16:creationId xmlns:a16="http://schemas.microsoft.com/office/drawing/2014/main" id="{5354696C-6774-FF49-84B6-2043F86F791D}"/>
              </a:ext>
            </a:extLst>
          </p:cNvPr>
          <p:cNvSpPr>
            <a:spLocks noGrp="1" noChangeArrowheads="1"/>
          </p:cNvSpPr>
          <p:nvPr>
            <p:ph type="sldNum" sz="quarter" idx="11"/>
          </p:nvPr>
        </p:nvSpPr>
        <p:spPr>
          <a:ln/>
        </p:spPr>
        <p:txBody>
          <a:bodyPr/>
          <a:lstStyle>
            <a:lvl1pPr>
              <a:defRPr/>
            </a:lvl1pPr>
          </a:lstStyle>
          <a:p>
            <a:pPr>
              <a:defRPr/>
            </a:pPr>
            <a:fld id="{BB0E5B62-4E04-1949-BE67-5C23DFE2C6AA}" type="slidenum">
              <a:rPr lang="en-US" altLang="en-US"/>
              <a:pPr>
                <a:defRPr/>
              </a:pPr>
              <a:t>‹#›</a:t>
            </a:fld>
            <a:endParaRPr lang="en-US" altLang="en-US"/>
          </a:p>
        </p:txBody>
      </p:sp>
    </p:spTree>
    <p:extLst>
      <p:ext uri="{BB962C8B-B14F-4D97-AF65-F5344CB8AC3E}">
        <p14:creationId xmlns:p14="http://schemas.microsoft.com/office/powerpoint/2010/main" val="4228050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a:extLst>
              <a:ext uri="{FF2B5EF4-FFF2-40B4-BE49-F238E27FC236}">
                <a16:creationId xmlns:a16="http://schemas.microsoft.com/office/drawing/2014/main" id="{3BBB4F09-474A-F348-8F66-8012C4850425}"/>
              </a:ext>
            </a:extLst>
          </p:cNvPr>
          <p:cNvSpPr>
            <a:spLocks noGrp="1" noChangeArrowheads="1"/>
          </p:cNvSpPr>
          <p:nvPr>
            <p:ph type="ftr" sz="quarter" idx="10"/>
          </p:nvPr>
        </p:nvSpPr>
        <p:spPr>
          <a:ln/>
        </p:spPr>
        <p:txBody>
          <a:bodyPr/>
          <a:lstStyle>
            <a:lvl1pPr>
              <a:defRPr/>
            </a:lvl1pPr>
          </a:lstStyle>
          <a:p>
            <a:pPr>
              <a:defRPr/>
            </a:pPr>
            <a:r>
              <a:rPr lang="en-US"/>
              <a:t>Spring 16 CSCI 4430, A Milanova</a:t>
            </a:r>
          </a:p>
        </p:txBody>
      </p:sp>
      <p:sp>
        <p:nvSpPr>
          <p:cNvPr id="5" name="Rectangle 13">
            <a:extLst>
              <a:ext uri="{FF2B5EF4-FFF2-40B4-BE49-F238E27FC236}">
                <a16:creationId xmlns:a16="http://schemas.microsoft.com/office/drawing/2014/main" id="{27118229-BD46-814F-8245-1E31C9CBD243}"/>
              </a:ext>
            </a:extLst>
          </p:cNvPr>
          <p:cNvSpPr>
            <a:spLocks noGrp="1" noChangeArrowheads="1"/>
          </p:cNvSpPr>
          <p:nvPr>
            <p:ph type="sldNum" sz="quarter" idx="11"/>
          </p:nvPr>
        </p:nvSpPr>
        <p:spPr>
          <a:ln/>
        </p:spPr>
        <p:txBody>
          <a:bodyPr/>
          <a:lstStyle>
            <a:lvl1pPr>
              <a:defRPr/>
            </a:lvl1pPr>
          </a:lstStyle>
          <a:p>
            <a:pPr>
              <a:defRPr/>
            </a:pPr>
            <a:fld id="{768C4BF2-A9AA-BF4D-B543-38A12CE74C37}" type="slidenum">
              <a:rPr lang="en-US" altLang="en-US"/>
              <a:pPr>
                <a:defRPr/>
              </a:pPr>
              <a:t>‹#›</a:t>
            </a:fld>
            <a:endParaRPr lang="en-US" altLang="en-US"/>
          </a:p>
        </p:txBody>
      </p:sp>
    </p:spTree>
    <p:extLst>
      <p:ext uri="{BB962C8B-B14F-4D97-AF65-F5344CB8AC3E}">
        <p14:creationId xmlns:p14="http://schemas.microsoft.com/office/powerpoint/2010/main" val="842612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8625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7250" y="1371600"/>
            <a:ext cx="4287838"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a:extLst>
              <a:ext uri="{FF2B5EF4-FFF2-40B4-BE49-F238E27FC236}">
                <a16:creationId xmlns:a16="http://schemas.microsoft.com/office/drawing/2014/main" id="{7C1945BC-B00E-F64A-B2EF-FC0BC21F7772}"/>
              </a:ext>
            </a:extLst>
          </p:cNvPr>
          <p:cNvSpPr>
            <a:spLocks noGrp="1" noChangeArrowheads="1"/>
          </p:cNvSpPr>
          <p:nvPr>
            <p:ph type="ftr" sz="quarter" idx="10"/>
          </p:nvPr>
        </p:nvSpPr>
        <p:spPr>
          <a:ln/>
        </p:spPr>
        <p:txBody>
          <a:bodyPr/>
          <a:lstStyle>
            <a:lvl1pPr>
              <a:defRPr/>
            </a:lvl1pPr>
          </a:lstStyle>
          <a:p>
            <a:pPr>
              <a:defRPr/>
            </a:pPr>
            <a:r>
              <a:rPr lang="en-US"/>
              <a:t>Spring 16 CSCI 4430, A Milanova</a:t>
            </a:r>
          </a:p>
        </p:txBody>
      </p:sp>
      <p:sp>
        <p:nvSpPr>
          <p:cNvPr id="6" name="Rectangle 13">
            <a:extLst>
              <a:ext uri="{FF2B5EF4-FFF2-40B4-BE49-F238E27FC236}">
                <a16:creationId xmlns:a16="http://schemas.microsoft.com/office/drawing/2014/main" id="{63E8C730-FB9C-2142-9374-9900A12D5BA9}"/>
              </a:ext>
            </a:extLst>
          </p:cNvPr>
          <p:cNvSpPr>
            <a:spLocks noGrp="1" noChangeArrowheads="1"/>
          </p:cNvSpPr>
          <p:nvPr>
            <p:ph type="sldNum" sz="quarter" idx="11"/>
          </p:nvPr>
        </p:nvSpPr>
        <p:spPr>
          <a:ln/>
        </p:spPr>
        <p:txBody>
          <a:bodyPr/>
          <a:lstStyle>
            <a:lvl1pPr>
              <a:defRPr/>
            </a:lvl1pPr>
          </a:lstStyle>
          <a:p>
            <a:pPr>
              <a:defRPr/>
            </a:pPr>
            <a:fld id="{8373BF87-3EA2-1E44-A375-B5E3FBED9395}" type="slidenum">
              <a:rPr lang="en-US" altLang="en-US"/>
              <a:pPr>
                <a:defRPr/>
              </a:pPr>
              <a:t>‹#›</a:t>
            </a:fld>
            <a:endParaRPr lang="en-US" altLang="en-US"/>
          </a:p>
        </p:txBody>
      </p:sp>
    </p:spTree>
    <p:extLst>
      <p:ext uri="{BB962C8B-B14F-4D97-AF65-F5344CB8AC3E}">
        <p14:creationId xmlns:p14="http://schemas.microsoft.com/office/powerpoint/2010/main" val="386310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a:extLst>
              <a:ext uri="{FF2B5EF4-FFF2-40B4-BE49-F238E27FC236}">
                <a16:creationId xmlns:a16="http://schemas.microsoft.com/office/drawing/2014/main" id="{72F0A89E-23F9-C24E-980D-0EC1FAA6CAE0}"/>
              </a:ext>
            </a:extLst>
          </p:cNvPr>
          <p:cNvSpPr>
            <a:spLocks noGrp="1" noChangeArrowheads="1"/>
          </p:cNvSpPr>
          <p:nvPr>
            <p:ph type="ftr" sz="quarter" idx="10"/>
          </p:nvPr>
        </p:nvSpPr>
        <p:spPr>
          <a:ln/>
        </p:spPr>
        <p:txBody>
          <a:bodyPr/>
          <a:lstStyle>
            <a:lvl1pPr>
              <a:defRPr/>
            </a:lvl1pPr>
          </a:lstStyle>
          <a:p>
            <a:pPr>
              <a:defRPr/>
            </a:pPr>
            <a:r>
              <a:rPr lang="en-US"/>
              <a:t>Spring 16 CSCI 4430, A Milanova</a:t>
            </a:r>
          </a:p>
        </p:txBody>
      </p:sp>
      <p:sp>
        <p:nvSpPr>
          <p:cNvPr id="8" name="Rectangle 13">
            <a:extLst>
              <a:ext uri="{FF2B5EF4-FFF2-40B4-BE49-F238E27FC236}">
                <a16:creationId xmlns:a16="http://schemas.microsoft.com/office/drawing/2014/main" id="{B93A8620-8503-3E47-A9DC-000AAE2E4736}"/>
              </a:ext>
            </a:extLst>
          </p:cNvPr>
          <p:cNvSpPr>
            <a:spLocks noGrp="1" noChangeArrowheads="1"/>
          </p:cNvSpPr>
          <p:nvPr>
            <p:ph type="sldNum" sz="quarter" idx="11"/>
          </p:nvPr>
        </p:nvSpPr>
        <p:spPr>
          <a:ln/>
        </p:spPr>
        <p:txBody>
          <a:bodyPr/>
          <a:lstStyle>
            <a:lvl1pPr>
              <a:defRPr/>
            </a:lvl1pPr>
          </a:lstStyle>
          <a:p>
            <a:pPr>
              <a:defRPr/>
            </a:pPr>
            <a:fld id="{4E2B4D70-99CA-1B47-99FF-9F8EB89CFF1C}" type="slidenum">
              <a:rPr lang="en-US" altLang="en-US"/>
              <a:pPr>
                <a:defRPr/>
              </a:pPr>
              <a:t>‹#›</a:t>
            </a:fld>
            <a:endParaRPr lang="en-US" altLang="en-US"/>
          </a:p>
        </p:txBody>
      </p:sp>
    </p:spTree>
    <p:extLst>
      <p:ext uri="{BB962C8B-B14F-4D97-AF65-F5344CB8AC3E}">
        <p14:creationId xmlns:p14="http://schemas.microsoft.com/office/powerpoint/2010/main" val="183524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a:extLst>
              <a:ext uri="{FF2B5EF4-FFF2-40B4-BE49-F238E27FC236}">
                <a16:creationId xmlns:a16="http://schemas.microsoft.com/office/drawing/2014/main" id="{DA97C477-6CB5-4E4C-951E-36203149B620}"/>
              </a:ext>
            </a:extLst>
          </p:cNvPr>
          <p:cNvSpPr>
            <a:spLocks noGrp="1" noChangeArrowheads="1"/>
          </p:cNvSpPr>
          <p:nvPr>
            <p:ph type="ftr" sz="quarter" idx="10"/>
          </p:nvPr>
        </p:nvSpPr>
        <p:spPr>
          <a:ln/>
        </p:spPr>
        <p:txBody>
          <a:bodyPr/>
          <a:lstStyle>
            <a:lvl1pPr>
              <a:defRPr/>
            </a:lvl1pPr>
          </a:lstStyle>
          <a:p>
            <a:pPr>
              <a:defRPr/>
            </a:pPr>
            <a:r>
              <a:rPr lang="en-US"/>
              <a:t>Spring 16 CSCI 4430, A Milanova</a:t>
            </a:r>
          </a:p>
        </p:txBody>
      </p:sp>
      <p:sp>
        <p:nvSpPr>
          <p:cNvPr id="4" name="Rectangle 13">
            <a:extLst>
              <a:ext uri="{FF2B5EF4-FFF2-40B4-BE49-F238E27FC236}">
                <a16:creationId xmlns:a16="http://schemas.microsoft.com/office/drawing/2014/main" id="{11DF1637-D66D-AB4E-A6C1-4081DDCA011E}"/>
              </a:ext>
            </a:extLst>
          </p:cNvPr>
          <p:cNvSpPr>
            <a:spLocks noGrp="1" noChangeArrowheads="1"/>
          </p:cNvSpPr>
          <p:nvPr>
            <p:ph type="sldNum" sz="quarter" idx="11"/>
          </p:nvPr>
        </p:nvSpPr>
        <p:spPr>
          <a:ln/>
        </p:spPr>
        <p:txBody>
          <a:bodyPr/>
          <a:lstStyle>
            <a:lvl1pPr>
              <a:defRPr/>
            </a:lvl1pPr>
          </a:lstStyle>
          <a:p>
            <a:pPr>
              <a:defRPr/>
            </a:pPr>
            <a:fld id="{7AF590B7-A7B0-F846-8B1B-0D45E9E3AF56}" type="slidenum">
              <a:rPr lang="en-US" altLang="en-US"/>
              <a:pPr>
                <a:defRPr/>
              </a:pPr>
              <a:t>‹#›</a:t>
            </a:fld>
            <a:endParaRPr lang="en-US" altLang="en-US"/>
          </a:p>
        </p:txBody>
      </p:sp>
    </p:spTree>
    <p:extLst>
      <p:ext uri="{BB962C8B-B14F-4D97-AF65-F5344CB8AC3E}">
        <p14:creationId xmlns:p14="http://schemas.microsoft.com/office/powerpoint/2010/main" val="1442458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B6494502-A825-3249-A512-D0692B1276CA}"/>
              </a:ext>
            </a:extLst>
          </p:cNvPr>
          <p:cNvSpPr>
            <a:spLocks noGrp="1" noChangeArrowheads="1"/>
          </p:cNvSpPr>
          <p:nvPr>
            <p:ph type="ftr" sz="quarter" idx="10"/>
          </p:nvPr>
        </p:nvSpPr>
        <p:spPr>
          <a:ln/>
        </p:spPr>
        <p:txBody>
          <a:bodyPr/>
          <a:lstStyle>
            <a:lvl1pPr>
              <a:defRPr/>
            </a:lvl1pPr>
          </a:lstStyle>
          <a:p>
            <a:pPr>
              <a:defRPr/>
            </a:pPr>
            <a:r>
              <a:rPr lang="en-US"/>
              <a:t>Spring 16 CSCI 4430, A Milanova</a:t>
            </a:r>
          </a:p>
        </p:txBody>
      </p:sp>
      <p:sp>
        <p:nvSpPr>
          <p:cNvPr id="3" name="Rectangle 13">
            <a:extLst>
              <a:ext uri="{FF2B5EF4-FFF2-40B4-BE49-F238E27FC236}">
                <a16:creationId xmlns:a16="http://schemas.microsoft.com/office/drawing/2014/main" id="{330F0D16-0CF9-3845-84BC-E5225F5F9E27}"/>
              </a:ext>
            </a:extLst>
          </p:cNvPr>
          <p:cNvSpPr>
            <a:spLocks noGrp="1" noChangeArrowheads="1"/>
          </p:cNvSpPr>
          <p:nvPr>
            <p:ph type="sldNum" sz="quarter" idx="11"/>
          </p:nvPr>
        </p:nvSpPr>
        <p:spPr>
          <a:ln/>
        </p:spPr>
        <p:txBody>
          <a:bodyPr/>
          <a:lstStyle>
            <a:lvl1pPr>
              <a:defRPr/>
            </a:lvl1pPr>
          </a:lstStyle>
          <a:p>
            <a:pPr>
              <a:defRPr/>
            </a:pPr>
            <a:fld id="{D560B499-747E-1446-A59C-A8798E884AA9}" type="slidenum">
              <a:rPr lang="en-US" altLang="en-US"/>
              <a:pPr>
                <a:defRPr/>
              </a:pPr>
              <a:t>‹#›</a:t>
            </a:fld>
            <a:endParaRPr lang="en-US" altLang="en-US"/>
          </a:p>
        </p:txBody>
      </p:sp>
    </p:spTree>
    <p:extLst>
      <p:ext uri="{BB962C8B-B14F-4D97-AF65-F5344CB8AC3E}">
        <p14:creationId xmlns:p14="http://schemas.microsoft.com/office/powerpoint/2010/main" val="2361236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a:extLst>
              <a:ext uri="{FF2B5EF4-FFF2-40B4-BE49-F238E27FC236}">
                <a16:creationId xmlns:a16="http://schemas.microsoft.com/office/drawing/2014/main" id="{FA3CF841-EFEA-2B44-8C46-DFEE326EEA32}"/>
              </a:ext>
            </a:extLst>
          </p:cNvPr>
          <p:cNvSpPr>
            <a:spLocks noGrp="1" noChangeArrowheads="1"/>
          </p:cNvSpPr>
          <p:nvPr>
            <p:ph type="ftr" sz="quarter" idx="10"/>
          </p:nvPr>
        </p:nvSpPr>
        <p:spPr>
          <a:ln/>
        </p:spPr>
        <p:txBody>
          <a:bodyPr/>
          <a:lstStyle>
            <a:lvl1pPr>
              <a:defRPr/>
            </a:lvl1pPr>
          </a:lstStyle>
          <a:p>
            <a:pPr>
              <a:defRPr/>
            </a:pPr>
            <a:r>
              <a:rPr lang="en-US"/>
              <a:t>Spring 16 CSCI 4430, A Milanova</a:t>
            </a:r>
          </a:p>
        </p:txBody>
      </p:sp>
      <p:sp>
        <p:nvSpPr>
          <p:cNvPr id="6" name="Rectangle 13">
            <a:extLst>
              <a:ext uri="{FF2B5EF4-FFF2-40B4-BE49-F238E27FC236}">
                <a16:creationId xmlns:a16="http://schemas.microsoft.com/office/drawing/2014/main" id="{4782BD44-B0FE-6D47-BF0D-6087282CF984}"/>
              </a:ext>
            </a:extLst>
          </p:cNvPr>
          <p:cNvSpPr>
            <a:spLocks noGrp="1" noChangeArrowheads="1"/>
          </p:cNvSpPr>
          <p:nvPr>
            <p:ph type="sldNum" sz="quarter" idx="11"/>
          </p:nvPr>
        </p:nvSpPr>
        <p:spPr>
          <a:ln/>
        </p:spPr>
        <p:txBody>
          <a:bodyPr/>
          <a:lstStyle>
            <a:lvl1pPr>
              <a:defRPr/>
            </a:lvl1pPr>
          </a:lstStyle>
          <a:p>
            <a:pPr>
              <a:defRPr/>
            </a:pPr>
            <a:fld id="{33382008-577E-184E-8DBE-8F7A527A5B13}" type="slidenum">
              <a:rPr lang="en-US" altLang="en-US"/>
              <a:pPr>
                <a:defRPr/>
              </a:pPr>
              <a:t>‹#›</a:t>
            </a:fld>
            <a:endParaRPr lang="en-US" altLang="en-US"/>
          </a:p>
        </p:txBody>
      </p:sp>
    </p:spTree>
    <p:extLst>
      <p:ext uri="{BB962C8B-B14F-4D97-AF65-F5344CB8AC3E}">
        <p14:creationId xmlns:p14="http://schemas.microsoft.com/office/powerpoint/2010/main" val="2533614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a:extLst>
              <a:ext uri="{FF2B5EF4-FFF2-40B4-BE49-F238E27FC236}">
                <a16:creationId xmlns:a16="http://schemas.microsoft.com/office/drawing/2014/main" id="{420C6298-FBA3-B54A-92B7-3F39CD9A24E7}"/>
              </a:ext>
            </a:extLst>
          </p:cNvPr>
          <p:cNvSpPr>
            <a:spLocks noGrp="1" noChangeArrowheads="1"/>
          </p:cNvSpPr>
          <p:nvPr>
            <p:ph type="ftr" sz="quarter" idx="10"/>
          </p:nvPr>
        </p:nvSpPr>
        <p:spPr>
          <a:ln/>
        </p:spPr>
        <p:txBody>
          <a:bodyPr/>
          <a:lstStyle>
            <a:lvl1pPr>
              <a:defRPr/>
            </a:lvl1pPr>
          </a:lstStyle>
          <a:p>
            <a:pPr>
              <a:defRPr/>
            </a:pPr>
            <a:r>
              <a:rPr lang="en-US"/>
              <a:t>Spring 16 CSCI 4430, A Milanova</a:t>
            </a:r>
          </a:p>
        </p:txBody>
      </p:sp>
      <p:sp>
        <p:nvSpPr>
          <p:cNvPr id="6" name="Rectangle 13">
            <a:extLst>
              <a:ext uri="{FF2B5EF4-FFF2-40B4-BE49-F238E27FC236}">
                <a16:creationId xmlns:a16="http://schemas.microsoft.com/office/drawing/2014/main" id="{57C4BBD7-683E-274E-8CA4-E2368219AC04}"/>
              </a:ext>
            </a:extLst>
          </p:cNvPr>
          <p:cNvSpPr>
            <a:spLocks noGrp="1" noChangeArrowheads="1"/>
          </p:cNvSpPr>
          <p:nvPr>
            <p:ph type="sldNum" sz="quarter" idx="11"/>
          </p:nvPr>
        </p:nvSpPr>
        <p:spPr>
          <a:ln/>
        </p:spPr>
        <p:txBody>
          <a:bodyPr/>
          <a:lstStyle>
            <a:lvl1pPr>
              <a:defRPr/>
            </a:lvl1pPr>
          </a:lstStyle>
          <a:p>
            <a:pPr>
              <a:defRPr/>
            </a:pPr>
            <a:fld id="{923680C4-39AE-8F43-B901-C6352497CC7B}" type="slidenum">
              <a:rPr lang="en-US" altLang="en-US"/>
              <a:pPr>
                <a:defRPr/>
              </a:pPr>
              <a:t>‹#›</a:t>
            </a:fld>
            <a:endParaRPr lang="en-US" altLang="en-US"/>
          </a:p>
        </p:txBody>
      </p:sp>
    </p:spTree>
    <p:extLst>
      <p:ext uri="{BB962C8B-B14F-4D97-AF65-F5344CB8AC3E}">
        <p14:creationId xmlns:p14="http://schemas.microsoft.com/office/powerpoint/2010/main" val="923906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a:extLst>
              <a:ext uri="{FF2B5EF4-FFF2-40B4-BE49-F238E27FC236}">
                <a16:creationId xmlns:a16="http://schemas.microsoft.com/office/drawing/2014/main" id="{AFF4FB2E-2EC2-0243-9AA1-761B7CFBE46E}"/>
              </a:ext>
            </a:extLst>
          </p:cNvPr>
          <p:cNvSpPr>
            <a:spLocks noChangeArrowheads="1"/>
          </p:cNvSpPr>
          <p:nvPr userDrawn="1"/>
        </p:nvSpPr>
        <p:spPr bwMode="gray">
          <a:xfrm>
            <a:off x="304800" y="1066800"/>
            <a:ext cx="8226425" cy="26988"/>
          </a:xfrm>
          <a:prstGeom prst="rect">
            <a:avLst/>
          </a:prstGeom>
          <a:gradFill rotWithShape="0">
            <a:gsLst>
              <a:gs pos="0">
                <a:schemeClr val="bg2"/>
              </a:gs>
              <a:gs pos="100000">
                <a:schemeClr val="bg1"/>
              </a:gs>
            </a:gsLst>
            <a:lin ang="0" scaled="1"/>
          </a:gradFill>
          <a:ln>
            <a:noFill/>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ctr" eaLnBrk="1" hangingPunct="1">
              <a:defRPr/>
            </a:pPr>
            <a:endParaRPr kumimoji="1" lang="en-US" altLang="en-US"/>
          </a:p>
        </p:txBody>
      </p:sp>
      <p:sp>
        <p:nvSpPr>
          <p:cNvPr id="1027" name="Rectangle 9">
            <a:extLst>
              <a:ext uri="{FF2B5EF4-FFF2-40B4-BE49-F238E27FC236}">
                <a16:creationId xmlns:a16="http://schemas.microsoft.com/office/drawing/2014/main" id="{D7757721-2E53-F74A-AD7A-3EB7E2A4BF2D}"/>
              </a:ext>
            </a:extLst>
          </p:cNvPr>
          <p:cNvSpPr>
            <a:spLocks noGrp="1" noChangeArrowheads="1"/>
          </p:cNvSpPr>
          <p:nvPr>
            <p:ph type="title"/>
          </p:nvPr>
        </p:nvSpPr>
        <p:spPr bwMode="auto">
          <a:xfrm>
            <a:off x="228600" y="0"/>
            <a:ext cx="8707438"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10">
            <a:extLst>
              <a:ext uri="{FF2B5EF4-FFF2-40B4-BE49-F238E27FC236}">
                <a16:creationId xmlns:a16="http://schemas.microsoft.com/office/drawing/2014/main" id="{446968E2-00DC-844E-9E65-740D21670B69}"/>
              </a:ext>
            </a:extLst>
          </p:cNvPr>
          <p:cNvSpPr>
            <a:spLocks noGrp="1" noChangeArrowheads="1"/>
          </p:cNvSpPr>
          <p:nvPr>
            <p:ph type="body" idx="1"/>
          </p:nvPr>
        </p:nvSpPr>
        <p:spPr bwMode="auto">
          <a:xfrm>
            <a:off x="228600" y="1371600"/>
            <a:ext cx="87264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56" name="Rectangle 12">
            <a:extLst>
              <a:ext uri="{FF2B5EF4-FFF2-40B4-BE49-F238E27FC236}">
                <a16:creationId xmlns:a16="http://schemas.microsoft.com/office/drawing/2014/main" id="{FF7F801C-E965-CA49-AFF2-66D1773B29B3}"/>
              </a:ext>
            </a:extLst>
          </p:cNvPr>
          <p:cNvSpPr>
            <a:spLocks noGrp="1" noChangeArrowheads="1"/>
          </p:cNvSpPr>
          <p:nvPr>
            <p:ph type="ftr" sz="quarter" idx="3"/>
          </p:nvPr>
        </p:nvSpPr>
        <p:spPr bwMode="auto">
          <a:xfrm>
            <a:off x="228600" y="6248400"/>
            <a:ext cx="4724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ahoma" charset="0"/>
                <a:ea typeface="ＭＳ Ｐゴシック" charset="0"/>
                <a:cs typeface="Arial" charset="0"/>
              </a:defRPr>
            </a:lvl1pPr>
          </a:lstStyle>
          <a:p>
            <a:pPr>
              <a:defRPr/>
            </a:pPr>
            <a:r>
              <a:rPr lang="en-US"/>
              <a:t>Spring 16 CSCI 4430, A Milanova</a:t>
            </a:r>
          </a:p>
        </p:txBody>
      </p:sp>
      <p:sp>
        <p:nvSpPr>
          <p:cNvPr id="6157" name="Rectangle 13">
            <a:extLst>
              <a:ext uri="{FF2B5EF4-FFF2-40B4-BE49-F238E27FC236}">
                <a16:creationId xmlns:a16="http://schemas.microsoft.com/office/drawing/2014/main" id="{B76D6CF0-6521-1B44-9B58-FE533CAC03B2}"/>
              </a:ext>
            </a:extLst>
          </p:cNvPr>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ACF9A2EF-D400-F140-ACBF-F7B83B726F2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75"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hdr="0" dt="0"/>
  <p:txStyles>
    <p:titleStyle>
      <a:lvl1pPr algn="l" rtl="0" eaLnBrk="0" fontAlgn="base" hangingPunct="0">
        <a:spcBef>
          <a:spcPct val="0"/>
        </a:spcBef>
        <a:spcAft>
          <a:spcPct val="0"/>
        </a:spcAft>
        <a:defRPr sz="4000">
          <a:solidFill>
            <a:schemeClr val="tx2"/>
          </a:solidFill>
          <a:latin typeface="+mj-lt"/>
          <a:ea typeface="ＭＳ Ｐゴシック" charset="0"/>
          <a:cs typeface="+mj-cs"/>
        </a:defRPr>
      </a:lvl1pPr>
      <a:lvl2pPr algn="l" rtl="0" eaLnBrk="0" fontAlgn="base" hangingPunct="0">
        <a:spcBef>
          <a:spcPct val="0"/>
        </a:spcBef>
        <a:spcAft>
          <a:spcPct val="0"/>
        </a:spcAft>
        <a:defRPr sz="4000">
          <a:solidFill>
            <a:schemeClr val="tx2"/>
          </a:solidFill>
          <a:latin typeface="Tahoma" charset="0"/>
          <a:ea typeface="ＭＳ Ｐゴシック" charset="0"/>
          <a:cs typeface="Arial" charset="0"/>
        </a:defRPr>
      </a:lvl2pPr>
      <a:lvl3pPr algn="l" rtl="0" eaLnBrk="0" fontAlgn="base" hangingPunct="0">
        <a:spcBef>
          <a:spcPct val="0"/>
        </a:spcBef>
        <a:spcAft>
          <a:spcPct val="0"/>
        </a:spcAft>
        <a:defRPr sz="4000">
          <a:solidFill>
            <a:schemeClr val="tx2"/>
          </a:solidFill>
          <a:latin typeface="Tahoma" charset="0"/>
          <a:ea typeface="ＭＳ Ｐゴシック" charset="0"/>
          <a:cs typeface="Arial" charset="0"/>
        </a:defRPr>
      </a:lvl3pPr>
      <a:lvl4pPr algn="l" rtl="0" eaLnBrk="0" fontAlgn="base" hangingPunct="0">
        <a:spcBef>
          <a:spcPct val="0"/>
        </a:spcBef>
        <a:spcAft>
          <a:spcPct val="0"/>
        </a:spcAft>
        <a:defRPr sz="4000">
          <a:solidFill>
            <a:schemeClr val="tx2"/>
          </a:solidFill>
          <a:latin typeface="Tahoma" charset="0"/>
          <a:ea typeface="ＭＳ Ｐゴシック" charset="0"/>
          <a:cs typeface="Arial" charset="0"/>
        </a:defRPr>
      </a:lvl4pPr>
      <a:lvl5pPr algn="l" rtl="0" eaLnBrk="0" fontAlgn="base" hangingPunct="0">
        <a:spcBef>
          <a:spcPct val="0"/>
        </a:spcBef>
        <a:spcAft>
          <a:spcPct val="0"/>
        </a:spcAft>
        <a:defRPr sz="4000">
          <a:solidFill>
            <a:schemeClr val="tx2"/>
          </a:solidFill>
          <a:latin typeface="Tahoma" charset="0"/>
          <a:ea typeface="ＭＳ Ｐゴシック" charset="0"/>
          <a:cs typeface="Arial" charset="0"/>
        </a:defRPr>
      </a:lvl5pPr>
      <a:lvl6pPr marL="457200" algn="l" rtl="0" fontAlgn="base">
        <a:spcBef>
          <a:spcPct val="0"/>
        </a:spcBef>
        <a:spcAft>
          <a:spcPct val="0"/>
        </a:spcAft>
        <a:defRPr sz="4000">
          <a:solidFill>
            <a:schemeClr val="tx2"/>
          </a:solidFill>
          <a:latin typeface="Tahoma" charset="0"/>
          <a:ea typeface="Arial" charset="0"/>
          <a:cs typeface="Arial" charset="0"/>
        </a:defRPr>
      </a:lvl6pPr>
      <a:lvl7pPr marL="914400" algn="l" rtl="0" fontAlgn="base">
        <a:spcBef>
          <a:spcPct val="0"/>
        </a:spcBef>
        <a:spcAft>
          <a:spcPct val="0"/>
        </a:spcAft>
        <a:defRPr sz="4000">
          <a:solidFill>
            <a:schemeClr val="tx2"/>
          </a:solidFill>
          <a:latin typeface="Tahoma" charset="0"/>
          <a:ea typeface="Arial" charset="0"/>
          <a:cs typeface="Arial" charset="0"/>
        </a:defRPr>
      </a:lvl7pPr>
      <a:lvl8pPr marL="1371600" algn="l" rtl="0" fontAlgn="base">
        <a:spcBef>
          <a:spcPct val="0"/>
        </a:spcBef>
        <a:spcAft>
          <a:spcPct val="0"/>
        </a:spcAft>
        <a:defRPr sz="4000">
          <a:solidFill>
            <a:schemeClr val="tx2"/>
          </a:solidFill>
          <a:latin typeface="Tahoma" charset="0"/>
          <a:ea typeface="Arial" charset="0"/>
          <a:cs typeface="Arial" charset="0"/>
        </a:defRPr>
      </a:lvl8pPr>
      <a:lvl9pPr marL="1828800" algn="l" rtl="0" fontAlgn="base">
        <a:spcBef>
          <a:spcPct val="0"/>
        </a:spcBef>
        <a:spcAft>
          <a:spcPct val="0"/>
        </a:spcAft>
        <a:defRPr sz="4000">
          <a:solidFill>
            <a:schemeClr val="tx2"/>
          </a:solidFill>
          <a:latin typeface="Tahoma" charset="0"/>
          <a:ea typeface="Arial" charset="0"/>
          <a:cs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mn-ea"/>
          <a:cs typeface="+mn-cs"/>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mn-ea"/>
          <a:cs typeface="+mn-cs"/>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mn-ea"/>
          <a:cs typeface="+mn-cs"/>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7EC260F-57E2-134C-9BAF-90C454C29601}"/>
              </a:ext>
            </a:extLst>
          </p:cNvPr>
          <p:cNvSpPr>
            <a:spLocks noGrp="1" noChangeArrowheads="1"/>
          </p:cNvSpPr>
          <p:nvPr>
            <p:ph type="ctrTitle"/>
          </p:nvPr>
        </p:nvSpPr>
        <p:spPr/>
        <p:txBody>
          <a:bodyPr/>
          <a:lstStyle/>
          <a:p>
            <a:pPr eaLnBrk="1" hangingPunct="1"/>
            <a:br>
              <a:rPr lang="en-US" altLang="en-US" sz="3600" dirty="0">
                <a:latin typeface="Arial" panose="020B0604020202020204" pitchFamily="34" charset="0"/>
                <a:ea typeface="ＭＳ Ｐゴシック" panose="020B0600070205080204" pitchFamily="34" charset="-128"/>
              </a:rPr>
            </a:br>
            <a:r>
              <a:rPr lang="en-US" altLang="en-US" sz="3600" dirty="0">
                <a:latin typeface="Arial" panose="020B0604020202020204" pitchFamily="34" charset="0"/>
                <a:ea typeface="ＭＳ Ｐゴシック" panose="020B0600070205080204" pitchFamily="34" charset="-128"/>
              </a:rPr>
              <a:t>Final Exam Review</a:t>
            </a:r>
          </a:p>
        </p:txBody>
      </p:sp>
      <p:sp>
        <p:nvSpPr>
          <p:cNvPr id="16387" name="Slide Number Placeholder 2">
            <a:extLst>
              <a:ext uri="{FF2B5EF4-FFF2-40B4-BE49-F238E27FC236}">
                <a16:creationId xmlns:a16="http://schemas.microsoft.com/office/drawing/2014/main" id="{CA4D4492-AE94-1743-89C1-1459B734A0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fld id="{DF092157-6EF3-514B-AB1A-7B1BB20AD737}" type="slidenum">
              <a:rPr lang="en-US" altLang="en-US" sz="1400" smtClean="0">
                <a:solidFill>
                  <a:schemeClr val="bg2"/>
                </a:solidFill>
              </a:rPr>
              <a:pPr>
                <a:spcBef>
                  <a:spcPct val="0"/>
                </a:spcBef>
                <a:buClrTx/>
                <a:buSzTx/>
                <a:buFontTx/>
                <a:buNone/>
              </a:pPr>
              <a:t>1</a:t>
            </a:fld>
            <a:endParaRPr lang="en-US" altLang="en-US" sz="1400">
              <a:solidFill>
                <a:schemeClr val="bg2"/>
              </a:solidFill>
            </a:endParaRPr>
          </a:p>
        </p:txBody>
      </p:sp>
    </p:spTree>
    <p:extLst>
      <p:ext uri="{BB962C8B-B14F-4D97-AF65-F5344CB8AC3E}">
        <p14:creationId xmlns:p14="http://schemas.microsoft.com/office/powerpoint/2010/main" val="120546504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ooter Placeholder 3">
            <a:extLst>
              <a:ext uri="{FF2B5EF4-FFF2-40B4-BE49-F238E27FC236}">
                <a16:creationId xmlns:a16="http://schemas.microsoft.com/office/drawing/2014/main" id="{391FC7F4-DC9B-9E40-93DB-3FF7AF9AB4F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sz="1400" dirty="0">
                <a:latin typeface="Arial" panose="020B0604020202020204" pitchFamily="34" charset="0"/>
              </a:rPr>
              <a:t>Programming Languages CSCI 4430, A. Milanova</a:t>
            </a:r>
          </a:p>
        </p:txBody>
      </p:sp>
      <p:sp>
        <p:nvSpPr>
          <p:cNvPr id="18434" name="Slide Number Placeholder 4">
            <a:extLst>
              <a:ext uri="{FF2B5EF4-FFF2-40B4-BE49-F238E27FC236}">
                <a16:creationId xmlns:a16="http://schemas.microsoft.com/office/drawing/2014/main" id="{90729FC9-FA5A-A845-BFA9-75235988838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fld id="{8DE8FBC6-160B-C745-9689-C87E524E0B51}" type="slidenum">
              <a:rPr lang="en-US" altLang="en-US" sz="1400" smtClean="0"/>
              <a:pPr>
                <a:spcBef>
                  <a:spcPct val="0"/>
                </a:spcBef>
                <a:buClrTx/>
                <a:buSzTx/>
                <a:buFontTx/>
                <a:buNone/>
              </a:pPr>
              <a:t>10</a:t>
            </a:fld>
            <a:endParaRPr lang="en-US" altLang="en-US" sz="1400"/>
          </a:p>
        </p:txBody>
      </p:sp>
      <p:sp>
        <p:nvSpPr>
          <p:cNvPr id="18435" name="Rectangle 2">
            <a:extLst>
              <a:ext uri="{FF2B5EF4-FFF2-40B4-BE49-F238E27FC236}">
                <a16:creationId xmlns:a16="http://schemas.microsoft.com/office/drawing/2014/main" id="{CEB6BBC2-56E6-E045-A05C-EE0EEFEDAC4F}"/>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ea typeface="ＭＳ Ｐゴシック" panose="020B0600070205080204" pitchFamily="34" charset="-128"/>
              </a:rPr>
              <a:t>Exam 2 Topics</a:t>
            </a:r>
          </a:p>
        </p:txBody>
      </p:sp>
      <p:sp>
        <p:nvSpPr>
          <p:cNvPr id="18436" name="Rectangle 3">
            <a:extLst>
              <a:ext uri="{FF2B5EF4-FFF2-40B4-BE49-F238E27FC236}">
                <a16:creationId xmlns:a16="http://schemas.microsoft.com/office/drawing/2014/main" id="{0040579E-6AD7-084D-9A87-7068EDBFF511}"/>
              </a:ext>
            </a:extLst>
          </p:cNvPr>
          <p:cNvSpPr>
            <a:spLocks noGrp="1" noChangeArrowheads="1"/>
          </p:cNvSpPr>
          <p:nvPr>
            <p:ph type="body" idx="1"/>
          </p:nvPr>
        </p:nvSpPr>
        <p:spPr/>
        <p:txBody>
          <a:bodyPr/>
          <a:lstStyle/>
          <a:p>
            <a:pPr eaLnBrk="1" hangingPunct="1"/>
            <a:r>
              <a:rPr lang="en-US" altLang="en-US" dirty="0">
                <a:latin typeface="Arial" panose="020B0604020202020204" pitchFamily="34" charset="0"/>
              </a:rPr>
              <a:t>Scoping, revisited (Lecture 15, plus chapters)</a:t>
            </a:r>
          </a:p>
          <a:p>
            <a:pPr lvl="1" eaLnBrk="1" hangingPunct="1"/>
            <a:r>
              <a:rPr lang="en-US" altLang="en-US" dirty="0">
                <a:latin typeface="Arial" panose="020B0604020202020204" pitchFamily="34" charset="0"/>
              </a:rPr>
              <a:t>Static scoping</a:t>
            </a:r>
          </a:p>
          <a:p>
            <a:pPr lvl="2" eaLnBrk="1" hangingPunct="1"/>
            <a:r>
              <a:rPr lang="en-US" altLang="en-US" dirty="0">
                <a:latin typeface="Arial" panose="020B0604020202020204" pitchFamily="34" charset="0"/>
              </a:rPr>
              <a:t>Reference environment</a:t>
            </a:r>
          </a:p>
          <a:p>
            <a:pPr lvl="2" eaLnBrk="1" hangingPunct="1"/>
            <a:r>
              <a:rPr lang="en-US" altLang="en-US" dirty="0">
                <a:latin typeface="Arial" panose="020B0604020202020204" pitchFamily="34" charset="0"/>
              </a:rPr>
              <a:t>Functions as third-class values vs. </a:t>
            </a:r>
          </a:p>
          <a:p>
            <a:pPr lvl="2" eaLnBrk="1" hangingPunct="1"/>
            <a:r>
              <a:rPr lang="en-US" altLang="en-US" dirty="0">
                <a:latin typeface="Arial" panose="020B0604020202020204" pitchFamily="34" charset="0"/>
              </a:rPr>
              <a:t>Functions as first-class values</a:t>
            </a:r>
          </a:p>
          <a:p>
            <a:pPr lvl="1" eaLnBrk="1" hangingPunct="1"/>
            <a:r>
              <a:rPr lang="en-US" altLang="en-US" dirty="0">
                <a:latin typeface="Arial" panose="020B0604020202020204" pitchFamily="34" charset="0"/>
              </a:rPr>
              <a:t>Dynamic scoping</a:t>
            </a:r>
          </a:p>
          <a:p>
            <a:pPr lvl="2" eaLnBrk="1" hangingPunct="1"/>
            <a:r>
              <a:rPr lang="en-US" altLang="en-US" dirty="0">
                <a:latin typeface="Arial" panose="020B0604020202020204" pitchFamily="34" charset="0"/>
              </a:rPr>
              <a:t>With shallow binding</a:t>
            </a:r>
          </a:p>
          <a:p>
            <a:pPr lvl="2" eaLnBrk="1" hangingPunct="1"/>
            <a:r>
              <a:rPr lang="en-US" altLang="en-US" dirty="0">
                <a:latin typeface="Arial" panose="020B0604020202020204" pitchFamily="34" charset="0"/>
              </a:rPr>
              <a:t>With deep binding</a:t>
            </a:r>
          </a:p>
          <a:p>
            <a:pPr lvl="2" eaLnBrk="1" hangingPunct="1"/>
            <a:endParaRPr lang="en-US" altLang="en-US" dirty="0">
              <a:latin typeface="Arial" panose="020B0604020202020204" pitchFamily="34" charset="0"/>
            </a:endParaRPr>
          </a:p>
          <a:p>
            <a:pPr lvl="1" eaLnBrk="1" hangingPunct="1"/>
            <a:endParaRPr lang="en-US" altLang="en-US" dirty="0">
              <a:latin typeface="Arial" panose="020B0604020202020204" pitchFamily="34" charset="0"/>
            </a:endParaRPr>
          </a:p>
          <a:p>
            <a:pPr lvl="1" eaLnBrk="1" hangingPunct="1"/>
            <a:endParaRPr lang="en-US" altLang="en-US" b="1" dirty="0">
              <a:latin typeface="Arial" panose="020B0604020202020204" pitchFamily="34" charset="0"/>
              <a:cs typeface="Arial" panose="020B0604020202020204" pitchFamily="34" charset="0"/>
            </a:endParaRPr>
          </a:p>
          <a:p>
            <a:pPr lvl="1" eaLnBrk="1" hangingPunct="1"/>
            <a:endParaRPr lang="en-US" altLang="en-US" dirty="0">
              <a:latin typeface="Arial" panose="020B0604020202020204" pitchFamily="34" charset="0"/>
            </a:endParaRPr>
          </a:p>
          <a:p>
            <a:pPr lvl="1" eaLnBrk="1" hangingPunct="1"/>
            <a:endParaRPr lang="en-US" altLang="en-US" dirty="0">
              <a:latin typeface="Arial" panose="020B0604020202020204" pitchFamily="34" charset="0"/>
            </a:endParaRPr>
          </a:p>
          <a:p>
            <a:pPr marL="914400" lvl="2" indent="0" eaLnBrk="1" hangingPunct="1">
              <a:buNone/>
            </a:pPr>
            <a:endParaRPr lang="en-US" altLang="en-US" dirty="0">
              <a:latin typeface="Arial" panose="020B0604020202020204" pitchFamily="34" charset="0"/>
            </a:endParaRPr>
          </a:p>
        </p:txBody>
      </p:sp>
    </p:spTree>
    <p:extLst>
      <p:ext uri="{BB962C8B-B14F-4D97-AF65-F5344CB8AC3E}">
        <p14:creationId xmlns:p14="http://schemas.microsoft.com/office/powerpoint/2010/main" val="224944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90729FC9-FA5A-A845-BFA9-75235988838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fld id="{8DE8FBC6-160B-C745-9689-C87E524E0B51}" type="slidenum">
              <a:rPr lang="en-US" altLang="en-US" sz="1400" smtClean="0"/>
              <a:pPr>
                <a:spcBef>
                  <a:spcPct val="0"/>
                </a:spcBef>
                <a:buClrTx/>
                <a:buSzTx/>
                <a:buFontTx/>
                <a:buNone/>
              </a:pPr>
              <a:t>11</a:t>
            </a:fld>
            <a:endParaRPr lang="en-US" altLang="en-US" sz="1400"/>
          </a:p>
        </p:txBody>
      </p:sp>
      <p:sp>
        <p:nvSpPr>
          <p:cNvPr id="18435" name="Rectangle 2">
            <a:extLst>
              <a:ext uri="{FF2B5EF4-FFF2-40B4-BE49-F238E27FC236}">
                <a16:creationId xmlns:a16="http://schemas.microsoft.com/office/drawing/2014/main" id="{CEB6BBC2-56E6-E045-A05C-EE0EEFEDAC4F}"/>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ea typeface="ＭＳ Ｐゴシック" panose="020B0600070205080204" pitchFamily="34" charset="-128"/>
              </a:rPr>
              <a:t>Exam 2 Topics</a:t>
            </a:r>
          </a:p>
        </p:txBody>
      </p:sp>
      <p:sp>
        <p:nvSpPr>
          <p:cNvPr id="18436" name="Rectangle 3">
            <a:extLst>
              <a:ext uri="{FF2B5EF4-FFF2-40B4-BE49-F238E27FC236}">
                <a16:creationId xmlns:a16="http://schemas.microsoft.com/office/drawing/2014/main" id="{0040579E-6AD7-084D-9A87-7068EDBFF511}"/>
              </a:ext>
            </a:extLst>
          </p:cNvPr>
          <p:cNvSpPr>
            <a:spLocks noGrp="1" noChangeArrowheads="1"/>
          </p:cNvSpPr>
          <p:nvPr>
            <p:ph type="body" idx="1"/>
          </p:nvPr>
        </p:nvSpPr>
        <p:spPr/>
        <p:txBody>
          <a:bodyPr/>
          <a:lstStyle/>
          <a:p>
            <a:pPr eaLnBrk="1" hangingPunct="1"/>
            <a:r>
              <a:rPr lang="en-US" altLang="en-US" dirty="0">
                <a:latin typeface="Arial" panose="020B0604020202020204" pitchFamily="34" charset="0"/>
              </a:rPr>
              <a:t>Lambda calculus (Lectures 15 and 16)</a:t>
            </a:r>
          </a:p>
          <a:p>
            <a:pPr lvl="1" eaLnBrk="1" hangingPunct="1"/>
            <a:r>
              <a:rPr lang="en-US" altLang="en-US" dirty="0">
                <a:latin typeface="Arial" panose="020B0604020202020204" pitchFamily="34" charset="0"/>
              </a:rPr>
              <a:t>Syntax and semantics</a:t>
            </a:r>
          </a:p>
          <a:p>
            <a:pPr lvl="1" eaLnBrk="1" hangingPunct="1"/>
            <a:r>
              <a:rPr lang="en-US" altLang="en-US" dirty="0">
                <a:latin typeface="Arial" panose="020B0604020202020204" pitchFamily="34" charset="0"/>
              </a:rPr>
              <a:t>Free and bound variables</a:t>
            </a:r>
          </a:p>
          <a:p>
            <a:pPr lvl="1" eaLnBrk="1" hangingPunct="1"/>
            <a:r>
              <a:rPr lang="en-US" altLang="en-US" dirty="0">
                <a:latin typeface="Arial" panose="020B0604020202020204" pitchFamily="34" charset="0"/>
              </a:rPr>
              <a:t>Substitution</a:t>
            </a:r>
          </a:p>
          <a:p>
            <a:pPr lvl="1" eaLnBrk="1" hangingPunct="1"/>
            <a:r>
              <a:rPr lang="en-US" altLang="en-US" dirty="0">
                <a:latin typeface="Arial" panose="020B0604020202020204" pitchFamily="34" charset="0"/>
              </a:rPr>
              <a:t>Rules of the Lambda calculus</a:t>
            </a:r>
          </a:p>
          <a:p>
            <a:pPr lvl="2" eaLnBrk="1" hangingPunct="1"/>
            <a:r>
              <a:rPr lang="en-US" altLang="en-US" dirty="0">
                <a:latin typeface="Arial" panose="020B0604020202020204" pitchFamily="34" charset="0"/>
              </a:rPr>
              <a:t>Alpha-conversion</a:t>
            </a:r>
          </a:p>
          <a:p>
            <a:pPr lvl="2" eaLnBrk="1" hangingPunct="1"/>
            <a:r>
              <a:rPr lang="en-US" altLang="en-US" dirty="0">
                <a:latin typeface="Arial" panose="020B0604020202020204" pitchFamily="34" charset="0"/>
              </a:rPr>
              <a:t>Beta-reduction</a:t>
            </a:r>
          </a:p>
          <a:p>
            <a:pPr lvl="1" eaLnBrk="1" hangingPunct="1"/>
            <a:r>
              <a:rPr lang="en-US" altLang="en-US" dirty="0">
                <a:latin typeface="Arial" panose="020B0604020202020204" pitchFamily="34" charset="0"/>
              </a:rPr>
              <a:t>Normal forms</a:t>
            </a:r>
          </a:p>
          <a:p>
            <a:pPr lvl="1" eaLnBrk="1" hangingPunct="1"/>
            <a:r>
              <a:rPr lang="en-US" altLang="en-US" dirty="0">
                <a:latin typeface="Arial" panose="020B0604020202020204" pitchFamily="34" charset="0"/>
              </a:rPr>
              <a:t>Reduction strategies</a:t>
            </a:r>
          </a:p>
          <a:p>
            <a:pPr lvl="2" eaLnBrk="1" hangingPunct="1"/>
            <a:r>
              <a:rPr lang="en-US" altLang="en-US" dirty="0">
                <a:latin typeface="Arial" panose="020B0604020202020204" pitchFamily="34" charset="0"/>
              </a:rPr>
              <a:t>Normal order</a:t>
            </a:r>
          </a:p>
          <a:p>
            <a:pPr lvl="2" eaLnBrk="1" hangingPunct="1"/>
            <a:r>
              <a:rPr lang="en-US" altLang="en-US" dirty="0">
                <a:latin typeface="Arial" panose="020B0604020202020204" pitchFamily="34" charset="0"/>
              </a:rPr>
              <a:t>Applicative order</a:t>
            </a:r>
          </a:p>
          <a:p>
            <a:pPr lvl="1" eaLnBrk="1" hangingPunct="1"/>
            <a:endParaRPr lang="en-US" altLang="en-US" dirty="0">
              <a:latin typeface="Arial" panose="020B0604020202020204" pitchFamily="34" charset="0"/>
            </a:endParaRPr>
          </a:p>
          <a:p>
            <a:pPr lvl="1" eaLnBrk="1" hangingPunct="1"/>
            <a:endParaRPr lang="en-US" altLang="en-US" dirty="0">
              <a:latin typeface="Arial" panose="020B0604020202020204" pitchFamily="34" charset="0"/>
            </a:endParaRPr>
          </a:p>
          <a:p>
            <a:pPr lvl="1" eaLnBrk="1" hangingPunct="1"/>
            <a:endParaRPr lang="en-US" altLang="en-US" b="1" dirty="0">
              <a:latin typeface="Arial" panose="020B0604020202020204" pitchFamily="34" charset="0"/>
              <a:cs typeface="Arial" panose="020B0604020202020204" pitchFamily="34" charset="0"/>
            </a:endParaRPr>
          </a:p>
          <a:p>
            <a:pPr lvl="1" eaLnBrk="1" hangingPunct="1"/>
            <a:endParaRPr lang="en-US" altLang="en-US" dirty="0">
              <a:latin typeface="Arial" panose="020B0604020202020204" pitchFamily="34" charset="0"/>
            </a:endParaRPr>
          </a:p>
          <a:p>
            <a:pPr lvl="1" eaLnBrk="1" hangingPunct="1"/>
            <a:endParaRPr lang="en-US" altLang="en-US" dirty="0">
              <a:latin typeface="Arial" panose="020B0604020202020204" pitchFamily="34" charset="0"/>
            </a:endParaRPr>
          </a:p>
          <a:p>
            <a:pPr marL="914400" lvl="2" indent="0" eaLnBrk="1" hangingPunct="1">
              <a:buNone/>
            </a:pPr>
            <a:endParaRPr lang="en-US" altLang="en-US" dirty="0">
              <a:latin typeface="Arial" panose="020B0604020202020204" pitchFamily="34" charset="0"/>
            </a:endParaRPr>
          </a:p>
        </p:txBody>
      </p:sp>
    </p:spTree>
    <p:extLst>
      <p:ext uri="{BB962C8B-B14F-4D97-AF65-F5344CB8AC3E}">
        <p14:creationId xmlns:p14="http://schemas.microsoft.com/office/powerpoint/2010/main" val="410189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2260F-D677-604F-89C3-C88BEFBA1F0D}"/>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a16="http://schemas.microsoft.com/office/drawing/2014/main" id="{AFA07B5D-3491-654A-9DBD-B95D8DD14E36}"/>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Haskell (Lectures 19 and 20)</a:t>
            </a:r>
          </a:p>
          <a:p>
            <a:pPr lvl="1"/>
            <a:r>
              <a:rPr lang="en-US" dirty="0">
                <a:latin typeface="Arial" panose="020B0604020202020204" pitchFamily="34" charset="0"/>
                <a:cs typeface="Arial" panose="020B0604020202020204" pitchFamily="34" charset="0"/>
              </a:rPr>
              <a:t>Basic syntax</a:t>
            </a:r>
          </a:p>
          <a:p>
            <a:pPr lvl="1"/>
            <a:r>
              <a:rPr lang="en-US" dirty="0">
                <a:latin typeface="Arial" panose="020B0604020202020204" pitchFamily="34" charset="0"/>
                <a:cs typeface="Arial" panose="020B0604020202020204" pitchFamily="34" charset="0"/>
              </a:rPr>
              <a:t>Algebraic data types </a:t>
            </a:r>
          </a:p>
          <a:p>
            <a:pPr lvl="1"/>
            <a:r>
              <a:rPr lang="en-US" dirty="0">
                <a:latin typeface="Arial" panose="020B0604020202020204" pitchFamily="34" charset="0"/>
                <a:cs typeface="Arial" panose="020B0604020202020204" pitchFamily="34" charset="0"/>
              </a:rPr>
              <a:t>Pattern matching</a:t>
            </a:r>
          </a:p>
          <a:p>
            <a:pPr lvl="1"/>
            <a:r>
              <a:rPr lang="en-US" dirty="0">
                <a:latin typeface="Arial" panose="020B0604020202020204" pitchFamily="34" charset="0"/>
                <a:cs typeface="Arial" panose="020B0604020202020204" pitchFamily="34" charset="0"/>
              </a:rPr>
              <a:t>Lazy evaluation </a:t>
            </a:r>
          </a:p>
          <a:p>
            <a:pPr lvl="1"/>
            <a:r>
              <a:rPr lang="en-US" dirty="0">
                <a:latin typeface="Arial" panose="020B0604020202020204" pitchFamily="34" charset="0"/>
                <a:cs typeface="Arial" panose="020B0604020202020204" pitchFamily="34" charset="0"/>
              </a:rPr>
              <a:t>Types and type inference</a:t>
            </a:r>
          </a:p>
          <a:p>
            <a:pPr lvl="1"/>
            <a:r>
              <a:rPr lang="en-US" dirty="0">
                <a:latin typeface="Arial" panose="020B0604020202020204" pitchFamily="34" charset="0"/>
                <a:cs typeface="Arial" panose="020B0604020202020204" pitchFamily="34" charset="0"/>
              </a:rPr>
              <a:t>Basics of type classes and Maybe monad</a:t>
            </a:r>
          </a:p>
          <a:p>
            <a:pPr lvl="1"/>
            <a:endParaRPr lang="en-US"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69D8E59C-A1C9-984E-8A8D-85FB4C7B5312}"/>
              </a:ext>
            </a:extLst>
          </p:cNvPr>
          <p:cNvSpPr>
            <a:spLocks noGrp="1"/>
          </p:cNvSpPr>
          <p:nvPr>
            <p:ph type="ftr" sz="quarter" idx="10"/>
          </p:nvPr>
        </p:nvSpPr>
        <p:spPr/>
        <p:txBody>
          <a:bodyPr/>
          <a:lstStyle/>
          <a:p>
            <a:pPr>
              <a:defRPr/>
            </a:pPr>
            <a:r>
              <a:rPr lang="en-US" dirty="0">
                <a:latin typeface="Arial" panose="020B0604020202020204" pitchFamily="34" charset="0"/>
                <a:cs typeface="Arial" panose="020B0604020202020204" pitchFamily="34" charset="0"/>
              </a:rPr>
              <a:t>Programming Languages CSCI 4430, A. Milanova</a:t>
            </a:r>
          </a:p>
        </p:txBody>
      </p:sp>
      <p:sp>
        <p:nvSpPr>
          <p:cNvPr id="5" name="Slide Number Placeholder 4">
            <a:extLst>
              <a:ext uri="{FF2B5EF4-FFF2-40B4-BE49-F238E27FC236}">
                <a16:creationId xmlns:a16="http://schemas.microsoft.com/office/drawing/2014/main" id="{46ADE6CA-8A4C-FA45-8A44-18746DD2B679}"/>
              </a:ext>
            </a:extLst>
          </p:cNvPr>
          <p:cNvSpPr>
            <a:spLocks noGrp="1"/>
          </p:cNvSpPr>
          <p:nvPr>
            <p:ph type="sldNum" sz="quarter" idx="11"/>
          </p:nvPr>
        </p:nvSpPr>
        <p:spPr/>
        <p:txBody>
          <a:bodyPr/>
          <a:lstStyle/>
          <a:p>
            <a:pPr>
              <a:defRPr/>
            </a:pPr>
            <a:fld id="{BB0E5B62-4E04-1949-BE67-5C23DFE2C6AA}" type="slidenum">
              <a:rPr lang="en-US" altLang="en-US" smtClean="0"/>
              <a:pPr>
                <a:defRPr/>
              </a:pPr>
              <a:t>12</a:t>
            </a:fld>
            <a:endParaRPr lang="en-US" altLang="en-US"/>
          </a:p>
        </p:txBody>
      </p:sp>
    </p:spTree>
    <p:extLst>
      <p:ext uri="{BB962C8B-B14F-4D97-AF65-F5344CB8AC3E}">
        <p14:creationId xmlns:p14="http://schemas.microsoft.com/office/powerpoint/2010/main" val="2404207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2260F-D677-604F-89C3-C88BEFBA1F0D}"/>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a16="http://schemas.microsoft.com/office/drawing/2014/main" id="{AFA07B5D-3491-654A-9DBD-B95D8DD14E36}"/>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Data abstraction and types (Lecture 21)</a:t>
            </a:r>
          </a:p>
          <a:p>
            <a:pPr lvl="1"/>
            <a:r>
              <a:rPr lang="en-US" dirty="0">
                <a:latin typeface="Arial" panose="020B0604020202020204" pitchFamily="34" charset="0"/>
                <a:cs typeface="Arial" panose="020B0604020202020204" pitchFamily="34" charset="0"/>
              </a:rPr>
              <a:t>Types and type systems</a:t>
            </a:r>
          </a:p>
          <a:p>
            <a:pPr lvl="1"/>
            <a:r>
              <a:rPr lang="en-US" dirty="0">
                <a:latin typeface="Arial" panose="020B0604020202020204" pitchFamily="34" charset="0"/>
                <a:cs typeface="Arial" panose="020B0604020202020204" pitchFamily="34" charset="0"/>
              </a:rPr>
              <a:t>Type equivalence</a:t>
            </a:r>
          </a:p>
          <a:p>
            <a:pPr lvl="1"/>
            <a:r>
              <a:rPr lang="en-US" dirty="0">
                <a:latin typeface="Arial" panose="020B0604020202020204" pitchFamily="34" charset="0"/>
                <a:cs typeface="Arial" panose="020B0604020202020204" pitchFamily="34" charset="0"/>
              </a:rPr>
              <a:t>Types in C</a:t>
            </a:r>
          </a:p>
        </p:txBody>
      </p:sp>
      <p:sp>
        <p:nvSpPr>
          <p:cNvPr id="4" name="Footer Placeholder 3">
            <a:extLst>
              <a:ext uri="{FF2B5EF4-FFF2-40B4-BE49-F238E27FC236}">
                <a16:creationId xmlns:a16="http://schemas.microsoft.com/office/drawing/2014/main" id="{69D8E59C-A1C9-984E-8A8D-85FB4C7B5312}"/>
              </a:ext>
            </a:extLst>
          </p:cNvPr>
          <p:cNvSpPr>
            <a:spLocks noGrp="1"/>
          </p:cNvSpPr>
          <p:nvPr>
            <p:ph type="ftr" sz="quarter" idx="10"/>
          </p:nvPr>
        </p:nvSpPr>
        <p:spPr/>
        <p:txBody>
          <a:bodyPr/>
          <a:lstStyle/>
          <a:p>
            <a:pPr>
              <a:defRPr/>
            </a:pPr>
            <a:r>
              <a:rPr lang="en-US" dirty="0">
                <a:latin typeface="Arial" panose="020B0604020202020204" pitchFamily="34" charset="0"/>
                <a:cs typeface="Arial" panose="020B0604020202020204" pitchFamily="34" charset="0"/>
              </a:rPr>
              <a:t>Programming Languages CSCI 4430, A. Milanova</a:t>
            </a:r>
          </a:p>
        </p:txBody>
      </p:sp>
      <p:sp>
        <p:nvSpPr>
          <p:cNvPr id="5" name="Slide Number Placeholder 4">
            <a:extLst>
              <a:ext uri="{FF2B5EF4-FFF2-40B4-BE49-F238E27FC236}">
                <a16:creationId xmlns:a16="http://schemas.microsoft.com/office/drawing/2014/main" id="{46ADE6CA-8A4C-FA45-8A44-18746DD2B679}"/>
              </a:ext>
            </a:extLst>
          </p:cNvPr>
          <p:cNvSpPr>
            <a:spLocks noGrp="1"/>
          </p:cNvSpPr>
          <p:nvPr>
            <p:ph type="sldNum" sz="quarter" idx="11"/>
          </p:nvPr>
        </p:nvSpPr>
        <p:spPr/>
        <p:txBody>
          <a:bodyPr/>
          <a:lstStyle/>
          <a:p>
            <a:pPr>
              <a:defRPr/>
            </a:pPr>
            <a:fld id="{BB0E5B62-4E04-1949-BE67-5C23DFE2C6AA}" type="slidenum">
              <a:rPr lang="en-US" altLang="en-US" smtClean="0"/>
              <a:pPr>
                <a:defRPr/>
              </a:pPr>
              <a:t>13</a:t>
            </a:fld>
            <a:endParaRPr lang="en-US" altLang="en-US"/>
          </a:p>
        </p:txBody>
      </p:sp>
    </p:spTree>
    <p:extLst>
      <p:ext uri="{BB962C8B-B14F-4D97-AF65-F5344CB8AC3E}">
        <p14:creationId xmlns:p14="http://schemas.microsoft.com/office/powerpoint/2010/main" val="1418926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2260F-D677-604F-89C3-C88BEFBA1F0D}"/>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a16="http://schemas.microsoft.com/office/drawing/2014/main" id="{AFA07B5D-3491-654A-9DBD-B95D8DD14E36}"/>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Parameter passing mechanisms (Lecture 22)</a:t>
            </a:r>
          </a:p>
          <a:p>
            <a:pPr lvl="1"/>
            <a:r>
              <a:rPr lang="en-US" dirty="0">
                <a:latin typeface="Arial" panose="020B0604020202020204" pitchFamily="34" charset="0"/>
                <a:cs typeface="Arial" panose="020B0604020202020204" pitchFamily="34" charset="0"/>
              </a:rPr>
              <a:t>Call by value</a:t>
            </a:r>
          </a:p>
          <a:p>
            <a:pPr lvl="1"/>
            <a:r>
              <a:rPr lang="en-US" dirty="0">
                <a:latin typeface="Arial" panose="020B0604020202020204" pitchFamily="34" charset="0"/>
                <a:cs typeface="Arial" panose="020B0604020202020204" pitchFamily="34" charset="0"/>
              </a:rPr>
              <a:t>Call by reference</a:t>
            </a:r>
          </a:p>
          <a:p>
            <a:pPr lvl="1"/>
            <a:r>
              <a:rPr lang="en-US" dirty="0">
                <a:latin typeface="Arial" panose="020B0604020202020204" pitchFamily="34" charset="0"/>
                <a:cs typeface="Arial" panose="020B0604020202020204" pitchFamily="34" charset="0"/>
              </a:rPr>
              <a:t>Call by value-result</a:t>
            </a:r>
          </a:p>
          <a:p>
            <a:pPr lvl="1"/>
            <a:r>
              <a:rPr lang="en-US" dirty="0">
                <a:latin typeface="Arial" panose="020B0604020202020204" pitchFamily="34" charset="0"/>
                <a:cs typeface="Arial" panose="020B0604020202020204" pitchFamily="34" charset="0"/>
              </a:rPr>
              <a:t>Call by name</a:t>
            </a:r>
          </a:p>
          <a:p>
            <a:pPr lvl="1"/>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Call by sharing</a:t>
            </a:r>
          </a:p>
          <a:p>
            <a:pPr lvl="1"/>
            <a:endParaRPr lang="en-US"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69D8E59C-A1C9-984E-8A8D-85FB4C7B5312}"/>
              </a:ext>
            </a:extLst>
          </p:cNvPr>
          <p:cNvSpPr>
            <a:spLocks noGrp="1"/>
          </p:cNvSpPr>
          <p:nvPr>
            <p:ph type="ftr" sz="quarter" idx="10"/>
          </p:nvPr>
        </p:nvSpPr>
        <p:spPr/>
        <p:txBody>
          <a:bodyPr/>
          <a:lstStyle/>
          <a:p>
            <a:pPr>
              <a:defRPr/>
            </a:pPr>
            <a:r>
              <a:rPr lang="en-US" dirty="0">
                <a:latin typeface="Arial" panose="020B0604020202020204" pitchFamily="34" charset="0"/>
                <a:cs typeface="Arial" panose="020B0604020202020204" pitchFamily="34" charset="0"/>
              </a:rPr>
              <a:t>Programming Languages CSCI 4430, A. Milanova</a:t>
            </a:r>
          </a:p>
        </p:txBody>
      </p:sp>
      <p:sp>
        <p:nvSpPr>
          <p:cNvPr id="5" name="Slide Number Placeholder 4">
            <a:extLst>
              <a:ext uri="{FF2B5EF4-FFF2-40B4-BE49-F238E27FC236}">
                <a16:creationId xmlns:a16="http://schemas.microsoft.com/office/drawing/2014/main" id="{46ADE6CA-8A4C-FA45-8A44-18746DD2B679}"/>
              </a:ext>
            </a:extLst>
          </p:cNvPr>
          <p:cNvSpPr>
            <a:spLocks noGrp="1"/>
          </p:cNvSpPr>
          <p:nvPr>
            <p:ph type="sldNum" sz="quarter" idx="11"/>
          </p:nvPr>
        </p:nvSpPr>
        <p:spPr/>
        <p:txBody>
          <a:bodyPr/>
          <a:lstStyle/>
          <a:p>
            <a:pPr>
              <a:defRPr/>
            </a:pPr>
            <a:fld id="{BB0E5B62-4E04-1949-BE67-5C23DFE2C6AA}" type="slidenum">
              <a:rPr lang="en-US" altLang="en-US" smtClean="0"/>
              <a:pPr>
                <a:defRPr/>
              </a:pPr>
              <a:t>14</a:t>
            </a:fld>
            <a:endParaRPr lang="en-US" altLang="en-US"/>
          </a:p>
        </p:txBody>
      </p:sp>
    </p:spTree>
    <p:extLst>
      <p:ext uri="{BB962C8B-B14F-4D97-AF65-F5344CB8AC3E}">
        <p14:creationId xmlns:p14="http://schemas.microsoft.com/office/powerpoint/2010/main" val="2324953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2260F-D677-604F-89C3-C88BEFBA1F0D}"/>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a16="http://schemas.microsoft.com/office/drawing/2014/main" id="{AFA07B5D-3491-654A-9DBD-B95D8DD14E36}"/>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Object-oriented languages and polymorphism (Lecture 23)</a:t>
            </a:r>
          </a:p>
          <a:p>
            <a:pPr lvl="1"/>
            <a:r>
              <a:rPr lang="en-US" dirty="0">
                <a:latin typeface="Arial" panose="020B0604020202020204" pitchFamily="34" charset="0"/>
                <a:cs typeface="Arial" panose="020B0604020202020204" pitchFamily="34" charset="0"/>
              </a:rPr>
              <a:t>Subtype polymorphism</a:t>
            </a:r>
          </a:p>
          <a:p>
            <a:pPr lvl="1"/>
            <a:r>
              <a:rPr lang="en-US" dirty="0">
                <a:latin typeface="Arial" panose="020B0604020202020204" pitchFamily="34" charset="0"/>
                <a:cs typeface="Arial" panose="020B0604020202020204" pitchFamily="34" charset="0"/>
              </a:rPr>
              <a:t>Parametric polymorphism</a:t>
            </a:r>
          </a:p>
          <a:p>
            <a:pPr lvl="2"/>
            <a:r>
              <a:rPr lang="en-US" dirty="0">
                <a:latin typeface="Arial" panose="020B0604020202020204" pitchFamily="34" charset="0"/>
                <a:cs typeface="Arial" panose="020B0604020202020204" pitchFamily="34" charset="0"/>
              </a:rPr>
              <a:t>Explicit parametric polymorphism</a:t>
            </a:r>
          </a:p>
          <a:p>
            <a:pPr lvl="2"/>
            <a:r>
              <a:rPr lang="en-US" dirty="0">
                <a:latin typeface="Arial" panose="020B0604020202020204" pitchFamily="34" charset="0"/>
                <a:cs typeface="Arial" panose="020B0604020202020204" pitchFamily="34" charset="0"/>
              </a:rPr>
              <a:t>Implicit parametric polymorphism</a:t>
            </a:r>
          </a:p>
          <a:p>
            <a:pPr lvl="1"/>
            <a:endParaRPr lang="en-US"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69D8E59C-A1C9-984E-8A8D-85FB4C7B5312}"/>
              </a:ext>
            </a:extLst>
          </p:cNvPr>
          <p:cNvSpPr>
            <a:spLocks noGrp="1"/>
          </p:cNvSpPr>
          <p:nvPr>
            <p:ph type="ftr" sz="quarter" idx="10"/>
          </p:nvPr>
        </p:nvSpPr>
        <p:spPr/>
        <p:txBody>
          <a:bodyPr/>
          <a:lstStyle/>
          <a:p>
            <a:pPr>
              <a:defRPr/>
            </a:pPr>
            <a:r>
              <a:rPr lang="en-US" dirty="0">
                <a:latin typeface="Arial" panose="020B0604020202020204" pitchFamily="34" charset="0"/>
                <a:cs typeface="Arial" panose="020B0604020202020204" pitchFamily="34" charset="0"/>
              </a:rPr>
              <a:t>Programming Languages CSCI 4430, A. Milanova</a:t>
            </a:r>
          </a:p>
        </p:txBody>
      </p:sp>
      <p:sp>
        <p:nvSpPr>
          <p:cNvPr id="5" name="Slide Number Placeholder 4">
            <a:extLst>
              <a:ext uri="{FF2B5EF4-FFF2-40B4-BE49-F238E27FC236}">
                <a16:creationId xmlns:a16="http://schemas.microsoft.com/office/drawing/2014/main" id="{46ADE6CA-8A4C-FA45-8A44-18746DD2B679}"/>
              </a:ext>
            </a:extLst>
          </p:cNvPr>
          <p:cNvSpPr>
            <a:spLocks noGrp="1"/>
          </p:cNvSpPr>
          <p:nvPr>
            <p:ph type="sldNum" sz="quarter" idx="11"/>
          </p:nvPr>
        </p:nvSpPr>
        <p:spPr/>
        <p:txBody>
          <a:bodyPr/>
          <a:lstStyle/>
          <a:p>
            <a:pPr>
              <a:defRPr/>
            </a:pPr>
            <a:fld id="{BB0E5B62-4E04-1949-BE67-5C23DFE2C6AA}" type="slidenum">
              <a:rPr lang="en-US" altLang="en-US" smtClean="0"/>
              <a:pPr>
                <a:defRPr/>
              </a:pPr>
              <a:t>15</a:t>
            </a:fld>
            <a:endParaRPr lang="en-US" altLang="en-US"/>
          </a:p>
        </p:txBody>
      </p:sp>
    </p:spTree>
    <p:extLst>
      <p:ext uri="{BB962C8B-B14F-4D97-AF65-F5344CB8AC3E}">
        <p14:creationId xmlns:p14="http://schemas.microsoft.com/office/powerpoint/2010/main" val="3586990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2260F-D677-604F-89C3-C88BEFBA1F0D}"/>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a16="http://schemas.microsoft.com/office/drawing/2014/main" id="{AFA07B5D-3491-654A-9DBD-B95D8DD14E36}"/>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Concurrency in Java (Lecture 24)</a:t>
            </a:r>
          </a:p>
          <a:p>
            <a:pPr lvl="1"/>
            <a:r>
              <a:rPr lang="en-US" dirty="0">
                <a:latin typeface="Arial" panose="020B0604020202020204" pitchFamily="34" charset="0"/>
                <a:cs typeface="Arial" panose="020B0604020202020204" pitchFamily="34" charset="0"/>
              </a:rPr>
              <a:t>Threads and tasks</a:t>
            </a:r>
          </a:p>
          <a:p>
            <a:pPr lvl="1"/>
            <a:r>
              <a:rPr lang="en-US" dirty="0">
                <a:latin typeface="Arial" panose="020B0604020202020204" pitchFamily="34" charset="0"/>
                <a:cs typeface="Arial" panose="020B0604020202020204" pitchFamily="34" charset="0"/>
              </a:rPr>
              <a:t>Synchronized blocks</a:t>
            </a:r>
          </a:p>
          <a:p>
            <a:pPr lvl="1"/>
            <a:r>
              <a:rPr lang="en-US" dirty="0">
                <a:latin typeface="Arial" panose="020B0604020202020204" pitchFamily="34" charset="0"/>
                <a:cs typeface="Arial" panose="020B0604020202020204" pitchFamily="34" charset="0"/>
              </a:rPr>
              <a:t>Concurrency errors</a:t>
            </a:r>
          </a:p>
          <a:p>
            <a:pPr lvl="2"/>
            <a:r>
              <a:rPr lang="en-US" dirty="0">
                <a:latin typeface="Arial" panose="020B0604020202020204" pitchFamily="34" charset="0"/>
                <a:cs typeface="Arial" panose="020B0604020202020204" pitchFamily="34" charset="0"/>
              </a:rPr>
              <a:t>Data races</a:t>
            </a:r>
          </a:p>
          <a:p>
            <a:pPr lvl="2"/>
            <a:r>
              <a:rPr lang="en-US" dirty="0">
                <a:latin typeface="Arial" panose="020B0604020202020204" pitchFamily="34" charset="0"/>
                <a:cs typeface="Arial" panose="020B0604020202020204" pitchFamily="34" charset="0"/>
              </a:rPr>
              <a:t>Atomicity violations</a:t>
            </a:r>
          </a:p>
        </p:txBody>
      </p:sp>
      <p:sp>
        <p:nvSpPr>
          <p:cNvPr id="4" name="Footer Placeholder 3">
            <a:extLst>
              <a:ext uri="{FF2B5EF4-FFF2-40B4-BE49-F238E27FC236}">
                <a16:creationId xmlns:a16="http://schemas.microsoft.com/office/drawing/2014/main" id="{69D8E59C-A1C9-984E-8A8D-85FB4C7B5312}"/>
              </a:ext>
            </a:extLst>
          </p:cNvPr>
          <p:cNvSpPr>
            <a:spLocks noGrp="1"/>
          </p:cNvSpPr>
          <p:nvPr>
            <p:ph type="ftr" sz="quarter" idx="10"/>
          </p:nvPr>
        </p:nvSpPr>
        <p:spPr/>
        <p:txBody>
          <a:bodyPr/>
          <a:lstStyle/>
          <a:p>
            <a:pPr>
              <a:defRPr/>
            </a:pPr>
            <a:r>
              <a:rPr lang="en-US" dirty="0">
                <a:latin typeface="Arial" panose="020B0604020202020204" pitchFamily="34" charset="0"/>
                <a:cs typeface="Arial" panose="020B0604020202020204" pitchFamily="34" charset="0"/>
              </a:rPr>
              <a:t>Programming Languages CSCI 4430, A. Milanova</a:t>
            </a:r>
          </a:p>
        </p:txBody>
      </p:sp>
      <p:sp>
        <p:nvSpPr>
          <p:cNvPr id="5" name="Slide Number Placeholder 4">
            <a:extLst>
              <a:ext uri="{FF2B5EF4-FFF2-40B4-BE49-F238E27FC236}">
                <a16:creationId xmlns:a16="http://schemas.microsoft.com/office/drawing/2014/main" id="{46ADE6CA-8A4C-FA45-8A44-18746DD2B679}"/>
              </a:ext>
            </a:extLst>
          </p:cNvPr>
          <p:cNvSpPr>
            <a:spLocks noGrp="1"/>
          </p:cNvSpPr>
          <p:nvPr>
            <p:ph type="sldNum" sz="quarter" idx="11"/>
          </p:nvPr>
        </p:nvSpPr>
        <p:spPr/>
        <p:txBody>
          <a:bodyPr/>
          <a:lstStyle/>
          <a:p>
            <a:pPr>
              <a:defRPr/>
            </a:pPr>
            <a:fld id="{BB0E5B62-4E04-1949-BE67-5C23DFE2C6AA}" type="slidenum">
              <a:rPr lang="en-US" altLang="en-US" smtClean="0"/>
              <a:pPr>
                <a:defRPr/>
              </a:pPr>
              <a:t>16</a:t>
            </a:fld>
            <a:endParaRPr lang="en-US" altLang="en-US"/>
          </a:p>
        </p:txBody>
      </p:sp>
    </p:spTree>
    <p:extLst>
      <p:ext uri="{BB962C8B-B14F-4D97-AF65-F5344CB8AC3E}">
        <p14:creationId xmlns:p14="http://schemas.microsoft.com/office/powerpoint/2010/main" val="1173369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170EA-4E9A-0D40-ADAE-FD8BC5F4F8E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Practice Problems (Quiz 6)</a:t>
            </a:r>
          </a:p>
        </p:txBody>
      </p:sp>
      <p:sp>
        <p:nvSpPr>
          <p:cNvPr id="4" name="Footer Placeholder 3">
            <a:extLst>
              <a:ext uri="{FF2B5EF4-FFF2-40B4-BE49-F238E27FC236}">
                <a16:creationId xmlns:a16="http://schemas.microsoft.com/office/drawing/2014/main" id="{3423DA8D-8E2C-C84A-A61B-390DF77E8640}"/>
              </a:ext>
            </a:extLst>
          </p:cNvPr>
          <p:cNvSpPr>
            <a:spLocks noGrp="1"/>
          </p:cNvSpPr>
          <p:nvPr>
            <p:ph type="ftr" sz="quarter" idx="10"/>
          </p:nvPr>
        </p:nvSpPr>
        <p:spPr/>
        <p:txBody>
          <a:bodyPr/>
          <a:lstStyle/>
          <a:p>
            <a:pPr>
              <a:defRPr/>
            </a:pPr>
            <a:r>
              <a:rPr lang="en-US"/>
              <a:t>Spring 16 CSCI 4430, A Milanova</a:t>
            </a:r>
          </a:p>
        </p:txBody>
      </p:sp>
      <p:sp>
        <p:nvSpPr>
          <p:cNvPr id="5" name="Slide Number Placeholder 4">
            <a:extLst>
              <a:ext uri="{FF2B5EF4-FFF2-40B4-BE49-F238E27FC236}">
                <a16:creationId xmlns:a16="http://schemas.microsoft.com/office/drawing/2014/main" id="{70CD4B16-65FE-3446-86BD-98A99E85030D}"/>
              </a:ext>
            </a:extLst>
          </p:cNvPr>
          <p:cNvSpPr>
            <a:spLocks noGrp="1"/>
          </p:cNvSpPr>
          <p:nvPr>
            <p:ph type="sldNum" sz="quarter" idx="11"/>
          </p:nvPr>
        </p:nvSpPr>
        <p:spPr/>
        <p:txBody>
          <a:bodyPr/>
          <a:lstStyle/>
          <a:p>
            <a:pPr>
              <a:defRPr/>
            </a:pPr>
            <a:fld id="{BB0E5B62-4E04-1949-BE67-5C23DFE2C6AA}" type="slidenum">
              <a:rPr lang="en-US" altLang="en-US" smtClean="0"/>
              <a:pPr>
                <a:defRPr/>
              </a:pPr>
              <a:t>17</a:t>
            </a:fld>
            <a:endParaRPr lang="en-US" altLang="en-US"/>
          </a:p>
        </p:txBody>
      </p:sp>
      <p:pic>
        <p:nvPicPr>
          <p:cNvPr id="7" name="Picture 6" descr="Text, letter&#10;&#10;Description automatically generated">
            <a:extLst>
              <a:ext uri="{FF2B5EF4-FFF2-40B4-BE49-F238E27FC236}">
                <a16:creationId xmlns:a16="http://schemas.microsoft.com/office/drawing/2014/main" id="{F6D0DA1D-D35D-D349-9D00-F09AFB89B73B}"/>
              </a:ext>
            </a:extLst>
          </p:cNvPr>
          <p:cNvPicPr>
            <a:picLocks noChangeAspect="1"/>
          </p:cNvPicPr>
          <p:nvPr/>
        </p:nvPicPr>
        <p:blipFill>
          <a:blip r:embed="rId2"/>
          <a:stretch>
            <a:fillRect/>
          </a:stretch>
        </p:blipFill>
        <p:spPr>
          <a:xfrm>
            <a:off x="263525" y="1371600"/>
            <a:ext cx="5538444" cy="5329238"/>
          </a:xfrm>
          <a:prstGeom prst="rect">
            <a:avLst/>
          </a:prstGeom>
        </p:spPr>
      </p:pic>
      <p:sp>
        <p:nvSpPr>
          <p:cNvPr id="9" name="TextBox 8">
            <a:extLst>
              <a:ext uri="{FF2B5EF4-FFF2-40B4-BE49-F238E27FC236}">
                <a16:creationId xmlns:a16="http://schemas.microsoft.com/office/drawing/2014/main" id="{D850AF46-F841-C842-A56C-1F13C2C7E312}"/>
              </a:ext>
            </a:extLst>
          </p:cNvPr>
          <p:cNvSpPr txBox="1">
            <a:spLocks noChangeArrowheads="1"/>
          </p:cNvSpPr>
          <p:nvPr/>
        </p:nvSpPr>
        <p:spPr bwMode="auto">
          <a:xfrm>
            <a:off x="3124200" y="1074003"/>
            <a:ext cx="601991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dirty="0" err="1">
                <a:latin typeface="Arial" panose="020B0604020202020204" pitchFamily="34" charset="0"/>
              </a:rPr>
              <a:t>Dyn</a:t>
            </a:r>
            <a:r>
              <a:rPr lang="en-US" altLang="en-US" dirty="0">
                <a:latin typeface="Arial" panose="020B0604020202020204" pitchFamily="34" charset="0"/>
              </a:rPr>
              <a:t>. with shallow binding: 100</a:t>
            </a:r>
          </a:p>
          <a:p>
            <a:pPr eaLnBrk="1" hangingPunct="1"/>
            <a:r>
              <a:rPr lang="en-US" altLang="en-US" dirty="0" err="1">
                <a:latin typeface="Arial" panose="020B0604020202020204" pitchFamily="34" charset="0"/>
              </a:rPr>
              <a:t>Dyn</a:t>
            </a:r>
            <a:r>
              <a:rPr lang="en-US" altLang="en-US" dirty="0">
                <a:latin typeface="Arial" panose="020B0604020202020204" pitchFamily="34" charset="0"/>
              </a:rPr>
              <a:t>. with deep binding: 101</a:t>
            </a:r>
          </a:p>
        </p:txBody>
      </p:sp>
    </p:spTree>
    <p:extLst>
      <p:ext uri="{BB962C8B-B14F-4D97-AF65-F5344CB8AC3E}">
        <p14:creationId xmlns:p14="http://schemas.microsoft.com/office/powerpoint/2010/main" val="259472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E9A23-8E19-594D-B735-37FE5F67855C}"/>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Practice Problems (Quiz 6)</a:t>
            </a:r>
          </a:p>
        </p:txBody>
      </p:sp>
      <p:sp>
        <p:nvSpPr>
          <p:cNvPr id="3" name="Content Placeholder 2">
            <a:extLst>
              <a:ext uri="{FF2B5EF4-FFF2-40B4-BE49-F238E27FC236}">
                <a16:creationId xmlns:a16="http://schemas.microsoft.com/office/drawing/2014/main" id="{3310A850-A8A0-194A-83F4-20D5E1BADCAA}"/>
              </a:ext>
            </a:extLst>
          </p:cNvPr>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Consider the problem of figuring out whether two trees (lists in Scheme) have the same fringe, that is, the same leaves, in the same order, regardless of structure. E.g., ((1 2) 3) and (1 (2 3)) have the same fringe. What is a straight-forward way to solve this problem? </a:t>
            </a:r>
          </a:p>
          <a:p>
            <a:pPr marL="0" indent="0">
              <a:buNone/>
            </a:pPr>
            <a:endParaRPr lang="en-US" dirty="0">
              <a:latin typeface="Arial" panose="020B0604020202020204" pitchFamily="34" charset="0"/>
              <a:cs typeface="Arial" panose="020B0604020202020204" pitchFamily="34" charset="0"/>
            </a:endParaRPr>
          </a:p>
          <a:p>
            <a:pPr marL="0" indent="0">
              <a:buNone/>
            </a:pPr>
            <a:r>
              <a:rPr lang="en-US">
                <a:latin typeface="Arial" panose="020B0604020202020204" pitchFamily="34" charset="0"/>
                <a:cs typeface="Arial" panose="020B0604020202020204" pitchFamily="34" charset="0"/>
              </a:rPr>
              <a:t>Flatten, </a:t>
            </a:r>
            <a:r>
              <a:rPr lang="en-US" dirty="0">
                <a:latin typeface="Arial" panose="020B0604020202020204" pitchFamily="34" charset="0"/>
                <a:cs typeface="Arial" panose="020B0604020202020204" pitchFamily="34" charset="0"/>
              </a:rPr>
              <a:t>then compare</a:t>
            </a:r>
          </a:p>
          <a:p>
            <a:endParaRPr lang="en-US"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65BF0DE0-8810-7042-A115-2502E5542AA1}"/>
              </a:ext>
            </a:extLst>
          </p:cNvPr>
          <p:cNvSpPr>
            <a:spLocks noGrp="1"/>
          </p:cNvSpPr>
          <p:nvPr>
            <p:ph type="ftr" sz="quarter" idx="10"/>
          </p:nvPr>
        </p:nvSpPr>
        <p:spPr/>
        <p:txBody>
          <a:bodyPr/>
          <a:lstStyle/>
          <a:p>
            <a:pPr>
              <a:defRPr/>
            </a:pPr>
            <a:r>
              <a:rPr lang="en-US" dirty="0">
                <a:latin typeface="Arial" panose="020B0604020202020204" pitchFamily="34" charset="0"/>
                <a:cs typeface="Arial" panose="020B0604020202020204" pitchFamily="34" charset="0"/>
              </a:rPr>
              <a:t>Programming Languages CSCI 4430, A. Milanova</a:t>
            </a:r>
          </a:p>
        </p:txBody>
      </p:sp>
      <p:sp>
        <p:nvSpPr>
          <p:cNvPr id="5" name="Slide Number Placeholder 4">
            <a:extLst>
              <a:ext uri="{FF2B5EF4-FFF2-40B4-BE49-F238E27FC236}">
                <a16:creationId xmlns:a16="http://schemas.microsoft.com/office/drawing/2014/main" id="{C46A1AD0-30EA-C84F-BE70-8D7864CDCB33}"/>
              </a:ext>
            </a:extLst>
          </p:cNvPr>
          <p:cNvSpPr>
            <a:spLocks noGrp="1"/>
          </p:cNvSpPr>
          <p:nvPr>
            <p:ph type="sldNum" sz="quarter" idx="11"/>
          </p:nvPr>
        </p:nvSpPr>
        <p:spPr/>
        <p:txBody>
          <a:bodyPr/>
          <a:lstStyle/>
          <a:p>
            <a:pPr>
              <a:defRPr/>
            </a:pPr>
            <a:fld id="{BB0E5B62-4E04-1949-BE67-5C23DFE2C6AA}" type="slidenum">
              <a:rPr lang="en-US" altLang="en-US" smtClean="0"/>
              <a:pPr>
                <a:defRPr/>
              </a:pPr>
              <a:t>18</a:t>
            </a:fld>
            <a:endParaRPr lang="en-US" altLang="en-US"/>
          </a:p>
        </p:txBody>
      </p:sp>
    </p:spTree>
    <p:extLst>
      <p:ext uri="{BB962C8B-B14F-4D97-AF65-F5344CB8AC3E}">
        <p14:creationId xmlns:p14="http://schemas.microsoft.com/office/powerpoint/2010/main" val="409207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AE8CE-C6D8-EA4E-9C90-4A9B0321388B}"/>
              </a:ext>
            </a:extLst>
          </p:cNvPr>
          <p:cNvSpPr>
            <a:spLocks noGrp="1"/>
          </p:cNvSpPr>
          <p:nvPr>
            <p:ph type="title"/>
          </p:nvPr>
        </p:nvSpPr>
        <p:spPr/>
        <p:txBody>
          <a:bodyPr/>
          <a:lstStyle/>
          <a:p>
            <a:pPr>
              <a:defRPr/>
            </a:pPr>
            <a:r>
              <a:rPr lang="en-US" dirty="0">
                <a:latin typeface="Arial"/>
              </a:rPr>
              <a:t>Practice Problems (Quiz 7) </a:t>
            </a:r>
          </a:p>
        </p:txBody>
      </p:sp>
      <p:sp>
        <p:nvSpPr>
          <p:cNvPr id="3" name="Content Placeholder 2">
            <a:extLst>
              <a:ext uri="{FF2B5EF4-FFF2-40B4-BE49-F238E27FC236}">
                <a16:creationId xmlns:a16="http://schemas.microsoft.com/office/drawing/2014/main" id="{18ED0D8E-7A24-8E4E-B980-C438E5E54BF7}"/>
              </a:ext>
            </a:extLst>
          </p:cNvPr>
          <p:cNvSpPr>
            <a:spLocks noGrp="1"/>
          </p:cNvSpPr>
          <p:nvPr>
            <p:ph idx="1"/>
          </p:nvPr>
        </p:nvSpPr>
        <p:spPr>
          <a:xfrm>
            <a:off x="228600" y="1143000"/>
            <a:ext cx="8726488" cy="4800600"/>
          </a:xfrm>
        </p:spPr>
        <p:txBody>
          <a:bodyPr/>
          <a:lstStyle/>
          <a:p>
            <a:pPr marL="0" indent="0">
              <a:buFont typeface="Wingdings" charset="0"/>
              <a:buNone/>
              <a:defRPr/>
            </a:pPr>
            <a:r>
              <a:rPr lang="en-US" sz="2400" dirty="0">
                <a:latin typeface="Arial"/>
              </a:rPr>
              <a:t>type Name = String</a:t>
            </a:r>
          </a:p>
          <a:p>
            <a:pPr marL="0" indent="0">
              <a:buFont typeface="Wingdings" charset="0"/>
              <a:buNone/>
              <a:defRPr/>
            </a:pPr>
            <a:r>
              <a:rPr lang="en-US" sz="2400" dirty="0">
                <a:latin typeface="Arial"/>
              </a:rPr>
              <a:t>data </a:t>
            </a:r>
            <a:r>
              <a:rPr lang="en-US" sz="2400" dirty="0" err="1">
                <a:latin typeface="Arial"/>
              </a:rPr>
              <a:t>Expr</a:t>
            </a:r>
            <a:r>
              <a:rPr lang="en-US" sz="2400" dirty="0">
                <a:latin typeface="Arial"/>
              </a:rPr>
              <a:t> = </a:t>
            </a:r>
            <a:r>
              <a:rPr lang="en-US" sz="2400" dirty="0" err="1">
                <a:solidFill>
                  <a:srgbClr val="0000FF"/>
                </a:solidFill>
                <a:latin typeface="Arial"/>
              </a:rPr>
              <a:t>Var</a:t>
            </a:r>
            <a:r>
              <a:rPr lang="en-US" sz="2400" dirty="0">
                <a:latin typeface="Arial"/>
              </a:rPr>
              <a:t> Name</a:t>
            </a:r>
          </a:p>
          <a:p>
            <a:pPr marL="0" indent="0">
              <a:buFont typeface="Wingdings" charset="0"/>
              <a:buNone/>
              <a:defRPr/>
            </a:pPr>
            <a:r>
              <a:rPr lang="en-US" sz="2400" dirty="0">
                <a:latin typeface="Arial"/>
              </a:rPr>
              <a:t>          | </a:t>
            </a:r>
            <a:r>
              <a:rPr lang="en-US" sz="2400" dirty="0">
                <a:solidFill>
                  <a:srgbClr val="0000FF"/>
                </a:solidFill>
                <a:latin typeface="Arial"/>
              </a:rPr>
              <a:t>Val</a:t>
            </a:r>
            <a:r>
              <a:rPr lang="en-US" sz="2400" dirty="0">
                <a:latin typeface="Arial"/>
              </a:rPr>
              <a:t> </a:t>
            </a:r>
            <a:r>
              <a:rPr lang="en-US" sz="2400" dirty="0" err="1">
                <a:latin typeface="Arial"/>
              </a:rPr>
              <a:t>Bool</a:t>
            </a:r>
            <a:endParaRPr lang="en-US" sz="2400" dirty="0">
              <a:latin typeface="Arial"/>
            </a:endParaRPr>
          </a:p>
          <a:p>
            <a:pPr marL="0" indent="0">
              <a:buFont typeface="Wingdings" charset="0"/>
              <a:buNone/>
              <a:defRPr/>
            </a:pPr>
            <a:r>
              <a:rPr lang="en-US" sz="2400" dirty="0">
                <a:latin typeface="Arial"/>
              </a:rPr>
              <a:t>          | </a:t>
            </a:r>
            <a:r>
              <a:rPr lang="en-US" sz="2400" dirty="0">
                <a:solidFill>
                  <a:srgbClr val="0000FF"/>
                </a:solidFill>
                <a:latin typeface="Arial"/>
              </a:rPr>
              <a:t>And</a:t>
            </a:r>
            <a:r>
              <a:rPr lang="en-US" sz="2400" dirty="0">
                <a:latin typeface="Arial"/>
              </a:rPr>
              <a:t> </a:t>
            </a:r>
            <a:r>
              <a:rPr lang="en-US" sz="2400" dirty="0" err="1">
                <a:latin typeface="Arial"/>
              </a:rPr>
              <a:t>Expr</a:t>
            </a:r>
            <a:r>
              <a:rPr lang="en-US" sz="2400" dirty="0">
                <a:latin typeface="Arial"/>
              </a:rPr>
              <a:t> </a:t>
            </a:r>
            <a:r>
              <a:rPr lang="en-US" sz="2400" dirty="0" err="1">
                <a:latin typeface="Arial"/>
              </a:rPr>
              <a:t>Expr</a:t>
            </a:r>
            <a:endParaRPr lang="en-US" sz="2400" dirty="0">
              <a:latin typeface="Arial"/>
            </a:endParaRPr>
          </a:p>
          <a:p>
            <a:pPr marL="0" indent="0">
              <a:buFont typeface="Wingdings" charset="0"/>
              <a:buNone/>
              <a:defRPr/>
            </a:pPr>
            <a:r>
              <a:rPr lang="en-US" sz="2400" dirty="0">
                <a:latin typeface="Arial"/>
              </a:rPr>
              <a:t>          | </a:t>
            </a:r>
            <a:r>
              <a:rPr lang="en-US" sz="2400" dirty="0">
                <a:solidFill>
                  <a:srgbClr val="0000FF"/>
                </a:solidFill>
                <a:latin typeface="Arial"/>
              </a:rPr>
              <a:t>Or</a:t>
            </a:r>
            <a:r>
              <a:rPr lang="en-US" sz="2400" dirty="0">
                <a:latin typeface="Arial"/>
              </a:rPr>
              <a:t> </a:t>
            </a:r>
            <a:r>
              <a:rPr lang="en-US" sz="2400" dirty="0" err="1">
                <a:latin typeface="Arial"/>
              </a:rPr>
              <a:t>Expr</a:t>
            </a:r>
            <a:r>
              <a:rPr lang="en-US" sz="2400" dirty="0">
                <a:latin typeface="Arial"/>
              </a:rPr>
              <a:t> </a:t>
            </a:r>
            <a:r>
              <a:rPr lang="en-US" sz="2400" dirty="0" err="1">
                <a:latin typeface="Arial"/>
              </a:rPr>
              <a:t>Expr</a:t>
            </a:r>
            <a:endParaRPr lang="en-US" sz="2400" dirty="0">
              <a:latin typeface="Arial"/>
            </a:endParaRPr>
          </a:p>
          <a:p>
            <a:pPr marL="0" indent="0">
              <a:buFont typeface="Wingdings" charset="0"/>
              <a:buNone/>
              <a:defRPr/>
            </a:pPr>
            <a:r>
              <a:rPr lang="en-US" sz="2400" dirty="0">
                <a:latin typeface="Arial"/>
              </a:rPr>
              <a:t>          | </a:t>
            </a:r>
            <a:r>
              <a:rPr lang="en-US" sz="2400" dirty="0">
                <a:solidFill>
                  <a:srgbClr val="0000FF"/>
                </a:solidFill>
                <a:latin typeface="Arial"/>
              </a:rPr>
              <a:t>Not</a:t>
            </a:r>
            <a:r>
              <a:rPr lang="en-US" sz="2400" dirty="0">
                <a:latin typeface="Arial"/>
              </a:rPr>
              <a:t> </a:t>
            </a:r>
            <a:r>
              <a:rPr lang="en-US" sz="2400" dirty="0" err="1">
                <a:latin typeface="Arial"/>
              </a:rPr>
              <a:t>Expr</a:t>
            </a:r>
            <a:endParaRPr lang="en-US" sz="2400" dirty="0">
              <a:latin typeface="Arial"/>
            </a:endParaRPr>
          </a:p>
          <a:p>
            <a:pPr marL="0" indent="0">
              <a:buFont typeface="Wingdings" charset="0"/>
              <a:buNone/>
              <a:defRPr/>
            </a:pPr>
            <a:r>
              <a:rPr lang="en-US" sz="2400" dirty="0">
                <a:latin typeface="Arial"/>
              </a:rPr>
              <a:t>          | </a:t>
            </a:r>
            <a:r>
              <a:rPr lang="en-US" sz="2400" dirty="0">
                <a:solidFill>
                  <a:srgbClr val="0000FF"/>
                </a:solidFill>
                <a:latin typeface="Arial"/>
              </a:rPr>
              <a:t>Let</a:t>
            </a:r>
            <a:r>
              <a:rPr lang="en-US" sz="2400" dirty="0">
                <a:latin typeface="Arial"/>
              </a:rPr>
              <a:t> Name </a:t>
            </a:r>
            <a:r>
              <a:rPr lang="en-US" sz="2400" dirty="0" err="1">
                <a:latin typeface="Arial"/>
              </a:rPr>
              <a:t>Expr</a:t>
            </a:r>
            <a:r>
              <a:rPr lang="en-US" sz="2400" dirty="0">
                <a:latin typeface="Arial"/>
              </a:rPr>
              <a:t> </a:t>
            </a:r>
            <a:r>
              <a:rPr lang="en-US" sz="2400" dirty="0" err="1">
                <a:latin typeface="Arial"/>
              </a:rPr>
              <a:t>Expr</a:t>
            </a:r>
            <a:endParaRPr lang="en-US" sz="2400" dirty="0">
              <a:latin typeface="Arial"/>
            </a:endParaRPr>
          </a:p>
          <a:p>
            <a:pPr marL="0" indent="0">
              <a:buFont typeface="Wingdings" charset="0"/>
              <a:buNone/>
              <a:defRPr/>
            </a:pPr>
            <a:r>
              <a:rPr lang="en-US" sz="2400" dirty="0">
                <a:latin typeface="Arial"/>
              </a:rPr>
              <a:t>Fill in the type signature of </a:t>
            </a:r>
            <a:r>
              <a:rPr lang="en-US" sz="2400" b="1" dirty="0">
                <a:latin typeface="Arial"/>
              </a:rPr>
              <a:t>find</a:t>
            </a:r>
            <a:r>
              <a:rPr lang="en-US" sz="2400" dirty="0">
                <a:latin typeface="Arial"/>
              </a:rPr>
              <a:t>:</a:t>
            </a:r>
          </a:p>
          <a:p>
            <a:pPr marL="0" indent="0">
              <a:buFont typeface="Wingdings" charset="0"/>
              <a:buNone/>
              <a:defRPr/>
            </a:pPr>
            <a:r>
              <a:rPr lang="en-US" sz="2400" dirty="0">
                <a:latin typeface="Arial"/>
              </a:rPr>
              <a:t>-- Looks up variable </a:t>
            </a:r>
            <a:r>
              <a:rPr lang="en-US" sz="2400" b="1" dirty="0">
                <a:latin typeface="Arial"/>
              </a:rPr>
              <a:t>n</a:t>
            </a:r>
            <a:r>
              <a:rPr lang="en-US" sz="2400" dirty="0">
                <a:latin typeface="Arial"/>
              </a:rPr>
              <a:t> in binding environment </a:t>
            </a:r>
            <a:r>
              <a:rPr lang="en-US" sz="2400" b="1" dirty="0" err="1">
                <a:latin typeface="Arial"/>
              </a:rPr>
              <a:t>env</a:t>
            </a:r>
            <a:r>
              <a:rPr lang="en-US" sz="2400" dirty="0">
                <a:latin typeface="Arial"/>
              </a:rPr>
              <a:t>.</a:t>
            </a:r>
          </a:p>
          <a:p>
            <a:pPr marL="0" indent="0">
              <a:buFont typeface="Wingdings" charset="0"/>
              <a:buNone/>
              <a:defRPr/>
            </a:pPr>
            <a:r>
              <a:rPr lang="en-US" sz="2400" dirty="0">
                <a:latin typeface="Arial"/>
              </a:rPr>
              <a:t>-- Returns first binding or throws Exception if no binding of </a:t>
            </a:r>
            <a:r>
              <a:rPr lang="en-US" sz="2400" b="1" dirty="0">
                <a:latin typeface="Arial"/>
              </a:rPr>
              <a:t>n</a:t>
            </a:r>
            <a:r>
              <a:rPr lang="en-US" sz="2400" dirty="0">
                <a:latin typeface="Arial"/>
              </a:rPr>
              <a:t>.</a:t>
            </a:r>
          </a:p>
          <a:p>
            <a:pPr marL="0" indent="0">
              <a:buFont typeface="Wingdings" charset="0"/>
              <a:buNone/>
              <a:defRPr/>
            </a:pPr>
            <a:r>
              <a:rPr lang="en-US" sz="2400" dirty="0">
                <a:latin typeface="Arial"/>
              </a:rPr>
              <a:t>-- Ex: </a:t>
            </a:r>
            <a:r>
              <a:rPr lang="en-US" sz="2400" b="1" dirty="0">
                <a:latin typeface="Arial"/>
              </a:rPr>
              <a:t>find "x" [("</a:t>
            </a:r>
            <a:r>
              <a:rPr lang="en-US" sz="2400" b="1" dirty="0" err="1">
                <a:latin typeface="Arial"/>
              </a:rPr>
              <a:t>x",True</a:t>
            </a:r>
            <a:r>
              <a:rPr lang="en-US" sz="2400" b="1" dirty="0">
                <a:latin typeface="Arial"/>
              </a:rPr>
              <a:t>),("</a:t>
            </a:r>
            <a:r>
              <a:rPr lang="en-US" sz="2400" b="1" dirty="0" err="1">
                <a:latin typeface="Arial"/>
              </a:rPr>
              <a:t>x",False</a:t>
            </a:r>
            <a:r>
              <a:rPr lang="en-US" sz="2400" b="1" dirty="0">
                <a:latin typeface="Arial"/>
              </a:rPr>
              <a:t>),("</a:t>
            </a:r>
            <a:r>
              <a:rPr lang="en-US" sz="2400" b="1" dirty="0" err="1">
                <a:latin typeface="Arial"/>
              </a:rPr>
              <a:t>y",True</a:t>
            </a:r>
            <a:r>
              <a:rPr lang="en-US" sz="2400" b="1" dirty="0">
                <a:latin typeface="Arial"/>
              </a:rPr>
              <a:t>)]</a:t>
            </a:r>
            <a:r>
              <a:rPr lang="en-US" sz="2400" dirty="0">
                <a:latin typeface="Arial"/>
              </a:rPr>
              <a:t> returns </a:t>
            </a:r>
            <a:r>
              <a:rPr lang="en-US" sz="2400" b="1" dirty="0">
                <a:latin typeface="Arial"/>
              </a:rPr>
              <a:t>True</a:t>
            </a:r>
          </a:p>
          <a:p>
            <a:pPr marL="0" indent="0">
              <a:buFont typeface="Wingdings" charset="0"/>
              <a:buNone/>
              <a:defRPr/>
            </a:pPr>
            <a:r>
              <a:rPr lang="en-US" sz="2400" dirty="0">
                <a:latin typeface="Arial"/>
              </a:rPr>
              <a:t>find :: _________________________________</a:t>
            </a:r>
          </a:p>
          <a:p>
            <a:pPr marL="0" indent="0">
              <a:buFont typeface="Wingdings" charset="0"/>
              <a:buNone/>
              <a:defRPr/>
            </a:pPr>
            <a:r>
              <a:rPr lang="en-US" sz="2400" dirty="0">
                <a:latin typeface="Arial"/>
              </a:rPr>
              <a:t>find n </a:t>
            </a:r>
            <a:r>
              <a:rPr lang="en-US" sz="2400" dirty="0" err="1">
                <a:latin typeface="Arial"/>
              </a:rPr>
              <a:t>env</a:t>
            </a:r>
            <a:r>
              <a:rPr lang="en-US" sz="2400" dirty="0">
                <a:latin typeface="Arial"/>
              </a:rPr>
              <a:t> = head [ </a:t>
            </a:r>
            <a:r>
              <a:rPr lang="en-US" sz="2400" dirty="0" err="1">
                <a:latin typeface="Arial"/>
              </a:rPr>
              <a:t>bool</a:t>
            </a:r>
            <a:r>
              <a:rPr lang="en-US" sz="2400" dirty="0">
                <a:latin typeface="Arial"/>
              </a:rPr>
              <a:t> | (</a:t>
            </a:r>
            <a:r>
              <a:rPr lang="en-US" sz="2400" dirty="0" err="1">
                <a:latin typeface="Arial"/>
              </a:rPr>
              <a:t>var,bool</a:t>
            </a:r>
            <a:r>
              <a:rPr lang="en-US" sz="2400" dirty="0">
                <a:latin typeface="Arial"/>
              </a:rPr>
              <a:t>) &lt;- </a:t>
            </a:r>
            <a:r>
              <a:rPr lang="en-US" sz="2400" dirty="0" err="1">
                <a:latin typeface="Arial"/>
              </a:rPr>
              <a:t>env</a:t>
            </a:r>
            <a:r>
              <a:rPr lang="en-US" sz="2400" dirty="0">
                <a:latin typeface="Arial"/>
              </a:rPr>
              <a:t>, </a:t>
            </a:r>
            <a:r>
              <a:rPr lang="en-US" sz="2400" dirty="0" err="1">
                <a:latin typeface="Arial"/>
              </a:rPr>
              <a:t>var</a:t>
            </a:r>
            <a:r>
              <a:rPr lang="en-US" sz="2400" dirty="0">
                <a:latin typeface="Arial"/>
              </a:rPr>
              <a:t> == n ]</a:t>
            </a:r>
          </a:p>
          <a:p>
            <a:pPr marL="0" indent="0">
              <a:buFont typeface="Wingdings" charset="0"/>
              <a:buNone/>
              <a:defRPr/>
            </a:pPr>
            <a:endParaRPr lang="en-US" sz="2400" dirty="0">
              <a:latin typeface="Arial"/>
            </a:endParaRPr>
          </a:p>
        </p:txBody>
      </p:sp>
      <p:sp>
        <p:nvSpPr>
          <p:cNvPr id="5" name="Slide Number Placeholder 4">
            <a:extLst>
              <a:ext uri="{FF2B5EF4-FFF2-40B4-BE49-F238E27FC236}">
                <a16:creationId xmlns:a16="http://schemas.microsoft.com/office/drawing/2014/main" id="{9EA92D51-4C94-3E45-A116-94FCB24F3A0B}"/>
              </a:ext>
            </a:extLst>
          </p:cNvPr>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6E3BEB7A-11CA-1F42-B536-12972192A161}" type="slidenum">
              <a:rPr lang="en-US" altLang="en-US" sz="1400"/>
              <a:pPr eaLnBrk="1" hangingPunct="1"/>
              <a:t>19</a:t>
            </a:fld>
            <a:endParaRPr lang="en-US" altLang="en-US" sz="1400"/>
          </a:p>
        </p:txBody>
      </p:sp>
      <p:sp>
        <p:nvSpPr>
          <p:cNvPr id="4" name="TextBox 3">
            <a:extLst>
              <a:ext uri="{FF2B5EF4-FFF2-40B4-BE49-F238E27FC236}">
                <a16:creationId xmlns:a16="http://schemas.microsoft.com/office/drawing/2014/main" id="{9B49222C-C37E-9142-A399-AA1F900687C8}"/>
              </a:ext>
            </a:extLst>
          </p:cNvPr>
          <p:cNvSpPr txBox="1">
            <a:spLocks noChangeArrowheads="1"/>
          </p:cNvSpPr>
          <p:nvPr/>
        </p:nvSpPr>
        <p:spPr bwMode="auto">
          <a:xfrm>
            <a:off x="1600200" y="5867400"/>
            <a:ext cx="4554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a:solidFill>
                  <a:srgbClr val="0000FF"/>
                </a:solidFill>
                <a:latin typeface="Arial" panose="020B0604020202020204" pitchFamily="34" charset="0"/>
              </a:rPr>
              <a:t>Name -&gt; [(Name,Bool)] -&gt; Bool</a:t>
            </a:r>
          </a:p>
        </p:txBody>
      </p:sp>
    </p:spTree>
    <p:extLst>
      <p:ext uri="{BB962C8B-B14F-4D97-AF65-F5344CB8AC3E}">
        <p14:creationId xmlns:p14="http://schemas.microsoft.com/office/powerpoint/2010/main" val="25315788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65040A4-8621-C441-B691-42D0F49DFB37}"/>
              </a:ext>
            </a:extLst>
          </p:cNvPr>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2BA1EC68-08AB-D743-9EC9-2A1BAFB359B7}" type="slidenum">
              <a:rPr lang="en-US" altLang="en-US" sz="1400"/>
              <a:pPr eaLnBrk="1" hangingPunct="1"/>
              <a:t>2</a:t>
            </a:fld>
            <a:endParaRPr lang="en-US" altLang="en-US" sz="1400"/>
          </a:p>
        </p:txBody>
      </p:sp>
      <p:sp>
        <p:nvSpPr>
          <p:cNvPr id="1117186" name="Rectangle 2">
            <a:extLst>
              <a:ext uri="{FF2B5EF4-FFF2-40B4-BE49-F238E27FC236}">
                <a16:creationId xmlns:a16="http://schemas.microsoft.com/office/drawing/2014/main" id="{B0B4EA06-C358-E048-AA6C-6B1AA1DD7573}"/>
              </a:ext>
            </a:extLst>
          </p:cNvPr>
          <p:cNvSpPr>
            <a:spLocks noGrp="1" noChangeArrowheads="1"/>
          </p:cNvSpPr>
          <p:nvPr>
            <p:ph type="title"/>
          </p:nvPr>
        </p:nvSpPr>
        <p:spPr/>
        <p:txBody>
          <a:bodyPr/>
          <a:lstStyle/>
          <a:p>
            <a:pPr eaLnBrk="1" hangingPunct="1">
              <a:defRPr/>
            </a:pPr>
            <a:r>
              <a:rPr lang="en-US" dirty="0">
                <a:latin typeface="Arial"/>
              </a:rPr>
              <a:t>Final Exam is Cumulative</a:t>
            </a:r>
          </a:p>
        </p:txBody>
      </p:sp>
      <p:sp>
        <p:nvSpPr>
          <p:cNvPr id="1117187" name="Rectangle 3">
            <a:extLst>
              <a:ext uri="{FF2B5EF4-FFF2-40B4-BE49-F238E27FC236}">
                <a16:creationId xmlns:a16="http://schemas.microsoft.com/office/drawing/2014/main" id="{FF04B97A-A521-664C-8B27-17224CF35029}"/>
              </a:ext>
            </a:extLst>
          </p:cNvPr>
          <p:cNvSpPr>
            <a:spLocks noGrp="1" noChangeArrowheads="1"/>
          </p:cNvSpPr>
          <p:nvPr>
            <p:ph type="body" idx="1"/>
          </p:nvPr>
        </p:nvSpPr>
        <p:spPr>
          <a:xfrm>
            <a:off x="304800" y="1219200"/>
            <a:ext cx="8726488" cy="4800600"/>
          </a:xfrm>
        </p:spPr>
        <p:txBody>
          <a:bodyPr/>
          <a:lstStyle/>
          <a:p>
            <a:pPr eaLnBrk="1" hangingPunct="1">
              <a:lnSpc>
                <a:spcPct val="80000"/>
              </a:lnSpc>
            </a:pPr>
            <a:r>
              <a:rPr lang="en-US" altLang="en-US" sz="2400" dirty="0">
                <a:latin typeface="Arial" panose="020B0604020202020204" pitchFamily="34" charset="0"/>
              </a:rPr>
              <a:t>Programming Language Syntax (Ch. 2.1-2.3.3) </a:t>
            </a:r>
          </a:p>
          <a:p>
            <a:pPr eaLnBrk="1" hangingPunct="1">
              <a:lnSpc>
                <a:spcPct val="80000"/>
              </a:lnSpc>
            </a:pPr>
            <a:r>
              <a:rPr lang="en-US" altLang="en-US" sz="2400" dirty="0">
                <a:latin typeface="Arial" panose="020B0604020202020204" pitchFamily="34" charset="0"/>
              </a:rPr>
              <a:t>Logic Programming and Prolog (Ch. 12)</a:t>
            </a:r>
          </a:p>
          <a:p>
            <a:pPr eaLnBrk="1" hangingPunct="1">
              <a:lnSpc>
                <a:spcPct val="80000"/>
              </a:lnSpc>
            </a:pPr>
            <a:r>
              <a:rPr lang="en-US" altLang="en-US" sz="2400" dirty="0">
                <a:latin typeface="Arial" panose="020B0604020202020204" pitchFamily="34" charset="0"/>
              </a:rPr>
              <a:t>Scoping (Ch. 3.1-3.3)</a:t>
            </a:r>
          </a:p>
          <a:p>
            <a:pPr eaLnBrk="1" hangingPunct="1">
              <a:lnSpc>
                <a:spcPct val="80000"/>
              </a:lnSpc>
            </a:pPr>
            <a:r>
              <a:rPr lang="en-US" altLang="en-US" sz="2400" dirty="0">
                <a:latin typeface="Arial" panose="020B0604020202020204" pitchFamily="34" charset="0"/>
              </a:rPr>
              <a:t>Programming Language Semantics (Sc. Ch. 4.1-4.3)</a:t>
            </a:r>
          </a:p>
          <a:p>
            <a:pPr eaLnBrk="1" hangingPunct="1">
              <a:lnSpc>
                <a:spcPct val="80000"/>
              </a:lnSpc>
            </a:pPr>
            <a:r>
              <a:rPr lang="en-US" altLang="en-US" sz="2400" dirty="0">
                <a:latin typeface="Arial" panose="020B0604020202020204" pitchFamily="34" charset="0"/>
              </a:rPr>
              <a:t>Functional programming (Ch. 11)</a:t>
            </a:r>
          </a:p>
          <a:p>
            <a:pPr lvl="1" eaLnBrk="1" hangingPunct="1">
              <a:lnSpc>
                <a:spcPct val="80000"/>
              </a:lnSpc>
            </a:pPr>
            <a:r>
              <a:rPr lang="en-US" altLang="en-US" sz="2400" dirty="0">
                <a:latin typeface="Arial" panose="020B0604020202020204" pitchFamily="34" charset="0"/>
                <a:ea typeface="Arial" panose="020B0604020202020204" pitchFamily="34" charset="0"/>
              </a:rPr>
              <a:t>Scheme and Haskell, map/fold questions</a:t>
            </a:r>
          </a:p>
          <a:p>
            <a:pPr eaLnBrk="1" hangingPunct="1">
              <a:lnSpc>
                <a:spcPct val="80000"/>
              </a:lnSpc>
            </a:pPr>
            <a:r>
              <a:rPr lang="en-US" altLang="en-US" sz="2400" dirty="0">
                <a:latin typeface="Arial" panose="020B0604020202020204" pitchFamily="34" charset="0"/>
              </a:rPr>
              <a:t>Lambda calculus (Ch. 11 Companion)</a:t>
            </a:r>
          </a:p>
          <a:p>
            <a:pPr eaLnBrk="1" hangingPunct="1">
              <a:lnSpc>
                <a:spcPct val="80000"/>
              </a:lnSpc>
            </a:pPr>
            <a:r>
              <a:rPr lang="en-US" altLang="en-US" sz="2400" dirty="0">
                <a:latin typeface="Arial" panose="020B0604020202020204" pitchFamily="34" charset="0"/>
              </a:rPr>
              <a:t>Data abstraction: Types (Ch. 7, 8)</a:t>
            </a:r>
          </a:p>
          <a:p>
            <a:pPr eaLnBrk="1" hangingPunct="1">
              <a:lnSpc>
                <a:spcPct val="80000"/>
              </a:lnSpc>
            </a:pPr>
            <a:r>
              <a:rPr lang="en-US" altLang="en-US" sz="2400" dirty="0">
                <a:latin typeface="Arial" panose="020B0604020202020204" pitchFamily="34" charset="0"/>
              </a:rPr>
              <a:t>Control abstraction: Parameter Passing (Ch. 9.1-9.3)</a:t>
            </a:r>
          </a:p>
          <a:p>
            <a:pPr eaLnBrk="1" hangingPunct="1">
              <a:lnSpc>
                <a:spcPct val="80000"/>
              </a:lnSpc>
            </a:pPr>
            <a:r>
              <a:rPr lang="en-US" altLang="en-US" sz="2400" dirty="0">
                <a:latin typeface="Arial" panose="020B0604020202020204" pitchFamily="34" charset="0"/>
              </a:rPr>
              <a:t>Object-oriented languages (10.1-10.2)</a:t>
            </a:r>
          </a:p>
          <a:p>
            <a:pPr eaLnBrk="1" hangingPunct="1">
              <a:lnSpc>
                <a:spcPct val="80000"/>
              </a:lnSpc>
            </a:pPr>
            <a:r>
              <a:rPr lang="en-US" altLang="en-US" sz="2400" dirty="0">
                <a:latin typeface="Arial" panose="020B0604020202020204" pitchFamily="34" charset="0"/>
              </a:rPr>
              <a:t>Concurrency (13.1). “What can go wrong?” questions</a:t>
            </a:r>
          </a:p>
          <a:p>
            <a:pPr eaLnBrk="1" hangingPunct="1">
              <a:lnSpc>
                <a:spcPct val="80000"/>
              </a:lnSpc>
            </a:pPr>
            <a:r>
              <a:rPr lang="en-US" altLang="en-US" sz="2400" dirty="0">
                <a:latin typeface="Arial" panose="020B0604020202020204" pitchFamily="34" charset="0"/>
              </a:rPr>
              <a:t>Dynamic languages (Ch. 14 optional)</a:t>
            </a:r>
          </a:p>
          <a:p>
            <a:pPr marL="0" indent="0" eaLnBrk="1" hangingPunct="1">
              <a:lnSpc>
                <a:spcPct val="80000"/>
              </a:lnSpc>
              <a:buNone/>
            </a:pPr>
            <a:endParaRPr lang="en-US" altLang="en-US" sz="2400" dirty="0">
              <a:latin typeface="Arial" panose="020B0604020202020204" pitchFamily="34" charset="0"/>
            </a:endParaRPr>
          </a:p>
          <a:p>
            <a:pPr eaLnBrk="1" hangingPunct="1">
              <a:lnSpc>
                <a:spcPct val="80000"/>
              </a:lnSpc>
            </a:pPr>
            <a:r>
              <a:rPr lang="en-US" altLang="en-US" sz="2400" dirty="0">
                <a:latin typeface="Arial" panose="020B0604020202020204" pitchFamily="34" charset="0"/>
              </a:rPr>
              <a:t>Comparative Programming Languages</a:t>
            </a:r>
          </a:p>
        </p:txBody>
      </p:sp>
      <p:sp>
        <p:nvSpPr>
          <p:cNvPr id="2" name="Footer Placeholder 1">
            <a:extLst>
              <a:ext uri="{FF2B5EF4-FFF2-40B4-BE49-F238E27FC236}">
                <a16:creationId xmlns:a16="http://schemas.microsoft.com/office/drawing/2014/main" id="{19B25558-E141-0C47-9389-B05067B069F9}"/>
              </a:ext>
            </a:extLst>
          </p:cNvPr>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dirty="0">
                <a:latin typeface="Arial"/>
                <a:cs typeface="Arial"/>
              </a:rPr>
              <a:t>Programming Languages CSCI 4430, A. Milanova</a:t>
            </a:r>
          </a:p>
        </p:txBody>
      </p:sp>
    </p:spTree>
    <p:extLst>
      <p:ext uri="{BB962C8B-B14F-4D97-AF65-F5344CB8AC3E}">
        <p14:creationId xmlns:p14="http://schemas.microsoft.com/office/powerpoint/2010/main" val="3539583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08245-4827-1F4A-A71B-D2F19410DFAB}"/>
              </a:ext>
            </a:extLst>
          </p:cNvPr>
          <p:cNvSpPr>
            <a:spLocks noGrp="1"/>
          </p:cNvSpPr>
          <p:nvPr>
            <p:ph type="title"/>
          </p:nvPr>
        </p:nvSpPr>
        <p:spPr/>
        <p:txBody>
          <a:bodyPr/>
          <a:lstStyle/>
          <a:p>
            <a:pPr>
              <a:defRPr/>
            </a:pPr>
            <a:r>
              <a:rPr lang="en-US" dirty="0">
                <a:latin typeface="Arial"/>
              </a:rPr>
              <a:t>Practice Problems (Quiz 7) </a:t>
            </a:r>
          </a:p>
        </p:txBody>
      </p:sp>
      <p:sp>
        <p:nvSpPr>
          <p:cNvPr id="3" name="Content Placeholder 2">
            <a:extLst>
              <a:ext uri="{FF2B5EF4-FFF2-40B4-BE49-F238E27FC236}">
                <a16:creationId xmlns:a16="http://schemas.microsoft.com/office/drawing/2014/main" id="{15AB4BB3-8131-F640-83D2-626AF470A22A}"/>
              </a:ext>
            </a:extLst>
          </p:cNvPr>
          <p:cNvSpPr>
            <a:spLocks noGrp="1"/>
          </p:cNvSpPr>
          <p:nvPr>
            <p:ph idx="1"/>
          </p:nvPr>
        </p:nvSpPr>
        <p:spPr>
          <a:xfrm>
            <a:off x="228600" y="1143000"/>
            <a:ext cx="8726488" cy="4800600"/>
          </a:xfrm>
        </p:spPr>
        <p:txBody>
          <a:bodyPr/>
          <a:lstStyle/>
          <a:p>
            <a:pPr marL="0" indent="0">
              <a:buFont typeface="Wingdings" charset="0"/>
              <a:buNone/>
              <a:defRPr/>
            </a:pPr>
            <a:r>
              <a:rPr lang="en-US" sz="2400" dirty="0">
                <a:latin typeface="Arial"/>
              </a:rPr>
              <a:t>Fill in the Or and Let arms of </a:t>
            </a:r>
            <a:r>
              <a:rPr lang="en-US" sz="2400" b="1" dirty="0" err="1">
                <a:latin typeface="Arial"/>
              </a:rPr>
              <a:t>eval</a:t>
            </a:r>
            <a:r>
              <a:rPr lang="en-US" sz="2400" dirty="0">
                <a:latin typeface="Arial"/>
              </a:rPr>
              <a:t>:</a:t>
            </a:r>
          </a:p>
          <a:p>
            <a:pPr marL="0" indent="0">
              <a:buFont typeface="Wingdings" charset="0"/>
              <a:buNone/>
              <a:defRPr/>
            </a:pPr>
            <a:r>
              <a:rPr lang="en-US" sz="2400" dirty="0">
                <a:latin typeface="Arial"/>
              </a:rPr>
              <a:t>-- Purpose: evaluates expression </a:t>
            </a:r>
            <a:r>
              <a:rPr lang="en-US" sz="2400" b="1" dirty="0">
                <a:latin typeface="Arial"/>
              </a:rPr>
              <a:t>e</a:t>
            </a:r>
            <a:r>
              <a:rPr lang="en-US" sz="2400" dirty="0">
                <a:latin typeface="Arial"/>
              </a:rPr>
              <a:t> in binding environment </a:t>
            </a:r>
            <a:r>
              <a:rPr lang="en-US" sz="2400" b="1" dirty="0" err="1">
                <a:latin typeface="Arial"/>
              </a:rPr>
              <a:t>env</a:t>
            </a:r>
            <a:endParaRPr lang="en-US" sz="2400" dirty="0">
              <a:latin typeface="Arial"/>
            </a:endParaRPr>
          </a:p>
          <a:p>
            <a:pPr marL="0" indent="0">
              <a:buFont typeface="Wingdings" charset="0"/>
              <a:buNone/>
              <a:defRPr/>
            </a:pPr>
            <a:r>
              <a:rPr lang="en-US" sz="2400" dirty="0">
                <a:latin typeface="Arial"/>
              </a:rPr>
              <a:t>-- Returns the </a:t>
            </a:r>
            <a:r>
              <a:rPr lang="en-US" sz="2400" dirty="0" err="1">
                <a:latin typeface="Arial"/>
              </a:rPr>
              <a:t>boolean</a:t>
            </a:r>
            <a:r>
              <a:rPr lang="en-US" sz="2400" dirty="0">
                <a:latin typeface="Arial"/>
              </a:rPr>
              <a:t> value of </a:t>
            </a:r>
            <a:r>
              <a:rPr lang="en-US" sz="2400" b="1" dirty="0">
                <a:latin typeface="Arial"/>
              </a:rPr>
              <a:t>e</a:t>
            </a:r>
            <a:r>
              <a:rPr lang="en-US" sz="2400" dirty="0">
                <a:latin typeface="Arial"/>
              </a:rPr>
              <a:t> or throws an Exception</a:t>
            </a:r>
          </a:p>
          <a:p>
            <a:pPr marL="0" indent="0">
              <a:buFont typeface="Wingdings" charset="0"/>
              <a:buNone/>
              <a:defRPr/>
            </a:pPr>
            <a:r>
              <a:rPr lang="en-US" sz="2400" dirty="0">
                <a:latin typeface="Arial"/>
              </a:rPr>
              <a:t>-- Ex.: </a:t>
            </a:r>
            <a:r>
              <a:rPr lang="en-US" sz="2400" b="1" dirty="0" err="1">
                <a:latin typeface="Arial"/>
              </a:rPr>
              <a:t>eval</a:t>
            </a:r>
            <a:r>
              <a:rPr lang="en-US" sz="2400" b="1" dirty="0">
                <a:latin typeface="Arial"/>
              </a:rPr>
              <a:t> (</a:t>
            </a:r>
            <a:r>
              <a:rPr lang="en-US" sz="2400" b="1" dirty="0" err="1">
                <a:latin typeface="Arial"/>
              </a:rPr>
              <a:t>Var</a:t>
            </a:r>
            <a:r>
              <a:rPr lang="en-US" sz="2400" b="1" dirty="0">
                <a:latin typeface="Arial"/>
              </a:rPr>
              <a:t> "x") [("</a:t>
            </a:r>
            <a:r>
              <a:rPr lang="en-US" sz="2400" b="1" dirty="0" err="1">
                <a:latin typeface="Arial"/>
              </a:rPr>
              <a:t>x",True</a:t>
            </a:r>
            <a:r>
              <a:rPr lang="en-US" sz="2400" b="1" dirty="0">
                <a:latin typeface="Arial"/>
              </a:rPr>
              <a:t>),("</a:t>
            </a:r>
            <a:r>
              <a:rPr lang="en-US" sz="2400" b="1" dirty="0" err="1">
                <a:latin typeface="Arial"/>
              </a:rPr>
              <a:t>x",False</a:t>
            </a:r>
            <a:r>
              <a:rPr lang="en-US" sz="2400" b="1" dirty="0">
                <a:latin typeface="Arial"/>
              </a:rPr>
              <a:t>)]</a:t>
            </a:r>
            <a:r>
              <a:rPr lang="en-US" sz="2400" dirty="0">
                <a:latin typeface="Arial"/>
              </a:rPr>
              <a:t> returns </a:t>
            </a:r>
            <a:r>
              <a:rPr lang="en-US" sz="2400" b="1" dirty="0">
                <a:latin typeface="Arial"/>
              </a:rPr>
              <a:t>True</a:t>
            </a:r>
          </a:p>
          <a:p>
            <a:pPr marL="0" indent="0">
              <a:buFont typeface="Wingdings" charset="0"/>
              <a:buNone/>
              <a:defRPr/>
            </a:pPr>
            <a:r>
              <a:rPr lang="en-US" sz="2400" dirty="0" err="1">
                <a:latin typeface="Arial"/>
              </a:rPr>
              <a:t>eval</a:t>
            </a:r>
            <a:r>
              <a:rPr lang="en-US" sz="2400" dirty="0">
                <a:latin typeface="Arial"/>
              </a:rPr>
              <a:t> :: </a:t>
            </a:r>
            <a:r>
              <a:rPr lang="en-US" sz="2400" dirty="0" err="1">
                <a:latin typeface="Arial"/>
              </a:rPr>
              <a:t>Expr</a:t>
            </a:r>
            <a:r>
              <a:rPr lang="en-US" sz="2400" dirty="0">
                <a:latin typeface="Arial"/>
              </a:rPr>
              <a:t> -&gt; [(</a:t>
            </a:r>
            <a:r>
              <a:rPr lang="en-US" sz="2400" dirty="0" err="1">
                <a:latin typeface="Arial"/>
              </a:rPr>
              <a:t>Name,Bool</a:t>
            </a:r>
            <a:r>
              <a:rPr lang="en-US" sz="2400" dirty="0">
                <a:latin typeface="Arial"/>
              </a:rPr>
              <a:t>)] -&gt; </a:t>
            </a:r>
            <a:r>
              <a:rPr lang="en-US" sz="2400" dirty="0" err="1">
                <a:latin typeface="Arial"/>
              </a:rPr>
              <a:t>Bool</a:t>
            </a:r>
            <a:endParaRPr lang="en-US" sz="2400" dirty="0">
              <a:latin typeface="Arial"/>
            </a:endParaRPr>
          </a:p>
          <a:p>
            <a:pPr marL="0" indent="0">
              <a:buFont typeface="Wingdings" charset="0"/>
              <a:buNone/>
              <a:defRPr/>
            </a:pPr>
            <a:r>
              <a:rPr lang="en-US" sz="2400" dirty="0" err="1">
                <a:latin typeface="Arial"/>
              </a:rPr>
              <a:t>eval</a:t>
            </a:r>
            <a:r>
              <a:rPr lang="en-US" sz="2400" dirty="0">
                <a:latin typeface="Arial"/>
              </a:rPr>
              <a:t> e </a:t>
            </a:r>
            <a:r>
              <a:rPr lang="en-US" sz="2400" dirty="0" err="1">
                <a:latin typeface="Arial"/>
              </a:rPr>
              <a:t>env</a:t>
            </a:r>
            <a:r>
              <a:rPr lang="en-US" sz="2400" dirty="0">
                <a:latin typeface="Arial"/>
              </a:rPr>
              <a:t> =</a:t>
            </a:r>
          </a:p>
          <a:p>
            <a:pPr marL="0" indent="0">
              <a:buFont typeface="Wingdings" charset="0"/>
              <a:buNone/>
              <a:defRPr/>
            </a:pPr>
            <a:r>
              <a:rPr lang="en-US" sz="2400" dirty="0">
                <a:latin typeface="Arial"/>
              </a:rPr>
              <a:t>   case e of</a:t>
            </a:r>
          </a:p>
          <a:p>
            <a:pPr marL="0" indent="0">
              <a:buFont typeface="Wingdings" charset="0"/>
              <a:buNone/>
              <a:defRPr/>
            </a:pPr>
            <a:r>
              <a:rPr lang="en-US" sz="2400" dirty="0">
                <a:latin typeface="Arial"/>
              </a:rPr>
              <a:t>     </a:t>
            </a:r>
            <a:r>
              <a:rPr lang="en-US" sz="2400" dirty="0" err="1">
                <a:latin typeface="Arial"/>
              </a:rPr>
              <a:t>Var</a:t>
            </a:r>
            <a:r>
              <a:rPr lang="en-US" sz="2400" dirty="0">
                <a:latin typeface="Arial"/>
              </a:rPr>
              <a:t> n -&gt; find n </a:t>
            </a:r>
            <a:r>
              <a:rPr lang="en-US" sz="2400" dirty="0" err="1">
                <a:latin typeface="Arial"/>
              </a:rPr>
              <a:t>env</a:t>
            </a:r>
            <a:endParaRPr lang="en-US" sz="2400" dirty="0">
              <a:latin typeface="Arial"/>
            </a:endParaRPr>
          </a:p>
          <a:p>
            <a:pPr marL="0" indent="0">
              <a:buFont typeface="Wingdings" charset="0"/>
              <a:buNone/>
              <a:defRPr/>
            </a:pPr>
            <a:r>
              <a:rPr lang="en-US" sz="2400" dirty="0">
                <a:latin typeface="Arial"/>
              </a:rPr>
              <a:t>     Val b -&gt; b</a:t>
            </a:r>
          </a:p>
          <a:p>
            <a:pPr marL="0" indent="0">
              <a:buFont typeface="Wingdings" charset="0"/>
              <a:buNone/>
              <a:defRPr/>
            </a:pPr>
            <a:r>
              <a:rPr lang="en-US" sz="2400" dirty="0">
                <a:latin typeface="Arial"/>
              </a:rPr>
              <a:t>     And e1 e2 -&gt; (</a:t>
            </a:r>
            <a:r>
              <a:rPr lang="en-US" sz="2400" dirty="0" err="1">
                <a:latin typeface="Arial"/>
              </a:rPr>
              <a:t>eval</a:t>
            </a:r>
            <a:r>
              <a:rPr lang="en-US" sz="2400" dirty="0">
                <a:latin typeface="Arial"/>
              </a:rPr>
              <a:t> e1 </a:t>
            </a:r>
            <a:r>
              <a:rPr lang="en-US" sz="2400" dirty="0" err="1">
                <a:latin typeface="Arial"/>
              </a:rPr>
              <a:t>env</a:t>
            </a:r>
            <a:r>
              <a:rPr lang="en-US" sz="2400" dirty="0">
                <a:latin typeface="Arial"/>
              </a:rPr>
              <a:t>) &amp;&amp; (</a:t>
            </a:r>
            <a:r>
              <a:rPr lang="en-US" sz="2400" dirty="0" err="1">
                <a:latin typeface="Arial"/>
              </a:rPr>
              <a:t>eval</a:t>
            </a:r>
            <a:r>
              <a:rPr lang="en-US" sz="2400" dirty="0">
                <a:latin typeface="Arial"/>
              </a:rPr>
              <a:t> e2 </a:t>
            </a:r>
            <a:r>
              <a:rPr lang="en-US" sz="2400" dirty="0" err="1">
                <a:latin typeface="Arial"/>
              </a:rPr>
              <a:t>env</a:t>
            </a:r>
            <a:r>
              <a:rPr lang="en-US" sz="2400" dirty="0">
                <a:latin typeface="Arial"/>
              </a:rPr>
              <a:t>)</a:t>
            </a:r>
          </a:p>
          <a:p>
            <a:pPr marL="0" indent="0">
              <a:buFont typeface="Wingdings" charset="0"/>
              <a:buNone/>
              <a:defRPr/>
            </a:pPr>
            <a:r>
              <a:rPr lang="en-US" sz="2400" dirty="0">
                <a:latin typeface="Arial"/>
              </a:rPr>
              <a:t>     Or e1 e2 -&gt; ______________________________</a:t>
            </a:r>
          </a:p>
          <a:p>
            <a:pPr marL="0" indent="0">
              <a:buFont typeface="Wingdings" charset="0"/>
              <a:buNone/>
              <a:defRPr/>
            </a:pPr>
            <a:r>
              <a:rPr lang="en-US" sz="2400" dirty="0">
                <a:latin typeface="Arial"/>
              </a:rPr>
              <a:t>     Not e1 -&gt; not (</a:t>
            </a:r>
            <a:r>
              <a:rPr lang="en-US" sz="2400" dirty="0" err="1">
                <a:latin typeface="Arial"/>
              </a:rPr>
              <a:t>eval</a:t>
            </a:r>
            <a:r>
              <a:rPr lang="en-US" sz="2400" dirty="0">
                <a:latin typeface="Arial"/>
              </a:rPr>
              <a:t> e1 </a:t>
            </a:r>
            <a:r>
              <a:rPr lang="en-US" sz="2400" dirty="0" err="1">
                <a:latin typeface="Arial"/>
              </a:rPr>
              <a:t>env</a:t>
            </a:r>
            <a:r>
              <a:rPr lang="en-US" sz="2400" dirty="0">
                <a:latin typeface="Arial"/>
              </a:rPr>
              <a:t>)</a:t>
            </a:r>
          </a:p>
          <a:p>
            <a:pPr marL="0" indent="0">
              <a:buFont typeface="Wingdings" charset="0"/>
              <a:buNone/>
              <a:defRPr/>
            </a:pPr>
            <a:r>
              <a:rPr lang="en-US" sz="2400" dirty="0">
                <a:latin typeface="Arial"/>
              </a:rPr>
              <a:t>     Let n e1 e2 -&gt; _____________________________</a:t>
            </a:r>
          </a:p>
        </p:txBody>
      </p:sp>
      <p:sp>
        <p:nvSpPr>
          <p:cNvPr id="5" name="Slide Number Placeholder 4">
            <a:extLst>
              <a:ext uri="{FF2B5EF4-FFF2-40B4-BE49-F238E27FC236}">
                <a16:creationId xmlns:a16="http://schemas.microsoft.com/office/drawing/2014/main" id="{E4382CDF-BBC0-F94F-94E0-59678519DAA6}"/>
              </a:ext>
            </a:extLst>
          </p:cNvPr>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35F29026-4F54-FC4B-9EEE-CEFDBD58A241}" type="slidenum">
              <a:rPr lang="en-US" altLang="en-US" sz="1400"/>
              <a:pPr eaLnBrk="1" hangingPunct="1"/>
              <a:t>20</a:t>
            </a:fld>
            <a:endParaRPr lang="en-US" altLang="en-US" sz="1400"/>
          </a:p>
        </p:txBody>
      </p:sp>
      <p:sp>
        <p:nvSpPr>
          <p:cNvPr id="6" name="TextBox 5">
            <a:extLst>
              <a:ext uri="{FF2B5EF4-FFF2-40B4-BE49-F238E27FC236}">
                <a16:creationId xmlns:a16="http://schemas.microsoft.com/office/drawing/2014/main" id="{9A4C7EFD-6A5D-064E-BC3D-90D0E1D8E188}"/>
              </a:ext>
            </a:extLst>
          </p:cNvPr>
          <p:cNvSpPr txBox="1">
            <a:spLocks noChangeArrowheads="1"/>
          </p:cNvSpPr>
          <p:nvPr/>
        </p:nvSpPr>
        <p:spPr bwMode="auto">
          <a:xfrm>
            <a:off x="2479675" y="5410200"/>
            <a:ext cx="4073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a:solidFill>
                  <a:srgbClr val="0000FF"/>
                </a:solidFill>
                <a:latin typeface="Arial" panose="020B0604020202020204" pitchFamily="34" charset="0"/>
              </a:rPr>
              <a:t>(eval e1 env) || (eval e2 env)</a:t>
            </a:r>
          </a:p>
        </p:txBody>
      </p:sp>
      <p:sp>
        <p:nvSpPr>
          <p:cNvPr id="7" name="TextBox 6">
            <a:extLst>
              <a:ext uri="{FF2B5EF4-FFF2-40B4-BE49-F238E27FC236}">
                <a16:creationId xmlns:a16="http://schemas.microsoft.com/office/drawing/2014/main" id="{81E5975F-B9C8-C04C-9F3C-12AC1BEDAA90}"/>
              </a:ext>
            </a:extLst>
          </p:cNvPr>
          <p:cNvSpPr txBox="1">
            <a:spLocks noChangeArrowheads="1"/>
          </p:cNvSpPr>
          <p:nvPr/>
        </p:nvSpPr>
        <p:spPr bwMode="auto">
          <a:xfrm>
            <a:off x="2743200" y="6324600"/>
            <a:ext cx="4289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a:solidFill>
                  <a:srgbClr val="0000FF"/>
                </a:solidFill>
                <a:latin typeface="Arial" panose="020B0604020202020204" pitchFamily="34" charset="0"/>
              </a:rPr>
              <a:t>eval e2 ((n,(eval e1 env)):env)</a:t>
            </a:r>
          </a:p>
        </p:txBody>
      </p:sp>
    </p:spTree>
    <p:extLst>
      <p:ext uri="{BB962C8B-B14F-4D97-AF65-F5344CB8AC3E}">
        <p14:creationId xmlns:p14="http://schemas.microsoft.com/office/powerpoint/2010/main" val="630087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A9BE5-114A-2A41-AC10-D15D8CA9280B}"/>
              </a:ext>
            </a:extLst>
          </p:cNvPr>
          <p:cNvSpPr>
            <a:spLocks noGrp="1"/>
          </p:cNvSpPr>
          <p:nvPr>
            <p:ph type="title"/>
          </p:nvPr>
        </p:nvSpPr>
        <p:spPr/>
        <p:txBody>
          <a:bodyPr/>
          <a:lstStyle/>
          <a:p>
            <a:pPr>
              <a:defRPr/>
            </a:pPr>
            <a:r>
              <a:rPr lang="en-US" dirty="0">
                <a:latin typeface="Arial"/>
              </a:rPr>
              <a:t>Practice Problems</a:t>
            </a:r>
          </a:p>
        </p:txBody>
      </p:sp>
      <p:sp>
        <p:nvSpPr>
          <p:cNvPr id="3" name="Content Placeholder 2">
            <a:extLst>
              <a:ext uri="{FF2B5EF4-FFF2-40B4-BE49-F238E27FC236}">
                <a16:creationId xmlns:a16="http://schemas.microsoft.com/office/drawing/2014/main" id="{51AB4E98-5845-264B-9C83-7BDB31026F24}"/>
              </a:ext>
            </a:extLst>
          </p:cNvPr>
          <p:cNvSpPr>
            <a:spLocks noGrp="1"/>
          </p:cNvSpPr>
          <p:nvPr>
            <p:ph idx="1"/>
          </p:nvPr>
        </p:nvSpPr>
        <p:spPr/>
        <p:txBody>
          <a:bodyPr/>
          <a:lstStyle/>
          <a:p>
            <a:pPr marL="0" indent="0">
              <a:buFont typeface="Wingdings" charset="0"/>
              <a:buNone/>
              <a:defRPr/>
            </a:pPr>
            <a:r>
              <a:rPr lang="en-US" dirty="0">
                <a:latin typeface="Arial"/>
              </a:rPr>
              <a:t>In programming languages types and type checking</a:t>
            </a:r>
          </a:p>
          <a:p>
            <a:pPr marL="0" indent="0">
              <a:buFont typeface="Wingdings" charset="0"/>
              <a:buNone/>
              <a:defRPr/>
            </a:pPr>
            <a:endParaRPr lang="en-US" dirty="0">
              <a:latin typeface="Arial"/>
            </a:endParaRPr>
          </a:p>
          <a:p>
            <a:pPr marL="514350" indent="-514350">
              <a:buFont typeface="Wingdings" charset="0"/>
              <a:buAutoNum type="alphaLcParenBoth"/>
              <a:defRPr/>
            </a:pPr>
            <a:r>
              <a:rPr lang="en-US" dirty="0">
                <a:latin typeface="Arial"/>
              </a:rPr>
              <a:t>Prevent runtime errors</a:t>
            </a:r>
          </a:p>
          <a:p>
            <a:pPr marL="514350" indent="-514350">
              <a:buFont typeface="Wingdings" charset="0"/>
              <a:buAutoNum type="alphaLcParenBoth"/>
              <a:defRPr/>
            </a:pPr>
            <a:r>
              <a:rPr lang="en-US" dirty="0">
                <a:latin typeface="Arial"/>
              </a:rPr>
              <a:t>Abstract data organization and implementation</a:t>
            </a:r>
          </a:p>
          <a:p>
            <a:pPr marL="514350" indent="-514350">
              <a:buFont typeface="Wingdings" charset="0"/>
              <a:buAutoNum type="alphaLcParenBoth"/>
              <a:defRPr/>
            </a:pPr>
            <a:r>
              <a:rPr lang="en-US" dirty="0">
                <a:latin typeface="Arial"/>
              </a:rPr>
              <a:t>Document variables and subroutines</a:t>
            </a:r>
          </a:p>
          <a:p>
            <a:pPr marL="514350" indent="-514350">
              <a:buFont typeface="Wingdings" charset="0"/>
              <a:buAutoNum type="alphaLcParenBoth"/>
              <a:defRPr/>
            </a:pPr>
            <a:r>
              <a:rPr lang="en-US" dirty="0">
                <a:latin typeface="Arial"/>
              </a:rPr>
              <a:t>All of the above</a:t>
            </a:r>
          </a:p>
        </p:txBody>
      </p:sp>
      <p:sp>
        <p:nvSpPr>
          <p:cNvPr id="4" name="Footer Placeholder 3">
            <a:extLst>
              <a:ext uri="{FF2B5EF4-FFF2-40B4-BE49-F238E27FC236}">
                <a16:creationId xmlns:a16="http://schemas.microsoft.com/office/drawing/2014/main" id="{5828F48E-5798-F14B-9F66-7BEE6C391E40}"/>
              </a:ext>
            </a:extLst>
          </p:cNvPr>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dirty="0">
                <a:latin typeface="Arial"/>
                <a:cs typeface="Arial"/>
              </a:rPr>
              <a:t>Programming Languages CSCI 4430, A. Milanova</a:t>
            </a:r>
          </a:p>
        </p:txBody>
      </p:sp>
      <p:sp>
        <p:nvSpPr>
          <p:cNvPr id="5" name="Slide Number Placeholder 4">
            <a:extLst>
              <a:ext uri="{FF2B5EF4-FFF2-40B4-BE49-F238E27FC236}">
                <a16:creationId xmlns:a16="http://schemas.microsoft.com/office/drawing/2014/main" id="{E96F8CAD-2BA1-D540-B747-CFCD738A9CAA}"/>
              </a:ext>
            </a:extLst>
          </p:cNvPr>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F39961A5-437A-0044-9809-2AA8A166E761}" type="slidenum">
              <a:rPr lang="en-US" altLang="en-US" sz="1400"/>
              <a:pPr eaLnBrk="1" hangingPunct="1"/>
              <a:t>21</a:t>
            </a:fld>
            <a:endParaRPr lang="en-US" altLang="en-US" sz="1400"/>
          </a:p>
        </p:txBody>
      </p:sp>
      <p:sp>
        <p:nvSpPr>
          <p:cNvPr id="6" name="Oval 5">
            <a:extLst>
              <a:ext uri="{FF2B5EF4-FFF2-40B4-BE49-F238E27FC236}">
                <a16:creationId xmlns:a16="http://schemas.microsoft.com/office/drawing/2014/main" id="{C74CC256-89BD-4144-8D27-0A22DA42C8E5}"/>
              </a:ext>
            </a:extLst>
          </p:cNvPr>
          <p:cNvSpPr>
            <a:spLocks noChangeArrowheads="1"/>
          </p:cNvSpPr>
          <p:nvPr/>
        </p:nvSpPr>
        <p:spPr bwMode="auto">
          <a:xfrm>
            <a:off x="152400" y="5334000"/>
            <a:ext cx="4038600" cy="609600"/>
          </a:xfrm>
          <a:prstGeom prst="ellipse">
            <a:avLst/>
          </a:prstGeom>
          <a:noFill/>
          <a:ln w="9525">
            <a:solidFill>
              <a:srgbClr val="00E4A7"/>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US">
              <a:solidFill>
                <a:schemeClr val="lt1"/>
              </a:solidFill>
              <a:latin typeface="+mn-lt"/>
              <a:ea typeface="+mn-ea"/>
            </a:endParaRPr>
          </a:p>
        </p:txBody>
      </p:sp>
    </p:spTree>
    <p:extLst>
      <p:ext uri="{BB962C8B-B14F-4D97-AF65-F5344CB8AC3E}">
        <p14:creationId xmlns:p14="http://schemas.microsoft.com/office/powerpoint/2010/main" val="2080313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14BA-993A-3B43-83DB-FF61073534EE}"/>
              </a:ext>
            </a:extLst>
          </p:cNvPr>
          <p:cNvSpPr>
            <a:spLocks noGrp="1"/>
          </p:cNvSpPr>
          <p:nvPr>
            <p:ph type="title"/>
          </p:nvPr>
        </p:nvSpPr>
        <p:spPr/>
        <p:txBody>
          <a:bodyPr/>
          <a:lstStyle/>
          <a:p>
            <a:pPr>
              <a:defRPr/>
            </a:pPr>
            <a:r>
              <a:rPr lang="en-US" dirty="0">
                <a:latin typeface="Arial"/>
              </a:rPr>
              <a:t>Practice Problems</a:t>
            </a:r>
          </a:p>
        </p:txBody>
      </p:sp>
      <p:sp>
        <p:nvSpPr>
          <p:cNvPr id="5" name="Slide Number Placeholder 4">
            <a:extLst>
              <a:ext uri="{FF2B5EF4-FFF2-40B4-BE49-F238E27FC236}">
                <a16:creationId xmlns:a16="http://schemas.microsoft.com/office/drawing/2014/main" id="{AB32A43E-A56F-0E4B-97C6-6D4538B08D2D}"/>
              </a:ext>
            </a:extLst>
          </p:cNvPr>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270EC972-65C7-A649-B976-A454151FE47A}" type="slidenum">
              <a:rPr lang="en-US" altLang="en-US" sz="1400"/>
              <a:pPr eaLnBrk="1" hangingPunct="1"/>
              <a:t>22</a:t>
            </a:fld>
            <a:endParaRPr lang="en-US" altLang="en-US" sz="1400"/>
          </a:p>
        </p:txBody>
      </p:sp>
      <p:pic>
        <p:nvPicPr>
          <p:cNvPr id="24579" name="Picture 6">
            <a:extLst>
              <a:ext uri="{FF2B5EF4-FFF2-40B4-BE49-F238E27FC236}">
                <a16:creationId xmlns:a16="http://schemas.microsoft.com/office/drawing/2014/main" id="{5E7074D1-F552-3443-98C9-764F8C83EB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6575" y="4419600"/>
            <a:ext cx="3959225"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a:extLst>
              <a:ext uri="{FF2B5EF4-FFF2-40B4-BE49-F238E27FC236}">
                <a16:creationId xmlns:a16="http://schemas.microsoft.com/office/drawing/2014/main" id="{3C02A544-8311-3649-AA63-6CCFAD80D177}"/>
              </a:ext>
            </a:extLst>
          </p:cNvPr>
          <p:cNvSpPr>
            <a:spLocks noGrp="1"/>
          </p:cNvSpPr>
          <p:nvPr>
            <p:ph idx="1"/>
          </p:nvPr>
        </p:nvSpPr>
        <p:spPr/>
        <p:txBody>
          <a:bodyPr/>
          <a:lstStyle/>
          <a:p>
            <a:pPr marL="0" indent="0">
              <a:buFont typeface="Wingdings" charset="0"/>
              <a:buNone/>
              <a:defRPr/>
            </a:pPr>
            <a:r>
              <a:rPr lang="en-US" dirty="0">
                <a:latin typeface="Arial"/>
              </a:rPr>
              <a:t>Let </a:t>
            </a:r>
            <a:r>
              <a:rPr lang="en-US" i="1" dirty="0">
                <a:latin typeface="Arial"/>
              </a:rPr>
              <a:t>A</a:t>
            </a:r>
            <a:r>
              <a:rPr lang="en-US" dirty="0">
                <a:latin typeface="Arial"/>
              </a:rPr>
              <a:t> denote all syntactically valid programs. Let </a:t>
            </a:r>
            <a:r>
              <a:rPr lang="en-US" i="1" dirty="0">
                <a:latin typeface="Arial"/>
              </a:rPr>
              <a:t>S</a:t>
            </a:r>
            <a:r>
              <a:rPr lang="en-US" dirty="0">
                <a:latin typeface="Arial"/>
              </a:rPr>
              <a:t> denote all syntactically valid programs that execute without forbidden errors. Let </a:t>
            </a:r>
            <a:r>
              <a:rPr lang="en-US" i="1" dirty="0">
                <a:latin typeface="Arial"/>
              </a:rPr>
              <a:t>T</a:t>
            </a:r>
            <a:r>
              <a:rPr lang="en-US" dirty="0">
                <a:latin typeface="Arial"/>
              </a:rPr>
              <a:t> denote all programs accepted by certain </a:t>
            </a:r>
            <a:r>
              <a:rPr lang="en-US" dirty="0">
                <a:solidFill>
                  <a:srgbClr val="FF0000"/>
                </a:solidFill>
                <a:latin typeface="Arial"/>
              </a:rPr>
              <a:t>type-safe</a:t>
            </a:r>
            <a:r>
              <a:rPr lang="en-US" dirty="0">
                <a:latin typeface="Arial"/>
              </a:rPr>
              <a:t> </a:t>
            </a:r>
            <a:r>
              <a:rPr lang="en-US" dirty="0">
                <a:solidFill>
                  <a:srgbClr val="FF0000"/>
                </a:solidFill>
                <a:latin typeface="Arial"/>
              </a:rPr>
              <a:t>static</a:t>
            </a:r>
            <a:r>
              <a:rPr lang="en-US" dirty="0">
                <a:latin typeface="Arial"/>
              </a:rPr>
              <a:t> type system. Which one best describes the relation between </a:t>
            </a:r>
            <a:r>
              <a:rPr lang="en-US" i="1" dirty="0">
                <a:latin typeface="Arial"/>
              </a:rPr>
              <a:t>T</a:t>
            </a:r>
            <a:r>
              <a:rPr lang="en-US" dirty="0">
                <a:latin typeface="Arial"/>
              </a:rPr>
              <a:t>, </a:t>
            </a:r>
            <a:r>
              <a:rPr lang="en-US" i="1" dirty="0">
                <a:latin typeface="Arial"/>
              </a:rPr>
              <a:t>S</a:t>
            </a:r>
            <a:r>
              <a:rPr lang="en-US" dirty="0">
                <a:latin typeface="Arial"/>
              </a:rPr>
              <a:t> and </a:t>
            </a:r>
            <a:r>
              <a:rPr lang="en-US" i="1" dirty="0">
                <a:latin typeface="Arial"/>
              </a:rPr>
              <a:t>A</a:t>
            </a:r>
            <a:r>
              <a:rPr lang="en-US" dirty="0">
                <a:latin typeface="Arial"/>
              </a:rPr>
              <a:t>? </a:t>
            </a:r>
          </a:p>
          <a:p>
            <a:pPr marL="0" indent="0">
              <a:buFont typeface="Wingdings" charset="0"/>
              <a:buNone/>
              <a:defRPr/>
            </a:pPr>
            <a:endParaRPr lang="en-US" dirty="0">
              <a:latin typeface="Arial"/>
            </a:endParaRPr>
          </a:p>
        </p:txBody>
      </p:sp>
      <p:sp>
        <p:nvSpPr>
          <p:cNvPr id="9" name="Oval 8">
            <a:extLst>
              <a:ext uri="{FF2B5EF4-FFF2-40B4-BE49-F238E27FC236}">
                <a16:creationId xmlns:a16="http://schemas.microsoft.com/office/drawing/2014/main" id="{E5632A03-30B1-4041-A14A-DE5B655E9CE8}"/>
              </a:ext>
            </a:extLst>
          </p:cNvPr>
          <p:cNvSpPr>
            <a:spLocks noChangeArrowheads="1"/>
          </p:cNvSpPr>
          <p:nvPr/>
        </p:nvSpPr>
        <p:spPr bwMode="auto">
          <a:xfrm>
            <a:off x="304800" y="4419600"/>
            <a:ext cx="4038600" cy="609600"/>
          </a:xfrm>
          <a:prstGeom prst="ellipse">
            <a:avLst/>
          </a:prstGeom>
          <a:noFill/>
          <a:ln w="9525">
            <a:solidFill>
              <a:srgbClr val="00E4A7"/>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US">
              <a:solidFill>
                <a:schemeClr val="lt1"/>
              </a:solidFill>
              <a:latin typeface="+mn-lt"/>
              <a:ea typeface="+mn-ea"/>
            </a:endParaRPr>
          </a:p>
        </p:txBody>
      </p:sp>
    </p:spTree>
    <p:extLst>
      <p:ext uri="{BB962C8B-B14F-4D97-AF65-F5344CB8AC3E}">
        <p14:creationId xmlns:p14="http://schemas.microsoft.com/office/powerpoint/2010/main" val="32302185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1705E-3ED1-FA4A-9E68-59A7FE05CDD2}"/>
              </a:ext>
            </a:extLst>
          </p:cNvPr>
          <p:cNvSpPr>
            <a:spLocks noGrp="1"/>
          </p:cNvSpPr>
          <p:nvPr>
            <p:ph type="title"/>
          </p:nvPr>
        </p:nvSpPr>
        <p:spPr/>
        <p:txBody>
          <a:bodyPr/>
          <a:lstStyle/>
          <a:p>
            <a:pPr>
              <a:defRPr/>
            </a:pPr>
            <a:r>
              <a:rPr lang="en-US" dirty="0">
                <a:latin typeface="Arial"/>
              </a:rPr>
              <a:t>Cont.</a:t>
            </a:r>
          </a:p>
        </p:txBody>
      </p:sp>
      <p:sp>
        <p:nvSpPr>
          <p:cNvPr id="4" name="Footer Placeholder 3">
            <a:extLst>
              <a:ext uri="{FF2B5EF4-FFF2-40B4-BE49-F238E27FC236}">
                <a16:creationId xmlns:a16="http://schemas.microsoft.com/office/drawing/2014/main" id="{6DF5A6B6-0EB7-794F-BB19-1DE16BB83BD6}"/>
              </a:ext>
            </a:extLst>
          </p:cNvPr>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dirty="0">
                <a:latin typeface="Arial"/>
                <a:cs typeface="Arial"/>
              </a:rPr>
              <a:t>Programming Languages CSCI 4430, A. Milanova</a:t>
            </a:r>
          </a:p>
        </p:txBody>
      </p:sp>
      <p:sp>
        <p:nvSpPr>
          <p:cNvPr id="5" name="Slide Number Placeholder 4">
            <a:extLst>
              <a:ext uri="{FF2B5EF4-FFF2-40B4-BE49-F238E27FC236}">
                <a16:creationId xmlns:a16="http://schemas.microsoft.com/office/drawing/2014/main" id="{3F732A70-AF1D-2347-8962-4185D8EE2BEB}"/>
              </a:ext>
            </a:extLst>
          </p:cNvPr>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5C51047F-BB1D-B84A-82E8-536B73AF759F}" type="slidenum">
              <a:rPr lang="en-US" altLang="en-US" sz="1400"/>
              <a:pPr eaLnBrk="1" hangingPunct="1"/>
              <a:t>23</a:t>
            </a:fld>
            <a:endParaRPr lang="en-US" altLang="en-US" sz="1400"/>
          </a:p>
        </p:txBody>
      </p:sp>
      <p:sp>
        <p:nvSpPr>
          <p:cNvPr id="6" name="Oval 5">
            <a:extLst>
              <a:ext uri="{FF2B5EF4-FFF2-40B4-BE49-F238E27FC236}">
                <a16:creationId xmlns:a16="http://schemas.microsoft.com/office/drawing/2014/main" id="{7C8FC512-AA5D-724E-9417-88F4DC3874E5}"/>
              </a:ext>
            </a:extLst>
          </p:cNvPr>
          <p:cNvSpPr>
            <a:spLocks noChangeArrowheads="1"/>
          </p:cNvSpPr>
          <p:nvPr/>
        </p:nvSpPr>
        <p:spPr bwMode="auto">
          <a:xfrm>
            <a:off x="533400" y="1752600"/>
            <a:ext cx="8001000" cy="4267200"/>
          </a:xfrm>
          <a:prstGeom prst="ellipse">
            <a:avLst/>
          </a:prstGeom>
          <a:noFill/>
          <a:ln w="9525">
            <a:solidFill>
              <a:srgbClr val="00E4A7"/>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US">
              <a:solidFill>
                <a:schemeClr val="lt1"/>
              </a:solidFill>
              <a:latin typeface="+mn-lt"/>
              <a:ea typeface="+mn-ea"/>
            </a:endParaRPr>
          </a:p>
        </p:txBody>
      </p:sp>
      <p:sp>
        <p:nvSpPr>
          <p:cNvPr id="25605" name="TextBox 6">
            <a:extLst>
              <a:ext uri="{FF2B5EF4-FFF2-40B4-BE49-F238E27FC236}">
                <a16:creationId xmlns:a16="http://schemas.microsoft.com/office/drawing/2014/main" id="{E67BC86D-A1AB-3F4E-BA61-66BFD9710620}"/>
              </a:ext>
            </a:extLst>
          </p:cNvPr>
          <p:cNvSpPr txBox="1">
            <a:spLocks noChangeArrowheads="1"/>
          </p:cNvSpPr>
          <p:nvPr/>
        </p:nvSpPr>
        <p:spPr bwMode="auto">
          <a:xfrm>
            <a:off x="3429000" y="1905000"/>
            <a:ext cx="1809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800" i="1">
                <a:latin typeface="Arial" panose="020B0604020202020204" pitchFamily="34" charset="0"/>
              </a:rPr>
              <a:t>A: All programs</a:t>
            </a:r>
          </a:p>
        </p:txBody>
      </p:sp>
      <p:sp>
        <p:nvSpPr>
          <p:cNvPr id="8" name="Oval 7">
            <a:extLst>
              <a:ext uri="{FF2B5EF4-FFF2-40B4-BE49-F238E27FC236}">
                <a16:creationId xmlns:a16="http://schemas.microsoft.com/office/drawing/2014/main" id="{37622B12-E30A-554C-BF9A-A4B270543040}"/>
              </a:ext>
            </a:extLst>
          </p:cNvPr>
          <p:cNvSpPr>
            <a:spLocks noChangeArrowheads="1"/>
          </p:cNvSpPr>
          <p:nvPr/>
        </p:nvSpPr>
        <p:spPr bwMode="auto">
          <a:xfrm>
            <a:off x="1752600" y="2667000"/>
            <a:ext cx="6019800" cy="2743200"/>
          </a:xfrm>
          <a:prstGeom prst="ellipse">
            <a:avLst/>
          </a:prstGeom>
          <a:noFill/>
          <a:ln w="9525">
            <a:solidFill>
              <a:srgbClr val="00E4A7"/>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US">
              <a:solidFill>
                <a:schemeClr val="lt1"/>
              </a:solidFill>
              <a:latin typeface="+mn-lt"/>
              <a:ea typeface="+mn-ea"/>
            </a:endParaRPr>
          </a:p>
        </p:txBody>
      </p:sp>
      <p:sp>
        <p:nvSpPr>
          <p:cNvPr id="25607" name="TextBox 8">
            <a:extLst>
              <a:ext uri="{FF2B5EF4-FFF2-40B4-BE49-F238E27FC236}">
                <a16:creationId xmlns:a16="http://schemas.microsoft.com/office/drawing/2014/main" id="{785BD884-9FB0-6743-8E4C-C032F6B2CE60}"/>
              </a:ext>
            </a:extLst>
          </p:cNvPr>
          <p:cNvSpPr txBox="1">
            <a:spLocks noChangeArrowheads="1"/>
          </p:cNvSpPr>
          <p:nvPr/>
        </p:nvSpPr>
        <p:spPr bwMode="auto">
          <a:xfrm>
            <a:off x="3101975" y="2743200"/>
            <a:ext cx="3451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800" i="1">
                <a:latin typeface="Arial" panose="020B0604020202020204" pitchFamily="34" charset="0"/>
              </a:rPr>
              <a:t>S: All programs that run without </a:t>
            </a:r>
            <a:br>
              <a:rPr lang="en-US" altLang="en-US" sz="1800" i="1">
                <a:latin typeface="Arial" panose="020B0604020202020204" pitchFamily="34" charset="0"/>
              </a:rPr>
            </a:br>
            <a:r>
              <a:rPr lang="en-US" altLang="en-US" sz="1800" i="1">
                <a:latin typeface="Arial" panose="020B0604020202020204" pitchFamily="34" charset="0"/>
              </a:rPr>
              <a:t>forbidden errors</a:t>
            </a:r>
          </a:p>
        </p:txBody>
      </p:sp>
      <p:sp>
        <p:nvSpPr>
          <p:cNvPr id="10" name="Oval 9">
            <a:extLst>
              <a:ext uri="{FF2B5EF4-FFF2-40B4-BE49-F238E27FC236}">
                <a16:creationId xmlns:a16="http://schemas.microsoft.com/office/drawing/2014/main" id="{F72EE77F-2A9F-B54D-A8D4-B86A2BED8F9C}"/>
              </a:ext>
            </a:extLst>
          </p:cNvPr>
          <p:cNvSpPr>
            <a:spLocks noChangeArrowheads="1"/>
          </p:cNvSpPr>
          <p:nvPr/>
        </p:nvSpPr>
        <p:spPr bwMode="auto">
          <a:xfrm>
            <a:off x="2667000" y="3429000"/>
            <a:ext cx="4267200" cy="1828800"/>
          </a:xfrm>
          <a:prstGeom prst="ellipse">
            <a:avLst/>
          </a:prstGeom>
          <a:noFill/>
          <a:ln w="9525">
            <a:solidFill>
              <a:srgbClr val="00E4A7"/>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US">
              <a:solidFill>
                <a:schemeClr val="lt1"/>
              </a:solidFill>
              <a:latin typeface="+mn-lt"/>
              <a:ea typeface="+mn-ea"/>
            </a:endParaRPr>
          </a:p>
        </p:txBody>
      </p:sp>
      <p:sp>
        <p:nvSpPr>
          <p:cNvPr id="25609" name="TextBox 10">
            <a:extLst>
              <a:ext uri="{FF2B5EF4-FFF2-40B4-BE49-F238E27FC236}">
                <a16:creationId xmlns:a16="http://schemas.microsoft.com/office/drawing/2014/main" id="{7910DF1A-1B6F-6945-852E-5A3FE454C3C0}"/>
              </a:ext>
            </a:extLst>
          </p:cNvPr>
          <p:cNvSpPr txBox="1">
            <a:spLocks noChangeArrowheads="1"/>
          </p:cNvSpPr>
          <p:nvPr/>
        </p:nvSpPr>
        <p:spPr bwMode="auto">
          <a:xfrm>
            <a:off x="3276600" y="3668713"/>
            <a:ext cx="32797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800" i="1">
                <a:latin typeface="Arial" panose="020B0604020202020204" pitchFamily="34" charset="0"/>
              </a:rPr>
              <a:t>T: All programs accepted by a </a:t>
            </a:r>
          </a:p>
          <a:p>
            <a:pPr eaLnBrk="1" hangingPunct="1"/>
            <a:r>
              <a:rPr lang="en-US" altLang="en-US" sz="1800" b="1" i="1">
                <a:latin typeface="Arial" panose="020B0604020202020204" pitchFamily="34" charset="0"/>
              </a:rPr>
              <a:t>type-safe</a:t>
            </a:r>
            <a:r>
              <a:rPr lang="en-US" altLang="en-US" sz="1800" i="1">
                <a:latin typeface="Arial" panose="020B0604020202020204" pitchFamily="34" charset="0"/>
              </a:rPr>
              <a:t> </a:t>
            </a:r>
            <a:r>
              <a:rPr lang="en-US" altLang="en-US" sz="1800" b="1" i="1">
                <a:latin typeface="Arial" panose="020B0604020202020204" pitchFamily="34" charset="0"/>
              </a:rPr>
              <a:t>static</a:t>
            </a:r>
            <a:r>
              <a:rPr lang="en-US" altLang="en-US" sz="1800" i="1">
                <a:latin typeface="Arial" panose="020B0604020202020204" pitchFamily="34" charset="0"/>
              </a:rPr>
              <a:t> type system</a:t>
            </a:r>
          </a:p>
        </p:txBody>
      </p:sp>
    </p:spTree>
    <p:extLst>
      <p:ext uri="{BB962C8B-B14F-4D97-AF65-F5344CB8AC3E}">
        <p14:creationId xmlns:p14="http://schemas.microsoft.com/office/powerpoint/2010/main" val="3076670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729C7-7E68-244F-9415-C0C66EAD29D8}"/>
              </a:ext>
            </a:extLst>
          </p:cNvPr>
          <p:cNvSpPr>
            <a:spLocks noGrp="1"/>
          </p:cNvSpPr>
          <p:nvPr>
            <p:ph type="title"/>
          </p:nvPr>
        </p:nvSpPr>
        <p:spPr/>
        <p:txBody>
          <a:bodyPr/>
          <a:lstStyle/>
          <a:p>
            <a:pPr>
              <a:defRPr/>
            </a:pPr>
            <a:r>
              <a:rPr lang="en-US" dirty="0">
                <a:latin typeface="Arial"/>
              </a:rPr>
              <a:t>Practice Problems</a:t>
            </a:r>
          </a:p>
        </p:txBody>
      </p:sp>
      <p:sp>
        <p:nvSpPr>
          <p:cNvPr id="5" name="Slide Number Placeholder 4">
            <a:extLst>
              <a:ext uri="{FF2B5EF4-FFF2-40B4-BE49-F238E27FC236}">
                <a16:creationId xmlns:a16="http://schemas.microsoft.com/office/drawing/2014/main" id="{F2AABFB6-2355-BB4E-AB6A-01D94DABD369}"/>
              </a:ext>
            </a:extLst>
          </p:cNvPr>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F769B787-8EC2-404F-B801-35582ED46B03}" type="slidenum">
              <a:rPr lang="en-US" altLang="en-US" sz="1400"/>
              <a:pPr eaLnBrk="1" hangingPunct="1"/>
              <a:t>24</a:t>
            </a:fld>
            <a:endParaRPr lang="en-US" altLang="en-US" sz="1400"/>
          </a:p>
        </p:txBody>
      </p:sp>
      <p:sp>
        <p:nvSpPr>
          <p:cNvPr id="8" name="Content Placeholder 2">
            <a:extLst>
              <a:ext uri="{FF2B5EF4-FFF2-40B4-BE49-F238E27FC236}">
                <a16:creationId xmlns:a16="http://schemas.microsoft.com/office/drawing/2014/main" id="{69C31AC6-1468-6647-B0C1-FC067142A4D0}"/>
              </a:ext>
            </a:extLst>
          </p:cNvPr>
          <p:cNvSpPr>
            <a:spLocks noGrp="1"/>
          </p:cNvSpPr>
          <p:nvPr>
            <p:ph idx="1"/>
          </p:nvPr>
        </p:nvSpPr>
        <p:spPr/>
        <p:txBody>
          <a:bodyPr/>
          <a:lstStyle/>
          <a:p>
            <a:pPr marL="0" indent="0">
              <a:buFont typeface="Wingdings" pitchFamily="2" charset="2"/>
              <a:buNone/>
            </a:pPr>
            <a:r>
              <a:rPr lang="en-US" altLang="en-US">
                <a:latin typeface="Arial" panose="020B0604020202020204" pitchFamily="34" charset="0"/>
              </a:rPr>
              <a:t>Again, let </a:t>
            </a:r>
            <a:r>
              <a:rPr lang="en-US" altLang="en-US" i="1">
                <a:latin typeface="Arial" panose="020B0604020202020204" pitchFamily="34" charset="0"/>
              </a:rPr>
              <a:t>S</a:t>
            </a:r>
            <a:r>
              <a:rPr lang="en-US" altLang="en-US">
                <a:latin typeface="Arial" panose="020B0604020202020204" pitchFamily="34" charset="0"/>
              </a:rPr>
              <a:t> denote all syntactically valid programs that execute without forbidden errors. Let </a:t>
            </a:r>
            <a:r>
              <a:rPr lang="en-US" altLang="en-US" i="1">
                <a:latin typeface="Arial" panose="020B0604020202020204" pitchFamily="34" charset="0"/>
              </a:rPr>
              <a:t>T’</a:t>
            </a:r>
            <a:r>
              <a:rPr lang="en-US" altLang="ja-JP">
                <a:latin typeface="Arial" panose="020B0604020202020204" pitchFamily="34" charset="0"/>
              </a:rPr>
              <a:t> denote all programs accepted by certain </a:t>
            </a:r>
            <a:r>
              <a:rPr lang="en-US" altLang="ja-JP" b="1">
                <a:solidFill>
                  <a:srgbClr val="FF0000"/>
                </a:solidFill>
                <a:latin typeface="Arial" panose="020B0604020202020204" pitchFamily="34" charset="0"/>
              </a:rPr>
              <a:t>type-unsafe</a:t>
            </a:r>
            <a:r>
              <a:rPr lang="en-US" altLang="ja-JP">
                <a:latin typeface="Arial" panose="020B0604020202020204" pitchFamily="34" charset="0"/>
              </a:rPr>
              <a:t> </a:t>
            </a:r>
            <a:r>
              <a:rPr lang="en-US" altLang="ja-JP">
                <a:solidFill>
                  <a:srgbClr val="FF0000"/>
                </a:solidFill>
                <a:latin typeface="Arial" panose="020B0604020202020204" pitchFamily="34" charset="0"/>
              </a:rPr>
              <a:t>static</a:t>
            </a:r>
            <a:r>
              <a:rPr lang="en-US" altLang="ja-JP">
                <a:latin typeface="Arial" panose="020B0604020202020204" pitchFamily="34" charset="0"/>
              </a:rPr>
              <a:t> type system. </a:t>
            </a:r>
          </a:p>
          <a:p>
            <a:pPr marL="0" indent="0">
              <a:buFont typeface="Wingdings" pitchFamily="2" charset="2"/>
              <a:buNone/>
            </a:pPr>
            <a:endParaRPr lang="en-US" altLang="en-US">
              <a:latin typeface="Arial" panose="020B0604020202020204" pitchFamily="34" charset="0"/>
            </a:endParaRPr>
          </a:p>
        </p:txBody>
      </p:sp>
      <p:sp>
        <p:nvSpPr>
          <p:cNvPr id="9" name="Oval 8">
            <a:extLst>
              <a:ext uri="{FF2B5EF4-FFF2-40B4-BE49-F238E27FC236}">
                <a16:creationId xmlns:a16="http://schemas.microsoft.com/office/drawing/2014/main" id="{45B344E3-53E5-E647-BF01-BDD1EB0C2F79}"/>
              </a:ext>
            </a:extLst>
          </p:cNvPr>
          <p:cNvSpPr>
            <a:spLocks noChangeArrowheads="1"/>
          </p:cNvSpPr>
          <p:nvPr/>
        </p:nvSpPr>
        <p:spPr bwMode="auto">
          <a:xfrm>
            <a:off x="838200" y="4343400"/>
            <a:ext cx="2971800" cy="609600"/>
          </a:xfrm>
          <a:prstGeom prst="ellipse">
            <a:avLst/>
          </a:prstGeom>
          <a:noFill/>
          <a:ln w="9525">
            <a:solidFill>
              <a:srgbClr val="00E4A7"/>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US">
              <a:solidFill>
                <a:schemeClr val="lt1"/>
              </a:solidFill>
              <a:latin typeface="+mn-lt"/>
              <a:ea typeface="+mn-ea"/>
            </a:endParaRPr>
          </a:p>
        </p:txBody>
      </p:sp>
      <p:pic>
        <p:nvPicPr>
          <p:cNvPr id="26629" name="Picture 2">
            <a:extLst>
              <a:ext uri="{FF2B5EF4-FFF2-40B4-BE49-F238E27FC236}">
                <a16:creationId xmlns:a16="http://schemas.microsoft.com/office/drawing/2014/main" id="{BC129DE6-D85F-8149-ABF5-022529699AC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657600"/>
            <a:ext cx="29686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3">
            <a:extLst>
              <a:ext uri="{FF2B5EF4-FFF2-40B4-BE49-F238E27FC236}">
                <a16:creationId xmlns:a16="http://schemas.microsoft.com/office/drawing/2014/main" id="{6C28FFD3-4059-FA4D-A011-B238475FCE5E}"/>
              </a:ext>
            </a:extLst>
          </p:cNvPr>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dirty="0">
                <a:latin typeface="Arial"/>
                <a:cs typeface="Arial"/>
              </a:rPr>
              <a:t>Programming Languages CSCI 4430, A. Milanova</a:t>
            </a:r>
          </a:p>
        </p:txBody>
      </p:sp>
    </p:spTree>
    <p:extLst>
      <p:ext uri="{BB962C8B-B14F-4D97-AF65-F5344CB8AC3E}">
        <p14:creationId xmlns:p14="http://schemas.microsoft.com/office/powerpoint/2010/main" val="3775530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48E74-9AC8-9645-9E7D-3A763737CA49}"/>
              </a:ext>
            </a:extLst>
          </p:cNvPr>
          <p:cNvSpPr>
            <a:spLocks noGrp="1"/>
          </p:cNvSpPr>
          <p:nvPr>
            <p:ph type="title"/>
          </p:nvPr>
        </p:nvSpPr>
        <p:spPr/>
        <p:txBody>
          <a:bodyPr/>
          <a:lstStyle/>
          <a:p>
            <a:pPr>
              <a:defRPr/>
            </a:pPr>
            <a:r>
              <a:rPr lang="en-US" dirty="0">
                <a:latin typeface="Arial"/>
              </a:rPr>
              <a:t>Cont.</a:t>
            </a:r>
          </a:p>
        </p:txBody>
      </p:sp>
      <p:sp>
        <p:nvSpPr>
          <p:cNvPr id="4" name="Footer Placeholder 3">
            <a:extLst>
              <a:ext uri="{FF2B5EF4-FFF2-40B4-BE49-F238E27FC236}">
                <a16:creationId xmlns:a16="http://schemas.microsoft.com/office/drawing/2014/main" id="{C774B14A-DB87-CA4E-B490-421797EE065D}"/>
              </a:ext>
            </a:extLst>
          </p:cNvPr>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dirty="0">
                <a:latin typeface="Arial"/>
                <a:cs typeface="Arial"/>
              </a:rPr>
              <a:t>Programming Languages CSCI 4430, A. Milanova</a:t>
            </a:r>
          </a:p>
        </p:txBody>
      </p:sp>
      <p:sp>
        <p:nvSpPr>
          <p:cNvPr id="5" name="Slide Number Placeholder 4">
            <a:extLst>
              <a:ext uri="{FF2B5EF4-FFF2-40B4-BE49-F238E27FC236}">
                <a16:creationId xmlns:a16="http://schemas.microsoft.com/office/drawing/2014/main" id="{7B9C39BE-13AD-DC4B-ACB1-90F6606214F9}"/>
              </a:ext>
            </a:extLst>
          </p:cNvPr>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A3D736EF-D6EC-6C44-BE31-7516AB1AF585}" type="slidenum">
              <a:rPr lang="en-US" altLang="en-US" sz="1400"/>
              <a:pPr eaLnBrk="1" hangingPunct="1"/>
              <a:t>25</a:t>
            </a:fld>
            <a:endParaRPr lang="en-US" altLang="en-US" sz="1400"/>
          </a:p>
        </p:txBody>
      </p:sp>
      <p:sp>
        <p:nvSpPr>
          <p:cNvPr id="6" name="Oval 5">
            <a:extLst>
              <a:ext uri="{FF2B5EF4-FFF2-40B4-BE49-F238E27FC236}">
                <a16:creationId xmlns:a16="http://schemas.microsoft.com/office/drawing/2014/main" id="{6CF83A83-FBFC-9442-9198-0B830C2CD933}"/>
              </a:ext>
            </a:extLst>
          </p:cNvPr>
          <p:cNvSpPr>
            <a:spLocks noChangeArrowheads="1"/>
          </p:cNvSpPr>
          <p:nvPr/>
        </p:nvSpPr>
        <p:spPr bwMode="auto">
          <a:xfrm>
            <a:off x="533400" y="1752600"/>
            <a:ext cx="8001000" cy="4267200"/>
          </a:xfrm>
          <a:prstGeom prst="ellipse">
            <a:avLst/>
          </a:prstGeom>
          <a:noFill/>
          <a:ln w="9525">
            <a:solidFill>
              <a:srgbClr val="00E4A7"/>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US">
              <a:solidFill>
                <a:schemeClr val="lt1"/>
              </a:solidFill>
              <a:latin typeface="+mn-lt"/>
              <a:ea typeface="+mn-ea"/>
            </a:endParaRPr>
          </a:p>
        </p:txBody>
      </p:sp>
      <p:sp>
        <p:nvSpPr>
          <p:cNvPr id="27653" name="TextBox 6">
            <a:extLst>
              <a:ext uri="{FF2B5EF4-FFF2-40B4-BE49-F238E27FC236}">
                <a16:creationId xmlns:a16="http://schemas.microsoft.com/office/drawing/2014/main" id="{35762ED7-9CBF-E640-8B39-C92408D0F90E}"/>
              </a:ext>
            </a:extLst>
          </p:cNvPr>
          <p:cNvSpPr txBox="1">
            <a:spLocks noChangeArrowheads="1"/>
          </p:cNvSpPr>
          <p:nvPr/>
        </p:nvSpPr>
        <p:spPr bwMode="auto">
          <a:xfrm>
            <a:off x="3352800" y="1992313"/>
            <a:ext cx="1809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800" i="1">
                <a:latin typeface="Arial" panose="020B0604020202020204" pitchFamily="34" charset="0"/>
              </a:rPr>
              <a:t>A: All programs</a:t>
            </a:r>
          </a:p>
        </p:txBody>
      </p:sp>
      <p:sp>
        <p:nvSpPr>
          <p:cNvPr id="8" name="Oval 7">
            <a:extLst>
              <a:ext uri="{FF2B5EF4-FFF2-40B4-BE49-F238E27FC236}">
                <a16:creationId xmlns:a16="http://schemas.microsoft.com/office/drawing/2014/main" id="{E0EBCF0B-8838-854B-9ED2-A510B35E2A9D}"/>
              </a:ext>
            </a:extLst>
          </p:cNvPr>
          <p:cNvSpPr>
            <a:spLocks noChangeArrowheads="1"/>
          </p:cNvSpPr>
          <p:nvPr/>
        </p:nvSpPr>
        <p:spPr bwMode="auto">
          <a:xfrm>
            <a:off x="1752600" y="2667000"/>
            <a:ext cx="6019800" cy="2743200"/>
          </a:xfrm>
          <a:prstGeom prst="ellipse">
            <a:avLst/>
          </a:prstGeom>
          <a:noFill/>
          <a:ln w="9525">
            <a:solidFill>
              <a:srgbClr val="00E4A7"/>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US">
              <a:solidFill>
                <a:schemeClr val="lt1"/>
              </a:solidFill>
              <a:latin typeface="+mn-lt"/>
              <a:ea typeface="+mn-ea"/>
            </a:endParaRPr>
          </a:p>
        </p:txBody>
      </p:sp>
      <p:sp>
        <p:nvSpPr>
          <p:cNvPr id="27655" name="TextBox 8">
            <a:extLst>
              <a:ext uri="{FF2B5EF4-FFF2-40B4-BE49-F238E27FC236}">
                <a16:creationId xmlns:a16="http://schemas.microsoft.com/office/drawing/2014/main" id="{0EA3E9A8-B456-514D-B945-30F2F4546255}"/>
              </a:ext>
            </a:extLst>
          </p:cNvPr>
          <p:cNvSpPr txBox="1">
            <a:spLocks noChangeArrowheads="1"/>
          </p:cNvSpPr>
          <p:nvPr/>
        </p:nvSpPr>
        <p:spPr bwMode="auto">
          <a:xfrm>
            <a:off x="2949575" y="2819400"/>
            <a:ext cx="3451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800" i="1">
                <a:latin typeface="Arial" panose="020B0604020202020204" pitchFamily="34" charset="0"/>
              </a:rPr>
              <a:t>S: All programs that run without </a:t>
            </a:r>
            <a:br>
              <a:rPr lang="en-US" altLang="en-US" sz="1800" i="1">
                <a:latin typeface="Arial" panose="020B0604020202020204" pitchFamily="34" charset="0"/>
              </a:rPr>
            </a:br>
            <a:r>
              <a:rPr lang="en-US" altLang="en-US" sz="1800" i="1">
                <a:latin typeface="Arial" panose="020B0604020202020204" pitchFamily="34" charset="0"/>
              </a:rPr>
              <a:t>forbidden errors</a:t>
            </a:r>
          </a:p>
        </p:txBody>
      </p:sp>
      <p:sp>
        <p:nvSpPr>
          <p:cNvPr id="10" name="Oval 9">
            <a:extLst>
              <a:ext uri="{FF2B5EF4-FFF2-40B4-BE49-F238E27FC236}">
                <a16:creationId xmlns:a16="http://schemas.microsoft.com/office/drawing/2014/main" id="{DD03CE05-976E-1545-9E26-8A76A6791C92}"/>
              </a:ext>
            </a:extLst>
          </p:cNvPr>
          <p:cNvSpPr>
            <a:spLocks noChangeArrowheads="1"/>
          </p:cNvSpPr>
          <p:nvPr/>
        </p:nvSpPr>
        <p:spPr bwMode="auto">
          <a:xfrm>
            <a:off x="990600" y="3505200"/>
            <a:ext cx="4267200" cy="1828800"/>
          </a:xfrm>
          <a:prstGeom prst="ellipse">
            <a:avLst/>
          </a:prstGeom>
          <a:noFill/>
          <a:ln w="9525">
            <a:solidFill>
              <a:srgbClr val="00E4A7"/>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US">
              <a:solidFill>
                <a:schemeClr val="lt1"/>
              </a:solidFill>
              <a:latin typeface="+mn-lt"/>
              <a:ea typeface="+mn-ea"/>
            </a:endParaRPr>
          </a:p>
        </p:txBody>
      </p:sp>
      <p:sp>
        <p:nvSpPr>
          <p:cNvPr id="27657" name="TextBox 10">
            <a:extLst>
              <a:ext uri="{FF2B5EF4-FFF2-40B4-BE49-F238E27FC236}">
                <a16:creationId xmlns:a16="http://schemas.microsoft.com/office/drawing/2014/main" id="{0748F44D-6877-8F40-91ED-657C1B8D0023}"/>
              </a:ext>
            </a:extLst>
          </p:cNvPr>
          <p:cNvSpPr txBox="1">
            <a:spLocks noChangeArrowheads="1"/>
          </p:cNvSpPr>
          <p:nvPr/>
        </p:nvSpPr>
        <p:spPr bwMode="auto">
          <a:xfrm>
            <a:off x="1524000" y="4459288"/>
            <a:ext cx="34972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800" i="1">
                <a:latin typeface="Arial" panose="020B0604020202020204" pitchFamily="34" charset="0"/>
              </a:rPr>
              <a:t>T’: All programs accepted by a </a:t>
            </a:r>
          </a:p>
          <a:p>
            <a:pPr eaLnBrk="1" hangingPunct="1"/>
            <a:r>
              <a:rPr lang="en-US" altLang="en-US" sz="1800" b="1" i="1">
                <a:latin typeface="Arial" panose="020B0604020202020204" pitchFamily="34" charset="0"/>
              </a:rPr>
              <a:t>type-unsafe static</a:t>
            </a:r>
            <a:r>
              <a:rPr lang="en-US" altLang="en-US" sz="1800" i="1">
                <a:latin typeface="Arial" panose="020B0604020202020204" pitchFamily="34" charset="0"/>
              </a:rPr>
              <a:t> type system</a:t>
            </a:r>
          </a:p>
        </p:txBody>
      </p:sp>
    </p:spTree>
    <p:extLst>
      <p:ext uri="{BB962C8B-B14F-4D97-AF65-F5344CB8AC3E}">
        <p14:creationId xmlns:p14="http://schemas.microsoft.com/office/powerpoint/2010/main" val="4029210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1D176-138D-954D-B41C-916B029F5D90}"/>
              </a:ext>
            </a:extLst>
          </p:cNvPr>
          <p:cNvSpPr>
            <a:spLocks noGrp="1"/>
          </p:cNvSpPr>
          <p:nvPr>
            <p:ph type="title"/>
          </p:nvPr>
        </p:nvSpPr>
        <p:spPr/>
        <p:txBody>
          <a:bodyPr/>
          <a:lstStyle/>
          <a:p>
            <a:pPr>
              <a:defRPr/>
            </a:pPr>
            <a:r>
              <a:rPr lang="en-US" dirty="0">
                <a:latin typeface="Arial"/>
              </a:rPr>
              <a:t>Practice Problems</a:t>
            </a:r>
          </a:p>
        </p:txBody>
      </p:sp>
      <p:sp>
        <p:nvSpPr>
          <p:cNvPr id="3" name="Content Placeholder 2">
            <a:extLst>
              <a:ext uri="{FF2B5EF4-FFF2-40B4-BE49-F238E27FC236}">
                <a16:creationId xmlns:a16="http://schemas.microsoft.com/office/drawing/2014/main" id="{23DB3577-B2A0-0F40-A2E6-07FBB6E380C0}"/>
              </a:ext>
            </a:extLst>
          </p:cNvPr>
          <p:cNvSpPr>
            <a:spLocks noGrp="1"/>
          </p:cNvSpPr>
          <p:nvPr>
            <p:ph idx="1"/>
          </p:nvPr>
        </p:nvSpPr>
        <p:spPr/>
        <p:txBody>
          <a:bodyPr/>
          <a:lstStyle/>
          <a:p>
            <a:pPr marL="0" indent="0">
              <a:buFont typeface="Wingdings" charset="0"/>
              <a:buNone/>
              <a:defRPr/>
            </a:pPr>
            <a:r>
              <a:rPr lang="en-US" b="1" dirty="0" err="1">
                <a:latin typeface="Courier New"/>
                <a:cs typeface="Courier New"/>
              </a:rPr>
              <a:t>int</a:t>
            </a:r>
            <a:r>
              <a:rPr lang="en-US" b="1" dirty="0">
                <a:latin typeface="Courier New"/>
                <a:cs typeface="Courier New"/>
              </a:rPr>
              <a:t> w[10]()</a:t>
            </a:r>
            <a:r>
              <a:rPr lang="en-US" dirty="0">
                <a:latin typeface="Arial"/>
              </a:rPr>
              <a:t> is an invalid declaration in C. Why?</a:t>
            </a:r>
          </a:p>
        </p:txBody>
      </p:sp>
      <p:sp>
        <p:nvSpPr>
          <p:cNvPr id="4" name="Footer Placeholder 3">
            <a:extLst>
              <a:ext uri="{FF2B5EF4-FFF2-40B4-BE49-F238E27FC236}">
                <a16:creationId xmlns:a16="http://schemas.microsoft.com/office/drawing/2014/main" id="{39F66E7A-5750-FF4D-8C06-A75772AD8CC5}"/>
              </a:ext>
            </a:extLst>
          </p:cNvPr>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dirty="0">
                <a:latin typeface="Arial"/>
                <a:cs typeface="Arial"/>
              </a:rPr>
              <a:t>Programming Languages CSCI 4430, A. Milanova</a:t>
            </a:r>
          </a:p>
        </p:txBody>
      </p:sp>
      <p:sp>
        <p:nvSpPr>
          <p:cNvPr id="5" name="Slide Number Placeholder 4">
            <a:extLst>
              <a:ext uri="{FF2B5EF4-FFF2-40B4-BE49-F238E27FC236}">
                <a16:creationId xmlns:a16="http://schemas.microsoft.com/office/drawing/2014/main" id="{5398B43D-56A1-E84B-B2FE-C8DAD42FDBD6}"/>
              </a:ext>
            </a:extLst>
          </p:cNvPr>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68518274-2BFC-014F-908C-2B9969713272}" type="slidenum">
              <a:rPr lang="en-US" altLang="en-US" sz="1400"/>
              <a:pPr eaLnBrk="1" hangingPunct="1"/>
              <a:t>26</a:t>
            </a:fld>
            <a:endParaRPr lang="en-US" altLang="en-US" sz="1400"/>
          </a:p>
        </p:txBody>
      </p:sp>
      <p:sp>
        <p:nvSpPr>
          <p:cNvPr id="28677" name="TextBox 5">
            <a:extLst>
              <a:ext uri="{FF2B5EF4-FFF2-40B4-BE49-F238E27FC236}">
                <a16:creationId xmlns:a16="http://schemas.microsoft.com/office/drawing/2014/main" id="{2F1EFBCF-EAC4-8F42-B3AC-EB9B19629C6E}"/>
              </a:ext>
            </a:extLst>
          </p:cNvPr>
          <p:cNvSpPr txBox="1">
            <a:spLocks noChangeArrowheads="1"/>
          </p:cNvSpPr>
          <p:nvPr/>
        </p:nvSpPr>
        <p:spPr bwMode="auto">
          <a:xfrm>
            <a:off x="381000" y="2982913"/>
            <a:ext cx="1658938"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514350" indent="-514350"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buFont typeface="Wingdings" pitchFamily="2" charset="2"/>
              <a:buAutoNum type="alphaLcParenBoth"/>
            </a:pPr>
            <a:r>
              <a:rPr lang="en-US" altLang="en-US" sz="3200">
                <a:latin typeface="Arial" panose="020B0604020202020204" pitchFamily="34" charset="0"/>
              </a:rPr>
              <a:t> true</a:t>
            </a:r>
          </a:p>
          <a:p>
            <a:pPr>
              <a:buFont typeface="Wingdings" pitchFamily="2" charset="2"/>
              <a:buAutoNum type="alphaLcParenBoth"/>
            </a:pPr>
            <a:r>
              <a:rPr lang="en-US" altLang="en-US" sz="3200">
                <a:latin typeface="Arial" panose="020B0604020202020204" pitchFamily="34" charset="0"/>
              </a:rPr>
              <a:t> false</a:t>
            </a:r>
          </a:p>
        </p:txBody>
      </p:sp>
      <p:sp>
        <p:nvSpPr>
          <p:cNvPr id="7" name="Oval 6">
            <a:extLst>
              <a:ext uri="{FF2B5EF4-FFF2-40B4-BE49-F238E27FC236}">
                <a16:creationId xmlns:a16="http://schemas.microsoft.com/office/drawing/2014/main" id="{FEE0B680-ECEA-5442-83C8-A58ACCEA9C41}"/>
              </a:ext>
            </a:extLst>
          </p:cNvPr>
          <p:cNvSpPr>
            <a:spLocks noChangeArrowheads="1"/>
          </p:cNvSpPr>
          <p:nvPr/>
        </p:nvSpPr>
        <p:spPr bwMode="auto">
          <a:xfrm>
            <a:off x="76200" y="2971800"/>
            <a:ext cx="2286000" cy="609600"/>
          </a:xfrm>
          <a:prstGeom prst="ellipse">
            <a:avLst/>
          </a:prstGeom>
          <a:noFill/>
          <a:ln w="9525">
            <a:solidFill>
              <a:srgbClr val="00E4A7"/>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US">
              <a:solidFill>
                <a:schemeClr val="lt1"/>
              </a:solidFill>
              <a:latin typeface="+mn-lt"/>
              <a:ea typeface="+mn-ea"/>
            </a:endParaRPr>
          </a:p>
        </p:txBody>
      </p:sp>
      <p:sp>
        <p:nvSpPr>
          <p:cNvPr id="8" name="TextBox 7">
            <a:extLst>
              <a:ext uri="{FF2B5EF4-FFF2-40B4-BE49-F238E27FC236}">
                <a16:creationId xmlns:a16="http://schemas.microsoft.com/office/drawing/2014/main" id="{0620D6BD-786C-5A4F-BA65-705B8C0B2656}"/>
              </a:ext>
            </a:extLst>
          </p:cNvPr>
          <p:cNvSpPr txBox="1">
            <a:spLocks noChangeArrowheads="1"/>
          </p:cNvSpPr>
          <p:nvPr/>
        </p:nvSpPr>
        <p:spPr bwMode="auto">
          <a:xfrm>
            <a:off x="381000" y="4724400"/>
            <a:ext cx="81740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r>
              <a:rPr lang="en-US" altLang="en-US">
                <a:latin typeface="Arial" panose="020B0604020202020204" pitchFamily="34" charset="0"/>
              </a:rPr>
              <a:t>In C, functions are third-class values. Thus, we cannot </a:t>
            </a:r>
          </a:p>
          <a:p>
            <a:pPr eaLnBrk="1" hangingPunct="1"/>
            <a:r>
              <a:rPr lang="en-US" altLang="en-US">
                <a:latin typeface="Arial" panose="020B0604020202020204" pitchFamily="34" charset="0"/>
              </a:rPr>
              <a:t>pass a function as argument, return a function as a </a:t>
            </a:r>
          </a:p>
          <a:p>
            <a:pPr eaLnBrk="1" hangingPunct="1"/>
            <a:r>
              <a:rPr lang="en-US" altLang="en-US">
                <a:latin typeface="Arial" panose="020B0604020202020204" pitchFamily="34" charset="0"/>
              </a:rPr>
              <a:t>result, or assign a function value to a variable, or structure.</a:t>
            </a:r>
          </a:p>
        </p:txBody>
      </p:sp>
    </p:spTree>
    <p:extLst>
      <p:ext uri="{BB962C8B-B14F-4D97-AF65-F5344CB8AC3E}">
        <p14:creationId xmlns:p14="http://schemas.microsoft.com/office/powerpoint/2010/main" val="1014448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7439-720D-5242-9762-D6844425C4DD}"/>
              </a:ext>
            </a:extLst>
          </p:cNvPr>
          <p:cNvSpPr>
            <a:spLocks noGrp="1"/>
          </p:cNvSpPr>
          <p:nvPr>
            <p:ph type="title"/>
          </p:nvPr>
        </p:nvSpPr>
        <p:spPr/>
        <p:txBody>
          <a:bodyPr/>
          <a:lstStyle/>
          <a:p>
            <a:pPr>
              <a:defRPr/>
            </a:pPr>
            <a:r>
              <a:rPr lang="en-US" dirty="0">
                <a:latin typeface="Arial"/>
              </a:rPr>
              <a:t>Practice Problems</a:t>
            </a:r>
          </a:p>
        </p:txBody>
      </p:sp>
      <p:sp>
        <p:nvSpPr>
          <p:cNvPr id="3" name="Content Placeholder 2">
            <a:extLst>
              <a:ext uri="{FF2B5EF4-FFF2-40B4-BE49-F238E27FC236}">
                <a16:creationId xmlns:a16="http://schemas.microsoft.com/office/drawing/2014/main" id="{D7A44A28-CBF2-4A40-9F57-7E42335F3AD1}"/>
              </a:ext>
            </a:extLst>
          </p:cNvPr>
          <p:cNvSpPr>
            <a:spLocks noGrp="1"/>
          </p:cNvSpPr>
          <p:nvPr>
            <p:ph idx="1"/>
          </p:nvPr>
        </p:nvSpPr>
        <p:spPr/>
        <p:txBody>
          <a:bodyPr/>
          <a:lstStyle/>
          <a:p>
            <a:pPr marL="0" indent="0">
              <a:buFont typeface="Wingdings" charset="0"/>
              <a:buNone/>
              <a:defRPr/>
            </a:pPr>
            <a:r>
              <a:rPr lang="en-US" b="1" dirty="0">
                <a:latin typeface="Courier New"/>
                <a:cs typeface="Courier New"/>
              </a:rPr>
              <a:t>w </a:t>
            </a:r>
            <a:r>
              <a:rPr lang="en-US" dirty="0">
                <a:latin typeface="Arial"/>
              </a:rPr>
              <a:t>in declaration</a:t>
            </a:r>
            <a:r>
              <a:rPr lang="en-US" b="1" dirty="0">
                <a:latin typeface="Courier New"/>
                <a:cs typeface="Courier New"/>
              </a:rPr>
              <a:t> </a:t>
            </a:r>
            <a:r>
              <a:rPr lang="en-US" b="1" dirty="0" err="1">
                <a:latin typeface="Courier New"/>
                <a:cs typeface="Courier New"/>
              </a:rPr>
              <a:t>int</a:t>
            </a:r>
            <a:r>
              <a:rPr lang="en-US" b="1" dirty="0">
                <a:latin typeface="Courier New"/>
                <a:cs typeface="Courier New"/>
              </a:rPr>
              <a:t> (*w[10])()</a:t>
            </a:r>
            <a:r>
              <a:rPr lang="en-US" dirty="0">
                <a:latin typeface="Arial"/>
              </a:rPr>
              <a:t> is</a:t>
            </a:r>
          </a:p>
          <a:p>
            <a:pPr marL="0" indent="0">
              <a:buFont typeface="Wingdings" charset="0"/>
              <a:buNone/>
              <a:defRPr/>
            </a:pPr>
            <a:endParaRPr lang="en-US" dirty="0">
              <a:latin typeface="Arial"/>
            </a:endParaRPr>
          </a:p>
          <a:p>
            <a:pPr marL="514350" indent="-514350">
              <a:buFont typeface="Wingdings" charset="0"/>
              <a:buAutoNum type="alphaLcParenBoth"/>
              <a:defRPr/>
            </a:pPr>
            <a:r>
              <a:rPr lang="en-US" dirty="0">
                <a:latin typeface="Arial"/>
              </a:rPr>
              <a:t>A function</a:t>
            </a:r>
          </a:p>
          <a:p>
            <a:pPr marL="514350" indent="-514350">
              <a:buFont typeface="Wingdings" charset="0"/>
              <a:buAutoNum type="alphaLcParenBoth"/>
              <a:defRPr/>
            </a:pPr>
            <a:r>
              <a:rPr lang="en-US" dirty="0">
                <a:latin typeface="Arial"/>
              </a:rPr>
              <a:t>An array</a:t>
            </a:r>
          </a:p>
          <a:p>
            <a:pPr marL="514350" indent="-514350">
              <a:buFont typeface="Wingdings" charset="0"/>
              <a:buAutoNum type="alphaLcParenBoth"/>
              <a:defRPr/>
            </a:pPr>
            <a:r>
              <a:rPr lang="en-US" dirty="0">
                <a:latin typeface="Arial"/>
              </a:rPr>
              <a:t>A pointer</a:t>
            </a:r>
          </a:p>
        </p:txBody>
      </p:sp>
      <p:sp>
        <p:nvSpPr>
          <p:cNvPr id="4" name="Footer Placeholder 3">
            <a:extLst>
              <a:ext uri="{FF2B5EF4-FFF2-40B4-BE49-F238E27FC236}">
                <a16:creationId xmlns:a16="http://schemas.microsoft.com/office/drawing/2014/main" id="{7DC9096F-97F2-2742-A244-BE41A85DF107}"/>
              </a:ext>
            </a:extLst>
          </p:cNvPr>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dirty="0">
                <a:latin typeface="Arial"/>
                <a:cs typeface="Arial"/>
              </a:rPr>
              <a:t>Programming Languages CSCI 4430, A. Milanova</a:t>
            </a:r>
          </a:p>
        </p:txBody>
      </p:sp>
      <p:sp>
        <p:nvSpPr>
          <p:cNvPr id="5" name="Slide Number Placeholder 4">
            <a:extLst>
              <a:ext uri="{FF2B5EF4-FFF2-40B4-BE49-F238E27FC236}">
                <a16:creationId xmlns:a16="http://schemas.microsoft.com/office/drawing/2014/main" id="{452BA9FF-0145-7044-95A1-D24D2B6522B8}"/>
              </a:ext>
            </a:extLst>
          </p:cNvPr>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664C4A0C-4E1F-6A4D-830A-0DE5023C369E}" type="slidenum">
              <a:rPr lang="en-US" altLang="en-US" sz="1400"/>
              <a:pPr eaLnBrk="1" hangingPunct="1"/>
              <a:t>27</a:t>
            </a:fld>
            <a:endParaRPr lang="en-US" altLang="en-US" sz="1400"/>
          </a:p>
        </p:txBody>
      </p:sp>
      <p:sp>
        <p:nvSpPr>
          <p:cNvPr id="7" name="Oval 6">
            <a:extLst>
              <a:ext uri="{FF2B5EF4-FFF2-40B4-BE49-F238E27FC236}">
                <a16:creationId xmlns:a16="http://schemas.microsoft.com/office/drawing/2014/main" id="{5E9AF6B1-2730-AF41-9FE0-6F8C758ADB36}"/>
              </a:ext>
            </a:extLst>
          </p:cNvPr>
          <p:cNvSpPr>
            <a:spLocks noChangeArrowheads="1"/>
          </p:cNvSpPr>
          <p:nvPr/>
        </p:nvSpPr>
        <p:spPr bwMode="auto">
          <a:xfrm>
            <a:off x="76200" y="3200400"/>
            <a:ext cx="2971800" cy="609600"/>
          </a:xfrm>
          <a:prstGeom prst="ellipse">
            <a:avLst/>
          </a:prstGeom>
          <a:noFill/>
          <a:ln w="9525">
            <a:solidFill>
              <a:srgbClr val="00E4A7"/>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US">
              <a:solidFill>
                <a:schemeClr val="lt1"/>
              </a:solidFill>
              <a:latin typeface="+mn-lt"/>
              <a:ea typeface="+mn-ea"/>
            </a:endParaRPr>
          </a:p>
        </p:txBody>
      </p:sp>
    </p:spTree>
    <p:extLst>
      <p:ext uri="{BB962C8B-B14F-4D97-AF65-F5344CB8AC3E}">
        <p14:creationId xmlns:p14="http://schemas.microsoft.com/office/powerpoint/2010/main" val="6970057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404D5-3D01-6440-BF2A-08DF092D991D}"/>
              </a:ext>
            </a:extLst>
          </p:cNvPr>
          <p:cNvSpPr>
            <a:spLocks noGrp="1"/>
          </p:cNvSpPr>
          <p:nvPr>
            <p:ph type="title"/>
          </p:nvPr>
        </p:nvSpPr>
        <p:spPr/>
        <p:txBody>
          <a:bodyPr/>
          <a:lstStyle/>
          <a:p>
            <a:pPr>
              <a:defRPr/>
            </a:pPr>
            <a:r>
              <a:rPr lang="en-US" dirty="0">
                <a:latin typeface="Arial"/>
              </a:rPr>
              <a:t>Practice Problems (Quiz 8)</a:t>
            </a:r>
          </a:p>
        </p:txBody>
      </p:sp>
      <p:sp>
        <p:nvSpPr>
          <p:cNvPr id="3" name="Content Placeholder 2">
            <a:extLst>
              <a:ext uri="{FF2B5EF4-FFF2-40B4-BE49-F238E27FC236}">
                <a16:creationId xmlns:a16="http://schemas.microsoft.com/office/drawing/2014/main" id="{2A80D65B-BD9D-A54C-8778-AF41F0511E1B}"/>
              </a:ext>
            </a:extLst>
          </p:cNvPr>
          <p:cNvSpPr>
            <a:spLocks noGrp="1"/>
          </p:cNvSpPr>
          <p:nvPr>
            <p:ph idx="1"/>
          </p:nvPr>
        </p:nvSpPr>
        <p:spPr/>
        <p:txBody>
          <a:bodyPr/>
          <a:lstStyle/>
          <a:p>
            <a:pPr marL="0" indent="0">
              <a:buFont typeface="Wingdings" charset="0"/>
              <a:buNone/>
              <a:defRPr/>
            </a:pPr>
            <a:r>
              <a:rPr lang="en-US" b="1" dirty="0">
                <a:latin typeface="Courier New"/>
                <a:cs typeface="Courier New"/>
              </a:rPr>
              <a:t>A </a:t>
            </a:r>
            <a:r>
              <a:rPr lang="en-US" dirty="0">
                <a:latin typeface="Arial"/>
              </a:rPr>
              <a:t>is a 3-dimensional array of </a:t>
            </a:r>
            <a:r>
              <a:rPr lang="en-US" b="1" dirty="0" err="1">
                <a:latin typeface="Courier New"/>
                <a:cs typeface="Courier New"/>
              </a:rPr>
              <a:t>ints</a:t>
            </a:r>
            <a:r>
              <a:rPr lang="en-US" b="1" dirty="0">
                <a:latin typeface="Courier New"/>
                <a:cs typeface="Courier New"/>
              </a:rPr>
              <a:t>: </a:t>
            </a:r>
            <a:br>
              <a:rPr lang="en-US" b="1" dirty="0">
                <a:latin typeface="Courier New"/>
                <a:cs typeface="Courier New"/>
              </a:rPr>
            </a:br>
            <a:r>
              <a:rPr lang="en-US" b="1" dirty="0" err="1">
                <a:latin typeface="Courier New"/>
                <a:cs typeface="Courier New"/>
              </a:rPr>
              <a:t>int</a:t>
            </a:r>
            <a:r>
              <a:rPr lang="en-US" b="1" dirty="0">
                <a:latin typeface="Courier New"/>
                <a:cs typeface="Courier New"/>
              </a:rPr>
              <a:t> [0..1,0..1,0..1] A. </a:t>
            </a:r>
            <a:endParaRPr lang="en-US" dirty="0">
              <a:latin typeface="Arial"/>
            </a:endParaRPr>
          </a:p>
          <a:p>
            <a:pPr marL="0" indent="0">
              <a:buFont typeface="Wingdings" charset="0"/>
              <a:buNone/>
              <a:defRPr/>
            </a:pPr>
            <a:r>
              <a:rPr lang="en-US" dirty="0">
                <a:latin typeface="Arial"/>
              </a:rPr>
              <a:t>The elements are ordered in memory as:</a:t>
            </a:r>
            <a:br>
              <a:rPr lang="en-US" dirty="0">
                <a:latin typeface="Arial"/>
              </a:rPr>
            </a:br>
            <a:r>
              <a:rPr lang="en-US" dirty="0">
                <a:latin typeface="Arial"/>
              </a:rPr>
              <a:t>A[</a:t>
            </a:r>
            <a:r>
              <a:rPr lang="en-US" dirty="0">
                <a:solidFill>
                  <a:srgbClr val="0000FF"/>
                </a:solidFill>
                <a:latin typeface="Arial"/>
              </a:rPr>
              <a:t>0</a:t>
            </a:r>
            <a:r>
              <a:rPr lang="en-US" dirty="0">
                <a:latin typeface="Arial"/>
              </a:rPr>
              <a:t>,0,0],A[</a:t>
            </a:r>
            <a:r>
              <a:rPr lang="en-US" dirty="0">
                <a:solidFill>
                  <a:srgbClr val="0000FF"/>
                </a:solidFill>
                <a:latin typeface="Arial"/>
              </a:rPr>
              <a:t>1</a:t>
            </a:r>
            <a:r>
              <a:rPr lang="en-US" dirty="0">
                <a:latin typeface="Arial"/>
              </a:rPr>
              <a:t>,0,0],A[0,1,0],A[1,1,0],A[0,0,1],</a:t>
            </a:r>
            <a:br>
              <a:rPr lang="en-US" dirty="0">
                <a:latin typeface="Arial"/>
              </a:rPr>
            </a:br>
            <a:r>
              <a:rPr lang="en-US" dirty="0">
                <a:latin typeface="Arial"/>
              </a:rPr>
              <a:t>A[1,0,1],A[0,1,1],A[1,1,1]</a:t>
            </a:r>
          </a:p>
          <a:p>
            <a:pPr marL="0" indent="0">
              <a:buFont typeface="Wingdings" charset="0"/>
              <a:buNone/>
              <a:defRPr/>
            </a:pPr>
            <a:r>
              <a:rPr lang="en-US" dirty="0">
                <a:latin typeface="Arial"/>
              </a:rPr>
              <a:t>This is</a:t>
            </a:r>
          </a:p>
          <a:p>
            <a:pPr marL="514350" indent="-514350">
              <a:buFont typeface="Wingdings" charset="0"/>
              <a:buAutoNum type="alphaLcParenBoth"/>
              <a:defRPr/>
            </a:pPr>
            <a:r>
              <a:rPr lang="en-US" dirty="0">
                <a:latin typeface="Arial"/>
              </a:rPr>
              <a:t>Column-major order</a:t>
            </a:r>
          </a:p>
          <a:p>
            <a:pPr marL="514350" indent="-514350">
              <a:buFont typeface="Wingdings" charset="0"/>
              <a:buAutoNum type="alphaLcParenBoth"/>
              <a:defRPr/>
            </a:pPr>
            <a:r>
              <a:rPr lang="en-US" dirty="0">
                <a:latin typeface="Arial"/>
              </a:rPr>
              <a:t>Row-major order</a:t>
            </a:r>
          </a:p>
          <a:p>
            <a:pPr marL="514350" indent="-514350">
              <a:buFont typeface="Wingdings" charset="0"/>
              <a:buAutoNum type="alphaLcParenBoth"/>
              <a:defRPr/>
            </a:pPr>
            <a:r>
              <a:rPr lang="en-US" dirty="0">
                <a:latin typeface="Arial"/>
              </a:rPr>
              <a:t>Neither</a:t>
            </a:r>
          </a:p>
        </p:txBody>
      </p:sp>
      <p:sp>
        <p:nvSpPr>
          <p:cNvPr id="4" name="Footer Placeholder 3">
            <a:extLst>
              <a:ext uri="{FF2B5EF4-FFF2-40B4-BE49-F238E27FC236}">
                <a16:creationId xmlns:a16="http://schemas.microsoft.com/office/drawing/2014/main" id="{B8A0D714-9F6E-CC4E-883D-4F723B4BB749}"/>
              </a:ext>
            </a:extLst>
          </p:cNvPr>
          <p:cNvSpPr>
            <a:spLocks noGrp="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dirty="0">
                <a:latin typeface="Arial"/>
                <a:cs typeface="Arial"/>
              </a:rPr>
              <a:t>Programming Languages CSCI 4430, A. Milanova</a:t>
            </a:r>
          </a:p>
        </p:txBody>
      </p:sp>
      <p:sp>
        <p:nvSpPr>
          <p:cNvPr id="5" name="Slide Number Placeholder 4">
            <a:extLst>
              <a:ext uri="{FF2B5EF4-FFF2-40B4-BE49-F238E27FC236}">
                <a16:creationId xmlns:a16="http://schemas.microsoft.com/office/drawing/2014/main" id="{B73C71F4-3C9A-834C-B8BE-4292522A3A40}"/>
              </a:ext>
            </a:extLst>
          </p:cNvPr>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5D82F27A-71DC-9343-A827-66D9A82AB5A9}" type="slidenum">
              <a:rPr lang="en-US" altLang="en-US" sz="1400"/>
              <a:pPr eaLnBrk="1" hangingPunct="1"/>
              <a:t>28</a:t>
            </a:fld>
            <a:endParaRPr lang="en-US" altLang="en-US" sz="1400"/>
          </a:p>
        </p:txBody>
      </p:sp>
      <p:sp>
        <p:nvSpPr>
          <p:cNvPr id="7" name="Oval 6">
            <a:extLst>
              <a:ext uri="{FF2B5EF4-FFF2-40B4-BE49-F238E27FC236}">
                <a16:creationId xmlns:a16="http://schemas.microsoft.com/office/drawing/2014/main" id="{94218059-06C2-A048-A77A-ABAA894B4D36}"/>
              </a:ext>
            </a:extLst>
          </p:cNvPr>
          <p:cNvSpPr>
            <a:spLocks noChangeArrowheads="1"/>
          </p:cNvSpPr>
          <p:nvPr/>
        </p:nvSpPr>
        <p:spPr bwMode="auto">
          <a:xfrm>
            <a:off x="152400" y="4648200"/>
            <a:ext cx="4648200" cy="609600"/>
          </a:xfrm>
          <a:prstGeom prst="ellipse">
            <a:avLst/>
          </a:prstGeom>
          <a:noFill/>
          <a:ln w="9525">
            <a:solidFill>
              <a:srgbClr val="00E4A7"/>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US">
              <a:solidFill>
                <a:schemeClr val="lt1"/>
              </a:solidFill>
              <a:latin typeface="+mn-lt"/>
              <a:ea typeface="+mn-ea"/>
            </a:endParaRPr>
          </a:p>
        </p:txBody>
      </p:sp>
    </p:spTree>
    <p:extLst>
      <p:ext uri="{BB962C8B-B14F-4D97-AF65-F5344CB8AC3E}">
        <p14:creationId xmlns:p14="http://schemas.microsoft.com/office/powerpoint/2010/main" val="915932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63B05-DB20-2844-B683-EEFB5D122663}"/>
              </a:ext>
            </a:extLst>
          </p:cNvPr>
          <p:cNvSpPr>
            <a:spLocks noGrp="1"/>
          </p:cNvSpPr>
          <p:nvPr>
            <p:ph type="title"/>
          </p:nvPr>
        </p:nvSpPr>
        <p:spPr/>
        <p:txBody>
          <a:bodyPr/>
          <a:lstStyle/>
          <a:p>
            <a:pPr>
              <a:defRPr/>
            </a:pPr>
            <a:r>
              <a:rPr lang="en-US" dirty="0">
                <a:latin typeface="Arial"/>
              </a:rPr>
              <a:t>Practice Problems (Quiz 8)</a:t>
            </a:r>
          </a:p>
        </p:txBody>
      </p:sp>
      <p:sp>
        <p:nvSpPr>
          <p:cNvPr id="3" name="Content Placeholder 2">
            <a:extLst>
              <a:ext uri="{FF2B5EF4-FFF2-40B4-BE49-F238E27FC236}">
                <a16:creationId xmlns:a16="http://schemas.microsoft.com/office/drawing/2014/main" id="{63BE3E5C-831F-054D-B597-37C565B0555A}"/>
              </a:ext>
            </a:extLst>
          </p:cNvPr>
          <p:cNvSpPr>
            <a:spLocks noGrp="1"/>
          </p:cNvSpPr>
          <p:nvPr>
            <p:ph idx="1"/>
          </p:nvPr>
        </p:nvSpPr>
        <p:spPr/>
        <p:txBody>
          <a:bodyPr/>
          <a:lstStyle/>
          <a:p>
            <a:pPr marL="0" indent="0">
              <a:buFont typeface="Wingdings" charset="0"/>
              <a:buNone/>
              <a:defRPr/>
            </a:pPr>
            <a:r>
              <a:rPr lang="en-US" dirty="0" err="1">
                <a:latin typeface="Arial"/>
              </a:rPr>
              <a:t>typedef</a:t>
            </a:r>
            <a:r>
              <a:rPr lang="en-US" dirty="0">
                <a:latin typeface="Arial"/>
              </a:rPr>
              <a:t> </a:t>
            </a:r>
            <a:r>
              <a:rPr lang="en-US" dirty="0" err="1">
                <a:latin typeface="Arial"/>
              </a:rPr>
              <a:t>struct</a:t>
            </a:r>
            <a:r>
              <a:rPr lang="en-US" dirty="0">
                <a:latin typeface="Arial"/>
              </a:rPr>
              <a:t> { </a:t>
            </a:r>
            <a:r>
              <a:rPr lang="en-US" dirty="0" err="1">
                <a:latin typeface="Arial"/>
              </a:rPr>
              <a:t>int</a:t>
            </a:r>
            <a:r>
              <a:rPr lang="en-US" dirty="0">
                <a:latin typeface="Arial"/>
              </a:rPr>
              <a:t> *</a:t>
            </a:r>
            <a:r>
              <a:rPr lang="en-US" dirty="0" err="1">
                <a:latin typeface="Arial"/>
              </a:rPr>
              <a:t>i</a:t>
            </a:r>
            <a:r>
              <a:rPr lang="en-US" dirty="0">
                <a:latin typeface="Arial"/>
              </a:rPr>
              <a:t>; char c; } </a:t>
            </a:r>
            <a:r>
              <a:rPr lang="en-US" dirty="0" err="1">
                <a:latin typeface="Arial"/>
              </a:rPr>
              <a:t>huge_record</a:t>
            </a:r>
            <a:r>
              <a:rPr lang="en-US" dirty="0">
                <a:latin typeface="Arial"/>
              </a:rPr>
              <a:t>; </a:t>
            </a:r>
          </a:p>
          <a:p>
            <a:pPr marL="0" indent="0">
              <a:buFont typeface="Wingdings" charset="0"/>
              <a:buNone/>
              <a:defRPr/>
            </a:pPr>
            <a:endParaRPr lang="en-US" dirty="0">
              <a:latin typeface="Arial"/>
            </a:endParaRPr>
          </a:p>
          <a:p>
            <a:pPr marL="0" indent="0">
              <a:buFont typeface="Wingdings" charset="0"/>
              <a:buNone/>
              <a:defRPr/>
            </a:pPr>
            <a:r>
              <a:rPr lang="en-US" dirty="0">
                <a:latin typeface="Arial"/>
              </a:rPr>
              <a:t>void </a:t>
            </a:r>
            <a:r>
              <a:rPr lang="en-US" dirty="0" err="1">
                <a:latin typeface="Arial"/>
              </a:rPr>
              <a:t>const_is_shallow</a:t>
            </a:r>
            <a:r>
              <a:rPr lang="en-US" dirty="0">
                <a:latin typeface="Arial"/>
              </a:rPr>
              <a:t>(</a:t>
            </a:r>
          </a:p>
          <a:p>
            <a:pPr marL="0" indent="0">
              <a:buFont typeface="Wingdings" charset="0"/>
              <a:buNone/>
              <a:defRPr/>
            </a:pPr>
            <a:r>
              <a:rPr lang="en-US" dirty="0">
                <a:latin typeface="Arial"/>
              </a:rPr>
              <a:t>          </a:t>
            </a:r>
            <a:r>
              <a:rPr lang="en-US" dirty="0" err="1">
                <a:solidFill>
                  <a:srgbClr val="FF0000"/>
                </a:solidFill>
                <a:latin typeface="Arial"/>
              </a:rPr>
              <a:t>const</a:t>
            </a:r>
            <a:r>
              <a:rPr lang="en-US" dirty="0">
                <a:latin typeface="Arial"/>
              </a:rPr>
              <a:t> </a:t>
            </a:r>
            <a:r>
              <a:rPr lang="en-US" dirty="0" err="1">
                <a:latin typeface="Arial"/>
              </a:rPr>
              <a:t>huge_record</a:t>
            </a:r>
            <a:r>
              <a:rPr lang="en-US" dirty="0">
                <a:latin typeface="Arial"/>
              </a:rPr>
              <a:t>* </a:t>
            </a:r>
            <a:r>
              <a:rPr lang="en-US" dirty="0" err="1">
                <a:solidFill>
                  <a:srgbClr val="FF0000"/>
                </a:solidFill>
                <a:latin typeface="Arial"/>
              </a:rPr>
              <a:t>const</a:t>
            </a:r>
            <a:r>
              <a:rPr lang="en-US" dirty="0">
                <a:latin typeface="Arial"/>
              </a:rPr>
              <a:t> r) { </a:t>
            </a:r>
          </a:p>
          <a:p>
            <a:pPr marL="0" indent="0">
              <a:buFont typeface="Wingdings" charset="0"/>
              <a:buNone/>
              <a:defRPr/>
            </a:pPr>
            <a:r>
              <a:rPr lang="en-US" dirty="0">
                <a:latin typeface="Arial"/>
              </a:rPr>
              <a:t>   </a:t>
            </a:r>
            <a:r>
              <a:rPr lang="en-US" dirty="0" err="1">
                <a:latin typeface="Arial"/>
              </a:rPr>
              <a:t>int</a:t>
            </a:r>
            <a:r>
              <a:rPr lang="en-US" dirty="0">
                <a:latin typeface="Arial"/>
              </a:rPr>
              <a:t> *x = r-&gt;</a:t>
            </a:r>
            <a:r>
              <a:rPr lang="en-US" dirty="0" err="1">
                <a:latin typeface="Arial"/>
              </a:rPr>
              <a:t>i</a:t>
            </a:r>
            <a:r>
              <a:rPr lang="en-US" dirty="0">
                <a:latin typeface="Arial"/>
              </a:rPr>
              <a:t>; // or just *(r-&gt;</a:t>
            </a:r>
            <a:r>
              <a:rPr lang="en-US" dirty="0" err="1">
                <a:latin typeface="Arial"/>
              </a:rPr>
              <a:t>i</a:t>
            </a:r>
            <a:r>
              <a:rPr lang="en-US" dirty="0">
                <a:latin typeface="Arial"/>
              </a:rPr>
              <a:t>) = 0;</a:t>
            </a:r>
          </a:p>
          <a:p>
            <a:pPr marL="0" indent="0">
              <a:buFont typeface="Wingdings" charset="0"/>
              <a:buNone/>
              <a:defRPr/>
            </a:pPr>
            <a:r>
              <a:rPr lang="en-US" dirty="0">
                <a:latin typeface="Arial"/>
              </a:rPr>
              <a:t>   *x = 0; </a:t>
            </a:r>
          </a:p>
          <a:p>
            <a:pPr marL="0" indent="0">
              <a:buFont typeface="Wingdings" charset="0"/>
              <a:buNone/>
              <a:defRPr/>
            </a:pPr>
            <a:r>
              <a:rPr lang="en-US" dirty="0">
                <a:latin typeface="Arial"/>
              </a:rPr>
              <a:t>}</a:t>
            </a:r>
          </a:p>
          <a:p>
            <a:pPr marL="0" indent="0">
              <a:buFont typeface="Wingdings" charset="0"/>
              <a:buNone/>
              <a:defRPr/>
            </a:pPr>
            <a:r>
              <a:rPr lang="en-US" dirty="0">
                <a:latin typeface="Arial"/>
              </a:rPr>
              <a:t>Is this a compile time error?</a:t>
            </a:r>
          </a:p>
          <a:p>
            <a:pPr marL="0" indent="0">
              <a:buFont typeface="Wingdings" charset="0"/>
              <a:buNone/>
              <a:defRPr/>
            </a:pPr>
            <a:r>
              <a:rPr lang="en-US" dirty="0">
                <a:latin typeface="Arial"/>
              </a:rPr>
              <a:t>No.</a:t>
            </a:r>
          </a:p>
          <a:p>
            <a:pPr marL="0" indent="0">
              <a:buFont typeface="Wingdings" charset="0"/>
              <a:buNone/>
              <a:defRPr/>
            </a:pPr>
            <a:endParaRPr lang="en-US" dirty="0">
              <a:latin typeface="Arial"/>
            </a:endParaRPr>
          </a:p>
          <a:p>
            <a:pPr marL="0" indent="0">
              <a:buFont typeface="Wingdings" charset="0"/>
              <a:buNone/>
              <a:defRPr/>
            </a:pPr>
            <a:endParaRPr lang="en-US" dirty="0">
              <a:latin typeface="Arial"/>
            </a:endParaRPr>
          </a:p>
          <a:p>
            <a:pPr>
              <a:buFont typeface="Wingdings" charset="0"/>
              <a:buChar char="n"/>
              <a:defRPr/>
            </a:pPr>
            <a:endParaRPr lang="en-US" dirty="0">
              <a:latin typeface="Arial"/>
            </a:endParaRPr>
          </a:p>
        </p:txBody>
      </p:sp>
      <p:sp>
        <p:nvSpPr>
          <p:cNvPr id="5" name="Slide Number Placeholder 4">
            <a:extLst>
              <a:ext uri="{FF2B5EF4-FFF2-40B4-BE49-F238E27FC236}">
                <a16:creationId xmlns:a16="http://schemas.microsoft.com/office/drawing/2014/main" id="{70D4F573-1142-AF4A-94CA-6A023927CA2B}"/>
              </a:ext>
            </a:extLst>
          </p:cNvPr>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BFC8165D-ECFD-1A46-B142-ACF40E0CD3E5}" type="slidenum">
              <a:rPr lang="en-US" altLang="en-US" sz="1400"/>
              <a:pPr eaLnBrk="1" hangingPunct="1"/>
              <a:t>29</a:t>
            </a:fld>
            <a:endParaRPr lang="en-US" altLang="en-US" sz="1400"/>
          </a:p>
        </p:txBody>
      </p:sp>
    </p:spTree>
    <p:extLst>
      <p:ext uri="{BB962C8B-B14F-4D97-AF65-F5344CB8AC3E}">
        <p14:creationId xmlns:p14="http://schemas.microsoft.com/office/powerpoint/2010/main" val="19240356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ooter Placeholder 3">
            <a:extLst>
              <a:ext uri="{FF2B5EF4-FFF2-40B4-BE49-F238E27FC236}">
                <a16:creationId xmlns:a16="http://schemas.microsoft.com/office/drawing/2014/main" id="{391FC7F4-DC9B-9E40-93DB-3FF7AF9AB4F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sz="1400" dirty="0">
                <a:latin typeface="Arial" panose="020B0604020202020204" pitchFamily="34" charset="0"/>
              </a:rPr>
              <a:t>Programming Languages CSCI 4430, A. Milanova</a:t>
            </a:r>
          </a:p>
        </p:txBody>
      </p:sp>
      <p:sp>
        <p:nvSpPr>
          <p:cNvPr id="18434" name="Slide Number Placeholder 4">
            <a:extLst>
              <a:ext uri="{FF2B5EF4-FFF2-40B4-BE49-F238E27FC236}">
                <a16:creationId xmlns:a16="http://schemas.microsoft.com/office/drawing/2014/main" id="{90729FC9-FA5A-A845-BFA9-75235988838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fld id="{8DE8FBC6-160B-C745-9689-C87E524E0B51}" type="slidenum">
              <a:rPr lang="en-US" altLang="en-US" sz="1400" smtClean="0"/>
              <a:pPr>
                <a:spcBef>
                  <a:spcPct val="0"/>
                </a:spcBef>
                <a:buClrTx/>
                <a:buSzTx/>
                <a:buFontTx/>
                <a:buNone/>
              </a:pPr>
              <a:t>3</a:t>
            </a:fld>
            <a:endParaRPr lang="en-US" altLang="en-US" sz="1400"/>
          </a:p>
        </p:txBody>
      </p:sp>
      <p:sp>
        <p:nvSpPr>
          <p:cNvPr id="18435" name="Rectangle 2">
            <a:extLst>
              <a:ext uri="{FF2B5EF4-FFF2-40B4-BE49-F238E27FC236}">
                <a16:creationId xmlns:a16="http://schemas.microsoft.com/office/drawing/2014/main" id="{CEB6BBC2-56E6-E045-A05C-EE0EEFEDAC4F}"/>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ea typeface="ＭＳ Ｐゴシック" panose="020B0600070205080204" pitchFamily="34" charset="-128"/>
              </a:rPr>
              <a:t>Exam 1 Topics </a:t>
            </a:r>
          </a:p>
        </p:txBody>
      </p:sp>
      <p:sp>
        <p:nvSpPr>
          <p:cNvPr id="18436" name="Rectangle 3">
            <a:extLst>
              <a:ext uri="{FF2B5EF4-FFF2-40B4-BE49-F238E27FC236}">
                <a16:creationId xmlns:a16="http://schemas.microsoft.com/office/drawing/2014/main" id="{0040579E-6AD7-084D-9A87-7068EDBFF511}"/>
              </a:ext>
            </a:extLst>
          </p:cNvPr>
          <p:cNvSpPr>
            <a:spLocks noGrp="1" noChangeArrowheads="1"/>
          </p:cNvSpPr>
          <p:nvPr>
            <p:ph type="body" idx="1"/>
          </p:nvPr>
        </p:nvSpPr>
        <p:spPr/>
        <p:txBody>
          <a:bodyPr/>
          <a:lstStyle/>
          <a:p>
            <a:pPr eaLnBrk="1" hangingPunct="1"/>
            <a:r>
              <a:rPr lang="en-US" altLang="en-US" dirty="0">
                <a:latin typeface="Arial" panose="020B0604020202020204" pitchFamily="34" charset="0"/>
              </a:rPr>
              <a:t>Formal languages (Lecture 2 plus chapters)</a:t>
            </a:r>
          </a:p>
          <a:p>
            <a:pPr lvl="1" eaLnBrk="1" hangingPunct="1"/>
            <a:r>
              <a:rPr lang="en-US" altLang="en-US" dirty="0">
                <a:latin typeface="Arial" panose="020B0604020202020204" pitchFamily="34" charset="0"/>
              </a:rPr>
              <a:t>Regular languages</a:t>
            </a:r>
          </a:p>
          <a:p>
            <a:pPr lvl="2" eaLnBrk="1" hangingPunct="1"/>
            <a:r>
              <a:rPr lang="en-US" altLang="en-US" dirty="0">
                <a:latin typeface="Arial" panose="020B0604020202020204" pitchFamily="34" charset="0"/>
              </a:rPr>
              <a:t>Regular expressions</a:t>
            </a:r>
          </a:p>
          <a:p>
            <a:pPr lvl="2" eaLnBrk="1" hangingPunct="1"/>
            <a:r>
              <a:rPr lang="en-US" altLang="en-US" dirty="0">
                <a:latin typeface="Arial" panose="020B0604020202020204" pitchFamily="34" charset="0"/>
              </a:rPr>
              <a:t>DFAs</a:t>
            </a:r>
          </a:p>
          <a:p>
            <a:pPr lvl="2" eaLnBrk="1" hangingPunct="1"/>
            <a:r>
              <a:rPr lang="en-US" altLang="en-US" dirty="0">
                <a:latin typeface="Arial" panose="020B0604020202020204" pitchFamily="34" charset="0"/>
              </a:rPr>
              <a:t>Use of regular languages in programming languages</a:t>
            </a:r>
          </a:p>
          <a:p>
            <a:pPr lvl="1" eaLnBrk="1" hangingPunct="1"/>
            <a:r>
              <a:rPr lang="en-US" altLang="en-US" dirty="0">
                <a:latin typeface="Arial" panose="020B0604020202020204" pitchFamily="34" charset="0"/>
              </a:rPr>
              <a:t>Context-free languages </a:t>
            </a:r>
          </a:p>
          <a:p>
            <a:pPr lvl="2" eaLnBrk="1" hangingPunct="1"/>
            <a:r>
              <a:rPr lang="en-US" altLang="en-US" dirty="0">
                <a:latin typeface="Arial" panose="020B0604020202020204" pitchFamily="34" charset="0"/>
              </a:rPr>
              <a:t>Context-free grammars</a:t>
            </a:r>
          </a:p>
          <a:p>
            <a:pPr lvl="2" eaLnBrk="1" hangingPunct="1"/>
            <a:r>
              <a:rPr lang="en-US" altLang="en-US" dirty="0">
                <a:latin typeface="Arial" panose="020B0604020202020204" pitchFamily="34" charset="0"/>
              </a:rPr>
              <a:t>Derivation, parse, ambiguity</a:t>
            </a:r>
          </a:p>
          <a:p>
            <a:pPr lvl="2" eaLnBrk="1" hangingPunct="1"/>
            <a:r>
              <a:rPr lang="en-US" altLang="en-US" dirty="0">
                <a:latin typeface="Arial" panose="020B0604020202020204" pitchFamily="34" charset="0"/>
              </a:rPr>
              <a:t>Use of CFGs in programming languages</a:t>
            </a:r>
          </a:p>
          <a:p>
            <a:pPr lvl="2" eaLnBrk="1" hangingPunct="1"/>
            <a:r>
              <a:rPr lang="en-US" altLang="en-US" dirty="0">
                <a:latin typeface="Arial" panose="020B0604020202020204" pitchFamily="34" charset="0"/>
              </a:rPr>
              <a:t>Expression grammars, precedence, and associativity</a:t>
            </a:r>
          </a:p>
          <a:p>
            <a:pPr lvl="2"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758064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C7DC6-8CA1-3B40-90BD-B3750D84E205}"/>
              </a:ext>
            </a:extLst>
          </p:cNvPr>
          <p:cNvSpPr>
            <a:spLocks noGrp="1"/>
          </p:cNvSpPr>
          <p:nvPr>
            <p:ph type="title"/>
          </p:nvPr>
        </p:nvSpPr>
        <p:spPr/>
        <p:txBody>
          <a:bodyPr/>
          <a:lstStyle/>
          <a:p>
            <a:pPr>
              <a:defRPr/>
            </a:pPr>
            <a:r>
              <a:rPr lang="en-US" dirty="0">
                <a:latin typeface="Arial"/>
              </a:rPr>
              <a:t>Practice Problems (Quiz 8)</a:t>
            </a:r>
          </a:p>
        </p:txBody>
      </p:sp>
      <p:sp>
        <p:nvSpPr>
          <p:cNvPr id="5" name="Slide Number Placeholder 4">
            <a:extLst>
              <a:ext uri="{FF2B5EF4-FFF2-40B4-BE49-F238E27FC236}">
                <a16:creationId xmlns:a16="http://schemas.microsoft.com/office/drawing/2014/main" id="{31899239-A95D-1A4E-BBC6-0337291567BE}"/>
              </a:ext>
            </a:extLst>
          </p:cNvPr>
          <p:cNvSpPr>
            <a:spLocks noGrp="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0F3713A2-B75B-8E48-9015-BE2F69CAEDE0}" type="slidenum">
              <a:rPr lang="en-US" altLang="en-US" sz="1400"/>
              <a:pPr eaLnBrk="1" hangingPunct="1"/>
              <a:t>30</a:t>
            </a:fld>
            <a:endParaRPr lang="en-US" altLang="en-US" sz="1400"/>
          </a:p>
        </p:txBody>
      </p:sp>
      <p:pic>
        <p:nvPicPr>
          <p:cNvPr id="32771" name="Picture 7">
            <a:extLst>
              <a:ext uri="{FF2B5EF4-FFF2-40B4-BE49-F238E27FC236}">
                <a16:creationId xmlns:a16="http://schemas.microsoft.com/office/drawing/2014/main" id="{955F0955-0074-CE45-A140-165CF8FD2F4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19200"/>
            <a:ext cx="4953000" cy="528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2937ABAC-C0AB-004B-ABCE-A6B03D68E7BE}"/>
              </a:ext>
            </a:extLst>
          </p:cNvPr>
          <p:cNvSpPr txBox="1">
            <a:spLocks noChangeArrowheads="1"/>
          </p:cNvSpPr>
          <p:nvPr/>
        </p:nvSpPr>
        <p:spPr bwMode="auto">
          <a:xfrm>
            <a:off x="4876800" y="2586038"/>
            <a:ext cx="20494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dirty="0">
                <a:latin typeface="Arial" panose="020B0604020202020204" pitchFamily="34" charset="0"/>
              </a:rPr>
              <a:t>By value: 1, 1</a:t>
            </a:r>
          </a:p>
        </p:txBody>
      </p:sp>
      <p:sp>
        <p:nvSpPr>
          <p:cNvPr id="10" name="TextBox 9">
            <a:extLst>
              <a:ext uri="{FF2B5EF4-FFF2-40B4-BE49-F238E27FC236}">
                <a16:creationId xmlns:a16="http://schemas.microsoft.com/office/drawing/2014/main" id="{41D9E5C1-8DAB-7D40-B16A-A198719F8E33}"/>
              </a:ext>
            </a:extLst>
          </p:cNvPr>
          <p:cNvSpPr txBox="1">
            <a:spLocks noChangeArrowheads="1"/>
          </p:cNvSpPr>
          <p:nvPr/>
        </p:nvSpPr>
        <p:spPr bwMode="auto">
          <a:xfrm>
            <a:off x="4894263" y="3348038"/>
            <a:ext cx="2613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a:latin typeface="Arial" panose="020B0604020202020204" pitchFamily="34" charset="0"/>
              </a:rPr>
              <a:t>By reference: 2, 2</a:t>
            </a:r>
          </a:p>
        </p:txBody>
      </p:sp>
      <p:sp>
        <p:nvSpPr>
          <p:cNvPr id="11" name="TextBox 10">
            <a:extLst>
              <a:ext uri="{FF2B5EF4-FFF2-40B4-BE49-F238E27FC236}">
                <a16:creationId xmlns:a16="http://schemas.microsoft.com/office/drawing/2014/main" id="{9FCF3CB8-5565-1045-8021-BE29923504D6}"/>
              </a:ext>
            </a:extLst>
          </p:cNvPr>
          <p:cNvSpPr txBox="1">
            <a:spLocks noChangeArrowheads="1"/>
          </p:cNvSpPr>
          <p:nvPr/>
        </p:nvSpPr>
        <p:spPr bwMode="auto">
          <a:xfrm>
            <a:off x="4876800" y="4114800"/>
            <a:ext cx="2905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a:latin typeface="Arial" panose="020B0604020202020204" pitchFamily="34" charset="0"/>
              </a:rPr>
              <a:t>By value-result: 2, 3</a:t>
            </a:r>
          </a:p>
        </p:txBody>
      </p:sp>
      <p:sp>
        <p:nvSpPr>
          <p:cNvPr id="12" name="TextBox 11">
            <a:extLst>
              <a:ext uri="{FF2B5EF4-FFF2-40B4-BE49-F238E27FC236}">
                <a16:creationId xmlns:a16="http://schemas.microsoft.com/office/drawing/2014/main" id="{4E64638C-921B-4F4F-B4CC-74F858CD8CA9}"/>
              </a:ext>
            </a:extLst>
          </p:cNvPr>
          <p:cNvSpPr txBox="1">
            <a:spLocks noChangeArrowheads="1"/>
          </p:cNvSpPr>
          <p:nvPr/>
        </p:nvSpPr>
        <p:spPr bwMode="auto">
          <a:xfrm>
            <a:off x="4876800" y="4953000"/>
            <a:ext cx="2084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a:latin typeface="Arial" panose="020B0604020202020204" pitchFamily="34" charset="0"/>
              </a:rPr>
              <a:t>By name: 2, 4</a:t>
            </a:r>
          </a:p>
        </p:txBody>
      </p:sp>
    </p:spTree>
    <p:extLst>
      <p:ext uri="{BB962C8B-B14F-4D97-AF65-F5344CB8AC3E}">
        <p14:creationId xmlns:p14="http://schemas.microsoft.com/office/powerpoint/2010/main" val="3023555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B32587E-0735-8046-BA48-3AFFA62EFE2E}"/>
              </a:ext>
            </a:extLst>
          </p:cNvPr>
          <p:cNvSpPr>
            <a:spLocks noGrp="1"/>
          </p:cNvSpPr>
          <p:nvPr>
            <p:ph type="sldNum" sz="quarter" idx="11"/>
          </p:nvPr>
        </p:nvSpPr>
        <p:spPr/>
        <p:txBody>
          <a:bodyPr/>
          <a:lstStyle/>
          <a:p>
            <a:pPr>
              <a:defRPr/>
            </a:pPr>
            <a:fld id="{BB0E5B62-4E04-1949-BE67-5C23DFE2C6AA}" type="slidenum">
              <a:rPr lang="en-US" altLang="en-US" smtClean="0"/>
              <a:pPr>
                <a:defRPr/>
              </a:pPr>
              <a:t>31</a:t>
            </a:fld>
            <a:endParaRPr lang="en-US" altLang="en-US"/>
          </a:p>
        </p:txBody>
      </p:sp>
      <p:sp>
        <p:nvSpPr>
          <p:cNvPr id="6" name="Title 5">
            <a:extLst>
              <a:ext uri="{FF2B5EF4-FFF2-40B4-BE49-F238E27FC236}">
                <a16:creationId xmlns:a16="http://schemas.microsoft.com/office/drawing/2014/main" id="{519CEF7A-577B-7145-B325-5FB8F34E358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Practice Problems (Quiz 9)</a:t>
            </a:r>
          </a:p>
        </p:txBody>
      </p:sp>
      <p:pic>
        <p:nvPicPr>
          <p:cNvPr id="8" name="Picture 7" descr="Text, letter&#10;&#10;Description automatically generated">
            <a:extLst>
              <a:ext uri="{FF2B5EF4-FFF2-40B4-BE49-F238E27FC236}">
                <a16:creationId xmlns:a16="http://schemas.microsoft.com/office/drawing/2014/main" id="{D1424335-4CBD-1C48-96D5-9913AC75EEEB}"/>
              </a:ext>
            </a:extLst>
          </p:cNvPr>
          <p:cNvPicPr>
            <a:picLocks noChangeAspect="1"/>
          </p:cNvPicPr>
          <p:nvPr/>
        </p:nvPicPr>
        <p:blipFill>
          <a:blip r:embed="rId2"/>
          <a:stretch>
            <a:fillRect/>
          </a:stretch>
        </p:blipFill>
        <p:spPr>
          <a:xfrm>
            <a:off x="533400" y="1270013"/>
            <a:ext cx="6049864" cy="5402250"/>
          </a:xfrm>
          <a:prstGeom prst="rect">
            <a:avLst/>
          </a:prstGeom>
        </p:spPr>
      </p:pic>
      <p:sp>
        <p:nvSpPr>
          <p:cNvPr id="9" name="TextBox 8">
            <a:extLst>
              <a:ext uri="{FF2B5EF4-FFF2-40B4-BE49-F238E27FC236}">
                <a16:creationId xmlns:a16="http://schemas.microsoft.com/office/drawing/2014/main" id="{46044DB3-C7BD-7F4B-9DC4-DCD74B1E7DE9}"/>
              </a:ext>
            </a:extLst>
          </p:cNvPr>
          <p:cNvSpPr txBox="1"/>
          <p:nvPr/>
        </p:nvSpPr>
        <p:spPr>
          <a:xfrm>
            <a:off x="3810000" y="1371600"/>
            <a:ext cx="4724370" cy="2308324"/>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Question 1. What are the possible values for</a:t>
            </a:r>
          </a:p>
          <a:p>
            <a:r>
              <a:rPr lang="en-US" b="1" dirty="0" err="1">
                <a:latin typeface="Courier New" panose="02070309020205020404" pitchFamily="49" charset="0"/>
                <a:cs typeface="Courier New" panose="02070309020205020404" pitchFamily="49" charset="0"/>
              </a:rPr>
              <a:t>act.amount</a:t>
            </a:r>
            <a:r>
              <a:rPr lang="en-US" dirty="0">
                <a:latin typeface="Arial" panose="020B0604020202020204" pitchFamily="34" charset="0"/>
                <a:cs typeface="Arial" panose="020B0604020202020204" pitchFamily="34" charset="0"/>
              </a:rPr>
              <a:t> in the end?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10,20,30 (will accept 0,10,20,30 as well)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Question 2. Field </a:t>
            </a:r>
            <a:r>
              <a:rPr lang="en-US" b="1" dirty="0">
                <a:latin typeface="Courier New" panose="02070309020205020404" pitchFamily="49" charset="0"/>
                <a:cs typeface="Courier New" panose="02070309020205020404" pitchFamily="49" charset="0"/>
              </a:rPr>
              <a:t>amount</a:t>
            </a:r>
            <a:r>
              <a:rPr lang="en-US" dirty="0">
                <a:latin typeface="Arial" panose="020B0604020202020204" pitchFamily="34" charset="0"/>
                <a:cs typeface="Arial" panose="020B0604020202020204" pitchFamily="34" charset="0"/>
              </a:rPr>
              <a:t> in </a:t>
            </a:r>
            <a:r>
              <a:rPr lang="en-US" b="1" dirty="0">
                <a:latin typeface="Courier New" panose="02070309020205020404" pitchFamily="49" charset="0"/>
                <a:cs typeface="Courier New" panose="02070309020205020404" pitchFamily="49" charset="0"/>
              </a:rPr>
              <a:t>Account</a:t>
            </a:r>
            <a:r>
              <a:rPr lang="en-US" dirty="0">
                <a:latin typeface="Arial" panose="020B0604020202020204" pitchFamily="34" charset="0"/>
                <a:cs typeface="Arial" panose="020B0604020202020204" pitchFamily="34" charset="0"/>
              </a:rPr>
              <a:t> has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 package visibility</a:t>
            </a:r>
          </a:p>
        </p:txBody>
      </p:sp>
    </p:spTree>
    <p:extLst>
      <p:ext uri="{BB962C8B-B14F-4D97-AF65-F5344CB8AC3E}">
        <p14:creationId xmlns:p14="http://schemas.microsoft.com/office/powerpoint/2010/main" val="2318466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570D0-2930-674D-A093-65EE4AD5571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Practice Problems (Quiz 9)</a:t>
            </a:r>
          </a:p>
        </p:txBody>
      </p:sp>
      <p:sp>
        <p:nvSpPr>
          <p:cNvPr id="5" name="Slide Number Placeholder 4">
            <a:extLst>
              <a:ext uri="{FF2B5EF4-FFF2-40B4-BE49-F238E27FC236}">
                <a16:creationId xmlns:a16="http://schemas.microsoft.com/office/drawing/2014/main" id="{82744F36-F866-6D47-9EFE-54FE145D11AD}"/>
              </a:ext>
            </a:extLst>
          </p:cNvPr>
          <p:cNvSpPr>
            <a:spLocks noGrp="1"/>
          </p:cNvSpPr>
          <p:nvPr>
            <p:ph type="sldNum" sz="quarter" idx="11"/>
          </p:nvPr>
        </p:nvSpPr>
        <p:spPr/>
        <p:txBody>
          <a:bodyPr/>
          <a:lstStyle/>
          <a:p>
            <a:pPr>
              <a:defRPr/>
            </a:pPr>
            <a:fld id="{BB0E5B62-4E04-1949-BE67-5C23DFE2C6AA}" type="slidenum">
              <a:rPr lang="en-US" altLang="en-US" smtClean="0"/>
              <a:pPr>
                <a:defRPr/>
              </a:pPr>
              <a:t>32</a:t>
            </a:fld>
            <a:endParaRPr lang="en-US" altLang="en-US"/>
          </a:p>
        </p:txBody>
      </p:sp>
      <p:pic>
        <p:nvPicPr>
          <p:cNvPr id="7" name="Picture 6" descr="Text&#10;&#10;Description automatically generated">
            <a:extLst>
              <a:ext uri="{FF2B5EF4-FFF2-40B4-BE49-F238E27FC236}">
                <a16:creationId xmlns:a16="http://schemas.microsoft.com/office/drawing/2014/main" id="{A13BFF5C-1295-9B4B-9A99-A77EEB44D51A}"/>
              </a:ext>
            </a:extLst>
          </p:cNvPr>
          <p:cNvPicPr>
            <a:picLocks noChangeAspect="1"/>
          </p:cNvPicPr>
          <p:nvPr/>
        </p:nvPicPr>
        <p:blipFill>
          <a:blip r:embed="rId2"/>
          <a:stretch>
            <a:fillRect/>
          </a:stretch>
        </p:blipFill>
        <p:spPr>
          <a:xfrm>
            <a:off x="0" y="1524000"/>
            <a:ext cx="9144000" cy="2334638"/>
          </a:xfrm>
          <a:prstGeom prst="rect">
            <a:avLst/>
          </a:prstGeom>
        </p:spPr>
      </p:pic>
      <p:sp>
        <p:nvSpPr>
          <p:cNvPr id="8" name="TextBox 7">
            <a:extLst>
              <a:ext uri="{FF2B5EF4-FFF2-40B4-BE49-F238E27FC236}">
                <a16:creationId xmlns:a16="http://schemas.microsoft.com/office/drawing/2014/main" id="{E59D35A0-48FF-ED47-AA1B-4BE52DBF4DB2}"/>
              </a:ext>
            </a:extLst>
          </p:cNvPr>
          <p:cNvSpPr txBox="1"/>
          <p:nvPr/>
        </p:nvSpPr>
        <p:spPr>
          <a:xfrm>
            <a:off x="381000" y="4008418"/>
            <a:ext cx="89857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 Yes</a:t>
            </a:r>
          </a:p>
        </p:txBody>
      </p:sp>
      <p:pic>
        <p:nvPicPr>
          <p:cNvPr id="10" name="Picture 9">
            <a:extLst>
              <a:ext uri="{FF2B5EF4-FFF2-40B4-BE49-F238E27FC236}">
                <a16:creationId xmlns:a16="http://schemas.microsoft.com/office/drawing/2014/main" id="{14C7573D-43B8-A443-B389-39183C0B5DD0}"/>
              </a:ext>
            </a:extLst>
          </p:cNvPr>
          <p:cNvPicPr>
            <a:picLocks noChangeAspect="1"/>
          </p:cNvPicPr>
          <p:nvPr/>
        </p:nvPicPr>
        <p:blipFill>
          <a:blip r:embed="rId3"/>
          <a:stretch>
            <a:fillRect/>
          </a:stretch>
        </p:blipFill>
        <p:spPr>
          <a:xfrm>
            <a:off x="28575" y="4560867"/>
            <a:ext cx="7950200" cy="469900"/>
          </a:xfrm>
          <a:prstGeom prst="rect">
            <a:avLst/>
          </a:prstGeom>
        </p:spPr>
      </p:pic>
      <p:sp>
        <p:nvSpPr>
          <p:cNvPr id="11" name="TextBox 10">
            <a:extLst>
              <a:ext uri="{FF2B5EF4-FFF2-40B4-BE49-F238E27FC236}">
                <a16:creationId xmlns:a16="http://schemas.microsoft.com/office/drawing/2014/main" id="{1A29F96D-2D89-D94E-A76C-AB1608401F51}"/>
              </a:ext>
            </a:extLst>
          </p:cNvPr>
          <p:cNvSpPr txBox="1"/>
          <p:nvPr/>
        </p:nvSpPr>
        <p:spPr>
          <a:xfrm>
            <a:off x="381000" y="5269468"/>
            <a:ext cx="8402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(b) No</a:t>
            </a:r>
          </a:p>
        </p:txBody>
      </p:sp>
      <p:sp>
        <p:nvSpPr>
          <p:cNvPr id="12" name="Footer Placeholder 3">
            <a:extLst>
              <a:ext uri="{FF2B5EF4-FFF2-40B4-BE49-F238E27FC236}">
                <a16:creationId xmlns:a16="http://schemas.microsoft.com/office/drawing/2014/main" id="{CFD553CE-9266-8F43-A2BA-28C29F8D229C}"/>
              </a:ext>
            </a:extLst>
          </p:cNvPr>
          <p:cNvSpPr>
            <a:spLocks noGrp="1"/>
          </p:cNvSpPr>
          <p:nvPr>
            <p:ph type="ftr" sz="quarter" idx="10"/>
          </p:nvPr>
        </p:nvSpPr>
        <p:spPr>
          <a:xfrm>
            <a:off x="228600" y="6248400"/>
            <a:ext cx="47244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dirty="0">
                <a:latin typeface="Arial"/>
                <a:cs typeface="Arial"/>
              </a:rPr>
              <a:t>Programming Languages CSCI 4430, A. Milanova</a:t>
            </a:r>
          </a:p>
        </p:txBody>
      </p:sp>
    </p:spTree>
    <p:extLst>
      <p:ext uri="{BB962C8B-B14F-4D97-AF65-F5344CB8AC3E}">
        <p14:creationId xmlns:p14="http://schemas.microsoft.com/office/powerpoint/2010/main" val="2751551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606D4B-909C-734E-8862-89AE87633C7A}"/>
              </a:ext>
            </a:extLst>
          </p:cNvPr>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Question 4. Consider the C++ code:</a:t>
            </a:r>
          </a:p>
          <a:p>
            <a:pPr marL="0" indent="0">
              <a:buNone/>
            </a:pPr>
            <a:r>
              <a:rPr lang="en-US" b="1" dirty="0">
                <a:latin typeface="Courier New" panose="02070309020205020404" pitchFamily="49" charset="0"/>
                <a:cs typeface="Courier New" panose="02070309020205020404" pitchFamily="49" charset="0"/>
              </a:rPr>
              <a:t>bar x;</a:t>
            </a:r>
          </a:p>
          <a:p>
            <a:pPr marL="0" indent="0">
              <a:buNone/>
            </a:pPr>
            <a:r>
              <a:rPr lang="en-US" b="1" dirty="0">
                <a:latin typeface="Courier New" panose="02070309020205020404" pitchFamily="49" charset="0"/>
                <a:cs typeface="Courier New" panose="02070309020205020404" pitchFamily="49" charset="0"/>
              </a:rPr>
              <a:t>bar y = x;</a:t>
            </a:r>
          </a:p>
          <a:p>
            <a:pPr marL="0" indent="0">
              <a:buNone/>
            </a:pPr>
            <a:r>
              <a:rPr lang="en-US" dirty="0">
                <a:latin typeface="Arial" panose="020B0604020202020204" pitchFamily="34" charset="0"/>
                <a:cs typeface="Arial" panose="020B0604020202020204" pitchFamily="34" charset="0"/>
              </a:rPr>
              <a:t>At </a:t>
            </a:r>
            <a:r>
              <a:rPr lang="en-US" b="1" dirty="0">
                <a:latin typeface="Courier New" panose="02070309020205020404" pitchFamily="49" charset="0"/>
                <a:cs typeface="Courier New" panose="02070309020205020404" pitchFamily="49" charset="0"/>
              </a:rPr>
              <a:t>y = x</a:t>
            </a:r>
            <a:r>
              <a:rPr lang="en-US" dirty="0">
                <a:latin typeface="Arial" panose="020B0604020202020204" pitchFamily="34" charset="0"/>
                <a:cs typeface="Arial" panose="020B0604020202020204" pitchFamily="34" charset="0"/>
              </a:rPr>
              <a:t> C++ calls</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(b) copy constructor </a:t>
            </a:r>
            <a:r>
              <a:rPr lang="en-US" b="1" dirty="0">
                <a:latin typeface="Courier New" panose="02070309020205020404" pitchFamily="49" charset="0"/>
                <a:cs typeface="Courier New" panose="02070309020205020404" pitchFamily="49" charset="0"/>
              </a:rPr>
              <a:t>bar::bar(bar&amp;)</a:t>
            </a:r>
          </a:p>
        </p:txBody>
      </p:sp>
      <p:sp>
        <p:nvSpPr>
          <p:cNvPr id="5" name="Slide Number Placeholder 4">
            <a:extLst>
              <a:ext uri="{FF2B5EF4-FFF2-40B4-BE49-F238E27FC236}">
                <a16:creationId xmlns:a16="http://schemas.microsoft.com/office/drawing/2014/main" id="{0AC5A67D-DB22-4D4C-ABBB-994511AA70F9}"/>
              </a:ext>
            </a:extLst>
          </p:cNvPr>
          <p:cNvSpPr>
            <a:spLocks noGrp="1"/>
          </p:cNvSpPr>
          <p:nvPr>
            <p:ph type="sldNum" sz="quarter" idx="11"/>
          </p:nvPr>
        </p:nvSpPr>
        <p:spPr/>
        <p:txBody>
          <a:bodyPr/>
          <a:lstStyle/>
          <a:p>
            <a:pPr>
              <a:defRPr/>
            </a:pPr>
            <a:fld id="{BB0E5B62-4E04-1949-BE67-5C23DFE2C6AA}" type="slidenum">
              <a:rPr lang="en-US" altLang="en-US" smtClean="0"/>
              <a:pPr>
                <a:defRPr/>
              </a:pPr>
              <a:t>33</a:t>
            </a:fld>
            <a:endParaRPr lang="en-US" altLang="en-US"/>
          </a:p>
        </p:txBody>
      </p:sp>
      <p:sp>
        <p:nvSpPr>
          <p:cNvPr id="7" name="Title 1">
            <a:extLst>
              <a:ext uri="{FF2B5EF4-FFF2-40B4-BE49-F238E27FC236}">
                <a16:creationId xmlns:a16="http://schemas.microsoft.com/office/drawing/2014/main" id="{D388B70E-B654-AF43-9352-765A38B71F0A}"/>
              </a:ext>
            </a:extLst>
          </p:cNvPr>
          <p:cNvSpPr>
            <a:spLocks noGrp="1"/>
          </p:cNvSpPr>
          <p:nvPr>
            <p:ph type="title"/>
          </p:nvPr>
        </p:nvSpPr>
        <p:spPr>
          <a:xfrm>
            <a:off x="228600" y="0"/>
            <a:ext cx="8707438" cy="1004888"/>
          </a:xfrm>
        </p:spPr>
        <p:txBody>
          <a:bodyPr/>
          <a:lstStyle/>
          <a:p>
            <a:r>
              <a:rPr lang="en-US" dirty="0">
                <a:latin typeface="Arial" panose="020B0604020202020204" pitchFamily="34" charset="0"/>
                <a:cs typeface="Arial" panose="020B0604020202020204" pitchFamily="34" charset="0"/>
              </a:rPr>
              <a:t>Practice Problems (Quiz 9)</a:t>
            </a:r>
          </a:p>
        </p:txBody>
      </p:sp>
      <p:sp>
        <p:nvSpPr>
          <p:cNvPr id="8" name="Footer Placeholder 3">
            <a:extLst>
              <a:ext uri="{FF2B5EF4-FFF2-40B4-BE49-F238E27FC236}">
                <a16:creationId xmlns:a16="http://schemas.microsoft.com/office/drawing/2014/main" id="{168084FD-37F0-644B-BD78-E47B43227DDB}"/>
              </a:ext>
            </a:extLst>
          </p:cNvPr>
          <p:cNvSpPr>
            <a:spLocks noGrp="1"/>
          </p:cNvSpPr>
          <p:nvPr>
            <p:ph type="ftr" sz="quarter" idx="10"/>
          </p:nvPr>
        </p:nvSpPr>
        <p:spPr>
          <a:xfrm>
            <a:off x="228600" y="6248400"/>
            <a:ext cx="47244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dirty="0">
                <a:latin typeface="Arial"/>
                <a:cs typeface="Arial"/>
              </a:rPr>
              <a:t>Programming Languages CSCI 4430, A. Milanova</a:t>
            </a:r>
          </a:p>
        </p:txBody>
      </p:sp>
    </p:spTree>
    <p:extLst>
      <p:ext uri="{BB962C8B-B14F-4D97-AF65-F5344CB8AC3E}">
        <p14:creationId xmlns:p14="http://schemas.microsoft.com/office/powerpoint/2010/main" val="40169581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606D4B-909C-734E-8862-89AE87633C7A}"/>
              </a:ext>
            </a:extLst>
          </p:cNvPr>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Question 5. Consider the C++ code:</a:t>
            </a:r>
          </a:p>
          <a:p>
            <a:pPr marL="0" indent="0">
              <a:buNone/>
            </a:pPr>
            <a:r>
              <a:rPr lang="en-US" b="1" dirty="0">
                <a:latin typeface="Courier New" panose="02070309020205020404" pitchFamily="49" charset="0"/>
                <a:cs typeface="Courier New" panose="02070309020205020404" pitchFamily="49" charset="0"/>
              </a:rPr>
              <a:t>bar x, y;</a:t>
            </a:r>
          </a:p>
          <a:p>
            <a:pPr marL="0" indent="0">
              <a:buNone/>
            </a:pPr>
            <a:r>
              <a:rPr lang="en-US" b="1" dirty="0">
                <a:latin typeface="Courier New" panose="02070309020205020404" pitchFamily="49" charset="0"/>
                <a:cs typeface="Courier New" panose="02070309020205020404" pitchFamily="49" charset="0"/>
              </a:rPr>
              <a:t>y = x;</a:t>
            </a:r>
          </a:p>
          <a:p>
            <a:pPr marL="0" indent="0">
              <a:buNone/>
            </a:pPr>
            <a:r>
              <a:rPr lang="en-US" dirty="0">
                <a:latin typeface="Arial" panose="020B0604020202020204" pitchFamily="34" charset="0"/>
                <a:cs typeface="Arial" panose="020B0604020202020204" pitchFamily="34" charset="0"/>
              </a:rPr>
              <a:t>At </a:t>
            </a:r>
            <a:r>
              <a:rPr lang="en-US" b="1" dirty="0">
                <a:latin typeface="Courier New" panose="02070309020205020404" pitchFamily="49" charset="0"/>
                <a:cs typeface="Courier New" panose="02070309020205020404" pitchFamily="49" charset="0"/>
              </a:rPr>
              <a:t>y = x</a:t>
            </a:r>
            <a:r>
              <a:rPr lang="en-US" dirty="0">
                <a:latin typeface="Arial" panose="020B0604020202020204" pitchFamily="34" charset="0"/>
                <a:cs typeface="Arial" panose="020B0604020202020204" pitchFamily="34" charset="0"/>
              </a:rPr>
              <a:t> C++ calls</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(a) assignment operator </a:t>
            </a:r>
            <a:r>
              <a:rPr lang="en-US" b="1" dirty="0">
                <a:latin typeface="Courier New" panose="02070309020205020404" pitchFamily="49" charset="0"/>
                <a:cs typeface="Courier New" panose="02070309020205020404" pitchFamily="49" charset="0"/>
              </a:rPr>
              <a:t>bar::operator=(bar&amp;)</a:t>
            </a:r>
          </a:p>
        </p:txBody>
      </p:sp>
      <p:sp>
        <p:nvSpPr>
          <p:cNvPr id="5" name="Slide Number Placeholder 4">
            <a:extLst>
              <a:ext uri="{FF2B5EF4-FFF2-40B4-BE49-F238E27FC236}">
                <a16:creationId xmlns:a16="http://schemas.microsoft.com/office/drawing/2014/main" id="{0AC5A67D-DB22-4D4C-ABBB-994511AA70F9}"/>
              </a:ext>
            </a:extLst>
          </p:cNvPr>
          <p:cNvSpPr>
            <a:spLocks noGrp="1"/>
          </p:cNvSpPr>
          <p:nvPr>
            <p:ph type="sldNum" sz="quarter" idx="11"/>
          </p:nvPr>
        </p:nvSpPr>
        <p:spPr/>
        <p:txBody>
          <a:bodyPr/>
          <a:lstStyle/>
          <a:p>
            <a:pPr>
              <a:defRPr/>
            </a:pPr>
            <a:fld id="{BB0E5B62-4E04-1949-BE67-5C23DFE2C6AA}" type="slidenum">
              <a:rPr lang="en-US" altLang="en-US" smtClean="0"/>
              <a:pPr>
                <a:defRPr/>
              </a:pPr>
              <a:t>34</a:t>
            </a:fld>
            <a:endParaRPr lang="en-US" altLang="en-US"/>
          </a:p>
        </p:txBody>
      </p:sp>
      <p:sp>
        <p:nvSpPr>
          <p:cNvPr id="6" name="Title 1">
            <a:extLst>
              <a:ext uri="{FF2B5EF4-FFF2-40B4-BE49-F238E27FC236}">
                <a16:creationId xmlns:a16="http://schemas.microsoft.com/office/drawing/2014/main" id="{B3DBB75B-5C07-7D47-81E3-515725E7D8F2}"/>
              </a:ext>
            </a:extLst>
          </p:cNvPr>
          <p:cNvSpPr>
            <a:spLocks noGrp="1"/>
          </p:cNvSpPr>
          <p:nvPr>
            <p:ph type="title"/>
          </p:nvPr>
        </p:nvSpPr>
        <p:spPr>
          <a:xfrm>
            <a:off x="228600" y="0"/>
            <a:ext cx="8707438" cy="1004888"/>
          </a:xfrm>
        </p:spPr>
        <p:txBody>
          <a:bodyPr/>
          <a:lstStyle/>
          <a:p>
            <a:r>
              <a:rPr lang="en-US" dirty="0">
                <a:latin typeface="Arial" panose="020B0604020202020204" pitchFamily="34" charset="0"/>
                <a:cs typeface="Arial" panose="020B0604020202020204" pitchFamily="34" charset="0"/>
              </a:rPr>
              <a:t>Practice Problems (Quiz 9)</a:t>
            </a:r>
          </a:p>
        </p:txBody>
      </p:sp>
      <p:sp>
        <p:nvSpPr>
          <p:cNvPr id="7" name="Footer Placeholder 3">
            <a:extLst>
              <a:ext uri="{FF2B5EF4-FFF2-40B4-BE49-F238E27FC236}">
                <a16:creationId xmlns:a16="http://schemas.microsoft.com/office/drawing/2014/main" id="{A2083333-C109-7A45-A528-90F2CB668CF2}"/>
              </a:ext>
            </a:extLst>
          </p:cNvPr>
          <p:cNvSpPr>
            <a:spLocks noGrp="1"/>
          </p:cNvSpPr>
          <p:nvPr>
            <p:ph type="ftr" sz="quarter" idx="10"/>
          </p:nvPr>
        </p:nvSpPr>
        <p:spPr>
          <a:xfrm>
            <a:off x="228600" y="6248400"/>
            <a:ext cx="47244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dirty="0">
                <a:latin typeface="Arial"/>
                <a:cs typeface="Arial"/>
              </a:rPr>
              <a:t>Programming Languages CSCI 4430, A. Milanova</a:t>
            </a:r>
          </a:p>
        </p:txBody>
      </p:sp>
    </p:spTree>
    <p:extLst>
      <p:ext uri="{BB962C8B-B14F-4D97-AF65-F5344CB8AC3E}">
        <p14:creationId xmlns:p14="http://schemas.microsoft.com/office/powerpoint/2010/main" val="2886277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606D4B-909C-734E-8862-89AE87633C7A}"/>
              </a:ext>
            </a:extLst>
          </p:cNvPr>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Question 6. Now suppose this was Java code:</a:t>
            </a:r>
          </a:p>
          <a:p>
            <a:pPr marL="0" indent="0">
              <a:buNone/>
            </a:pPr>
            <a:r>
              <a:rPr lang="en-US" b="1" dirty="0">
                <a:latin typeface="Courier New" panose="02070309020205020404" pitchFamily="49" charset="0"/>
                <a:cs typeface="Courier New" panose="02070309020205020404" pitchFamily="49" charset="0"/>
              </a:rPr>
              <a:t>bar x, y;</a:t>
            </a:r>
          </a:p>
          <a:p>
            <a:pPr marL="0" indent="0">
              <a:buNone/>
            </a:pPr>
            <a:r>
              <a:rPr lang="en-US" b="1" dirty="0">
                <a:latin typeface="Courier New" panose="02070309020205020404" pitchFamily="49" charset="0"/>
                <a:cs typeface="Courier New" panose="02070309020205020404" pitchFamily="49" charset="0"/>
              </a:rPr>
              <a:t>y = x;</a:t>
            </a:r>
          </a:p>
          <a:p>
            <a:pPr marL="0" indent="0">
              <a:buNone/>
            </a:pPr>
            <a:r>
              <a:rPr lang="en-US" dirty="0">
                <a:latin typeface="Arial" panose="020B0604020202020204" pitchFamily="34" charset="0"/>
                <a:cs typeface="Arial" panose="020B0604020202020204" pitchFamily="34" charset="0"/>
              </a:rPr>
              <a:t>At </a:t>
            </a:r>
            <a:r>
              <a:rPr lang="en-US" b="1" dirty="0">
                <a:latin typeface="Courier New" panose="02070309020205020404" pitchFamily="49" charset="0"/>
                <a:cs typeface="Courier New" panose="02070309020205020404" pitchFamily="49" charset="0"/>
              </a:rPr>
              <a:t>y = x</a:t>
            </a:r>
            <a:r>
              <a:rPr lang="en-US" dirty="0">
                <a:latin typeface="Arial" panose="020B0604020202020204" pitchFamily="34" charset="0"/>
                <a:cs typeface="Arial" panose="020B0604020202020204" pitchFamily="34" charset="0"/>
              </a:rPr>
              <a:t> Java calls</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(b) neither</a:t>
            </a:r>
            <a:endParaRPr lang="en-US" b="1"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0AC5A67D-DB22-4D4C-ABBB-994511AA70F9}"/>
              </a:ext>
            </a:extLst>
          </p:cNvPr>
          <p:cNvSpPr>
            <a:spLocks noGrp="1"/>
          </p:cNvSpPr>
          <p:nvPr>
            <p:ph type="sldNum" sz="quarter" idx="11"/>
          </p:nvPr>
        </p:nvSpPr>
        <p:spPr/>
        <p:txBody>
          <a:bodyPr/>
          <a:lstStyle/>
          <a:p>
            <a:pPr>
              <a:defRPr/>
            </a:pPr>
            <a:fld id="{BB0E5B62-4E04-1949-BE67-5C23DFE2C6AA}" type="slidenum">
              <a:rPr lang="en-US" altLang="en-US" smtClean="0"/>
              <a:pPr>
                <a:defRPr/>
              </a:pPr>
              <a:t>35</a:t>
            </a:fld>
            <a:endParaRPr lang="en-US" altLang="en-US"/>
          </a:p>
        </p:txBody>
      </p:sp>
      <p:sp>
        <p:nvSpPr>
          <p:cNvPr id="6" name="Title 1">
            <a:extLst>
              <a:ext uri="{FF2B5EF4-FFF2-40B4-BE49-F238E27FC236}">
                <a16:creationId xmlns:a16="http://schemas.microsoft.com/office/drawing/2014/main" id="{67D1A9AE-E1DA-864A-BCC6-41DA80B88823}"/>
              </a:ext>
            </a:extLst>
          </p:cNvPr>
          <p:cNvSpPr>
            <a:spLocks noGrp="1"/>
          </p:cNvSpPr>
          <p:nvPr>
            <p:ph type="title"/>
          </p:nvPr>
        </p:nvSpPr>
        <p:spPr>
          <a:xfrm>
            <a:off x="228600" y="0"/>
            <a:ext cx="8707438" cy="1004888"/>
          </a:xfrm>
        </p:spPr>
        <p:txBody>
          <a:bodyPr/>
          <a:lstStyle/>
          <a:p>
            <a:r>
              <a:rPr lang="en-US" dirty="0">
                <a:latin typeface="Arial" panose="020B0604020202020204" pitchFamily="34" charset="0"/>
                <a:cs typeface="Arial" panose="020B0604020202020204" pitchFamily="34" charset="0"/>
              </a:rPr>
              <a:t>Practice Problems (Quiz 9)</a:t>
            </a:r>
          </a:p>
        </p:txBody>
      </p:sp>
      <p:sp>
        <p:nvSpPr>
          <p:cNvPr id="7" name="Footer Placeholder 3">
            <a:extLst>
              <a:ext uri="{FF2B5EF4-FFF2-40B4-BE49-F238E27FC236}">
                <a16:creationId xmlns:a16="http://schemas.microsoft.com/office/drawing/2014/main" id="{22C0733C-3AE4-1C45-A3F1-C67E936DF6B7}"/>
              </a:ext>
            </a:extLst>
          </p:cNvPr>
          <p:cNvSpPr>
            <a:spLocks noGrp="1"/>
          </p:cNvSpPr>
          <p:nvPr>
            <p:ph type="ftr" sz="quarter" idx="10"/>
          </p:nvPr>
        </p:nvSpPr>
        <p:spPr>
          <a:xfrm>
            <a:off x="228600" y="6248400"/>
            <a:ext cx="47244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dirty="0">
                <a:latin typeface="Arial"/>
                <a:cs typeface="Arial"/>
              </a:rPr>
              <a:t>Programming Languages CSCI 4430, A. Milanova</a:t>
            </a:r>
          </a:p>
        </p:txBody>
      </p:sp>
    </p:spTree>
    <p:extLst>
      <p:ext uri="{BB962C8B-B14F-4D97-AF65-F5344CB8AC3E}">
        <p14:creationId xmlns:p14="http://schemas.microsoft.com/office/powerpoint/2010/main" val="577397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7DC1-6A46-EE4E-8EB4-E6812C75D880}"/>
              </a:ext>
            </a:extLst>
          </p:cNvPr>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rPr>
              <a:t>Exam 1 </a:t>
            </a:r>
            <a:r>
              <a:rPr lang="en-US"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a16="http://schemas.microsoft.com/office/drawing/2014/main" id="{E373D090-7592-384C-931B-ED0DEEE29A4F}"/>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Parsing (Lecture 3 plus chapters)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LL Parsing (Lectures 3 and 4 plus chapters)</a:t>
            </a:r>
          </a:p>
          <a:p>
            <a:pPr lvl="1"/>
            <a:r>
              <a:rPr lang="en-US" dirty="0">
                <a:latin typeface="Arial" panose="020B0604020202020204" pitchFamily="34" charset="0"/>
                <a:cs typeface="Arial" panose="020B0604020202020204" pitchFamily="34" charset="0"/>
              </a:rPr>
              <a:t>Recursive-descent parsing, recursive-descent routines</a:t>
            </a:r>
          </a:p>
          <a:p>
            <a:pPr lvl="1"/>
            <a:r>
              <a:rPr lang="en-US" dirty="0">
                <a:latin typeface="Arial" panose="020B0604020202020204" pitchFamily="34" charset="0"/>
                <a:cs typeface="Arial" panose="020B0604020202020204" pitchFamily="34" charset="0"/>
              </a:rPr>
              <a:t>LL(1) grammars</a:t>
            </a:r>
          </a:p>
          <a:p>
            <a:pPr lvl="1"/>
            <a:r>
              <a:rPr lang="en-US" dirty="0">
                <a:latin typeface="Arial" panose="020B0604020202020204" pitchFamily="34" charset="0"/>
                <a:cs typeface="Arial" panose="020B0604020202020204" pitchFamily="34" charset="0"/>
              </a:rPr>
              <a:t>LL(1) parsing tables</a:t>
            </a:r>
          </a:p>
          <a:p>
            <a:pPr lvl="1"/>
            <a:r>
              <a:rPr lang="en-US" dirty="0">
                <a:latin typeface="Arial" panose="020B0604020202020204" pitchFamily="34" charset="0"/>
                <a:cs typeface="Arial" panose="020B0604020202020204" pitchFamily="34" charset="0"/>
              </a:rPr>
              <a:t>FIRST, FOLLOW, PREDICT</a:t>
            </a:r>
          </a:p>
          <a:p>
            <a:pPr lvl="1"/>
            <a:r>
              <a:rPr lang="en-US" dirty="0">
                <a:latin typeface="Arial" panose="020B0604020202020204" pitchFamily="34" charset="0"/>
                <a:cs typeface="Arial" panose="020B0604020202020204" pitchFamily="34" charset="0"/>
              </a:rPr>
              <a:t>LL(1) conflicts</a:t>
            </a:r>
          </a:p>
        </p:txBody>
      </p:sp>
      <p:sp>
        <p:nvSpPr>
          <p:cNvPr id="4" name="Footer Placeholder 3">
            <a:extLst>
              <a:ext uri="{FF2B5EF4-FFF2-40B4-BE49-F238E27FC236}">
                <a16:creationId xmlns:a16="http://schemas.microsoft.com/office/drawing/2014/main" id="{0331F085-1A99-E84D-806C-1079C05F5E02}"/>
              </a:ext>
            </a:extLst>
          </p:cNvPr>
          <p:cNvSpPr>
            <a:spLocks noGrp="1"/>
          </p:cNvSpPr>
          <p:nvPr>
            <p:ph type="ftr" sz="quarter" idx="10"/>
          </p:nvPr>
        </p:nvSpPr>
        <p:spPr/>
        <p:txBody>
          <a:bodyPr/>
          <a:lstStyle/>
          <a:p>
            <a:pPr>
              <a:defRPr/>
            </a:pPr>
            <a:r>
              <a:rPr lang="en-US" dirty="0">
                <a:latin typeface="Arial" panose="020B0604020202020204" pitchFamily="34" charset="0"/>
                <a:cs typeface="Arial" panose="020B0604020202020204" pitchFamily="34" charset="0"/>
              </a:rPr>
              <a:t>Programming Languages CSCI 4430, A. Milanova</a:t>
            </a:r>
          </a:p>
        </p:txBody>
      </p:sp>
      <p:sp>
        <p:nvSpPr>
          <p:cNvPr id="5" name="Slide Number Placeholder 4">
            <a:extLst>
              <a:ext uri="{FF2B5EF4-FFF2-40B4-BE49-F238E27FC236}">
                <a16:creationId xmlns:a16="http://schemas.microsoft.com/office/drawing/2014/main" id="{42A2CF7B-C840-894C-9BFC-4EC43D33C283}"/>
              </a:ext>
            </a:extLst>
          </p:cNvPr>
          <p:cNvSpPr>
            <a:spLocks noGrp="1"/>
          </p:cNvSpPr>
          <p:nvPr>
            <p:ph type="sldNum" sz="quarter" idx="11"/>
          </p:nvPr>
        </p:nvSpPr>
        <p:spPr/>
        <p:txBody>
          <a:bodyPr/>
          <a:lstStyle/>
          <a:p>
            <a:pPr>
              <a:defRPr/>
            </a:pPr>
            <a:fld id="{BB0E5B62-4E04-1949-BE67-5C23DFE2C6AA}" type="slidenum">
              <a:rPr lang="en-US" altLang="en-US" smtClean="0"/>
              <a:pPr>
                <a:defRPr/>
              </a:pPr>
              <a:t>4</a:t>
            </a:fld>
            <a:endParaRPr lang="en-US" altLang="en-US"/>
          </a:p>
        </p:txBody>
      </p:sp>
    </p:spTree>
    <p:extLst>
      <p:ext uri="{BB962C8B-B14F-4D97-AF65-F5344CB8AC3E}">
        <p14:creationId xmlns:p14="http://schemas.microsoft.com/office/powerpoint/2010/main" val="2012889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7DC1-6A46-EE4E-8EB4-E6812C75D880}"/>
              </a:ext>
            </a:extLst>
          </p:cNvPr>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rPr>
              <a:t>Exam 1 </a:t>
            </a:r>
            <a:r>
              <a:rPr lang="en-US"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a16="http://schemas.microsoft.com/office/drawing/2014/main" id="{E373D090-7592-384C-931B-ED0DEEE29A4F}"/>
              </a:ext>
            </a:extLst>
          </p:cNvPr>
          <p:cNvSpPr>
            <a:spLocks noGrp="1"/>
          </p:cNvSpPr>
          <p:nvPr>
            <p:ph idx="1"/>
          </p:nvPr>
        </p:nvSpPr>
        <p:spPr>
          <a:xfrm>
            <a:off x="228600" y="1371600"/>
            <a:ext cx="8726488" cy="4800600"/>
          </a:xfrm>
        </p:spPr>
        <p:txBody>
          <a:bodyPr/>
          <a:lstStyle/>
          <a:p>
            <a:r>
              <a:rPr lang="en-US" dirty="0">
                <a:latin typeface="Arial" panose="020B0604020202020204" pitchFamily="34" charset="0"/>
                <a:cs typeface="Arial" panose="020B0604020202020204" pitchFamily="34" charset="0"/>
              </a:rPr>
              <a:t>Logic programming concepts (Lecture 5 plus chapters</a:t>
            </a:r>
          </a:p>
          <a:p>
            <a:pPr lvl="1"/>
            <a:r>
              <a:rPr lang="en-US" dirty="0">
                <a:latin typeface="Arial" panose="020B0604020202020204" pitchFamily="34" charset="0"/>
                <a:cs typeface="Arial" panose="020B0604020202020204" pitchFamily="34" charset="0"/>
              </a:rPr>
              <a:t>Declarative programming</a:t>
            </a:r>
          </a:p>
          <a:p>
            <a:pPr lvl="1"/>
            <a:r>
              <a:rPr lang="en-US" dirty="0">
                <a:latin typeface="Arial" panose="020B0604020202020204" pitchFamily="34" charset="0"/>
                <a:cs typeface="Arial" panose="020B0604020202020204" pitchFamily="34" charset="0"/>
              </a:rPr>
              <a:t>Horn clause, resolution principle</a:t>
            </a:r>
          </a:p>
          <a:p>
            <a:r>
              <a:rPr lang="en-US" dirty="0">
                <a:latin typeface="Arial" panose="020B0604020202020204" pitchFamily="34" charset="0"/>
                <a:cs typeface="Arial" panose="020B0604020202020204" pitchFamily="34" charset="0"/>
              </a:rPr>
              <a:t>Prolog (Lectures 5, 6, and 7 plus chapters)</a:t>
            </a:r>
          </a:p>
          <a:p>
            <a:pPr lvl="1"/>
            <a:r>
              <a:rPr lang="en-US" dirty="0">
                <a:latin typeface="Arial" panose="020B0604020202020204" pitchFamily="34" charset="0"/>
                <a:cs typeface="Arial" panose="020B0604020202020204" pitchFamily="34" charset="0"/>
              </a:rPr>
              <a:t>Prolog concepts: search tree, rule ordering, unification, backtracking, backward chaining</a:t>
            </a:r>
          </a:p>
          <a:p>
            <a:pPr lvl="1"/>
            <a:r>
              <a:rPr lang="en-US" dirty="0">
                <a:latin typeface="Arial" panose="020B0604020202020204" pitchFamily="34" charset="0"/>
                <a:cs typeface="Arial" panose="020B0604020202020204" pitchFamily="34" charset="0"/>
              </a:rPr>
              <a:t>Prolog programming: lists and recursion, arithmetic, backtracking cut, negation-by-failure, generate-and-test</a:t>
            </a:r>
          </a:p>
          <a:p>
            <a:pPr lvl="2"/>
            <a:endParaRPr lang="en-US" dirty="0">
              <a:latin typeface="Arial" panose="020B0604020202020204" pitchFamily="34" charset="0"/>
              <a:cs typeface="Arial" panose="020B0604020202020204" pitchFamily="34" charset="0"/>
            </a:endParaRPr>
          </a:p>
          <a:p>
            <a:pPr lvl="2"/>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0331F085-1A99-E84D-806C-1079C05F5E02}"/>
              </a:ext>
            </a:extLst>
          </p:cNvPr>
          <p:cNvSpPr>
            <a:spLocks noGrp="1"/>
          </p:cNvSpPr>
          <p:nvPr>
            <p:ph type="ftr" sz="quarter" idx="10"/>
          </p:nvPr>
        </p:nvSpPr>
        <p:spPr/>
        <p:txBody>
          <a:bodyPr/>
          <a:lstStyle/>
          <a:p>
            <a:pPr>
              <a:defRPr/>
            </a:pPr>
            <a:r>
              <a:rPr lang="en-US" dirty="0">
                <a:latin typeface="Arial" panose="020B0604020202020204" pitchFamily="34" charset="0"/>
                <a:cs typeface="Arial" panose="020B0604020202020204" pitchFamily="34" charset="0"/>
              </a:rPr>
              <a:t>Programming Languages CSCI 4430, A. Milanova</a:t>
            </a:r>
          </a:p>
        </p:txBody>
      </p:sp>
      <p:sp>
        <p:nvSpPr>
          <p:cNvPr id="5" name="Slide Number Placeholder 4">
            <a:extLst>
              <a:ext uri="{FF2B5EF4-FFF2-40B4-BE49-F238E27FC236}">
                <a16:creationId xmlns:a16="http://schemas.microsoft.com/office/drawing/2014/main" id="{42A2CF7B-C840-894C-9BFC-4EC43D33C283}"/>
              </a:ext>
            </a:extLst>
          </p:cNvPr>
          <p:cNvSpPr>
            <a:spLocks noGrp="1"/>
          </p:cNvSpPr>
          <p:nvPr>
            <p:ph type="sldNum" sz="quarter" idx="11"/>
          </p:nvPr>
        </p:nvSpPr>
        <p:spPr/>
        <p:txBody>
          <a:bodyPr/>
          <a:lstStyle/>
          <a:p>
            <a:pPr>
              <a:defRPr/>
            </a:pPr>
            <a:fld id="{BB0E5B62-4E04-1949-BE67-5C23DFE2C6AA}" type="slidenum">
              <a:rPr lang="en-US" altLang="en-US" smtClean="0"/>
              <a:pPr>
                <a:defRPr/>
              </a:pPr>
              <a:t>5</a:t>
            </a:fld>
            <a:endParaRPr lang="en-US" altLang="en-US"/>
          </a:p>
        </p:txBody>
      </p:sp>
    </p:spTree>
    <p:extLst>
      <p:ext uri="{BB962C8B-B14F-4D97-AF65-F5344CB8AC3E}">
        <p14:creationId xmlns:p14="http://schemas.microsoft.com/office/powerpoint/2010/main" val="2163976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CA86-D8AB-0742-9C18-6A1B9FF1C0D3}"/>
              </a:ext>
            </a:extLst>
          </p:cNvPr>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rPr>
              <a:t>Exam 1 </a:t>
            </a:r>
            <a:r>
              <a:rPr lang="en-US"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a16="http://schemas.microsoft.com/office/drawing/2014/main" id="{C388D20B-6BCD-7140-A978-48523FEE123E}"/>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Binding and scoping (Lecture 8 plus reading)</a:t>
            </a:r>
          </a:p>
          <a:p>
            <a:pPr lvl="1"/>
            <a:r>
              <a:rPr lang="en-US" dirty="0">
                <a:latin typeface="Arial" panose="020B0604020202020204" pitchFamily="34" charset="0"/>
                <a:cs typeface="Arial" panose="020B0604020202020204" pitchFamily="34" charset="0"/>
              </a:rPr>
              <a:t>Object lifetime</a:t>
            </a:r>
          </a:p>
          <a:p>
            <a:pPr lvl="1"/>
            <a:r>
              <a:rPr lang="en-US" dirty="0">
                <a:latin typeface="Arial" panose="020B0604020202020204" pitchFamily="34" charset="0"/>
                <a:cs typeface="Arial" panose="020B0604020202020204" pitchFamily="34" charset="0"/>
              </a:rPr>
              <a:t>Combined view of memory</a:t>
            </a:r>
          </a:p>
          <a:p>
            <a:pPr lvl="1"/>
            <a:r>
              <a:rPr lang="en-US" dirty="0">
                <a:latin typeface="Arial" panose="020B0604020202020204" pitchFamily="34" charset="0"/>
                <a:cs typeface="Arial" panose="020B0604020202020204" pitchFamily="34" charset="0"/>
              </a:rPr>
              <a:t>Stack management</a:t>
            </a:r>
          </a:p>
          <a:p>
            <a:pPr lvl="1"/>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Scoping (in languages where functions are third-class values)</a:t>
            </a:r>
          </a:p>
          <a:p>
            <a:pPr lvl="1"/>
            <a:r>
              <a:rPr lang="en-US" dirty="0">
                <a:latin typeface="Arial" panose="020B0604020202020204" pitchFamily="34" charset="0"/>
                <a:cs typeface="Arial" panose="020B0604020202020204" pitchFamily="34" charset="0"/>
              </a:rPr>
              <a:t>Static and dynamic links</a:t>
            </a:r>
          </a:p>
          <a:p>
            <a:pPr lvl="1"/>
            <a:r>
              <a:rPr lang="en-US" dirty="0">
                <a:latin typeface="Arial" panose="020B0604020202020204" pitchFamily="34" charset="0"/>
                <a:cs typeface="Arial" panose="020B0604020202020204" pitchFamily="34" charset="0"/>
              </a:rPr>
              <a:t>Static (lexical) scoping </a:t>
            </a:r>
          </a:p>
          <a:p>
            <a:pPr lvl="1"/>
            <a:r>
              <a:rPr lang="en-US" dirty="0">
                <a:latin typeface="Arial" panose="020B0604020202020204" pitchFamily="34" charset="0"/>
                <a:cs typeface="Arial" panose="020B0604020202020204" pitchFamily="34" charset="0"/>
              </a:rPr>
              <a:t>Dynamic scoping</a:t>
            </a:r>
          </a:p>
        </p:txBody>
      </p:sp>
      <p:sp>
        <p:nvSpPr>
          <p:cNvPr id="4" name="Footer Placeholder 3">
            <a:extLst>
              <a:ext uri="{FF2B5EF4-FFF2-40B4-BE49-F238E27FC236}">
                <a16:creationId xmlns:a16="http://schemas.microsoft.com/office/drawing/2014/main" id="{FC46B77B-956F-2F4F-B0A5-84D090D915DE}"/>
              </a:ext>
            </a:extLst>
          </p:cNvPr>
          <p:cNvSpPr>
            <a:spLocks noGrp="1"/>
          </p:cNvSpPr>
          <p:nvPr>
            <p:ph type="ftr" sz="quarter" idx="10"/>
          </p:nvPr>
        </p:nvSpPr>
        <p:spPr/>
        <p:txBody>
          <a:bodyPr/>
          <a:lstStyle/>
          <a:p>
            <a:pPr>
              <a:defRPr/>
            </a:pPr>
            <a:r>
              <a:rPr lang="en-US" dirty="0">
                <a:latin typeface="Arial" panose="020B0604020202020204" pitchFamily="34" charset="0"/>
                <a:cs typeface="Arial" panose="020B0604020202020204" pitchFamily="34" charset="0"/>
              </a:rPr>
              <a:t>Programming Languages CSCI 4430, A. Milanova</a:t>
            </a:r>
          </a:p>
        </p:txBody>
      </p:sp>
      <p:sp>
        <p:nvSpPr>
          <p:cNvPr id="5" name="Slide Number Placeholder 4">
            <a:extLst>
              <a:ext uri="{FF2B5EF4-FFF2-40B4-BE49-F238E27FC236}">
                <a16:creationId xmlns:a16="http://schemas.microsoft.com/office/drawing/2014/main" id="{A0F70645-3722-1940-9B98-16FD91527AA3}"/>
              </a:ext>
            </a:extLst>
          </p:cNvPr>
          <p:cNvSpPr>
            <a:spLocks noGrp="1"/>
          </p:cNvSpPr>
          <p:nvPr>
            <p:ph type="sldNum" sz="quarter" idx="11"/>
          </p:nvPr>
        </p:nvSpPr>
        <p:spPr/>
        <p:txBody>
          <a:bodyPr/>
          <a:lstStyle/>
          <a:p>
            <a:pPr>
              <a:defRPr/>
            </a:pPr>
            <a:fld id="{BB0E5B62-4E04-1949-BE67-5C23DFE2C6AA}" type="slidenum">
              <a:rPr lang="en-US" altLang="en-US" smtClean="0"/>
              <a:pPr>
                <a:defRPr/>
              </a:pPr>
              <a:t>6</a:t>
            </a:fld>
            <a:endParaRPr lang="en-US" altLang="en-US"/>
          </a:p>
        </p:txBody>
      </p:sp>
    </p:spTree>
    <p:extLst>
      <p:ext uri="{BB962C8B-B14F-4D97-AF65-F5344CB8AC3E}">
        <p14:creationId xmlns:p14="http://schemas.microsoft.com/office/powerpoint/2010/main" val="3003202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D5FCE-39BD-C944-802A-48A475F4CE07}"/>
              </a:ext>
            </a:extLst>
          </p:cNvPr>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rPr>
              <a:t>Exam 1 </a:t>
            </a:r>
            <a:r>
              <a:rPr lang="en-US"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a16="http://schemas.microsoft.com/office/drawing/2014/main" id="{67385FF3-EBD6-3F4E-852A-008815B3B5B0}"/>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Attribute grammars</a:t>
            </a:r>
          </a:p>
          <a:p>
            <a:pPr lvl="1"/>
            <a:r>
              <a:rPr lang="en-US" dirty="0">
                <a:latin typeface="Arial" panose="020B0604020202020204" pitchFamily="34" charset="0"/>
                <a:cs typeface="Arial" panose="020B0604020202020204" pitchFamily="34" charset="0"/>
              </a:rPr>
              <a:t>Attributes</a:t>
            </a:r>
          </a:p>
          <a:p>
            <a:pPr lvl="1"/>
            <a:r>
              <a:rPr lang="en-US" dirty="0">
                <a:latin typeface="Arial" panose="020B0604020202020204" pitchFamily="34" charset="0"/>
                <a:cs typeface="Arial" panose="020B0604020202020204" pitchFamily="34" charset="0"/>
              </a:rPr>
              <a:t>Attribute rules</a:t>
            </a:r>
          </a:p>
          <a:p>
            <a:pPr lvl="1"/>
            <a:r>
              <a:rPr lang="en-US" dirty="0">
                <a:latin typeface="Arial" panose="020B0604020202020204" pitchFamily="34" charset="0"/>
                <a:cs typeface="Arial" panose="020B0604020202020204" pitchFamily="34" charset="0"/>
              </a:rPr>
              <a:t>Decorated parse trees</a:t>
            </a:r>
          </a:p>
          <a:p>
            <a:pPr lvl="1"/>
            <a:r>
              <a:rPr lang="en-US" dirty="0">
                <a:latin typeface="Arial" panose="020B0604020202020204" pitchFamily="34" charset="0"/>
                <a:cs typeface="Arial" panose="020B0604020202020204" pitchFamily="34" charset="0"/>
              </a:rPr>
              <a:t>Bottom-up (i.e., S-attributed) grammars</a:t>
            </a:r>
          </a:p>
        </p:txBody>
      </p:sp>
      <p:sp>
        <p:nvSpPr>
          <p:cNvPr id="4" name="Footer Placeholder 3">
            <a:extLst>
              <a:ext uri="{FF2B5EF4-FFF2-40B4-BE49-F238E27FC236}">
                <a16:creationId xmlns:a16="http://schemas.microsoft.com/office/drawing/2014/main" id="{8A4FC86F-7131-E44B-B067-B24F56EBF760}"/>
              </a:ext>
            </a:extLst>
          </p:cNvPr>
          <p:cNvSpPr>
            <a:spLocks noGrp="1"/>
          </p:cNvSpPr>
          <p:nvPr>
            <p:ph type="ftr" sz="quarter" idx="10"/>
          </p:nvPr>
        </p:nvSpPr>
        <p:spPr/>
        <p:txBody>
          <a:bodyPr/>
          <a:lstStyle/>
          <a:p>
            <a:pPr>
              <a:defRPr/>
            </a:pPr>
            <a:r>
              <a:rPr lang="en-US" dirty="0">
                <a:latin typeface="Arial" panose="020B0604020202020204" pitchFamily="34" charset="0"/>
                <a:cs typeface="Arial" panose="020B0604020202020204" pitchFamily="34" charset="0"/>
              </a:rPr>
              <a:t>Programming Languages CSCI 4430, A. Milanova</a:t>
            </a:r>
          </a:p>
        </p:txBody>
      </p:sp>
      <p:sp>
        <p:nvSpPr>
          <p:cNvPr id="5" name="Slide Number Placeholder 4">
            <a:extLst>
              <a:ext uri="{FF2B5EF4-FFF2-40B4-BE49-F238E27FC236}">
                <a16:creationId xmlns:a16="http://schemas.microsoft.com/office/drawing/2014/main" id="{DD3EB96C-59D7-5549-82CB-6253D380807F}"/>
              </a:ext>
            </a:extLst>
          </p:cNvPr>
          <p:cNvSpPr>
            <a:spLocks noGrp="1"/>
          </p:cNvSpPr>
          <p:nvPr>
            <p:ph type="sldNum" sz="quarter" idx="11"/>
          </p:nvPr>
        </p:nvSpPr>
        <p:spPr/>
        <p:txBody>
          <a:bodyPr/>
          <a:lstStyle/>
          <a:p>
            <a:pPr>
              <a:defRPr/>
            </a:pPr>
            <a:fld id="{BB0E5B62-4E04-1949-BE67-5C23DFE2C6AA}" type="slidenum">
              <a:rPr lang="en-US" altLang="en-US" smtClean="0"/>
              <a:pPr>
                <a:defRPr/>
              </a:pPr>
              <a:t>7</a:t>
            </a:fld>
            <a:endParaRPr lang="en-US" altLang="en-US"/>
          </a:p>
        </p:txBody>
      </p:sp>
    </p:spTree>
    <p:extLst>
      <p:ext uri="{BB962C8B-B14F-4D97-AF65-F5344CB8AC3E}">
        <p14:creationId xmlns:p14="http://schemas.microsoft.com/office/powerpoint/2010/main" val="1988024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ooter Placeholder 3">
            <a:extLst>
              <a:ext uri="{FF2B5EF4-FFF2-40B4-BE49-F238E27FC236}">
                <a16:creationId xmlns:a16="http://schemas.microsoft.com/office/drawing/2014/main" id="{391FC7F4-DC9B-9E40-93DB-3FF7AF9AB4F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sz="1400" dirty="0">
                <a:latin typeface="Arial" panose="020B0604020202020204" pitchFamily="34" charset="0"/>
              </a:rPr>
              <a:t>Programming Languages CSCI 4430, A. Milanova</a:t>
            </a:r>
          </a:p>
        </p:txBody>
      </p:sp>
      <p:sp>
        <p:nvSpPr>
          <p:cNvPr id="18434" name="Slide Number Placeholder 4">
            <a:extLst>
              <a:ext uri="{FF2B5EF4-FFF2-40B4-BE49-F238E27FC236}">
                <a16:creationId xmlns:a16="http://schemas.microsoft.com/office/drawing/2014/main" id="{90729FC9-FA5A-A845-BFA9-75235988838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fld id="{8DE8FBC6-160B-C745-9689-C87E524E0B51}" type="slidenum">
              <a:rPr lang="en-US" altLang="en-US" sz="1400" smtClean="0"/>
              <a:pPr>
                <a:spcBef>
                  <a:spcPct val="0"/>
                </a:spcBef>
                <a:buClrTx/>
                <a:buSzTx/>
                <a:buFontTx/>
                <a:buNone/>
              </a:pPr>
              <a:t>8</a:t>
            </a:fld>
            <a:endParaRPr lang="en-US" altLang="en-US" sz="1400"/>
          </a:p>
        </p:txBody>
      </p:sp>
      <p:sp>
        <p:nvSpPr>
          <p:cNvPr id="18435" name="Rectangle 2">
            <a:extLst>
              <a:ext uri="{FF2B5EF4-FFF2-40B4-BE49-F238E27FC236}">
                <a16:creationId xmlns:a16="http://schemas.microsoft.com/office/drawing/2014/main" id="{CEB6BBC2-56E6-E045-A05C-EE0EEFEDAC4F}"/>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ea typeface="ＭＳ Ｐゴシック" panose="020B0600070205080204" pitchFamily="34" charset="-128"/>
              </a:rPr>
              <a:t>Exam 2 Topics</a:t>
            </a:r>
          </a:p>
        </p:txBody>
      </p:sp>
      <p:sp>
        <p:nvSpPr>
          <p:cNvPr id="18436" name="Rectangle 3">
            <a:extLst>
              <a:ext uri="{FF2B5EF4-FFF2-40B4-BE49-F238E27FC236}">
                <a16:creationId xmlns:a16="http://schemas.microsoft.com/office/drawing/2014/main" id="{0040579E-6AD7-084D-9A87-7068EDBFF511}"/>
              </a:ext>
            </a:extLst>
          </p:cNvPr>
          <p:cNvSpPr>
            <a:spLocks noGrp="1" noChangeArrowheads="1"/>
          </p:cNvSpPr>
          <p:nvPr>
            <p:ph type="body" idx="1"/>
          </p:nvPr>
        </p:nvSpPr>
        <p:spPr/>
        <p:txBody>
          <a:bodyPr/>
          <a:lstStyle/>
          <a:p>
            <a:pPr eaLnBrk="1" hangingPunct="1"/>
            <a:r>
              <a:rPr lang="en-US" altLang="en-US" dirty="0">
                <a:latin typeface="Arial" panose="020B0604020202020204" pitchFamily="34" charset="0"/>
              </a:rPr>
              <a:t>Scheme (Lectures 12 and 13, plus chapters)</a:t>
            </a:r>
          </a:p>
          <a:p>
            <a:pPr lvl="1" eaLnBrk="1" hangingPunct="1"/>
            <a:r>
              <a:rPr lang="en-US" altLang="en-US" dirty="0">
                <a:latin typeface="Arial" panose="020B0604020202020204" pitchFamily="34" charset="0"/>
              </a:rPr>
              <a:t>S-expression syntax</a:t>
            </a:r>
          </a:p>
          <a:p>
            <a:pPr lvl="1" eaLnBrk="1" hangingPunct="1"/>
            <a:r>
              <a:rPr lang="en-US" altLang="en-US" dirty="0">
                <a:latin typeface="Arial" panose="020B0604020202020204" pitchFamily="34" charset="0"/>
              </a:rPr>
              <a:t>Lists and recursion</a:t>
            </a:r>
          </a:p>
          <a:p>
            <a:pPr lvl="1" eaLnBrk="1" hangingPunct="1"/>
            <a:r>
              <a:rPr lang="en-US" altLang="en-US" dirty="0">
                <a:latin typeface="Arial" panose="020B0604020202020204" pitchFamily="34" charset="0"/>
              </a:rPr>
              <a:t>Shallow and deep recursion</a:t>
            </a:r>
          </a:p>
          <a:p>
            <a:pPr lvl="1" eaLnBrk="1" hangingPunct="1"/>
            <a:r>
              <a:rPr lang="en-US" altLang="en-US" dirty="0">
                <a:latin typeface="Arial" panose="020B0604020202020204" pitchFamily="34" charset="0"/>
              </a:rPr>
              <a:t>Equality</a:t>
            </a:r>
          </a:p>
          <a:p>
            <a:pPr lvl="1" eaLnBrk="1" hangingPunct="1"/>
            <a:r>
              <a:rPr lang="en-US" altLang="en-US" dirty="0">
                <a:latin typeface="Arial" panose="020B0604020202020204" pitchFamily="34" charset="0"/>
              </a:rPr>
              <a:t>Higher-order functions</a:t>
            </a:r>
          </a:p>
          <a:p>
            <a:pPr lvl="1" eaLnBrk="1" hangingPunct="1"/>
            <a:r>
              <a:rPr lang="en-US" altLang="en-US" b="1" dirty="0">
                <a:solidFill>
                  <a:schemeClr val="tx2"/>
                </a:solidFill>
                <a:latin typeface="Arial" panose="020B0604020202020204" pitchFamily="34" charset="0"/>
                <a:cs typeface="Arial" panose="020B0604020202020204" pitchFamily="34" charset="0"/>
              </a:rPr>
              <a:t>map, </a:t>
            </a:r>
            <a:r>
              <a:rPr lang="en-US" altLang="en-US" b="1" dirty="0" err="1">
                <a:solidFill>
                  <a:schemeClr val="tx2"/>
                </a:solidFill>
                <a:latin typeface="Arial" panose="020B0604020202020204" pitchFamily="34" charset="0"/>
                <a:cs typeface="Arial" panose="020B0604020202020204" pitchFamily="34" charset="0"/>
              </a:rPr>
              <a:t>foldl</a:t>
            </a:r>
            <a:r>
              <a:rPr lang="en-US" altLang="en-US" b="1" dirty="0">
                <a:solidFill>
                  <a:schemeClr val="tx2"/>
                </a:solidFill>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and </a:t>
            </a:r>
            <a:r>
              <a:rPr lang="en-US" altLang="en-US" b="1" dirty="0" err="1">
                <a:solidFill>
                  <a:schemeClr val="tx2"/>
                </a:solidFill>
                <a:latin typeface="Arial" panose="020B0604020202020204" pitchFamily="34" charset="0"/>
                <a:cs typeface="Arial" panose="020B0604020202020204" pitchFamily="34" charset="0"/>
              </a:rPr>
              <a:t>foldr</a:t>
            </a:r>
            <a:endParaRPr lang="en-US" altLang="en-US" b="1" dirty="0">
              <a:solidFill>
                <a:schemeClr val="tx2"/>
              </a:solidFill>
              <a:latin typeface="Arial" panose="020B0604020202020204" pitchFamily="34" charset="0"/>
              <a:cs typeface="Arial" panose="020B0604020202020204" pitchFamily="34" charset="0"/>
            </a:endParaRPr>
          </a:p>
          <a:p>
            <a:pPr lvl="1" eaLnBrk="1" hangingPunct="1"/>
            <a:r>
              <a:rPr lang="en-US" altLang="en-US" dirty="0">
                <a:latin typeface="Arial" panose="020B0604020202020204" pitchFamily="34" charset="0"/>
              </a:rPr>
              <a:t>Programming with </a:t>
            </a:r>
            <a:r>
              <a:rPr lang="en-US" altLang="en-US" b="1" dirty="0">
                <a:solidFill>
                  <a:schemeClr val="tx2"/>
                </a:solidFill>
                <a:latin typeface="Arial" panose="020B0604020202020204" pitchFamily="34" charset="0"/>
                <a:cs typeface="Arial" panose="020B0604020202020204" pitchFamily="34" charset="0"/>
              </a:rPr>
              <a:t>map, </a:t>
            </a:r>
            <a:r>
              <a:rPr lang="en-US" altLang="en-US" b="1" dirty="0" err="1">
                <a:solidFill>
                  <a:schemeClr val="tx2"/>
                </a:solidFill>
                <a:latin typeface="Arial" panose="020B0604020202020204" pitchFamily="34" charset="0"/>
                <a:cs typeface="Arial" panose="020B0604020202020204" pitchFamily="34" charset="0"/>
              </a:rPr>
              <a:t>foldl</a:t>
            </a:r>
            <a:r>
              <a:rPr lang="en-US" altLang="en-US" b="1" dirty="0">
                <a:solidFill>
                  <a:schemeClr val="tx2"/>
                </a:solidFill>
                <a:latin typeface="Arial" panose="020B0604020202020204" pitchFamily="34" charset="0"/>
                <a:cs typeface="Arial" panose="020B0604020202020204" pitchFamily="34" charset="0"/>
              </a:rPr>
              <a:t>,</a:t>
            </a:r>
            <a:r>
              <a:rPr lang="en-US" altLang="en-US" dirty="0">
                <a:solidFill>
                  <a:schemeClr val="tx2"/>
                </a:solidFill>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and </a:t>
            </a:r>
            <a:r>
              <a:rPr lang="en-US" altLang="en-US" b="1" dirty="0" err="1">
                <a:solidFill>
                  <a:schemeClr val="tx2"/>
                </a:solidFill>
                <a:latin typeface="Arial" panose="020B0604020202020204" pitchFamily="34" charset="0"/>
                <a:cs typeface="Arial" panose="020B0604020202020204" pitchFamily="34" charset="0"/>
              </a:rPr>
              <a:t>foldr</a:t>
            </a:r>
            <a:endParaRPr lang="en-US" altLang="en-US" b="1" dirty="0">
              <a:solidFill>
                <a:schemeClr val="tx2"/>
              </a:solidFill>
              <a:latin typeface="Arial" panose="020B0604020202020204" pitchFamily="34" charset="0"/>
              <a:cs typeface="Arial" panose="020B0604020202020204" pitchFamily="34" charset="0"/>
            </a:endParaRPr>
          </a:p>
          <a:p>
            <a:pPr lvl="1" eaLnBrk="1" hangingPunct="1"/>
            <a:r>
              <a:rPr lang="en-US" altLang="en-US" dirty="0">
                <a:latin typeface="Arial" panose="020B0604020202020204" pitchFamily="34" charset="0"/>
                <a:cs typeface="Arial" panose="020B0604020202020204" pitchFamily="34" charset="0"/>
              </a:rPr>
              <a:t>Tail recursion</a:t>
            </a:r>
          </a:p>
          <a:p>
            <a:pPr lvl="1" eaLnBrk="1" hangingPunct="1"/>
            <a:endParaRPr lang="en-US" altLang="en-US" dirty="0">
              <a:latin typeface="Arial" panose="020B0604020202020204" pitchFamily="34" charset="0"/>
            </a:endParaRPr>
          </a:p>
          <a:p>
            <a:pPr marL="914400" lvl="2" indent="0" eaLnBrk="1" hangingPunct="1">
              <a:buNone/>
            </a:pPr>
            <a:endParaRPr lang="en-US" altLang="en-US" dirty="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ooter Placeholder 3">
            <a:extLst>
              <a:ext uri="{FF2B5EF4-FFF2-40B4-BE49-F238E27FC236}">
                <a16:creationId xmlns:a16="http://schemas.microsoft.com/office/drawing/2014/main" id="{391FC7F4-DC9B-9E40-93DB-3FF7AF9AB4F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sz="1400" dirty="0">
                <a:latin typeface="Arial" panose="020B0604020202020204" pitchFamily="34" charset="0"/>
              </a:rPr>
              <a:t>Programming Languages CSCI 4430, A. Milanova</a:t>
            </a:r>
          </a:p>
        </p:txBody>
      </p:sp>
      <p:sp>
        <p:nvSpPr>
          <p:cNvPr id="18434" name="Slide Number Placeholder 4">
            <a:extLst>
              <a:ext uri="{FF2B5EF4-FFF2-40B4-BE49-F238E27FC236}">
                <a16:creationId xmlns:a16="http://schemas.microsoft.com/office/drawing/2014/main" id="{90729FC9-FA5A-A845-BFA9-75235988838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fld id="{8DE8FBC6-160B-C745-9689-C87E524E0B51}" type="slidenum">
              <a:rPr lang="en-US" altLang="en-US" sz="1400" smtClean="0"/>
              <a:pPr>
                <a:spcBef>
                  <a:spcPct val="0"/>
                </a:spcBef>
                <a:buClrTx/>
                <a:buSzTx/>
                <a:buFontTx/>
                <a:buNone/>
              </a:pPr>
              <a:t>9</a:t>
            </a:fld>
            <a:endParaRPr lang="en-US" altLang="en-US" sz="1400"/>
          </a:p>
        </p:txBody>
      </p:sp>
      <p:sp>
        <p:nvSpPr>
          <p:cNvPr id="18435" name="Rectangle 2">
            <a:extLst>
              <a:ext uri="{FF2B5EF4-FFF2-40B4-BE49-F238E27FC236}">
                <a16:creationId xmlns:a16="http://schemas.microsoft.com/office/drawing/2014/main" id="{CEB6BBC2-56E6-E045-A05C-EE0EEFEDAC4F}"/>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ea typeface="ＭＳ Ｐゴシック" panose="020B0600070205080204" pitchFamily="34" charset="-128"/>
              </a:rPr>
              <a:t>Exam 2 Topics</a:t>
            </a:r>
          </a:p>
        </p:txBody>
      </p:sp>
      <p:sp>
        <p:nvSpPr>
          <p:cNvPr id="18436" name="Rectangle 3">
            <a:extLst>
              <a:ext uri="{FF2B5EF4-FFF2-40B4-BE49-F238E27FC236}">
                <a16:creationId xmlns:a16="http://schemas.microsoft.com/office/drawing/2014/main" id="{0040579E-6AD7-084D-9A87-7068EDBFF511}"/>
              </a:ext>
            </a:extLst>
          </p:cNvPr>
          <p:cNvSpPr>
            <a:spLocks noGrp="1" noChangeArrowheads="1"/>
          </p:cNvSpPr>
          <p:nvPr>
            <p:ph type="body" idx="1"/>
          </p:nvPr>
        </p:nvSpPr>
        <p:spPr/>
        <p:txBody>
          <a:bodyPr/>
          <a:lstStyle/>
          <a:p>
            <a:pPr eaLnBrk="1" hangingPunct="1"/>
            <a:r>
              <a:rPr lang="en-US" altLang="en-US" dirty="0">
                <a:latin typeface="Arial" panose="020B0604020202020204" pitchFamily="34" charset="0"/>
              </a:rPr>
              <a:t>Scheme (Lecture 14, plus chapters)</a:t>
            </a:r>
          </a:p>
          <a:p>
            <a:pPr lvl="1" eaLnBrk="1" hangingPunct="1"/>
            <a:r>
              <a:rPr lang="en-US" altLang="en-US" dirty="0">
                <a:latin typeface="Arial" panose="020B0604020202020204" pitchFamily="34" charset="0"/>
              </a:rPr>
              <a:t>Binding with </a:t>
            </a:r>
            <a:r>
              <a:rPr lang="en-US" altLang="en-US" b="1" dirty="0">
                <a:solidFill>
                  <a:schemeClr val="tx2"/>
                </a:solidFill>
                <a:latin typeface="Arial" panose="020B0604020202020204" pitchFamily="34" charset="0"/>
                <a:cs typeface="Arial" panose="020B0604020202020204" pitchFamily="34" charset="0"/>
              </a:rPr>
              <a:t>let, let*, </a:t>
            </a:r>
            <a:r>
              <a:rPr lang="en-US" altLang="en-US" b="1" dirty="0" err="1">
                <a:solidFill>
                  <a:schemeClr val="tx2"/>
                </a:solidFill>
                <a:latin typeface="Arial" panose="020B0604020202020204" pitchFamily="34" charset="0"/>
                <a:cs typeface="Arial" panose="020B0604020202020204" pitchFamily="34" charset="0"/>
              </a:rPr>
              <a:t>letrec</a:t>
            </a:r>
            <a:endParaRPr lang="en-US" altLang="en-US" b="1" dirty="0">
              <a:solidFill>
                <a:schemeClr val="tx2"/>
              </a:solidFill>
              <a:latin typeface="Arial" panose="020B0604020202020204" pitchFamily="34" charset="0"/>
              <a:cs typeface="Arial" panose="020B0604020202020204" pitchFamily="34" charset="0"/>
            </a:endParaRPr>
          </a:p>
          <a:p>
            <a:pPr lvl="1" eaLnBrk="1" hangingPunct="1"/>
            <a:r>
              <a:rPr lang="en-US" altLang="en-US" dirty="0">
                <a:latin typeface="Arial" panose="020B0604020202020204" pitchFamily="34" charset="0"/>
                <a:cs typeface="Arial" panose="020B0604020202020204" pitchFamily="34" charset="0"/>
              </a:rPr>
              <a:t>Scoping in Scheme</a:t>
            </a:r>
          </a:p>
          <a:p>
            <a:pPr lvl="1" eaLnBrk="1" hangingPunct="1"/>
            <a:r>
              <a:rPr lang="en-US" altLang="en-US" dirty="0">
                <a:latin typeface="Arial" panose="020B0604020202020204" pitchFamily="34" charset="0"/>
                <a:cs typeface="Arial" panose="020B0604020202020204" pitchFamily="34" charset="0"/>
              </a:rPr>
              <a:t>Closures and closure bindings</a:t>
            </a:r>
          </a:p>
          <a:p>
            <a:pPr lvl="1" eaLnBrk="1" hangingPunct="1"/>
            <a:endParaRPr lang="en-US" altLang="en-US" dirty="0">
              <a:latin typeface="Arial" panose="020B0604020202020204" pitchFamily="34" charset="0"/>
              <a:cs typeface="Arial" panose="020B0604020202020204" pitchFamily="34" charset="0"/>
            </a:endParaRPr>
          </a:p>
          <a:p>
            <a:pPr lvl="1" eaLnBrk="1" hangingPunct="1"/>
            <a:endParaRPr lang="en-US" altLang="en-US" b="1" dirty="0">
              <a:solidFill>
                <a:schemeClr val="tx2"/>
              </a:solidFill>
              <a:latin typeface="Courier New" panose="02070309020205020404" pitchFamily="49" charset="0"/>
              <a:cs typeface="Courier New" panose="02070309020205020404" pitchFamily="49" charset="0"/>
            </a:endParaRPr>
          </a:p>
          <a:p>
            <a:pPr lvl="1" eaLnBrk="1" hangingPunct="1"/>
            <a:endParaRPr lang="en-US" altLang="en-US" dirty="0">
              <a:latin typeface="Arial" panose="020B0604020202020204" pitchFamily="34" charset="0"/>
            </a:endParaRPr>
          </a:p>
          <a:p>
            <a:pPr lvl="1" eaLnBrk="1" hangingPunct="1"/>
            <a:endParaRPr lang="en-US" altLang="en-US" dirty="0">
              <a:latin typeface="Arial" panose="020B0604020202020204" pitchFamily="34" charset="0"/>
            </a:endParaRPr>
          </a:p>
          <a:p>
            <a:pPr marL="914400" lvl="2" indent="0" eaLnBrk="1" hangingPunct="1">
              <a:buNone/>
            </a:pPr>
            <a:endParaRPr lang="en-US" altLang="en-US" dirty="0">
              <a:latin typeface="Arial" panose="020B0604020202020204" pitchFamily="34" charset="0"/>
            </a:endParaRPr>
          </a:p>
        </p:txBody>
      </p:sp>
    </p:spTree>
    <p:extLst>
      <p:ext uri="{BB962C8B-B14F-4D97-AF65-F5344CB8AC3E}">
        <p14:creationId xmlns:p14="http://schemas.microsoft.com/office/powerpoint/2010/main" val="1527596887"/>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Arial"/>
        <a:cs typeface="Arial"/>
      </a:majorFont>
      <a:minorFont>
        <a:latin typeface="Tahoma"/>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Blends</Template>
  <TotalTime>23322</TotalTime>
  <Words>1808</Words>
  <Application>Microsoft Macintosh PowerPoint</Application>
  <PresentationFormat>On-screen Show (4:3)</PresentationFormat>
  <Paragraphs>335</Paragraphs>
  <Slides>35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Courier New</vt:lpstr>
      <vt:lpstr>Tahoma</vt:lpstr>
      <vt:lpstr>Wingdings</vt:lpstr>
      <vt:lpstr>Blends</vt:lpstr>
      <vt:lpstr> Final Exam Review</vt:lpstr>
      <vt:lpstr>Final Exam is Cumulative</vt:lpstr>
      <vt:lpstr>Exam 1 Topics </vt:lpstr>
      <vt:lpstr>Exam 1 Topics</vt:lpstr>
      <vt:lpstr>Exam 1 Topics</vt:lpstr>
      <vt:lpstr>Exam 1 Topics</vt:lpstr>
      <vt:lpstr>Exam 1 Topics</vt:lpstr>
      <vt:lpstr>Exam 2 Topics</vt:lpstr>
      <vt:lpstr>Exam 2 Topics</vt:lpstr>
      <vt:lpstr>Exam 2 Topics</vt:lpstr>
      <vt:lpstr>Exam 2 Topics</vt:lpstr>
      <vt:lpstr>Topics</vt:lpstr>
      <vt:lpstr>Topics</vt:lpstr>
      <vt:lpstr>Topics</vt:lpstr>
      <vt:lpstr>Topics</vt:lpstr>
      <vt:lpstr>Topics</vt:lpstr>
      <vt:lpstr>Practice Problems (Quiz 6)</vt:lpstr>
      <vt:lpstr>Practice Problems (Quiz 6)</vt:lpstr>
      <vt:lpstr>Practice Problems (Quiz 7) </vt:lpstr>
      <vt:lpstr>Practice Problems (Quiz 7) </vt:lpstr>
      <vt:lpstr>Practice Problems</vt:lpstr>
      <vt:lpstr>Practice Problems</vt:lpstr>
      <vt:lpstr>Cont.</vt:lpstr>
      <vt:lpstr>Practice Problems</vt:lpstr>
      <vt:lpstr>Cont.</vt:lpstr>
      <vt:lpstr>Practice Problems</vt:lpstr>
      <vt:lpstr>Practice Problems</vt:lpstr>
      <vt:lpstr>Practice Problems (Quiz 8)</vt:lpstr>
      <vt:lpstr>Practice Problems (Quiz 8)</vt:lpstr>
      <vt:lpstr>Practice Problems (Quiz 8)</vt:lpstr>
      <vt:lpstr>Practice Problems (Quiz 9)</vt:lpstr>
      <vt:lpstr>Practice Problems (Quiz 9)</vt:lpstr>
      <vt:lpstr>Practice Problems (Quiz 9)</vt:lpstr>
      <vt:lpstr>Practice Problems (Quiz 9)</vt:lpstr>
      <vt:lpstr>Practice Problems (Quiz 9)</vt:lpstr>
    </vt:vector>
  </TitlesOfParts>
  <Company>Rensselaer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Languages  CSCI 4430 &amp; CSCI 6969</dc:title>
  <dc:creator>student</dc:creator>
  <cp:lastModifiedBy>Milanova, Ana L.</cp:lastModifiedBy>
  <cp:revision>4316</cp:revision>
  <cp:lastPrinted>2020-08-18T17:24:51Z</cp:lastPrinted>
  <dcterms:created xsi:type="dcterms:W3CDTF">2010-09-30T17:19:52Z</dcterms:created>
  <dcterms:modified xsi:type="dcterms:W3CDTF">2020-12-12T00:07:29Z</dcterms:modified>
</cp:coreProperties>
</file>