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96" r:id="rId2"/>
    <p:sldId id="440" r:id="rId3"/>
    <p:sldId id="441" r:id="rId4"/>
    <p:sldId id="467" r:id="rId5"/>
    <p:sldId id="486" r:id="rId6"/>
    <p:sldId id="487" r:id="rId7"/>
    <p:sldId id="352" r:id="rId8"/>
    <p:sldId id="423" r:id="rId9"/>
    <p:sldId id="424" r:id="rId10"/>
    <p:sldId id="468" r:id="rId11"/>
    <p:sldId id="427" r:id="rId12"/>
    <p:sldId id="425" r:id="rId13"/>
    <p:sldId id="469" r:id="rId14"/>
    <p:sldId id="465" r:id="rId15"/>
    <p:sldId id="436" r:id="rId16"/>
    <p:sldId id="463" r:id="rId17"/>
    <p:sldId id="442" r:id="rId18"/>
    <p:sldId id="444" r:id="rId19"/>
    <p:sldId id="445" r:id="rId20"/>
    <p:sldId id="443" r:id="rId21"/>
    <p:sldId id="446" r:id="rId22"/>
    <p:sldId id="489" r:id="rId23"/>
    <p:sldId id="490" r:id="rId24"/>
    <p:sldId id="491" r:id="rId25"/>
    <p:sldId id="494" r:id="rId26"/>
    <p:sldId id="492" r:id="rId27"/>
    <p:sldId id="448" r:id="rId28"/>
    <p:sldId id="451" r:id="rId29"/>
    <p:sldId id="464" r:id="rId30"/>
    <p:sldId id="449" r:id="rId31"/>
    <p:sldId id="450" r:id="rId32"/>
    <p:sldId id="452" r:id="rId33"/>
    <p:sldId id="453" r:id="rId34"/>
    <p:sldId id="454" r:id="rId35"/>
    <p:sldId id="455" r:id="rId36"/>
    <p:sldId id="456" r:id="rId37"/>
    <p:sldId id="493" r:id="rId38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BA1555A-70BF-FE4A-A722-0A72033441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31A44B7-71CD-A342-8062-1417BB95C2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E3AFCC50-3412-B043-A6BE-D1835E66DB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BC732D1-383F-754E-A6EC-5BBF04F30B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6E5523-21F6-FE45-96F9-6A96F4FF1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CC3B73-596A-5244-9827-9D8ABE737C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DDED6A-12B1-494A-81F0-95D7B9A4CA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DC22A7A-71D0-3344-8598-11DDFAE8D5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CA05684-7504-5A4B-9221-93A6083278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0DAE152-EB8B-2C42-9996-6D4E0C58D1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A4DEC53-8B37-2F42-A583-3330D831E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E3E9E6-C365-394B-9F14-13F221EA7A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CB0FF9FE-FBCF-214C-9C1C-0ED928590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611B9E-D205-A849-9631-4A33A9EFCCB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A9E25AC-611C-5442-8E49-EC9F0B6B1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6BFA7FF-49F3-2948-B866-325688231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421E663-F89F-B24B-8AFF-F92CFAEDC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36E6D829-9378-CE43-8201-26F16764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Intuitively, the FIRST(</a:t>
            </a:r>
            <a:r>
              <a:rPr lang="el-GR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is the set of terminals that begin the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strings derived from </a:t>
            </a:r>
            <a:r>
              <a:rPr lang="el-GR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is defined over arbitrary sequences of grammar symbols.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we are interested in, is the FIRSTs of the nonterminals, and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FIRSTs of the production right-hand-sides.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B1C3D06A-1CBB-5942-B112-3BB3B02FC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792B04-67C5-0E47-B7E9-3160FBE3D9F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C63DDB93-FC1C-7142-82F3-5EE46CA34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58DDB6A1-3AC1-A24F-AECA-E6902E49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Intuitively, the FIRST(</a:t>
            </a:r>
            <a:r>
              <a:rPr lang="el-GR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is the set of terminals that begin the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strings derived from </a:t>
            </a:r>
            <a:r>
              <a:rPr lang="el-GR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is defined over arbitrary sequences of grammar symbols.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we are interested in, is the FIRSTs of the nonterminals, and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FIRSTs of the production right-hand-sides.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FIRST(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)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=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{ x }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FIRST(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A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y)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=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{ z,v,w,y }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FIRST(BCD)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=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{ z,v,w }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D43CBA7-ECF1-D249-867E-D4CAA232E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CED62D-ADA9-AE4A-8838-739D12984EA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CA5BE293-5303-F340-A3CA-1119FC867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8A22B3-9E1A-B145-9477-4BDE2BC33E7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3DD51B1-05AE-9C4F-8D38-7F8C30F5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F2322A-63CC-714D-A791-D3CE51BA1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1182B4BD-836A-F844-B6AF-8AA4B6F9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3BDA7388-F453-6742-AAC4-DAA3E093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Follow(term_tail) = { $$ 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Follow(term) = { +, $$ 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Follow(factor_tail) = { +, $$ }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C632BAF-078C-F94A-9F4D-813034570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205517-66C1-2C41-ADCC-C46AF18482B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01C7878F-5A00-5A41-8DBF-A43CB3770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23C72F93-3CCD-1F4B-846B-F1120AD5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CA389AD-0940-C643-B08F-8503D15E7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20625D-089D-AC41-A58B-8C37F02C444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5ED7F4D0-905A-A84A-A6BA-378CDC5B2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0EE8804E-DCA4-2842-BC09-1F60FB21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Answer: 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PREDICT( S -&gt; x S ) = {x}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PREDICT(S -&gt; A y) = { y, z,v,w 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PREDICT(A -&gt; BCD) = { z,v,w 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PREDICT(A -&gt; \epsilon) = { y }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52BBFCB6-3417-7346-82D0-F4BBD2AA8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31A9BA-8EC5-6941-8C1F-AB1025F14A3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3B0025A8-2AF9-DC4C-9E36-B2BAAE683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9F68DDEA-88A5-5D46-8F25-EC1BB949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sometimes omit the starting production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-&gt; … $$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brevity.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Left recursion. A grammar is left recursive when there is a production A -&gt; A\beta | </a:t>
            </a:r>
            <a:r>
              <a:rPr lang="is-I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29C229D-2046-8F4C-AA48-0445736AE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8F8217-BE90-504F-BF52-754B82A381A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E60DAD83-9B04-934F-B755-DF08E187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E9DF6CD7-FDD4-EC4D-A37F-52054078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See textbook for more on removal of left recursion.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4C44B953-AA37-ED4B-9E02-F3AD08E60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1E8A5E-7735-194E-9C31-A1F8E5D3EE2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F9B5E693-318D-5E48-AB9D-8D6169289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DA3B3F5E-F0B1-3745-B2FC-CAFC8A74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if, b, then, else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are the terminals (tokens) in the grammar.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7F15261-AE67-064C-9E8D-F009EA7BC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BC83EE-F48A-8848-AC93-21B3F693328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0A7EE06-F069-584D-AC2C-3EC35767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B3824337-FEC3-B648-8BD2-B2CB115C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16A702F-232F-F949-86E6-8D809736F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AD0F83-9F1D-0F4C-83C5-17D8B24317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0608787-6FE2-9E43-A5AB-ACC2CA450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752FB1-8228-4946-A9CD-EECF7DF8B7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C624CE0-24D3-ED46-9AC6-90F3C87D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953D26-40E1-3D40-BC2E-AD13C6830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44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0A7EE06-F069-584D-AC2C-3EC35767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B3824337-FEC3-B648-8BD2-B2CB115C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16A702F-232F-F949-86E6-8D809736F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AD0F83-9F1D-0F4C-83C5-17D8B24317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9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0A7EE06-F069-584D-AC2C-3EC35767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B3824337-FEC3-B648-8BD2-B2CB115C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16A702F-232F-F949-86E6-8D809736F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AD0F83-9F1D-0F4C-83C5-17D8B24317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84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0A7EE06-F069-584D-AC2C-3EC35767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B3824337-FEC3-B648-8BD2-B2CB115C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16A702F-232F-F949-86E6-8D809736F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AD0F83-9F1D-0F4C-83C5-17D8B24317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75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0608787-6FE2-9E43-A5AB-ACC2CA450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752FB1-8228-4946-A9CD-EECF7DF8B7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C624CE0-24D3-ED46-9AC6-90F3C87D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953D26-40E1-3D40-BC2E-AD13C6830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9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CA7C77C2-C244-5C4A-AD82-1457C5C06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DECA8A-42D5-DA4D-9DAD-95027DA8D6D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0E43288-42AC-1C4A-BA94-67EB3BB34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B4EA692-E4E5-E249-BF64-83C0A170A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333C4E0F-73F2-F145-90E7-2831FCF89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0D07160E-C682-1E47-9BB1-24BB259C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Parser looks at the stack and the current lookahead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token stream and decides whether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shift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current lookahead on top of the stack, or to pop a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suitable production right-hand-side off the top of the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stack and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reduce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this right-hand-side to its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corresponding left-hand-side.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8A69F79C-3854-734E-A6FE-03D16C1C8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360833-4D5C-B941-A823-88547B7E30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C5BE36DC-CD38-4446-BA4F-94766B9B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5DE0F3-9235-9F47-8765-6221315BB6A4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4E45654-3C20-0E4F-9E61-E58749FAA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1337F22-3347-3744-9660-B34C4849A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1EA21A54-42AC-984B-BF28-10233E592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1B31E0-35CB-4643-B11B-E42692C82891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866E9D8-62FD-2842-9A56-B8033AE9A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B84F657-BD7F-804D-BCE4-29D8D541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3EA66E75-AEA7-204F-80F1-FEF17098A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8459B0-9014-C144-B822-769B0BADB39C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FEBCC05-E00F-0043-B443-9F277C822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7413BFC-6A35-B54C-9AA4-8A192F662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EB29606C-C72E-1545-8797-300708A26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39B937-E751-5A4E-9093-4BA6DC8A3D61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822A4EC-AE20-3E4F-AADD-D27C1F102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42CC49F-0F37-854C-9DAC-71B0B405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343348F-174A-9F43-8099-A97981A66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47F603-FDBF-E64C-ABC7-6321382AC0D2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9343A9A-B1F2-324D-A673-85CE991EA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BDA6892-36E8-8C49-9177-4D1D13730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FCC06CFB-EBF8-9B44-A26E-A373D9543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C0E925-9E68-864B-BA08-F355CA77A3FC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7A18EC95-A619-BC48-955E-40ED4F596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2003782-987A-BB41-BC51-550CE2C53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EAFD75FE-F9FC-694E-A2B5-DCCA9AED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9C56FC-C7AA-4B48-B460-6DC14459D5FE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E489F75-B5E1-4D4C-9590-0BF83EAD0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61BE951-5F30-244E-9D76-92AFD95CB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A216C9F-FE7B-B24A-AEEF-4F6A37B1B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47A69C-447A-9046-8670-9CB99FD4528E}" type="slidenum">
              <a:rPr lang="en-US" altLang="en-US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3730A80-6091-E049-B8A9-B18F3AF8E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493F4A-2B36-3A4C-84A4-8972BB4CD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19556A-FD9D-D944-9075-815836D74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33E212-5C7D-6447-AB82-06EA8FA17563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3E419CA-0ED3-D64E-9422-10805275B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A8551F3-EAE6-9147-B4A9-F5D3AB0C0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column headings are the tokens: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id, +, *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the special token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$$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row headings list the nonterminals in the grammar: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start, expr, trem_tail, 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term, factor_tail.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Entry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term_tail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 +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indicates that when the parser needs to expand 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term_tail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the next token in the input stream is +, then it should expand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by production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term_tail 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  term_tail.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Entry – indicates a parse error. 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example, entry “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+” is a -. If the parser needs to expand </a:t>
            </a:r>
            <a:r>
              <a:rPr lang="en-US" altLang="ja-JP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b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next token is +, it will issue a parse error indicating invalid input (input that</a:t>
            </a:r>
            <a:b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not belong to the language).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C450BCD-0BED-0C43-995C-4C4F78C57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536232-5CD7-8643-8C44-CE3541B662AA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0BFA170-85B9-C14A-8C5E-863FF3BC5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CCE3F68-07B8-F043-BBC2-A83B3AA9E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78E6ED0-372C-5641-BD81-320165216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48AF85-456D-9243-A368-78AFE05B13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5F9B0E6-4802-0149-A83A-6186E34D3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BBBB32-C252-D845-B168-426917B3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6948B9C4-C3F9-274D-890F-76FF39A33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D9AE53-DA4D-C946-8859-E6F8B4624222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920EB96-77CF-054A-BDA5-B322BA3AE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F8D3FD-F97A-F240-B456-50F1D1C82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A7C5857F-78F6-F041-B375-FCDCC3022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AB7198-BF4C-7E43-B771-EBB9A0522147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444750B-A49E-E345-81A4-B4A205DD2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1F04607-7928-E44D-8774-A52CFD7D9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that </a:t>
            </a:r>
            <a:r>
              <a:rPr lang="el-GR" altLang="en-US" i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*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l-GR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ε</a:t>
            </a:r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means that </a:t>
            </a:r>
            <a:r>
              <a:rPr lang="el-GR" altLang="en-US" i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derives </a:t>
            </a:r>
            <a:r>
              <a:rPr lang="el-GR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ε</a:t>
            </a:r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after zero or more steps.</a:t>
            </a:r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b="1"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LL(1) parsing table is constructed using PREDICT sets.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PREDICT sets are defined in terms of two other sets, FIRST and FOLLOW.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5C5D6A1-47A8-CE40-883D-82C181625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3099F8-87F6-6246-BC2C-4C7B4950B3AB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F037E6E-9967-6145-BC0E-57CDFF703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EB6BB4-0BB8-D64E-89F4-0F61B3FCB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720B528-D669-824F-9863-085438B5291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5EB2464-BBE2-874D-90DA-9F3DC9D8B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B89D5E9-37AE-8F47-AA5F-32E7608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606E3A1-1F3A-DA42-B969-3E90FC0FC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2A58425-A51D-1A45-A888-E2CDCF0CE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F19B2CB-6DBA-1F43-86F3-0CC753ED5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BBECE62-E7A3-B24C-9AF2-AFF696828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34D36DA-0C56-7D4D-8F11-2DA3F497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701A80F-C8FD-0144-B11C-AB11192E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6048E83-25B1-6441-8A09-D27893114C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8A27B8-639B-9E4F-8918-5FF73F6015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3393DAC-306C-BF4B-809E-83F4AD2E9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F67A254-F8D2-DB41-A9E0-C67127CBF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7E8FDA-915A-4543-A0E6-9E6BE2449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0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B842C95-A24E-854D-83F9-FE98A284B4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3DB94E6-6A21-6D49-8127-072DFF4E6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5F3F-19C0-A445-8A96-C7D10B39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772C0CE-B519-C749-9516-8969EDCCA1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6FEB50B-A700-D849-892F-6976DFACDA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96A9B-37A4-744B-9518-40F34C5C0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2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B8AB430-98C9-314A-8F89-757B15D5D5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2006B52-4F27-2649-BBDB-2E3B1B03F3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620D9-80E4-8546-BA8A-F1F6CDFE2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34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445AFE4-7703-2748-8CAC-E6FB869CF5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0F83F2C-B287-B940-8A98-7D8EEA05C6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0F803-D094-DB48-BF03-B87F10E50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20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2EBFBA-8516-4141-8688-1B7138D5C0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60D031-C84B-A549-952F-D11D3C5184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55E7E-2BD8-9844-93F2-CF8D1919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92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5D64027-9FB8-8C47-8C2D-1ADC3A1227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88707A7-23C2-4540-9957-9BB0C4A1D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2E829-2A0C-B64E-8B13-106C743B6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7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B52F779-5458-1A45-B197-0DC1E7AF5D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D28C198-75FF-0941-9209-01BA823BDF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D9626-85D0-4D41-8874-197C09002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DE88739-1C54-8740-84F7-D2E230112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CB7B185-9DAB-F24F-8359-7BE6A83F8F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DB2BC-B1A6-E844-A385-6AE1F047F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CDCAEA3-0D0B-5048-A94F-8BC79A0233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324154-5079-CD44-AC6D-6CBEB8945F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848D4-B263-5649-9AA4-BAE7D118D9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3CDD45E-025D-7B4D-AE75-92D5AF5668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E7EE757-B1DB-C54D-BCAD-413183BA78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29A3C-7A1D-D348-86DC-AABFE997C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9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722297D-9AA0-E349-84F2-3FCF6BDF386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1219002B-50A7-A148-96B9-0A91A7114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A5E36232-C696-CC44-949D-4713D9891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D5B4970-133C-9041-8F20-D467AE9883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4DBABD6D-1272-1344-BCD0-0944EA00CB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EF933E-2B75-B348-8F67-8F314DF01A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AFC4EAF-1FD2-094E-B76C-0B954B732C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Programming Language Syntax:</a:t>
            </a:r>
            <a:b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Top-down Parsing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25D689FD-FB09-194C-95FB-524E23FC22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2.3.2 and 2.3.3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3EFA9DA-CD84-CF4A-936F-033D1E8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Warm-up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E37E-3F9E-3543-9330-74E1EB28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term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  <a:r>
              <a:rPr lang="en-US" dirty="0">
                <a:latin typeface="Arial" charset="0"/>
                <a:sym typeface="Symbol" charset="0"/>
              </a:rPr>
              <a:t>{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id</a:t>
            </a:r>
            <a:r>
              <a:rPr lang="en-US" dirty="0">
                <a:latin typeface="Arial" charset="0"/>
                <a:sym typeface="Symbol" charset="0"/>
              </a:rPr>
              <a:t> }</a:t>
            </a: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 err="1">
                <a:latin typeface="Arial" charset="0"/>
                <a:sym typeface="Symbol" charset="0"/>
              </a:rPr>
              <a:t>expr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</a:t>
            </a: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start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 err="1">
                <a:latin typeface="Arial" charset="0"/>
                <a:sym typeface="Symbol" charset="0"/>
              </a:rPr>
              <a:t>term_tail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sym typeface="Symbol" charset="0"/>
              </a:rPr>
              <a:t>+</a:t>
            </a:r>
            <a:r>
              <a:rPr lang="en-US" i="1" dirty="0">
                <a:latin typeface="Arial" charset="0"/>
                <a:sym typeface="Symbol" charset="0"/>
              </a:rPr>
              <a:t> term </a:t>
            </a:r>
            <a:r>
              <a:rPr lang="en-US" i="1" dirty="0" err="1">
                <a:latin typeface="Arial" charset="0"/>
                <a:sym typeface="Symbol" charset="0"/>
              </a:rPr>
              <a:t>term_tail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 err="1">
                <a:latin typeface="Arial" charset="0"/>
                <a:sym typeface="Symbol" charset="0"/>
              </a:rPr>
              <a:t>factor_tail</a:t>
            </a:r>
            <a:r>
              <a:rPr lang="en-US" dirty="0">
                <a:latin typeface="Arial" charset="0"/>
                <a:sym typeface="Symbol" charset="0"/>
              </a:rPr>
              <a:t>) = </a:t>
            </a:r>
            <a:endParaRPr lang="en-US" i="1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/>
              </a:rPr>
              <a:t> 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C4F40905-1B03-5749-B6B1-21E086A6B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3D3814-915C-424E-9812-906FDE9305F5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2CBCEC8-D4C0-CA47-9AE6-DA3A80B7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77925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expr </a:t>
            </a:r>
            <a:r>
              <a:rPr lang="en-US" altLang="en-US" sz="2200" b="1">
                <a:latin typeface="Courier New" panose="02070309020205020404" pitchFamily="49" charset="0"/>
              </a:rPr>
              <a:t>$$</a:t>
            </a:r>
            <a:r>
              <a:rPr lang="en-US" altLang="en-US" sz="2200" b="1">
                <a:latin typeface="Arial" panose="020B0604020202020204" pitchFamily="34" charset="0"/>
              </a:rPr>
              <a:t>  </a:t>
            </a:r>
            <a:br>
              <a:rPr lang="en-US" altLang="en-US" sz="2200" b="1">
                <a:latin typeface="Arial" panose="020B0604020202020204" pitchFamily="34" charset="0"/>
              </a:rPr>
            </a:br>
            <a:r>
              <a:rPr lang="en-US" altLang="en-US" sz="2200" i="1">
                <a:latin typeface="Arial" panose="020B0604020202020204" pitchFamily="34" charset="0"/>
              </a:rPr>
              <a:t>expr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term term_tail		term_tail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term  term_tail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endParaRPr lang="en-US" altLang="ja-JP" sz="22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sz="2200" i="1">
                <a:latin typeface="Arial" panose="020B0604020202020204" pitchFamily="34" charset="0"/>
              </a:rPr>
              <a:t>term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ja-JP" sz="2200" i="1">
                <a:latin typeface="Arial" panose="020B0604020202020204" pitchFamily="34" charset="0"/>
              </a:rPr>
              <a:t> factor_tail		factor_tail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* id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factor_tail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ja-JP" sz="2200" b="1">
                <a:latin typeface="Arial" panose="020B0604020202020204" pitchFamily="34" charset="0"/>
              </a:rPr>
              <a:t>	</a:t>
            </a:r>
            <a:endParaRPr lang="en-US" altLang="en-US" sz="2200" b="1">
              <a:latin typeface="Arial" panose="020B0604020202020204" pitchFamily="34" charset="0"/>
            </a:endParaRPr>
          </a:p>
        </p:txBody>
      </p:sp>
      <p:sp>
        <p:nvSpPr>
          <p:cNvPr id="38917" name="Footer Placeholder 1">
            <a:extLst>
              <a:ext uri="{FF2B5EF4-FFF2-40B4-BE49-F238E27FC236}">
                <a16:creationId xmlns:a16="http://schemas.microsoft.com/office/drawing/2014/main" id="{29C66BBC-3B7E-8146-AD99-2729890CA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A0F15B91-E065-2941-9BC7-C5619C28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B863-C85A-394E-AC0F-99E4E9FF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Compute FIRST sets: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x</a:t>
            </a:r>
            <a:r>
              <a:rPr lang="en-US" i="1" dirty="0">
                <a:latin typeface="Arial" charset="0"/>
                <a:sym typeface="Symbol" charset="0"/>
              </a:rPr>
              <a:t> S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			</a:t>
            </a:r>
            <a:r>
              <a:rPr lang="en-US" dirty="0">
                <a:latin typeface="Arial" charset="0"/>
                <a:sym typeface="Symbol" charset="0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S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  <a:sym typeface="Symbol" charset="0"/>
              </a:rPr>
              <a:t>y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			</a:t>
            </a:r>
            <a:r>
              <a:rPr lang="en-US" dirty="0">
                <a:latin typeface="Arial" charset="0"/>
                <a:sym typeface="Symbol" charset="0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A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i="1" dirty="0">
                <a:latin typeface="Arial"/>
              </a:rPr>
              <a:t>B</a:t>
            </a:r>
            <a:r>
              <a:rPr lang="en-US" i="1" dirty="0">
                <a:latin typeface="Arial" charset="0"/>
                <a:sym typeface="Symbol" charset="0"/>
              </a:rPr>
              <a:t>CD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		</a:t>
            </a:r>
            <a:r>
              <a:rPr lang="en-US" dirty="0">
                <a:latin typeface="Arial" charset="0"/>
                <a:sym typeface="Symbol" charset="0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B</a:t>
            </a:r>
            <a:r>
              <a:rPr lang="en-US" dirty="0">
                <a:latin typeface="Arial" charset="0"/>
                <a:sym typeface="Symbol" charset="0"/>
              </a:rPr>
              <a:t>)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z</a:t>
            </a:r>
            <a:r>
              <a:rPr lang="en-US" i="1" dirty="0">
                <a:latin typeface="Arial" charset="0"/>
              </a:rPr>
              <a:t> S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			</a:t>
            </a:r>
            <a:r>
              <a:rPr lang="en-US" dirty="0">
                <a:latin typeface="Arial" charset="0"/>
                <a:sym typeface="Symbol" charset="0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C</a:t>
            </a:r>
            <a:r>
              <a:rPr lang="en-US" dirty="0">
                <a:latin typeface="Arial" charset="0"/>
                <a:sym typeface="Symbol" charset="0"/>
              </a:rPr>
              <a:t>)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lang="en-US" i="1" dirty="0">
                <a:latin typeface="Arial" charset="0"/>
              </a:rPr>
              <a:t> S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			</a:t>
            </a:r>
            <a:r>
              <a:rPr lang="en-US" dirty="0">
                <a:latin typeface="Arial" charset="0"/>
                <a:sym typeface="Symbol" charset="0"/>
              </a:rPr>
              <a:t>FIRST(</a:t>
            </a:r>
            <a:r>
              <a:rPr lang="en-US" i="1" dirty="0">
                <a:latin typeface="Arial" charset="0"/>
                <a:sym typeface="Symbol" charset="0"/>
              </a:rPr>
              <a:t>D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FIRST(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lang="en-US" i="1" dirty="0">
                <a:latin typeface="Arial" charset="0"/>
              </a:rPr>
              <a:t> S</a:t>
            </a:r>
            <a:r>
              <a:rPr lang="en-US" dirty="0">
                <a:latin typeface="Arial" charset="0"/>
                <a:sym typeface="Symbol" charset="0"/>
              </a:rPr>
              <a:t>) = </a:t>
            </a:r>
            <a:endParaRPr lang="en-US" i="1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/>
              </a:rPr>
              <a:t> 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858A2840-BAB4-E74F-B7FB-E24139025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FEDE66-3C34-D746-9D48-3C0C0984882B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9438113-FF4D-D44A-A63C-C3C38AF2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4125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S </a:t>
            </a:r>
            <a:r>
              <a:rPr lang="en-US" altLang="en-US" sz="2200" b="1">
                <a:latin typeface="Courier New" panose="02070309020205020404" pitchFamily="49" charset="0"/>
              </a:rPr>
              <a:t>$$		</a:t>
            </a:r>
            <a:r>
              <a:rPr lang="en-US" altLang="en-US" sz="2200" i="1">
                <a:latin typeface="Arial" panose="020B0604020202020204" pitchFamily="34" charset="0"/>
              </a:rPr>
              <a:t>B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x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 S | A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y		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A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BCD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 		</a:t>
            </a:r>
            <a:r>
              <a:rPr lang="en-US" altLang="en-US" sz="2200" i="1">
                <a:latin typeface="Arial" panose="020B0604020202020204" pitchFamily="34" charset="0"/>
              </a:rPr>
              <a:t>D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200" i="1">
                <a:latin typeface="Arial" panose="020B0604020202020204" pitchFamily="34" charset="0"/>
              </a:rPr>
              <a:t> S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>
            <a:extLst>
              <a:ext uri="{FF2B5EF4-FFF2-40B4-BE49-F238E27FC236}">
                <a16:creationId xmlns:a16="http://schemas.microsoft.com/office/drawing/2014/main" id="{9D603598-634A-3947-B2AF-53AA4B71B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DEA5623-D0A0-F840-9107-4B62F4379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609EBA-F115-7D48-8F3D-386829FFEAA7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7C00AAD-53C8-9649-B75B-7AB88DC3A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Computing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FOLLOW</a:t>
            </a:r>
            <a:endParaRPr lang="en-US" altLang="en-US" i="1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20A830C-D3E0-A14F-A0C7-3A002DB64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Apply these rules until nothing can be added to any FOLLOW(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set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(1) If there is a production </a:t>
            </a:r>
            <a:r>
              <a:rPr lang="en-US" altLang="en-US" i="1" dirty="0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l-GR" altLang="en-US" dirty="0">
                <a:latin typeface="Arial" panose="020B0604020202020204" pitchFamily="34" charset="0"/>
              </a:rPr>
              <a:t>α</a:t>
            </a:r>
            <a:r>
              <a:rPr lang="en-US" altLang="en-US" i="1" dirty="0">
                <a:latin typeface="Arial" panose="020B0604020202020204" pitchFamily="34" charset="0"/>
              </a:rPr>
              <a:t>B</a:t>
            </a:r>
            <a:r>
              <a:rPr lang="el-GR" altLang="en-US" dirty="0">
                <a:latin typeface="Arial" panose="020B0604020202020204" pitchFamily="34" charset="0"/>
              </a:rPr>
              <a:t>β</a:t>
            </a:r>
            <a:r>
              <a:rPr lang="en-US" altLang="en-US" dirty="0">
                <a:latin typeface="Arial" panose="020B0604020202020204" pitchFamily="34" charset="0"/>
              </a:rPr>
              <a:t>, then everything in FIRST(</a:t>
            </a:r>
            <a:r>
              <a:rPr lang="el-GR" altLang="en-US" dirty="0">
                <a:latin typeface="Arial" panose="020B0604020202020204" pitchFamily="34" charset="0"/>
              </a:rPr>
              <a:t>β</a:t>
            </a:r>
            <a:r>
              <a:rPr lang="en-US" altLang="en-US" dirty="0">
                <a:latin typeface="Arial" panose="020B0604020202020204" pitchFamily="34" charset="0"/>
              </a:rPr>
              <a:t>) except for </a:t>
            </a:r>
            <a:r>
              <a:rPr lang="el-GR" altLang="en-US" b="1" dirty="0">
                <a:latin typeface="Courier New" panose="02070309020205020404" pitchFamily="49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</a:rPr>
              <a:t> should be added to FOLLOW(</a:t>
            </a:r>
            <a:r>
              <a:rPr lang="en-US" altLang="en-US" i="1" dirty="0">
                <a:latin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(2) If there is a production </a:t>
            </a: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l-GR" altLang="en-US" dirty="0">
                <a:latin typeface="Arial" panose="020B0604020202020204" pitchFamily="34" charset="0"/>
              </a:rPr>
              <a:t>α</a:t>
            </a:r>
            <a:r>
              <a:rPr lang="en-US" altLang="en-US" i="1" dirty="0">
                <a:latin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</a:rPr>
              <a:t>, or a production 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l-GR" altLang="en-US" dirty="0">
                <a:latin typeface="Arial" panose="020B0604020202020204" pitchFamily="34" charset="0"/>
              </a:rPr>
              <a:t>α</a:t>
            </a:r>
            <a:r>
              <a:rPr lang="en-US" altLang="en-US" i="1" dirty="0">
                <a:latin typeface="Arial" panose="020B0604020202020204" pitchFamily="34" charset="0"/>
              </a:rPr>
              <a:t>B</a:t>
            </a:r>
            <a:r>
              <a:rPr lang="el-GR" altLang="en-US" dirty="0">
                <a:latin typeface="Arial" panose="020B0604020202020204" pitchFamily="34" charset="0"/>
              </a:rPr>
              <a:t>β</a:t>
            </a:r>
            <a:r>
              <a:rPr lang="en-US" altLang="en-US" dirty="0">
                <a:latin typeface="Arial" panose="020B0604020202020204" pitchFamily="34" charset="0"/>
              </a:rPr>
              <a:t>, where FIRST(</a:t>
            </a:r>
            <a:r>
              <a:rPr lang="el-GR" altLang="en-US" dirty="0">
                <a:latin typeface="Arial" panose="020B0604020202020204" pitchFamily="34" charset="0"/>
              </a:rPr>
              <a:t>β</a:t>
            </a:r>
            <a:r>
              <a:rPr lang="en-US" altLang="en-US" dirty="0">
                <a:latin typeface="Arial" panose="020B0604020202020204" pitchFamily="34" charset="0"/>
              </a:rPr>
              <a:t>) contains </a:t>
            </a:r>
            <a:r>
              <a:rPr lang="el-GR" altLang="en-US" b="1" dirty="0">
                <a:latin typeface="Courier New" panose="02070309020205020404" pitchFamily="49" charset="0"/>
              </a:rPr>
              <a:t>ε</a:t>
            </a:r>
            <a:r>
              <a:rPr lang="en-US" altLang="en-US" dirty="0">
                <a:latin typeface="Arial" panose="020B0604020202020204" pitchFamily="34" charset="0"/>
              </a:rPr>
              <a:t>, then everything in FOLLOW(</a:t>
            </a: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) should be added to FOLLOW(</a:t>
            </a:r>
            <a:r>
              <a:rPr lang="en-US" altLang="en-US" i="1" dirty="0">
                <a:latin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7A3E7C8A-0040-AC45-A887-2C13AC3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52400"/>
            <a:ext cx="33337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Notation: </a:t>
            </a:r>
          </a:p>
          <a:p>
            <a:pPr eaLnBrk="1" hangingPunct="1"/>
            <a:r>
              <a:rPr lang="en-US" altLang="en-US" sz="1800" i="1">
                <a:latin typeface="Arial" panose="020B0604020202020204" pitchFamily="34" charset="0"/>
              </a:rPr>
              <a:t>A,B,S </a:t>
            </a:r>
            <a:r>
              <a:rPr lang="en-US" altLang="en-US" sz="1800">
                <a:latin typeface="Arial" panose="020B0604020202020204" pitchFamily="34" charset="0"/>
              </a:rPr>
              <a:t>are nonterminals.</a:t>
            </a:r>
          </a:p>
          <a:p>
            <a:pPr eaLnBrk="1" hangingPunct="1"/>
            <a:r>
              <a:rPr lang="el-GR" altLang="en-US" sz="1800">
                <a:latin typeface="Arial" panose="020B0604020202020204" pitchFamily="34" charset="0"/>
              </a:rPr>
              <a:t>α</a:t>
            </a:r>
            <a:r>
              <a:rPr lang="en-US" altLang="en-US" sz="1800" i="1">
                <a:latin typeface="Arial" panose="020B0604020202020204" pitchFamily="34" charset="0"/>
              </a:rPr>
              <a:t>,</a:t>
            </a:r>
            <a:r>
              <a:rPr lang="el-GR" altLang="en-US" sz="1800">
                <a:latin typeface="Arial" panose="020B0604020202020204" pitchFamily="34" charset="0"/>
              </a:rPr>
              <a:t>β</a:t>
            </a:r>
            <a:r>
              <a:rPr lang="en-US" altLang="en-US" sz="1800" i="1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are arbitrary sequences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of terminals and nonterminals.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6B4F9904-1865-CD43-ABD0-9404C36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EBF0-773C-934D-B8D2-FFCA6460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FOLLOW(</a:t>
            </a:r>
            <a:r>
              <a:rPr lang="en-US" i="1" dirty="0" err="1">
                <a:latin typeface="Arial" charset="0"/>
                <a:sym typeface="Symbol" charset="0"/>
              </a:rPr>
              <a:t>expr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  <a:r>
              <a:rPr lang="en-US" dirty="0">
                <a:latin typeface="Arial" charset="0"/>
                <a:sym typeface="Symbol" charset="0"/>
              </a:rPr>
              <a:t>{ </a:t>
            </a:r>
            <a:r>
              <a:rPr lang="en-US" b="1" dirty="0">
                <a:latin typeface="Courier New"/>
                <a:cs typeface="Courier New"/>
                <a:sym typeface="Symbol" charset="0"/>
              </a:rPr>
              <a:t>$$</a:t>
            </a:r>
            <a:r>
              <a:rPr lang="en-US" dirty="0">
                <a:latin typeface="Arial" charset="0"/>
                <a:sym typeface="Symbol" charset="0"/>
              </a:rPr>
              <a:t> }</a:t>
            </a:r>
            <a:endParaRPr lang="en-US" i="1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FOLLOW(</a:t>
            </a:r>
            <a:r>
              <a:rPr lang="en-US" i="1" dirty="0" err="1">
                <a:latin typeface="Arial" charset="0"/>
                <a:sym typeface="Symbol" charset="0"/>
              </a:rPr>
              <a:t>term_tail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</a:t>
            </a: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term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 err="1">
                <a:latin typeface="Arial" charset="0"/>
                <a:sym typeface="Symbol" charset="0"/>
              </a:rPr>
              <a:t>factor_tail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  <a:endParaRPr lang="en-US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1D201C5A-EFB4-EE42-AD68-2227129C0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C83304-2E08-6941-9A59-606DD3F70C4C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33182FE-3E82-0B49-BBB2-E6113E59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77925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expr </a:t>
            </a:r>
            <a:r>
              <a:rPr lang="en-US" altLang="en-US" sz="2200" b="1">
                <a:latin typeface="Courier New" panose="02070309020205020404" pitchFamily="49" charset="0"/>
              </a:rPr>
              <a:t>$$</a:t>
            </a:r>
            <a:r>
              <a:rPr lang="en-US" altLang="en-US" sz="2200" b="1">
                <a:latin typeface="Arial" panose="020B0604020202020204" pitchFamily="34" charset="0"/>
              </a:rPr>
              <a:t>  </a:t>
            </a:r>
            <a:br>
              <a:rPr lang="en-US" altLang="en-US" sz="2200" b="1">
                <a:latin typeface="Arial" panose="020B0604020202020204" pitchFamily="34" charset="0"/>
              </a:rPr>
            </a:br>
            <a:r>
              <a:rPr lang="en-US" altLang="en-US" sz="2200" i="1">
                <a:latin typeface="Arial" panose="020B0604020202020204" pitchFamily="34" charset="0"/>
              </a:rPr>
              <a:t>expr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term term_tail		term_tail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term  term_tail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endParaRPr lang="en-US" altLang="ja-JP" sz="22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sz="2200" i="1">
                <a:latin typeface="Arial" panose="020B0604020202020204" pitchFamily="34" charset="0"/>
              </a:rPr>
              <a:t>term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ja-JP" sz="2200" i="1">
                <a:latin typeface="Arial" panose="020B0604020202020204" pitchFamily="34" charset="0"/>
              </a:rPr>
              <a:t> factor_tail		factor_tail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* id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factor_tail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ja-JP" sz="2200" b="1">
                <a:latin typeface="Arial" panose="020B0604020202020204" pitchFamily="34" charset="0"/>
              </a:rPr>
              <a:t>	</a:t>
            </a:r>
            <a:endParaRPr lang="en-US" altLang="en-US" sz="2200" b="1">
              <a:latin typeface="Arial" panose="020B0604020202020204" pitchFamily="34" charset="0"/>
            </a:endParaRPr>
          </a:p>
        </p:txBody>
      </p:sp>
      <p:sp>
        <p:nvSpPr>
          <p:cNvPr id="45061" name="Footer Placeholder 1">
            <a:extLst>
              <a:ext uri="{FF2B5EF4-FFF2-40B4-BE49-F238E27FC236}">
                <a16:creationId xmlns:a16="http://schemas.microsoft.com/office/drawing/2014/main" id="{12D1A4B7-966E-264F-8640-F630FB5D56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5A27B249-8218-B742-9FFD-D85C387F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24CD-38FE-D54B-A1E3-FAB13B3B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Compute FOLLOW sets: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A</a:t>
            </a:r>
            <a:r>
              <a:rPr lang="en-US" dirty="0">
                <a:latin typeface="Arial" charset="0"/>
                <a:sym typeface="Symbol" charset="0"/>
              </a:rPr>
              <a:t>) =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B</a:t>
            </a:r>
            <a:r>
              <a:rPr lang="en-US" dirty="0">
                <a:latin typeface="Arial" charset="0"/>
                <a:sym typeface="Symbol" charset="0"/>
              </a:rPr>
              <a:t>)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C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D</a:t>
            </a:r>
            <a:r>
              <a:rPr lang="en-US" dirty="0">
                <a:latin typeface="Arial" charset="0"/>
                <a:sym typeface="Symbol" charset="0"/>
              </a:rPr>
              <a:t>) =</a:t>
            </a:r>
            <a:r>
              <a:rPr lang="en-US" i="1" dirty="0">
                <a:latin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 charset="0"/>
                <a:sym typeface="Symbol" charset="0"/>
              </a:rPr>
              <a:t>FOLLOW(</a:t>
            </a:r>
            <a:r>
              <a:rPr lang="en-US" i="1" dirty="0">
                <a:latin typeface="Arial" charset="0"/>
                <a:sym typeface="Symbol" charset="0"/>
              </a:rPr>
              <a:t>S</a:t>
            </a:r>
            <a:r>
              <a:rPr lang="en-US" dirty="0">
                <a:latin typeface="Arial" charset="0"/>
                <a:sym typeface="Symbol" charset="0"/>
              </a:rPr>
              <a:t>)</a:t>
            </a:r>
            <a:r>
              <a:rPr lang="en-US" i="1" dirty="0">
                <a:latin typeface="Arial" charset="0"/>
                <a:sym typeface="Symbol" charset="0"/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endParaRPr lang="en-US" i="1" dirty="0">
              <a:latin typeface="Arial" charset="0"/>
              <a:sym typeface="Symbo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/>
              </a:rPr>
              <a:t> 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DFD47F31-8C00-104A-8D7E-ED03DF56C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3F7EFF-081A-7549-A965-CDD43A2C47CF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58EDC3C-3DD1-9C4B-887C-27FB5884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4125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S </a:t>
            </a:r>
            <a:r>
              <a:rPr lang="en-US" altLang="en-US" sz="2200" b="1">
                <a:latin typeface="Courier New" panose="02070309020205020404" pitchFamily="49" charset="0"/>
              </a:rPr>
              <a:t>$$		</a:t>
            </a:r>
            <a:r>
              <a:rPr lang="en-US" altLang="en-US" sz="2200" i="1">
                <a:latin typeface="Arial" panose="020B0604020202020204" pitchFamily="34" charset="0"/>
              </a:rPr>
              <a:t>B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x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 S | A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y		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A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BCD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 		</a:t>
            </a:r>
            <a:r>
              <a:rPr lang="en-US" altLang="en-US" sz="2200" i="1">
                <a:latin typeface="Arial" panose="020B0604020202020204" pitchFamily="34" charset="0"/>
              </a:rPr>
              <a:t>D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200" i="1">
                <a:latin typeface="Arial" panose="020B0604020202020204" pitchFamily="34" charset="0"/>
              </a:rPr>
              <a:t> S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70814F0F-1C5A-2C40-B142-84ECB96577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>
            <a:extLst>
              <a:ext uri="{FF2B5EF4-FFF2-40B4-BE49-F238E27FC236}">
                <a16:creationId xmlns:a16="http://schemas.microsoft.com/office/drawing/2014/main" id="{E5765C78-9094-5947-BE1D-256225FF4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78681EA3-3321-954B-97C9-65F74D59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AC28BF6-A660-9F46-93BE-93A10CB6920E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FF50A-A664-704F-8B84-1D73C286F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763" y="0"/>
            <a:ext cx="8707437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PREDICT</a:t>
            </a: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 Sets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EC5EDB0-A0F6-BE41-9355-B810C4DC7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296400" cy="4800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3000" dirty="0">
                <a:solidFill>
                  <a:srgbClr val="FF0000"/>
                </a:solidFill>
                <a:latin typeface="Arial"/>
                <a:sym typeface="Symbol" charset="0"/>
              </a:rPr>
              <a:t>				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000" dirty="0"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				</a:t>
            </a:r>
            <a:r>
              <a:rPr lang="en-US" sz="3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FIRST(</a:t>
            </a:r>
            <a:r>
              <a:rPr lang="el-GR" sz="3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charset="0"/>
                <a:ea typeface="Arial" charset="0"/>
              </a:rPr>
              <a:t>α</a:t>
            </a:r>
            <a:r>
              <a:rPr lang="en-US" sz="3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)</a:t>
            </a:r>
            <a:r>
              <a:rPr lang="en-US" dirty="0">
                <a:ln>
                  <a:solidFill>
                    <a:srgbClr val="FF0000"/>
                  </a:solidFill>
                </a:ln>
                <a:latin typeface="Arial"/>
                <a:ea typeface="Arial" charset="0"/>
                <a:sym typeface="Symbol" charset="0"/>
              </a:rPr>
              <a:t>  </a:t>
            </a:r>
            <a:br>
              <a:rPr lang="en-US" dirty="0">
                <a:latin typeface="Arial"/>
                <a:ea typeface="Arial" charset="0"/>
                <a:sym typeface="Symbol" charset="0"/>
              </a:rPr>
            </a:br>
            <a:r>
              <a:rPr lang="en-US" dirty="0">
                <a:latin typeface="Arial"/>
                <a:ea typeface="Arial" charset="0"/>
                <a:sym typeface="Symbol" charset="0"/>
              </a:rPr>
              <a:t>				if </a:t>
            </a:r>
            <a:r>
              <a:rPr lang="el-GR" dirty="0">
                <a:latin typeface="Arial" charset="0"/>
                <a:ea typeface="Arial" charset="0"/>
              </a:rPr>
              <a:t>α</a:t>
            </a:r>
            <a:r>
              <a:rPr lang="en-US" dirty="0">
                <a:latin typeface="Arial" charset="0"/>
                <a:ea typeface="Arial" charset="0"/>
              </a:rPr>
              <a:t> does not derive </a:t>
            </a:r>
            <a:r>
              <a:rPr lang="el-GR" b="1" dirty="0">
                <a:latin typeface="Courier New"/>
                <a:ea typeface="Arial" charset="0"/>
                <a:cs typeface="Courier New"/>
                <a:sym typeface="Symbol" charset="0"/>
              </a:rPr>
              <a:t>ε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000" dirty="0">
                <a:solidFill>
                  <a:srgbClr val="FF0000"/>
                </a:solidFill>
                <a:latin typeface="Arial"/>
              </a:rPr>
              <a:t>PREDICT(</a:t>
            </a:r>
            <a:r>
              <a:rPr lang="en-US" sz="3000" i="1" dirty="0">
                <a:solidFill>
                  <a:srgbClr val="FF0000"/>
                </a:solidFill>
                <a:latin typeface="Arial"/>
              </a:rPr>
              <a:t>A </a:t>
            </a:r>
            <a:r>
              <a:rPr lang="en-US" sz="3000" i="1" dirty="0">
                <a:solidFill>
                  <a:srgbClr val="FF0000"/>
                </a:solidFill>
                <a:latin typeface="Arial"/>
                <a:sym typeface="Symbol" charset="0"/>
              </a:rPr>
              <a:t> </a:t>
            </a:r>
            <a:r>
              <a:rPr lang="el-GR" sz="3000" dirty="0">
                <a:solidFill>
                  <a:srgbClr val="FF0000"/>
                </a:solidFill>
                <a:latin typeface="Arial" charset="0"/>
                <a:ea typeface="Arial" charset="0"/>
              </a:rPr>
              <a:t>α</a:t>
            </a:r>
            <a:r>
              <a:rPr lang="en-US" sz="3000" dirty="0">
                <a:solidFill>
                  <a:srgbClr val="FF0000"/>
                </a:solidFill>
                <a:latin typeface="Arial"/>
                <a:sym typeface="Symbol" charset="0"/>
              </a:rPr>
              <a:t>) </a:t>
            </a:r>
            <a:r>
              <a:rPr lang="en-US" sz="3000" dirty="0">
                <a:latin typeface="Arial"/>
                <a:sym typeface="Symbol" charset="0"/>
              </a:rPr>
              <a:t>=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000" dirty="0">
                <a:latin typeface="Arial"/>
                <a:sym typeface="Symbol" charset="0"/>
              </a:rPr>
              <a:t>				</a:t>
            </a:r>
            <a:r>
              <a:rPr lang="en-US" sz="3000" dirty="0">
                <a:solidFill>
                  <a:srgbClr val="FF0000"/>
                </a:solidFill>
                <a:latin typeface="Arial"/>
                <a:sym typeface="Symbol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FIRST(</a:t>
            </a:r>
            <a:r>
              <a:rPr lang="el-GR" sz="3000" dirty="0">
                <a:solidFill>
                  <a:srgbClr val="FF0000"/>
                </a:solidFill>
                <a:latin typeface="Arial" charset="0"/>
                <a:ea typeface="Arial" charset="0"/>
              </a:rPr>
              <a:t>α</a:t>
            </a:r>
            <a:r>
              <a:rPr lang="en-US" sz="3000" dirty="0"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) – {</a:t>
            </a:r>
            <a:r>
              <a:rPr lang="el-GR" sz="3000" b="1" dirty="0">
                <a:solidFill>
                  <a:srgbClr val="FF0000"/>
                </a:solidFill>
                <a:latin typeface="Courier New"/>
                <a:ea typeface="Arial" charset="0"/>
                <a:cs typeface="Courier New"/>
                <a:sym typeface="Symbol" charset="0"/>
              </a:rPr>
              <a:t>ε</a:t>
            </a:r>
            <a:r>
              <a:rPr lang="en-US" sz="3000" dirty="0">
                <a:solidFill>
                  <a:srgbClr val="FF0000"/>
                </a:solidFill>
                <a:latin typeface="Arial"/>
                <a:ea typeface="Arial" charset="0"/>
                <a:sym typeface="Symbol" charset="0"/>
              </a:rPr>
              <a:t>}) U </a:t>
            </a:r>
            <a:r>
              <a:rPr lang="en-US" sz="3000" dirty="0">
                <a:solidFill>
                  <a:srgbClr val="FF0000"/>
                </a:solidFill>
                <a:ea typeface="Arial" charset="0"/>
                <a:sym typeface="Symbol" charset="0"/>
              </a:rPr>
              <a:t>FOLLOW(</a:t>
            </a:r>
            <a:r>
              <a:rPr lang="en-US" sz="3000" i="1" dirty="0">
                <a:solidFill>
                  <a:srgbClr val="FF0000"/>
                </a:solidFill>
                <a:ea typeface="Arial" charset="0"/>
                <a:sym typeface="Symbol" charset="0"/>
              </a:rPr>
              <a:t>A</a:t>
            </a:r>
            <a:r>
              <a:rPr lang="en-US" sz="3000" dirty="0">
                <a:solidFill>
                  <a:srgbClr val="FF0000"/>
                </a:solidFill>
                <a:ea typeface="Arial" charset="0"/>
                <a:sym typeface="Symbol" charset="0"/>
              </a:rPr>
              <a:t>)</a:t>
            </a:r>
            <a:r>
              <a:rPr lang="en-US" dirty="0">
                <a:solidFill>
                  <a:srgbClr val="FF0000"/>
                </a:solidFill>
                <a:ea typeface="Arial" charset="0"/>
                <a:sym typeface="Symbol" charset="0"/>
              </a:rPr>
              <a:t> </a:t>
            </a:r>
            <a:br>
              <a:rPr lang="en-US" dirty="0">
                <a:ea typeface="Arial" charset="0"/>
                <a:sym typeface="Symbol" charset="0"/>
              </a:rPr>
            </a:br>
            <a:r>
              <a:rPr lang="en-US" dirty="0">
                <a:ea typeface="Arial" charset="0"/>
                <a:sym typeface="Symbol" charset="0"/>
              </a:rPr>
              <a:t>				</a:t>
            </a:r>
            <a:r>
              <a:rPr lang="en-US" dirty="0">
                <a:latin typeface="Arial"/>
                <a:sym typeface="Symbol" charset="0"/>
              </a:rPr>
              <a:t>if </a:t>
            </a:r>
            <a:r>
              <a:rPr lang="el-GR" dirty="0">
                <a:latin typeface="Arial" charset="0"/>
                <a:ea typeface="Arial" charset="0"/>
              </a:rPr>
              <a:t>α</a:t>
            </a:r>
            <a:r>
              <a:rPr lang="en-US" i="1" dirty="0">
                <a:latin typeface="Arial"/>
                <a:sym typeface="Symbol" charset="0"/>
              </a:rPr>
              <a:t> </a:t>
            </a:r>
            <a:r>
              <a:rPr lang="en-US" dirty="0">
                <a:latin typeface="Arial"/>
                <a:sym typeface="Symbol" charset="0"/>
              </a:rPr>
              <a:t>derives </a:t>
            </a:r>
            <a:r>
              <a:rPr lang="el-GR" b="1" dirty="0">
                <a:latin typeface="Courier New"/>
                <a:ea typeface="Arial" charset="0"/>
                <a:cs typeface="Courier New"/>
                <a:sym typeface="Symbol" charset="0"/>
              </a:rPr>
              <a:t>ε</a:t>
            </a:r>
            <a:endParaRPr lang="en-US" dirty="0">
              <a:ea typeface="Arial" charset="0"/>
              <a:sym typeface="Symbo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i="1" dirty="0">
              <a:sym typeface="Symbol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dirty="0">
              <a:latin typeface="Arial"/>
              <a:sym typeface="Symbol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AF30645-55CB-254D-96C1-46DF2ADF7453}"/>
              </a:ext>
            </a:extLst>
          </p:cNvPr>
          <p:cNvSpPr>
            <a:spLocks/>
          </p:cNvSpPr>
          <p:nvPr/>
        </p:nvSpPr>
        <p:spPr bwMode="auto">
          <a:xfrm>
            <a:off x="3429000" y="1981200"/>
            <a:ext cx="381000" cy="2590800"/>
          </a:xfrm>
          <a:prstGeom prst="leftBrace">
            <a:avLst>
              <a:gd name="adj1" fmla="val 834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>
            <a:extLst>
              <a:ext uri="{FF2B5EF4-FFF2-40B4-BE49-F238E27FC236}">
                <a16:creationId xmlns:a16="http://schemas.microsoft.com/office/drawing/2014/main" id="{0EDF4BFE-3990-E845-B2AB-BA7BDF51B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5385A644-BA1F-7348-8F13-D26B4B0E7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3A67CA-BC01-214B-AB44-7CCEFF526E9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258035-9FF0-284E-A0C5-CE8A99CE4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763" y="0"/>
            <a:ext cx="8707437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Constructing LL(1) Parsing Table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077C1FC-A3D4-7449-8405-68234FDB0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Algorithm uses PREDICT sets: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foreach production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in grammar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G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  foreach terminal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in PREDICT(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A  </a:t>
            </a:r>
            <a:r>
              <a:rPr lang="el-G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)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    add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into entry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parse_table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[</a:t>
            </a:r>
            <a:r>
              <a:rPr lang="en-US" altLang="en-US" sz="3200" i="1" dirty="0" err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A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,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]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If each entry in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parse_table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contains at most one production, then </a:t>
            </a:r>
            <a: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is said to be LL(1) 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4A873243-1234-D046-8824-61ED736D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5A94-D163-534F-B533-A7F7EFC1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Compute PREDICT sets: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PREDICT(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 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= 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PREDICT(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 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A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y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= 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PREDICT(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BCD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= 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PREDICT(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 </a:t>
            </a:r>
            <a:r>
              <a:rPr lang="en-US" altLang="ja-JP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l-GR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ε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… 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etc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… 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AF46F473-5B6C-B442-84E4-68BB87C15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C4BD61-A652-164F-8E70-13FC7CE8941A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5B6B551-27DE-4E4C-8E1F-55F58C05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4125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S </a:t>
            </a:r>
            <a:r>
              <a:rPr lang="en-US" altLang="en-US" sz="2200" b="1">
                <a:latin typeface="Courier New" panose="02070309020205020404" pitchFamily="49" charset="0"/>
              </a:rPr>
              <a:t>$$		</a:t>
            </a:r>
            <a:r>
              <a:rPr lang="en-US" altLang="en-US" sz="2200" i="1">
                <a:latin typeface="Arial" panose="020B0604020202020204" pitchFamily="34" charset="0"/>
              </a:rPr>
              <a:t>B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x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 S | A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y		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sz="2200" i="1">
                <a:latin typeface="Arial" panose="020B0604020202020204" pitchFamily="34" charset="0"/>
              </a:rPr>
              <a:t> S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endParaRPr lang="en-US" altLang="en-US" sz="22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A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BCD |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en-US" sz="2200" b="1">
                <a:latin typeface="Arial" panose="020B0604020202020204" pitchFamily="34" charset="0"/>
              </a:rPr>
              <a:t>  		</a:t>
            </a:r>
            <a:r>
              <a:rPr lang="en-US" altLang="en-US" sz="2200" i="1">
                <a:latin typeface="Arial" panose="020B0604020202020204" pitchFamily="34" charset="0"/>
              </a:rPr>
              <a:t>D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</a:t>
            </a:r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200" i="1">
                <a:latin typeface="Arial" panose="020B0604020202020204" pitchFamily="34" charset="0"/>
              </a:rPr>
              <a:t> S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05" name="Footer Placeholder 1">
            <a:extLst>
              <a:ext uri="{FF2B5EF4-FFF2-40B4-BE49-F238E27FC236}">
                <a16:creationId xmlns:a16="http://schemas.microsoft.com/office/drawing/2014/main" id="{43DCCE75-3CD5-A047-AADD-71095E4B4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371FB158-7149-E147-B1B3-208B9DE7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Writing an LL(1) Grammar 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83F3A405-5F59-0740-B4E4-5BE4876F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Most context-free grammars are not LL(1) grammars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Obstacles to LL(1)-ness 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Left recursion </a:t>
            </a:r>
            <a:r>
              <a:rPr lang="en-US" altLang="en-US">
                <a:latin typeface="Arial" panose="020B0604020202020204" pitchFamily="34" charset="0"/>
              </a:rPr>
              <a:t>is an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obstacle. Why?</a:t>
            </a:r>
          </a:p>
          <a:p>
            <a:pPr lvl="1"/>
            <a:endParaRPr lang="en-US" altLang="en-US">
              <a:latin typeface="Arial" panose="020B0604020202020204" pitchFamily="34" charset="0"/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Common prefixes</a:t>
            </a:r>
            <a:r>
              <a:rPr lang="en-US" altLang="en-US">
                <a:latin typeface="Arial" panose="020B0604020202020204" pitchFamily="34" charset="0"/>
              </a:rPr>
              <a:t> are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an obstacle.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Why?</a:t>
            </a:r>
          </a:p>
        </p:txBody>
      </p:sp>
      <p:sp>
        <p:nvSpPr>
          <p:cNvPr id="53251" name="Footer Placeholder 3">
            <a:extLst>
              <a:ext uri="{FF2B5EF4-FFF2-40B4-BE49-F238E27FC236}">
                <a16:creationId xmlns:a16="http://schemas.microsoft.com/office/drawing/2014/main" id="{F0CF912C-DBB4-3C41-AAAE-14D2B5B4D1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B24B791C-0DE2-8641-961E-29FFCB2B4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ED1BE1-971A-B24D-BF27-39AB60BADA5F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6C1FA870-90EE-C14D-9EA6-A618AC28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4114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dirty="0">
                <a:latin typeface="Arial" panose="020B0604020202020204" pitchFamily="34" charset="0"/>
              </a:rPr>
              <a:t>|</a:t>
            </a:r>
            <a:r>
              <a:rPr lang="en-US" altLang="en-US" i="1" dirty="0">
                <a:latin typeface="Arial" panose="020B0604020202020204" pitchFamily="34" charset="0"/>
              </a:rPr>
              <a:t> term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AFCFC04C-DA16-9C4D-B2A2-9847F2F9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24450"/>
            <a:ext cx="5638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u="sng">
                <a:latin typeface="Arial" panose="020B0604020202020204" pitchFamily="34" charset="0"/>
              </a:rPr>
              <a:t>stmt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stmt</a:t>
            </a:r>
            <a:r>
              <a:rPr lang="en-US" altLang="en-US" i="1"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</a:rPr>
              <a:t>|</a:t>
            </a:r>
          </a:p>
          <a:p>
            <a:pPr eaLnBrk="1" hangingPunct="1"/>
            <a:r>
              <a:rPr lang="en-US" altLang="en-US" b="1" i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8487B54F-F908-4E44-B120-89A62651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Removal of Left Recursion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67697601-D6EA-D94D-84DE-00C615A4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Left recursion can be removed from a grammar mechanically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Started from this left-recursive expression grammar: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After removal of left recursion we obtain this equivalent grammar, which is LL(1):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E004A841-A7FA-5741-8A57-6F56E618C8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39ADF485-48F6-A245-BD16-8D09B5E05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43EBBF-8939-C949-96C2-69289A4C65C0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8CDF7AEC-964A-3345-AD7E-BBC9A920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32138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dirty="0">
                <a:latin typeface="Arial" panose="020B0604020202020204" pitchFamily="34" charset="0"/>
              </a:rPr>
              <a:t>|</a:t>
            </a:r>
            <a:r>
              <a:rPr lang="en-US" altLang="en-US" i="1" dirty="0">
                <a:latin typeface="Arial" panose="020B0604020202020204" pitchFamily="34" charset="0"/>
              </a:rPr>
              <a:t> term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6A506B57-5708-9D44-8EBC-E3677F1C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35563"/>
            <a:ext cx="5105400" cy="157003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i="1" dirty="0" err="1">
                <a:latin typeface="Arial" panose="020B0604020202020204" pitchFamily="34" charset="0"/>
              </a:rPr>
              <a:t>term_tail</a:t>
            </a:r>
            <a:endParaRPr lang="en-US" altLang="ja-JP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ja-JP" i="1" dirty="0" err="1">
                <a:latin typeface="Arial" panose="020B0604020202020204" pitchFamily="34" charset="0"/>
              </a:rPr>
              <a:t>term_tail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n-US" altLang="ja-JP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b="1" dirty="0">
                <a:latin typeface="Arial" panose="020B0604020202020204" pitchFamily="34" charset="0"/>
              </a:rPr>
              <a:t> </a:t>
            </a:r>
            <a:r>
              <a:rPr lang="en-US" altLang="ja-JP" i="1" dirty="0">
                <a:latin typeface="Arial" panose="020B0604020202020204" pitchFamily="34" charset="0"/>
              </a:rPr>
              <a:t>term  </a:t>
            </a:r>
            <a:r>
              <a:rPr lang="en-US" altLang="ja-JP" i="1" dirty="0" err="1">
                <a:latin typeface="Arial" panose="020B0604020202020204" pitchFamily="34" charset="0"/>
              </a:rPr>
              <a:t>term_tail</a:t>
            </a:r>
            <a:r>
              <a:rPr lang="en-US" altLang="ja-JP" i="1" dirty="0">
                <a:latin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</a:rPr>
              <a:t>|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l-GR" altLang="ja-JP" b="1" dirty="0">
                <a:latin typeface="Courier New" panose="02070309020205020404" pitchFamily="49" charset="0"/>
              </a:rPr>
              <a:t>ε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</a:rPr>
              <a:t>factor_tail</a:t>
            </a:r>
            <a:endParaRPr lang="en-US" altLang="ja-JP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 dirty="0" err="1">
                <a:latin typeface="Arial" panose="020B0604020202020204" pitchFamily="34" charset="0"/>
              </a:rPr>
              <a:t>factor_tail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n-US" altLang="ja-JP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ja-JP" b="1" dirty="0">
                <a:latin typeface="Courier New" panose="02070309020205020404" pitchFamily="49" charset="0"/>
              </a:rPr>
              <a:t> </a:t>
            </a:r>
            <a:r>
              <a:rPr lang="en-US" altLang="ja-JP" i="1" dirty="0" err="1">
                <a:latin typeface="Arial" panose="020B0604020202020204" pitchFamily="34" charset="0"/>
              </a:rPr>
              <a:t>factor_tail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</a:rPr>
              <a:t>|</a:t>
            </a:r>
            <a:r>
              <a:rPr lang="en-US" altLang="ja-JP" i="1" dirty="0">
                <a:latin typeface="Arial" panose="020B0604020202020204" pitchFamily="34" charset="0"/>
              </a:rPr>
              <a:t> </a:t>
            </a:r>
            <a:r>
              <a:rPr lang="el-GR" altLang="ja-JP" b="1" dirty="0">
                <a:latin typeface="Courier New" panose="02070309020205020404" pitchFamily="49" charset="0"/>
              </a:rPr>
              <a:t>ε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E12DB819-058F-7F46-BA91-537D4C49D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2D61639E-0B50-F540-9A58-B8F6C36BC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EE00BA-0731-0F41-9315-9CA78FEC467F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9ADA31-AAAC-6947-BEB0-8AE2A9921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5A72D15-A480-574C-B0DE-E8644B18B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Top-down parsing (also called LL parsing)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LL(1) parsing table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FIRST, FOLLOW, and PREDICT sets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LL(1) grammars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 (also called LR parsing)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brief overview, no detail</a:t>
            </a:r>
          </a:p>
        </p:txBody>
      </p:sp>
    </p:spTree>
    <p:extLst>
      <p:ext uri="{BB962C8B-B14F-4D97-AF65-F5344CB8AC3E}">
        <p14:creationId xmlns:p14="http://schemas.microsoft.com/office/powerpoint/2010/main" val="344812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1EA40F92-76BF-D84F-B3E9-3DA5DAC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Removal of Common Prefixes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D72E-3C2B-9549-BFDC-27695CE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Common prefixes can be removed mechanically as well, by using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left-factoring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Original if-then-else grammar: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FF0000"/>
              </a:solidFill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After left-factoring: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26812A47-A717-FB41-B090-F767729C2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1FC425-B624-DD45-950D-B313881B953C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7348" name="Rectangle 5">
            <a:extLst>
              <a:ext uri="{FF2B5EF4-FFF2-40B4-BE49-F238E27FC236}">
                <a16:creationId xmlns:a16="http://schemas.microsoft.com/office/drawing/2014/main" id="{B9788F38-229F-6042-88BB-E0CFB06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43250"/>
            <a:ext cx="5638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u="sng">
                <a:latin typeface="Arial" panose="020B0604020202020204" pitchFamily="34" charset="0"/>
              </a:rPr>
              <a:t>stmt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stmt</a:t>
            </a:r>
            <a:r>
              <a:rPr lang="en-US" altLang="en-US" i="1">
                <a:latin typeface="Arial" panose="020B0604020202020204" pitchFamily="34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</a:rPr>
              <a:t>|</a:t>
            </a:r>
          </a:p>
          <a:p>
            <a:pPr eaLnBrk="1" hangingPunct="1"/>
            <a:r>
              <a:rPr lang="en-US" altLang="en-US" b="1" i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86F662FC-FA81-2C49-ABDB-14C0894F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18138"/>
            <a:ext cx="5638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" pitchFamily="2" charset="0"/>
              </a:rPr>
              <a:t>b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 u="sng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 u="sng">
                <a:latin typeface="Arial" panose="020B0604020202020204" pitchFamily="34" charset="0"/>
              </a:rPr>
              <a:t>stmt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else_part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i="1">
                <a:latin typeface="Arial" panose="020B0604020202020204" pitchFamily="34" charset="0"/>
              </a:rPr>
              <a:t>else_part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7350" name="Footer Placeholder 7">
            <a:extLst>
              <a:ext uri="{FF2B5EF4-FFF2-40B4-BE49-F238E27FC236}">
                <a16:creationId xmlns:a16="http://schemas.microsoft.com/office/drawing/2014/main" id="{9E624997-5D34-C641-956E-87A8BA32F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5DCB94E-DA1C-7D49-B57D-79A6983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2" y="0"/>
            <a:ext cx="8707438" cy="100488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526C-85DD-DB49-B824-316EE993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Compute FIRSTs: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FIRST</a:t>
            </a:r>
            <a:r>
              <a:rPr lang="en-US" sz="2400" dirty="0"/>
              <a:t>(</a:t>
            </a:r>
            <a:r>
              <a:rPr lang="en-US" sz="2400" i="1" dirty="0" err="1">
                <a:latin typeface="Arial" charset="0"/>
                <a:sym typeface="Symbol" charset="0"/>
              </a:rPr>
              <a:t>stmt</a:t>
            </a:r>
            <a:r>
              <a:rPr lang="en-US" sz="2400" i="1" dirty="0">
                <a:latin typeface="Arial" charset="0"/>
                <a:sym typeface="Symbol" charset="0"/>
              </a:rPr>
              <a:t> </a:t>
            </a:r>
            <a:r>
              <a:rPr lang="en-US" sz="2400" b="1" dirty="0">
                <a:latin typeface="Courier New"/>
                <a:cs typeface="Courier New"/>
                <a:sym typeface="Symbol" charset="0"/>
              </a:rPr>
              <a:t>$$</a:t>
            </a:r>
            <a:r>
              <a:rPr lang="en-US" sz="2400" dirty="0"/>
              <a:t>), </a:t>
            </a:r>
            <a:r>
              <a:rPr lang="en-US" sz="2400" dirty="0">
                <a:latin typeface="Arial"/>
              </a:rPr>
              <a:t>FIRST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if b</a:t>
            </a:r>
            <a:r>
              <a:rPr lang="en-US" sz="2400" i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then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</a:rPr>
              <a:t>stmt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</a:rPr>
              <a:t>else_part</a:t>
            </a:r>
            <a:r>
              <a:rPr lang="en-US" sz="2400" dirty="0">
                <a:latin typeface="Arial" charset="0"/>
              </a:rPr>
              <a:t>), 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FIRST(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a</a:t>
            </a:r>
            <a:r>
              <a:rPr lang="en-US" sz="2400" dirty="0">
                <a:latin typeface="Arial"/>
              </a:rPr>
              <a:t>), </a:t>
            </a:r>
            <a:r>
              <a:rPr lang="en-US" sz="2400" dirty="0">
                <a:latin typeface="Arial" charset="0"/>
              </a:rPr>
              <a:t>FIRST(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i="1" dirty="0" err="1">
                <a:latin typeface="Arial" charset="0"/>
              </a:rPr>
              <a:t>stmt</a:t>
            </a:r>
            <a:r>
              <a:rPr lang="en-US" sz="2400" dirty="0">
                <a:latin typeface="Arial "/>
                <a:cs typeface="Arial "/>
              </a:rPr>
              <a:t>)</a:t>
            </a:r>
            <a:endParaRPr lang="en-US" sz="24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Compute FOLLOW: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/>
              </a:rPr>
              <a:t>FOLLOW(</a:t>
            </a:r>
            <a:r>
              <a:rPr lang="en-US" sz="2400" i="1" dirty="0" err="1">
                <a:solidFill>
                  <a:srgbClr val="FF0000"/>
                </a:solidFill>
                <a:latin typeface="Arial"/>
              </a:rPr>
              <a:t>else_part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)</a:t>
            </a:r>
          </a:p>
          <a:p>
            <a:pPr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Compute PREDICT sets for all 5 productions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ja-JP" sz="2800" dirty="0">
                <a:latin typeface="Arial"/>
              </a:rPr>
              <a:t>Construct the LL(1) parsing table. Is this grammar an LL(1) grammar?</a:t>
            </a:r>
          </a:p>
          <a:p>
            <a:pPr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3D3F3E8-2BF1-9643-BD93-D537E10A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0"/>
            <a:ext cx="548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stmt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$$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 stmt else_part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i="1">
                <a:latin typeface="Arial" panose="020B0604020202020204" pitchFamily="34" charset="0"/>
              </a:rPr>
              <a:t>else_part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8D666505-CA77-1445-B188-2DAB66CE5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>
            <a:extLst>
              <a:ext uri="{FF2B5EF4-FFF2-40B4-BE49-F238E27FC236}">
                <a16:creationId xmlns:a16="http://schemas.microsoft.com/office/drawing/2014/main" id="{EAF7C364-FB8C-4A4B-9239-662C90A81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534146-76B1-2043-8721-04F37F863F21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5DCB94E-DA1C-7D49-B57D-79A6983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2" y="0"/>
            <a:ext cx="8707438" cy="100488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526C-85DD-DB49-B824-316EE993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Compute FIRSTs: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FIRST</a:t>
            </a:r>
            <a:r>
              <a:rPr lang="en-US" sz="2400" dirty="0"/>
              <a:t>(</a:t>
            </a:r>
            <a:r>
              <a:rPr lang="en-US" sz="2400" i="1" dirty="0" err="1">
                <a:latin typeface="Arial" charset="0"/>
                <a:sym typeface="Symbol" charset="0"/>
              </a:rPr>
              <a:t>stmt</a:t>
            </a:r>
            <a:r>
              <a:rPr lang="en-US" sz="2400" i="1" dirty="0">
                <a:latin typeface="Arial" charset="0"/>
                <a:sym typeface="Symbol" charset="0"/>
              </a:rPr>
              <a:t> </a:t>
            </a:r>
            <a:r>
              <a:rPr lang="en-US" sz="2400" b="1" dirty="0">
                <a:latin typeface="Courier New"/>
                <a:cs typeface="Courier New"/>
                <a:sym typeface="Symbol" charset="0"/>
              </a:rPr>
              <a:t>$$</a:t>
            </a:r>
            <a:r>
              <a:rPr lang="en-US" sz="2400" dirty="0"/>
              <a:t>) = 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FIRST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if b</a:t>
            </a:r>
            <a:r>
              <a:rPr lang="en-US" sz="2400" i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then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</a:rPr>
              <a:t>stmt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</a:rPr>
              <a:t>else_part</a:t>
            </a:r>
            <a:r>
              <a:rPr lang="en-US" sz="2400" dirty="0">
                <a:latin typeface="Arial" charset="0"/>
              </a:rPr>
              <a:t>) = 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 charset="0"/>
              </a:rPr>
              <a:t>FIRST(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a</a:t>
            </a:r>
            <a:r>
              <a:rPr lang="en-US" sz="2400" dirty="0">
                <a:latin typeface="Arial"/>
              </a:rPr>
              <a:t>) = 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 charset="0"/>
              </a:rPr>
              <a:t>FIRST(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i="1" dirty="0" err="1">
                <a:latin typeface="Arial" charset="0"/>
              </a:rPr>
              <a:t>stmt</a:t>
            </a:r>
            <a:r>
              <a:rPr lang="en-US" sz="2400" dirty="0">
                <a:latin typeface="Arial "/>
                <a:cs typeface="Arial "/>
              </a:rPr>
              <a:t>) =</a:t>
            </a:r>
            <a:endParaRPr lang="en-US" sz="24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3D3F3E8-2BF1-9643-BD93-D537E10A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0"/>
            <a:ext cx="548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stmt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$$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 stmt else_part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i="1">
                <a:latin typeface="Arial" panose="020B0604020202020204" pitchFamily="34" charset="0"/>
              </a:rPr>
              <a:t>else_part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8D666505-CA77-1445-B188-2DAB66CE5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>
            <a:extLst>
              <a:ext uri="{FF2B5EF4-FFF2-40B4-BE49-F238E27FC236}">
                <a16:creationId xmlns:a16="http://schemas.microsoft.com/office/drawing/2014/main" id="{EAF7C364-FB8C-4A4B-9239-662C90A81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534146-76B1-2043-8721-04F37F863F21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040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5DCB94E-DA1C-7D49-B57D-79A6983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2" y="0"/>
            <a:ext cx="8707438" cy="100488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526C-85DD-DB49-B824-316EE993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Arial"/>
              </a:rPr>
              <a:t>Compute FOLLOW: 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/>
              </a:rPr>
              <a:t>FOLLOW(</a:t>
            </a:r>
            <a:r>
              <a:rPr lang="en-US" sz="2400" i="1" dirty="0" err="1">
                <a:solidFill>
                  <a:srgbClr val="FF0000"/>
                </a:solidFill>
                <a:latin typeface="Arial"/>
              </a:rPr>
              <a:t>else_part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) = </a:t>
            </a:r>
          </a:p>
          <a:p>
            <a:pPr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  <a:p>
            <a:pPr marL="0" indent="0">
              <a:buNone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3D3F3E8-2BF1-9643-BD93-D537E10A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0"/>
            <a:ext cx="548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stmt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$$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 stmt else_part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i="1">
                <a:latin typeface="Arial" panose="020B0604020202020204" pitchFamily="34" charset="0"/>
              </a:rPr>
              <a:t>else_part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8D666505-CA77-1445-B188-2DAB66CE5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>
            <a:extLst>
              <a:ext uri="{FF2B5EF4-FFF2-40B4-BE49-F238E27FC236}">
                <a16:creationId xmlns:a16="http://schemas.microsoft.com/office/drawing/2014/main" id="{EAF7C364-FB8C-4A4B-9239-662C90A81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534146-76B1-2043-8721-04F37F863F21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939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5DCB94E-DA1C-7D49-B57D-79A6983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2" y="0"/>
            <a:ext cx="8707438" cy="100488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526C-85DD-DB49-B824-316EE993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>
              <a:defRPr/>
            </a:pPr>
            <a:r>
              <a:rPr lang="en-US" altLang="ja-JP" sz="2800" dirty="0">
                <a:latin typeface="Arial"/>
              </a:rPr>
              <a:t>Construct the LL(1) parsing table </a:t>
            </a: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endParaRPr lang="en-US" altLang="ja-JP" sz="2800" dirty="0">
              <a:latin typeface="Arial"/>
            </a:endParaRPr>
          </a:p>
          <a:p>
            <a:pPr>
              <a:defRPr/>
            </a:pPr>
            <a:r>
              <a:rPr lang="en-US" altLang="ja-JP" sz="2800" dirty="0">
                <a:latin typeface="Arial"/>
              </a:rPr>
              <a:t>Is this grammar an LL(1) grammar?</a:t>
            </a:r>
          </a:p>
          <a:p>
            <a:pPr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53D3F3E8-2BF1-9643-BD93-D537E10A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0"/>
            <a:ext cx="548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stmt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$$</a:t>
            </a: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stmt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if b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 stmt else_part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i="1">
                <a:latin typeface="Arial" panose="020B0604020202020204" pitchFamily="34" charset="0"/>
              </a:rPr>
              <a:t>else_part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i="1">
                <a:latin typeface="Arial" panose="020B0604020202020204" pitchFamily="34" charset="0"/>
              </a:rPr>
              <a:t> stmt</a:t>
            </a:r>
            <a:r>
              <a:rPr lang="en-US" altLang="en-US" b="1">
                <a:latin typeface="Courier New" panose="02070309020205020404" pitchFamily="49" charset="0"/>
              </a:rPr>
              <a:t> |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8D666505-CA77-1445-B188-2DAB66CE5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>
            <a:extLst>
              <a:ext uri="{FF2B5EF4-FFF2-40B4-BE49-F238E27FC236}">
                <a16:creationId xmlns:a16="http://schemas.microsoft.com/office/drawing/2014/main" id="{EAF7C364-FB8C-4A4B-9239-662C90A81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534146-76B1-2043-8721-04F37F863F21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006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0425-5E13-694D-BBED-BC689331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BB64-411C-0442-92B0-92A1A3E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D9669-817B-A74F-A11F-C417A6A76F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F82CA-2B6B-C24C-BB0E-9A0A7FE19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20D9-80E4-8546-BA8A-F1F6CDFE2FF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26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E12DB819-058F-7F46-BA91-537D4C49D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2D61639E-0B50-F540-9A58-B8F6C36BC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EE00BA-0731-0F41-9315-9CA78FEC467F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9ADA31-AAAC-6947-BEB0-8AE2A9921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5A72D15-A480-574C-B0DE-E8644B18B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Top-down parsing (also called LL parsing)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LL(1) parsing table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FIRST, FOLLOW, and PREDICT sets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LL(1) grammars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 (also called LR parsing)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brief overview, no detail</a:t>
            </a:r>
          </a:p>
        </p:txBody>
      </p:sp>
    </p:spTree>
    <p:extLst>
      <p:ext uri="{BB962C8B-B14F-4D97-AF65-F5344CB8AC3E}">
        <p14:creationId xmlns:p14="http://schemas.microsoft.com/office/powerpoint/2010/main" val="17516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ECF5F094-7721-A44F-9A8D-E8D8A434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F4618F-2824-514C-9382-942025CDE44E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9B2A415-ED52-014F-8EE8-F208704B3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2B3BDD5-353A-0744-9FB4-D8D385273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257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Terminals are seen in the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order of appearance in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token stream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 , id , id 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Parse tree is constructed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From the leaves to the top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right-most derivation in reverse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1D953A3-45F5-F949-9D58-C6C129A0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38862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list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list_tail 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, 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 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;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D8E5893D-B00A-654F-8B5C-137FD9E47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29">
            <a:extLst>
              <a:ext uri="{FF2B5EF4-FFF2-40B4-BE49-F238E27FC236}">
                <a16:creationId xmlns:a16="http://schemas.microsoft.com/office/drawing/2014/main" id="{B356FBDC-6246-2E43-BA9E-8DB92D1FA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828800"/>
            <a:ext cx="65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/>
              <a:t> </a:t>
            </a:r>
            <a:r>
              <a:rPr lang="en-US" altLang="en-US" sz="2000" i="1">
                <a:latin typeface="Arial" panose="020B0604020202020204" pitchFamily="34" charset="0"/>
              </a:rPr>
              <a:t>list</a:t>
            </a:r>
          </a:p>
        </p:txBody>
      </p:sp>
      <p:sp>
        <p:nvSpPr>
          <p:cNvPr id="37917" name="Text Box 30">
            <a:extLst>
              <a:ext uri="{FF2B5EF4-FFF2-40B4-BE49-F238E27FC236}">
                <a16:creationId xmlns:a16="http://schemas.microsoft.com/office/drawing/2014/main" id="{D3535B93-EEAC-E04D-B723-DFB6FFED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14600"/>
            <a:ext cx="492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  <a:p>
            <a:pPr eaLnBrk="1" hangingPunct="1"/>
            <a:endParaRPr lang="en-US" altLang="en-US" sz="2000" i="1">
              <a:solidFill>
                <a:srgbClr val="0000FF"/>
              </a:solidFill>
            </a:endParaRPr>
          </a:p>
        </p:txBody>
      </p:sp>
      <p:sp>
        <p:nvSpPr>
          <p:cNvPr id="37918" name="Text Box 31">
            <a:extLst>
              <a:ext uri="{FF2B5EF4-FFF2-40B4-BE49-F238E27FC236}">
                <a16:creationId xmlns:a16="http://schemas.microsoft.com/office/drawing/2014/main" id="{B358D7CE-B897-7D4F-A96E-38800363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146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  list_tail</a:t>
            </a:r>
          </a:p>
        </p:txBody>
      </p:sp>
      <p:cxnSp>
        <p:nvCxnSpPr>
          <p:cNvPr id="37920" name="AutoShape 33">
            <a:extLst>
              <a:ext uri="{FF2B5EF4-FFF2-40B4-BE49-F238E27FC236}">
                <a16:creationId xmlns:a16="http://schemas.microsoft.com/office/drawing/2014/main" id="{EFA1FDCD-9C7E-174F-BE7A-7019D3BE5F16}"/>
              </a:ext>
            </a:extLst>
          </p:cNvPr>
          <p:cNvCxnSpPr>
            <a:cxnSpLocks noChangeShapeType="1"/>
            <a:stCxn id="37895" idx="2"/>
            <a:endCxn id="37917" idx="0"/>
          </p:cNvCxnSpPr>
          <p:nvPr/>
        </p:nvCxnSpPr>
        <p:spPr bwMode="auto">
          <a:xfrm flipH="1">
            <a:off x="5884863" y="2228850"/>
            <a:ext cx="8001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AutoShape 34">
            <a:extLst>
              <a:ext uri="{FF2B5EF4-FFF2-40B4-BE49-F238E27FC236}">
                <a16:creationId xmlns:a16="http://schemas.microsoft.com/office/drawing/2014/main" id="{646FD37B-446F-E948-8D72-006773072F6C}"/>
              </a:ext>
            </a:extLst>
          </p:cNvPr>
          <p:cNvCxnSpPr>
            <a:cxnSpLocks noChangeShapeType="1"/>
            <a:stCxn id="37918" idx="0"/>
            <a:endCxn id="37895" idx="2"/>
          </p:cNvCxnSpPr>
          <p:nvPr/>
        </p:nvCxnSpPr>
        <p:spPr bwMode="auto">
          <a:xfrm flipH="1" flipV="1">
            <a:off x="6684963" y="2228850"/>
            <a:ext cx="606425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022" name="Line 46">
            <a:extLst>
              <a:ext uri="{FF2B5EF4-FFF2-40B4-BE49-F238E27FC236}">
                <a16:creationId xmlns:a16="http://schemas.microsoft.com/office/drawing/2014/main" id="{32E37314-43DE-6B41-86B1-0C6C6C5BC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028" name="Line 52">
            <a:extLst>
              <a:ext uri="{FF2B5EF4-FFF2-40B4-BE49-F238E27FC236}">
                <a16:creationId xmlns:a16="http://schemas.microsoft.com/office/drawing/2014/main" id="{4CBB9180-62B0-AE4F-ACC1-E3657FCE1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54">
            <a:extLst>
              <a:ext uri="{FF2B5EF4-FFF2-40B4-BE49-F238E27FC236}">
                <a16:creationId xmlns:a16="http://schemas.microsoft.com/office/drawing/2014/main" id="{C9FC92D4-E919-AD42-A99E-E11271DD1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3" y="4724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cxnSp>
        <p:nvCxnSpPr>
          <p:cNvPr id="37906" name="AutoShape 55">
            <a:extLst>
              <a:ext uri="{FF2B5EF4-FFF2-40B4-BE49-F238E27FC236}">
                <a16:creationId xmlns:a16="http://schemas.microsoft.com/office/drawing/2014/main" id="{F30778DC-D1D0-7540-8040-9A43C5E566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34400" y="4419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53">
            <a:extLst>
              <a:ext uri="{FF2B5EF4-FFF2-40B4-BE49-F238E27FC236}">
                <a16:creationId xmlns:a16="http://schemas.microsoft.com/office/drawing/2014/main" id="{D15AA97C-E722-1E4B-B36A-1014BA5AB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B7999DC5-FFAA-A442-9CE2-7F9573E5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3254375"/>
            <a:ext cx="339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/>
            <a:endParaRPr lang="en-US" altLang="en-US" sz="2000" i="1">
              <a:solidFill>
                <a:srgbClr val="0000FF"/>
              </a:solidFill>
            </a:endParaRP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F2B1B0A1-6809-CD4E-968C-D7837468C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3254375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  list_tail</a:t>
            </a:r>
          </a:p>
        </p:txBody>
      </p: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524E0323-7905-024C-9D68-2A7D6D04ED9B}"/>
              </a:ext>
            </a:extLst>
          </p:cNvPr>
          <p:cNvCxnSpPr>
            <a:cxnSpLocks noChangeShapeType="1"/>
            <a:endCxn id="39" idx="0"/>
          </p:cNvCxnSpPr>
          <p:nvPr/>
        </p:nvCxnSpPr>
        <p:spPr bwMode="auto">
          <a:xfrm flipH="1">
            <a:off x="6464300" y="2968625"/>
            <a:ext cx="8763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2972AE2C-8D97-044B-97C8-649CD0CE28DB}"/>
              </a:ext>
            </a:extLst>
          </p:cNvPr>
          <p:cNvCxnSpPr>
            <a:cxnSpLocks noChangeShapeType="1"/>
            <a:stCxn id="40" idx="0"/>
          </p:cNvCxnSpPr>
          <p:nvPr/>
        </p:nvCxnSpPr>
        <p:spPr bwMode="auto">
          <a:xfrm flipH="1" flipV="1">
            <a:off x="7340600" y="2968625"/>
            <a:ext cx="606425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48">
            <a:extLst>
              <a:ext uri="{FF2B5EF4-FFF2-40B4-BE49-F238E27FC236}">
                <a16:creationId xmlns:a16="http://schemas.microsoft.com/office/drawing/2014/main" id="{BBC1A2B3-CE3F-9B42-B253-650D5413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7660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cxnSp>
        <p:nvCxnSpPr>
          <p:cNvPr id="45" name="AutoShape 49">
            <a:extLst>
              <a:ext uri="{FF2B5EF4-FFF2-40B4-BE49-F238E27FC236}">
                <a16:creationId xmlns:a16="http://schemas.microsoft.com/office/drawing/2014/main" id="{1617593B-4CC7-0546-B507-DC7D07C920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9000" y="2971800"/>
            <a:ext cx="11271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>
            <a:extLst>
              <a:ext uri="{FF2B5EF4-FFF2-40B4-BE49-F238E27FC236}">
                <a16:creationId xmlns:a16="http://schemas.microsoft.com/office/drawing/2014/main" id="{BF4D425F-CE18-824A-BD5B-D3F977AD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016375"/>
            <a:ext cx="339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/>
            <a:endParaRPr lang="en-US" altLang="en-US" sz="2000" i="1">
              <a:solidFill>
                <a:srgbClr val="0000FF"/>
              </a:solidFill>
            </a:endParaRPr>
          </a:p>
        </p:txBody>
      </p:sp>
      <p:sp>
        <p:nvSpPr>
          <p:cNvPr id="48" name="Text Box 31">
            <a:extLst>
              <a:ext uri="{FF2B5EF4-FFF2-40B4-BE49-F238E27FC236}">
                <a16:creationId xmlns:a16="http://schemas.microsoft.com/office/drawing/2014/main" id="{9507690E-9D45-7742-97A7-3C825C30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4016375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  list_tail</a:t>
            </a:r>
          </a:p>
        </p:txBody>
      </p:sp>
      <p:cxnSp>
        <p:nvCxnSpPr>
          <p:cNvPr id="49" name="AutoShape 33">
            <a:extLst>
              <a:ext uri="{FF2B5EF4-FFF2-40B4-BE49-F238E27FC236}">
                <a16:creationId xmlns:a16="http://schemas.microsoft.com/office/drawing/2014/main" id="{067D7A92-0F73-204D-A032-1AFD54F1A684}"/>
              </a:ext>
            </a:extLst>
          </p:cNvPr>
          <p:cNvCxnSpPr>
            <a:cxnSpLocks noChangeShapeType="1"/>
            <a:endCxn id="47" idx="0"/>
          </p:cNvCxnSpPr>
          <p:nvPr/>
        </p:nvCxnSpPr>
        <p:spPr bwMode="auto">
          <a:xfrm flipH="1">
            <a:off x="7073900" y="3730625"/>
            <a:ext cx="8763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34">
            <a:extLst>
              <a:ext uri="{FF2B5EF4-FFF2-40B4-BE49-F238E27FC236}">
                <a16:creationId xmlns:a16="http://schemas.microsoft.com/office/drawing/2014/main" id="{75044AC9-3206-A944-B760-EBA91F976444}"/>
              </a:ext>
            </a:extLst>
          </p:cNvPr>
          <p:cNvCxnSpPr>
            <a:cxnSpLocks noChangeShapeType="1"/>
            <a:stCxn id="48" idx="0"/>
          </p:cNvCxnSpPr>
          <p:nvPr/>
        </p:nvCxnSpPr>
        <p:spPr bwMode="auto">
          <a:xfrm flipH="1" flipV="1">
            <a:off x="7950200" y="3730625"/>
            <a:ext cx="606425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48">
            <a:extLst>
              <a:ext uri="{FF2B5EF4-FFF2-40B4-BE49-F238E27FC236}">
                <a16:creationId xmlns:a16="http://schemas.microsoft.com/office/drawing/2014/main" id="{D75E57FD-6977-DE45-BB68-4825C4D3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03860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cxnSp>
        <p:nvCxnSpPr>
          <p:cNvPr id="53" name="AutoShape 49">
            <a:extLst>
              <a:ext uri="{FF2B5EF4-FFF2-40B4-BE49-F238E27FC236}">
                <a16:creationId xmlns:a16="http://schemas.microsoft.com/office/drawing/2014/main" id="{CF0D64E4-53B1-4C49-8AB2-DA67E422DC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48600" y="3733800"/>
            <a:ext cx="11271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52">
            <a:extLst>
              <a:ext uri="{FF2B5EF4-FFF2-40B4-BE49-F238E27FC236}">
                <a16:creationId xmlns:a16="http://schemas.microsoft.com/office/drawing/2014/main" id="{0471B5C2-5ABD-4C4B-BAE3-57D66D61A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52">
            <a:extLst>
              <a:ext uri="{FF2B5EF4-FFF2-40B4-BE49-F238E27FC236}">
                <a16:creationId xmlns:a16="http://schemas.microsoft.com/office/drawing/2014/main" id="{E8C8EC52-A5AA-FB46-9D7D-8BE667FBA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352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Footer Placeholder 1">
            <a:extLst>
              <a:ext uri="{FF2B5EF4-FFF2-40B4-BE49-F238E27FC236}">
                <a16:creationId xmlns:a16="http://schemas.microsoft.com/office/drawing/2014/main" id="{733A053A-7008-9148-A07B-D25A0F091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917" grpId="0"/>
      <p:bldP spid="37918" grpId="0"/>
      <p:bldP spid="37905" grpId="0"/>
      <p:bldP spid="39" grpId="0"/>
      <p:bldP spid="40" grpId="0"/>
      <p:bldP spid="44" grpId="0"/>
      <p:bldP spid="47" grpId="0"/>
      <p:bldP spid="48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BB5F72F7-E227-264B-9C9B-CE150EE8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CF1F98B3-1B4F-CD40-BDAB-A44BC349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Stack			Input			Action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id,id,id;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shift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	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,id,id;	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 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id,id;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id,id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,id;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id,id,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id,id,id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id,id,id</a:t>
            </a:r>
            <a:r>
              <a:rPr lang="en-US" altLang="en-US" b="1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			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reduce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by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			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list_tail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9E4092D1-3414-7E42-B241-A90D19C06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B93B65-B5BF-F547-B8FF-9756CC024CD9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BA9A56A9-1E85-3E4D-952F-0DF2E79E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"/>
            <a:ext cx="38862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list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list_tail 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, 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 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;</a:t>
            </a:r>
          </a:p>
        </p:txBody>
      </p:sp>
      <p:sp>
        <p:nvSpPr>
          <p:cNvPr id="65541" name="Footer Placeholder 1">
            <a:extLst>
              <a:ext uri="{FF2B5EF4-FFF2-40B4-BE49-F238E27FC236}">
                <a16:creationId xmlns:a16="http://schemas.microsoft.com/office/drawing/2014/main" id="{2512B7DB-1C20-F542-A27F-3D5036B6D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CD867E59-78D2-6546-BDB7-BAC3081D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96F7522F-8097-A14E-9BCC-45A8D014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Stack			Input		Action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id,id</a:t>
            </a:r>
            <a:r>
              <a:rPr lang="en-US" altLang="en-US" b="1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,id 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list_tail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by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		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</a:rPr>
              <a:t>list_tail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,id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list_tail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endParaRPr lang="en-US" altLang="en-US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  <a:r>
              <a:rPr lang="en-US" altLang="en-US" b="1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,id 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list_tail	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by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		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</a:rPr>
              <a:t>list_tail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,id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list_tai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l </a:t>
            </a:r>
            <a:endParaRPr lang="en-US" altLang="en-US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b="1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id 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list_tail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reduce by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					   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28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list_tail </a:t>
            </a:r>
            <a:endParaRPr lang="en-US" altLang="en-US" sz="2800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list					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ACCEPT</a:t>
            </a:r>
            <a:endParaRPr lang="en-US" altLang="en-US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866580F8-1DC3-4A44-AA43-30ABC5FA6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C10D1C-273F-274B-90D1-93462B2E9020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44A213A5-A45E-3944-A079-23C97463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"/>
            <a:ext cx="38862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list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list_tail 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, id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 list_tail  | </a:t>
            </a:r>
            <a:r>
              <a:rPr lang="en-US" altLang="en-US" b="1">
                <a:latin typeface="Courier New" panose="02070309020205020404" pitchFamily="49" charset="0"/>
                <a:sym typeface="Symbol" pitchFamily="2" charset="2"/>
              </a:rPr>
              <a:t>;</a:t>
            </a:r>
          </a:p>
        </p:txBody>
      </p:sp>
      <p:sp>
        <p:nvSpPr>
          <p:cNvPr id="67589" name="Footer Placeholder 1">
            <a:extLst>
              <a:ext uri="{FF2B5EF4-FFF2-40B4-BE49-F238E27FC236}">
                <a16:creationId xmlns:a16="http://schemas.microsoft.com/office/drawing/2014/main" id="{ACB3437B-C4E5-E249-8AEF-65FFB144E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E71B5711-9A3A-CD4D-8E48-6AABBEF4A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732816-E433-E54C-B5F3-F3DCF87D2541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E396AE1-0908-054F-99DA-9CF5B0B0F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LL(1) Parsing Table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6369894-383D-694B-9988-626C6147F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One dimension: nonterminal to expand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Other dimension: lookahead token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E.g., entry “nonterminal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on terminal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 contains production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l-GR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α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Meaning: when parser is at nonterminal </a:t>
            </a: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 and lookahead token is </a:t>
            </a:r>
            <a:r>
              <a:rPr lang="en-US" altLang="en-US" b="1" dirty="0">
                <a:latin typeface="Courier New" panose="02070309020205020404" pitchFamily="49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, then parser expands </a:t>
            </a: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 by production </a:t>
            </a:r>
            <a:r>
              <a:rPr lang="en-US" altLang="en-US" i="1" dirty="0">
                <a:latin typeface="Arial" panose="020B0604020202020204" pitchFamily="34" charset="0"/>
              </a:rPr>
              <a:t>A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en-US" dirty="0">
                <a:latin typeface="Arial" panose="020B0604020202020204" pitchFamily="34" charset="0"/>
              </a:rPr>
              <a:t>α</a:t>
            </a:r>
            <a:endParaRPr lang="en-US" altLang="en-US" dirty="0"/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001B0C-CD7C-0741-B512-FE89E26C21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048000"/>
            <a:ext cx="3810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5CAE9-C740-C546-A54B-A4765C44AE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810000"/>
            <a:ext cx="3810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851F1-6430-844C-A2AB-838B20040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2514600"/>
            <a:ext cx="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6642EE-0F0A-F84C-AB20-C2B1ECECA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2514600"/>
            <a:ext cx="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TextBox 8">
            <a:extLst>
              <a:ext uri="{FF2B5EF4-FFF2-40B4-BE49-F238E27FC236}">
                <a16:creationId xmlns:a16="http://schemas.microsoft.com/office/drawing/2014/main" id="{21A0CA93-EFF0-1E42-B941-65ACE14A7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496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585" name="TextBox 9">
            <a:extLst>
              <a:ext uri="{FF2B5EF4-FFF2-40B4-BE49-F238E27FC236}">
                <a16:creationId xmlns:a16="http://schemas.microsoft.com/office/drawing/2014/main" id="{13686F24-DA28-6F41-B7B1-7187ED45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438400"/>
            <a:ext cx="430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56F0EC95-B386-8040-AF5C-53F842B3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496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en-US" sz="3200">
                <a:latin typeface="Arial" panose="020B0604020202020204" pitchFamily="34" charset="0"/>
              </a:rPr>
              <a:t>α</a:t>
            </a:r>
            <a:r>
              <a:rPr lang="en-US" altLang="en-US" sz="3200" i="1">
                <a:latin typeface="Arial" panose="020B0604020202020204" pitchFamily="34" charset="0"/>
                <a:sym typeface="Symbol" pitchFamily="2" charset="2"/>
              </a:rPr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3">
            <a:extLst>
              <a:ext uri="{FF2B5EF4-FFF2-40B4-BE49-F238E27FC236}">
                <a16:creationId xmlns:a16="http://schemas.microsoft.com/office/drawing/2014/main" id="{E8F0C105-2DB5-6645-A13A-84859D111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9D3AAB32-F64C-3448-BB38-593CDEDBB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642087-B9F8-FB4A-BF30-682778FA01E6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33F9D98-1525-0E49-84C2-094D6102B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Bottom-up Parsing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88080F8-9244-664F-B23D-CF1AEA9F8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Also called LR parsing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LR parsers work with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LR(k)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grammars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400" dirty="0">
                <a:latin typeface="Arial" panose="020B0604020202020204" pitchFamily="34" charset="0"/>
              </a:rPr>
              <a:t> stands for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</a:rPr>
              <a:t>left-to-right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</a:rPr>
              <a:t> scan of input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</a:rPr>
              <a:t> stands for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</a:rPr>
              <a:t>rightmost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</a:rPr>
              <a:t> derivation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</a:rPr>
              <a:t> stands for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</a:rPr>
              <a:t>need k tokens of lookahead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are interested in LR(0) and LR(1) and variants in between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LR parsing is better than LL parsing!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Accepts larger class of languages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Just as efficient!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>
            <a:extLst>
              <a:ext uri="{FF2B5EF4-FFF2-40B4-BE49-F238E27FC236}">
                <a16:creationId xmlns:a16="http://schemas.microsoft.com/office/drawing/2014/main" id="{0DE1CB14-4803-5C43-90E9-3D8B938F1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73D3780F-BD3B-F54A-BC01-A967D2592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2E738D-D28E-8B41-8DBC-1FB6610B2902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08C8628-8534-5447-8911-09F573FF3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LR Parsing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59F0E45-F3D5-A949-91A0-29131751C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parsing method used in practice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LR parsers recognize virtually all PL constructs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LR parsers recognize a much larger set of grammars than predictive parsers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LR parsing is efficient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LR parsing variants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SLR (or Simple LR)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LALR (or Lookahead LR) –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yacc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b="1" dirty="0">
                <a:latin typeface="Courier New" panose="02070309020205020404" pitchFamily="49" charset="0"/>
              </a:rPr>
              <a:t>bison</a:t>
            </a:r>
            <a:r>
              <a:rPr lang="en-US" altLang="en-US" sz="2400" dirty="0">
                <a:latin typeface="Arial" panose="020B0604020202020204" pitchFamily="34" charset="0"/>
              </a:rPr>
              <a:t> generate LALR parsers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LR (Canonical LR)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SLR &lt; LALR &lt; LR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>
            <a:extLst>
              <a:ext uri="{FF2B5EF4-FFF2-40B4-BE49-F238E27FC236}">
                <a16:creationId xmlns:a16="http://schemas.microsoft.com/office/drawing/2014/main" id="{8146CE7E-A7F8-5243-91EE-2A99A17AB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CFAC704C-53A4-004B-96DF-A78053D4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F1C9D2-73E2-514E-B310-2AE5D54C5178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97547-12E0-714C-A644-7147783A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 Idea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295F06C-3F38-7A4E-84EF-BC231BC83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Stack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Input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Stack: holds the part of the input seen so far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string of both terminals and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nonterminals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holds the remaining part of the input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string of terminals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Parser performs two actions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parser pops a 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production right-hand-side off top of stack, and pushes production’s left-hand-side on the stack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parser pushes next terminal from the input on top of the stack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3">
            <a:extLst>
              <a:ext uri="{FF2B5EF4-FFF2-40B4-BE49-F238E27FC236}">
                <a16:creationId xmlns:a16="http://schemas.microsoft.com/office/drawing/2014/main" id="{0E20DD9A-244B-294D-992E-D6ADE648C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03A3418A-457E-9249-90E4-B7958DF89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16E87A-5553-C54F-AC54-FB7D7A0A7782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6465F54-787E-9043-B168-D37306C6C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5A48066-22D6-6C4E-A678-30C04C3F4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Recall the grammar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This is not LL(1) because it is left recursive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LR parsers can handle left recursion!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Consider string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id + id * id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 </a:t>
            </a: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A81CE416-4149-254F-A049-267508F6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41148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dirty="0">
                <a:latin typeface="Arial" panose="020B0604020202020204" pitchFamily="34" charset="0"/>
              </a:rPr>
              <a:t>|</a:t>
            </a:r>
            <a:r>
              <a:rPr lang="en-US" altLang="en-US" i="1" dirty="0">
                <a:latin typeface="Arial" panose="020B0604020202020204" pitchFamily="34" charset="0"/>
              </a:rPr>
              <a:t> term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3">
            <a:extLst>
              <a:ext uri="{FF2B5EF4-FFF2-40B4-BE49-F238E27FC236}">
                <a16:creationId xmlns:a16="http://schemas.microsoft.com/office/drawing/2014/main" id="{59652AF2-C17C-0D46-9C08-FE51E510D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F08C9740-FBDD-8A4F-B261-9B29313B9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5DA1EF-5087-414F-88D1-7614516EF013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8F9689A-2376-E241-8613-2BD83B71D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4288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 + id*id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AC27233-0F4F-3848-9903-0EB43476F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Stack	Input			Action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id+id*id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+id*id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reduce by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Symbol" pitchFamily="2" charset="2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+id*id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reduce by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 term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exp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+id*id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shift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 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shift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reduce by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term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5" name="Rectangle 6">
            <a:extLst>
              <a:ext uri="{FF2B5EF4-FFF2-40B4-BE49-F238E27FC236}">
                <a16:creationId xmlns:a16="http://schemas.microsoft.com/office/drawing/2014/main" id="{EB32875C-90C7-2D4A-8CEE-F290440D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867400"/>
            <a:ext cx="41148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dirty="0">
                <a:latin typeface="Arial" panose="020B0604020202020204" pitchFamily="34" charset="0"/>
              </a:rPr>
              <a:t>|</a:t>
            </a:r>
            <a:r>
              <a:rPr lang="en-US" altLang="en-US" i="1" dirty="0">
                <a:latin typeface="Arial" panose="020B0604020202020204" pitchFamily="34" charset="0"/>
              </a:rPr>
              <a:t> term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3">
            <a:extLst>
              <a:ext uri="{FF2B5EF4-FFF2-40B4-BE49-F238E27FC236}">
                <a16:creationId xmlns:a16="http://schemas.microsoft.com/office/drawing/2014/main" id="{23F7E3CF-CF16-1441-8E31-6990C9C5F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6E9F1207-D632-C24D-BA31-5E8120CE0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116F3E-D047-044A-9B88-B68D3C89F70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D1AC867-26D4-BC45-B7CC-F8033A661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 + id*id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3655745-72E1-C149-B7D8-2FBF326E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Stack		Input	  Action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	   shift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shift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  	   reduce by 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term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 u="sng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 u="sng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   	   reduce by 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sz="26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+</a:t>
            </a:r>
            <a:r>
              <a:rPr lang="en-US" altLang="en-US" sz="2600" i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expr			 	 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ACCEPT, SUCCESS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8853" name="Rectangle 6">
            <a:extLst>
              <a:ext uri="{FF2B5EF4-FFF2-40B4-BE49-F238E27FC236}">
                <a16:creationId xmlns:a16="http://schemas.microsoft.com/office/drawing/2014/main" id="{A5218A89-45C7-9043-A4B4-8A44266B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10200"/>
            <a:ext cx="41148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i="1">
                <a:latin typeface="Arial" panose="020B0604020202020204" pitchFamily="34" charset="0"/>
              </a:rPr>
              <a:t>expr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expr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>
                <a:latin typeface="Arial" panose="020B0604020202020204" pitchFamily="34" charset="0"/>
              </a:rPr>
              <a:t> term </a:t>
            </a:r>
            <a:r>
              <a:rPr lang="en-US" altLang="en-US">
                <a:latin typeface="Arial" panose="020B0604020202020204" pitchFamily="34" charset="0"/>
              </a:rPr>
              <a:t>|</a:t>
            </a:r>
            <a:r>
              <a:rPr lang="en-US" altLang="en-US" i="1">
                <a:latin typeface="Arial" panose="020B0604020202020204" pitchFamily="34" charset="0"/>
              </a:rPr>
              <a:t> term</a:t>
            </a:r>
          </a:p>
          <a:p>
            <a:pPr lvl="1" eaLnBrk="1" hangingPunct="1"/>
            <a:r>
              <a:rPr lang="en-US" altLang="en-US" i="1">
                <a:latin typeface="Arial" panose="020B0604020202020204" pitchFamily="34" charset="0"/>
              </a:rPr>
              <a:t>term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|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>
            <a:extLst>
              <a:ext uri="{FF2B5EF4-FFF2-40B4-BE49-F238E27FC236}">
                <a16:creationId xmlns:a16="http://schemas.microsoft.com/office/drawing/2014/main" id="{E1CC921A-1136-8340-AB8A-DC450D47E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00624955-5112-3744-9D55-791960223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AE1853-D042-CF4E-9FF9-6FE5193ADDF3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6A8E572-AE5D-324D-AD96-94B67F725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id + id*id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18B458D-4E0B-F04F-BADF-528216743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26488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Sequence of reductions performed by parser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id+id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    			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      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+id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      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+id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*id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     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term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901" name="Line 4">
            <a:extLst>
              <a:ext uri="{FF2B5EF4-FFF2-40B4-BE49-F238E27FC236}">
                <a16:creationId xmlns:a16="http://schemas.microsoft.com/office/drawing/2014/main" id="{2FA2C9D1-0D04-FB43-95BC-68C2F08B62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" y="2133600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Text Box 5">
            <a:extLst>
              <a:ext uri="{FF2B5EF4-FFF2-40B4-BE49-F238E27FC236}">
                <a16:creationId xmlns:a16="http://schemas.microsoft.com/office/drawing/2014/main" id="{F113E776-9964-EB41-B2C3-596D4DD0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22475"/>
            <a:ext cx="4953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A rightmost derivation in reverse</a:t>
            </a:r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/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 </a:t>
            </a:r>
            <a:r>
              <a:rPr lang="en-US" altLang="en-US" sz="2800">
                <a:latin typeface="Arial" panose="020B0604020202020204" pitchFamily="34" charset="0"/>
              </a:rPr>
              <a:t>The stack (e.g., </a:t>
            </a:r>
            <a:r>
              <a:rPr lang="en-US" altLang="en-US" sz="2800" i="1">
                <a:latin typeface="Arial" panose="020B0604020202020204" pitchFamily="34" charset="0"/>
              </a:rPr>
              <a:t>expr</a:t>
            </a:r>
            <a:r>
              <a:rPr lang="en-US" altLang="en-US" sz="2800">
                <a:latin typeface="Arial" panose="020B0604020202020204" pitchFamily="34" charset="0"/>
              </a:rPr>
              <a:t>) concatenated with remaining input (e.g., 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+id*id</a:t>
            </a:r>
            <a:r>
              <a:rPr lang="en-US" altLang="en-US" sz="2800">
                <a:latin typeface="Arial" panose="020B0604020202020204" pitchFamily="34" charset="0"/>
              </a:rPr>
              <a:t>) gives a sentential form (</a:t>
            </a:r>
            <a:r>
              <a:rPr lang="en-US" altLang="en-US" sz="2800" i="1">
                <a:latin typeface="Arial" panose="020B0604020202020204" pitchFamily="34" charset="0"/>
              </a:rPr>
              <a:t>expr</a:t>
            </a:r>
            <a:r>
              <a:rPr lang="en-US" altLang="en-US" sz="2800" b="1">
                <a:solidFill>
                  <a:srgbClr val="0000FF"/>
                </a:solidFill>
                <a:latin typeface="Courier New" panose="02070309020205020404" pitchFamily="49" charset="0"/>
              </a:rPr>
              <a:t>+id*id</a:t>
            </a:r>
            <a:r>
              <a:rPr lang="en-US" altLang="en-US" sz="2800">
                <a:latin typeface="Arial" panose="020B0604020202020204" pitchFamily="34" charset="0"/>
              </a:rPr>
              <a:t>) in the rightmost derivation</a:t>
            </a:r>
          </a:p>
        </p:txBody>
      </p:sp>
      <p:sp>
        <p:nvSpPr>
          <p:cNvPr id="80903" name="Rectangle 9">
            <a:extLst>
              <a:ext uri="{FF2B5EF4-FFF2-40B4-BE49-F238E27FC236}">
                <a16:creationId xmlns:a16="http://schemas.microsoft.com/office/drawing/2014/main" id="{27DF5BDD-8922-044F-9F52-BE253773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99138"/>
            <a:ext cx="41148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expr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 dirty="0">
                <a:latin typeface="Arial" panose="020B0604020202020204" pitchFamily="34" charset="0"/>
              </a:rPr>
              <a:t> expr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i="1" dirty="0">
                <a:latin typeface="Arial" panose="020B0604020202020204" pitchFamily="34" charset="0"/>
              </a:rPr>
              <a:t> term </a:t>
            </a:r>
            <a:r>
              <a:rPr lang="en-US" altLang="en-US" dirty="0">
                <a:latin typeface="Arial" panose="020B0604020202020204" pitchFamily="34" charset="0"/>
              </a:rPr>
              <a:t>|</a:t>
            </a:r>
            <a:r>
              <a:rPr lang="en-US" altLang="en-US" i="1" dirty="0">
                <a:latin typeface="Arial" panose="020B0604020202020204" pitchFamily="34" charset="0"/>
              </a:rPr>
              <a:t> term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</a:rPr>
              <a:t>term </a:t>
            </a:r>
            <a:r>
              <a:rPr lang="en-US" altLang="en-US" i="1" dirty="0">
                <a:latin typeface="Arial" panose="020B0604020202020204" pitchFamily="34" charset="0"/>
                <a:sym typeface="Symbol" pitchFamily="2" charset="2"/>
              </a:rPr>
              <a:t> term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|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827D-4A60-C149-A3C8-BDB69D3A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24A1-ABCA-2243-BBF7-219F670C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A519D-FB60-C94D-AB42-17CBC6F884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6E48A-D512-3442-8431-07A6C6035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620D9-80E4-8546-BA8A-F1F6CDFE2FFE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11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891C83BE-1810-8146-94F0-E16479651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EF2F0A-75EA-374E-A3CE-EEA012E8F0A8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6C25D98-0D25-7F41-A6FA-DCA4983A5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763" y="0"/>
            <a:ext cx="8707437" cy="1004888"/>
          </a:xfrm>
        </p:spPr>
        <p:txBody>
          <a:bodyPr/>
          <a:lstStyle/>
          <a:p>
            <a:pPr eaLnBrk="1" hangingPunct="1"/>
            <a:r>
              <a:rPr lang="en-US" altLang="en-US" sz="3800">
                <a:latin typeface="Arial" panose="020B0604020202020204" pitchFamily="34" charset="0"/>
                <a:ea typeface="ＭＳ Ｐゴシック" panose="020B0600070205080204" pitchFamily="34" charset="-128"/>
              </a:rPr>
              <a:t>LL(1) Parsing Table</a:t>
            </a:r>
          </a:p>
        </p:txBody>
      </p:sp>
      <p:graphicFrame>
        <p:nvGraphicFramePr>
          <p:cNvPr id="279727" name="Group 175">
            <a:extLst>
              <a:ext uri="{FF2B5EF4-FFF2-40B4-BE49-F238E27FC236}">
                <a16:creationId xmlns:a16="http://schemas.microsoft.com/office/drawing/2014/main" id="{4947C6BE-5A67-6546-A145-26FF28AACED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2400" y="2305050"/>
          <a:ext cx="8915400" cy="3944090"/>
        </p:xfrm>
        <a:graphic>
          <a:graphicData uri="http://schemas.openxmlformats.org/drawingml/2006/table">
            <a:tbl>
              <a:tblPr/>
              <a:tblGrid>
                <a:gridCol w="1736725">
                  <a:extLst>
                    <a:ext uri="{9D8B030D-6E8A-4147-A177-3AD203B41FA5}">
                      <a16:colId xmlns:a16="http://schemas.microsoft.com/office/drawing/2014/main" val="2850915799"/>
                    </a:ext>
                  </a:extLst>
                </a:gridCol>
                <a:gridCol w="2065338">
                  <a:extLst>
                    <a:ext uri="{9D8B030D-6E8A-4147-A177-3AD203B41FA5}">
                      <a16:colId xmlns:a16="http://schemas.microsoft.com/office/drawing/2014/main" val="135336600"/>
                    </a:ext>
                  </a:extLst>
                </a:gridCol>
                <a:gridCol w="2233612">
                  <a:extLst>
                    <a:ext uri="{9D8B030D-6E8A-4147-A177-3AD203B41FA5}">
                      <a16:colId xmlns:a16="http://schemas.microsoft.com/office/drawing/2014/main" val="34019476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18038094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942896683"/>
                    </a:ext>
                  </a:extLst>
                </a:gridCol>
              </a:tblGrid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id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+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*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$$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152594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  <a:sym typeface="Symbol" pitchFamily="2" charset="2"/>
                        </a:rPr>
                        <a:t>expr </a:t>
                      </a: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$$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112802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expr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term term_tail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902282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term_tail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+</a:t>
                      </a: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term term_tail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ε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690760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term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id</a:t>
                      </a: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factor_tail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315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factor_tail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ε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*</a:t>
                      </a:r>
                      <a:r>
                        <a:rPr kumimoji="0" lang="en-US" alt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id</a:t>
                      </a: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 factor_tail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ε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43137"/>
                  </a:ext>
                </a:extLst>
              </a:tr>
            </a:tbl>
          </a:graphicData>
        </a:graphic>
      </p:graphicFrame>
      <p:sp>
        <p:nvSpPr>
          <p:cNvPr id="26671" name="Rectangle 4">
            <a:extLst>
              <a:ext uri="{FF2B5EF4-FFF2-40B4-BE49-F238E27FC236}">
                <a16:creationId xmlns:a16="http://schemas.microsoft.com/office/drawing/2014/main" id="{A8051058-E5D1-334D-8C11-344A4B8B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686800" cy="1108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>
                <a:latin typeface="Arial" panose="020B0604020202020204" pitchFamily="34" charset="0"/>
              </a:rPr>
              <a:t>start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expr </a:t>
            </a:r>
            <a:r>
              <a:rPr lang="en-US" altLang="en-US" sz="2200" b="1">
                <a:latin typeface="Courier New" panose="02070309020205020404" pitchFamily="49" charset="0"/>
              </a:rPr>
              <a:t>$$</a:t>
            </a:r>
            <a:r>
              <a:rPr lang="en-US" altLang="en-US" sz="2200" b="1">
                <a:latin typeface="Arial" panose="020B0604020202020204" pitchFamily="34" charset="0"/>
              </a:rPr>
              <a:t>  </a:t>
            </a:r>
            <a:br>
              <a:rPr lang="en-US" altLang="en-US" sz="2200" b="1">
                <a:latin typeface="Arial" panose="020B0604020202020204" pitchFamily="34" charset="0"/>
              </a:rPr>
            </a:br>
            <a:r>
              <a:rPr lang="en-US" altLang="en-US" sz="2200" i="1">
                <a:latin typeface="Arial" panose="020B0604020202020204" pitchFamily="34" charset="0"/>
              </a:rPr>
              <a:t>expr </a:t>
            </a:r>
            <a:r>
              <a:rPr lang="en-US" altLang="en-US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sz="2200" i="1">
                <a:latin typeface="Arial" panose="020B0604020202020204" pitchFamily="34" charset="0"/>
              </a:rPr>
              <a:t> term term_tail		term_tail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term  term_tail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endParaRPr lang="en-US" altLang="ja-JP" sz="22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ja-JP" sz="2200" i="1">
                <a:latin typeface="Arial" panose="020B0604020202020204" pitchFamily="34" charset="0"/>
              </a:rPr>
              <a:t>term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i="1">
                <a:latin typeface="Arial" panose="020B0604020202020204" pitchFamily="34" charset="0"/>
              </a:rPr>
              <a:t> 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ja-JP" sz="2200" i="1">
                <a:latin typeface="Arial" panose="020B0604020202020204" pitchFamily="34" charset="0"/>
              </a:rPr>
              <a:t> factor_tail		factor_tail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* id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factor_tail </a:t>
            </a:r>
            <a:r>
              <a:rPr lang="en-US" altLang="ja-JP" sz="2200">
                <a:latin typeface="Arial" panose="020B0604020202020204" pitchFamily="34" charset="0"/>
              </a:rPr>
              <a:t>|</a:t>
            </a:r>
            <a:r>
              <a:rPr lang="en-US" altLang="ja-JP" sz="2200" i="1">
                <a:latin typeface="Arial" panose="020B0604020202020204" pitchFamily="34" charset="0"/>
              </a:rPr>
              <a:t> </a:t>
            </a:r>
            <a:r>
              <a:rPr lang="el-GR" altLang="ja-JP" sz="2200" b="1">
                <a:latin typeface="Courier New" panose="02070309020205020404" pitchFamily="49" charset="0"/>
              </a:rPr>
              <a:t>ε</a:t>
            </a:r>
            <a:r>
              <a:rPr lang="en-US" altLang="ja-JP" sz="2200" b="1">
                <a:latin typeface="Arial" panose="020B0604020202020204" pitchFamily="34" charset="0"/>
              </a:rPr>
              <a:t>	</a:t>
            </a:r>
            <a:endParaRPr lang="en-US" altLang="en-US" sz="2200" b="1">
              <a:latin typeface="Arial" panose="020B0604020202020204" pitchFamily="34" charset="0"/>
            </a:endParaRPr>
          </a:p>
        </p:txBody>
      </p:sp>
      <p:sp>
        <p:nvSpPr>
          <p:cNvPr id="26672" name="Footer Placeholder 1">
            <a:extLst>
              <a:ext uri="{FF2B5EF4-FFF2-40B4-BE49-F238E27FC236}">
                <a16:creationId xmlns:a16="http://schemas.microsoft.com/office/drawing/2014/main" id="{9AFDA601-0459-2642-BA03-39FE6B84D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7450576B-2510-994E-928B-8423C7B2E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5E5BCE-3185-3B4D-ACE4-169F417B435C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EB1C02D-8C5C-3049-AAAA-EA8F86324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Intuition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CBCE7B-0A22-4346-B7CC-66B70A192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Top-down parsing	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Parse tree is built from the top to the leaves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Always expand the leftmost nonterminal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F0AA1DC7-2759-954A-A82A-77444157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79725"/>
            <a:ext cx="757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58B715D6-B89E-D04A-99E3-2D574AB4F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3565525"/>
            <a:ext cx="76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28678" name="Text Box 9">
            <a:extLst>
              <a:ext uri="{FF2B5EF4-FFF2-40B4-BE49-F238E27FC236}">
                <a16:creationId xmlns:a16="http://schemas.microsoft.com/office/drawing/2014/main" id="{F2C22DC5-8C17-E642-A634-90B1D000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65525"/>
            <a:ext cx="126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term_tail</a:t>
            </a:r>
          </a:p>
        </p:txBody>
      </p:sp>
      <p:cxnSp>
        <p:nvCxnSpPr>
          <p:cNvPr id="28679" name="AutoShape 10">
            <a:extLst>
              <a:ext uri="{FF2B5EF4-FFF2-40B4-BE49-F238E27FC236}">
                <a16:creationId xmlns:a16="http://schemas.microsoft.com/office/drawing/2014/main" id="{D79B42E3-791B-304D-87BA-C044697E8335}"/>
              </a:ext>
            </a:extLst>
          </p:cNvPr>
          <p:cNvCxnSpPr>
            <a:cxnSpLocks noChangeShapeType="1"/>
            <a:stCxn id="28676" idx="2"/>
            <a:endCxn id="28677" idx="0"/>
          </p:cNvCxnSpPr>
          <p:nvPr/>
        </p:nvCxnSpPr>
        <p:spPr bwMode="auto">
          <a:xfrm flipH="1">
            <a:off x="1265238" y="3279775"/>
            <a:ext cx="790575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12">
            <a:extLst>
              <a:ext uri="{FF2B5EF4-FFF2-40B4-BE49-F238E27FC236}">
                <a16:creationId xmlns:a16="http://schemas.microsoft.com/office/drawing/2014/main" id="{6E26B04E-25D5-A74A-913F-D3367727871F}"/>
              </a:ext>
            </a:extLst>
          </p:cNvPr>
          <p:cNvCxnSpPr>
            <a:cxnSpLocks noChangeShapeType="1"/>
            <a:stCxn id="28676" idx="2"/>
            <a:endCxn id="28678" idx="0"/>
          </p:cNvCxnSpPr>
          <p:nvPr/>
        </p:nvCxnSpPr>
        <p:spPr bwMode="auto">
          <a:xfrm>
            <a:off x="2055813" y="3279775"/>
            <a:ext cx="7112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4">
            <a:extLst>
              <a:ext uri="{FF2B5EF4-FFF2-40B4-BE49-F238E27FC236}">
                <a16:creationId xmlns:a16="http://schemas.microsoft.com/office/drawing/2014/main" id="{F7B7E2D7-2B24-E148-A0FC-CC87AD6F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513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D95DD480-4C31-D64E-97E5-59D19C09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51325"/>
            <a:ext cx="138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factor_tail</a:t>
            </a:r>
          </a:p>
        </p:txBody>
      </p:sp>
      <p:cxnSp>
        <p:nvCxnSpPr>
          <p:cNvPr id="28683" name="AutoShape 17">
            <a:extLst>
              <a:ext uri="{FF2B5EF4-FFF2-40B4-BE49-F238E27FC236}">
                <a16:creationId xmlns:a16="http://schemas.microsoft.com/office/drawing/2014/main" id="{D55224BB-475F-3A41-88DA-517F2EBE0E6A}"/>
              </a:ext>
            </a:extLst>
          </p:cNvPr>
          <p:cNvCxnSpPr>
            <a:cxnSpLocks noChangeShapeType="1"/>
            <a:endCxn id="28681" idx="0"/>
          </p:cNvCxnSpPr>
          <p:nvPr/>
        </p:nvCxnSpPr>
        <p:spPr bwMode="auto">
          <a:xfrm flipH="1">
            <a:off x="779463" y="3962400"/>
            <a:ext cx="49847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8">
            <a:extLst>
              <a:ext uri="{FF2B5EF4-FFF2-40B4-BE49-F238E27FC236}">
                <a16:creationId xmlns:a16="http://schemas.microsoft.com/office/drawing/2014/main" id="{A15D8B91-1239-AE46-A1A0-61C431AE1B64}"/>
              </a:ext>
            </a:extLst>
          </p:cNvPr>
          <p:cNvCxnSpPr>
            <a:cxnSpLocks noChangeShapeType="1"/>
            <a:stCxn id="28682" idx="0"/>
            <a:endCxn id="28677" idx="2"/>
          </p:cNvCxnSpPr>
          <p:nvPr/>
        </p:nvCxnSpPr>
        <p:spPr bwMode="auto">
          <a:xfrm flipH="1" flipV="1">
            <a:off x="1265238" y="3965575"/>
            <a:ext cx="4968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Text Box 38">
            <a:extLst>
              <a:ext uri="{FF2B5EF4-FFF2-40B4-BE49-F238E27FC236}">
                <a16:creationId xmlns:a16="http://schemas.microsoft.com/office/drawing/2014/main" id="{B44A5D80-9681-0748-B488-BF130778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2895600"/>
            <a:ext cx="2724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00FF"/>
                </a:solidFill>
                <a:latin typeface="Courier New" panose="02070309020205020404" pitchFamily="49" charset="0"/>
              </a:rPr>
              <a:t>id + id + id*id</a:t>
            </a:r>
          </a:p>
        </p:txBody>
      </p:sp>
      <p:sp>
        <p:nvSpPr>
          <p:cNvPr id="28686" name="Rectangle 39">
            <a:extLst>
              <a:ext uri="{FF2B5EF4-FFF2-40B4-BE49-F238E27FC236}">
                <a16:creationId xmlns:a16="http://schemas.microsoft.com/office/drawing/2014/main" id="{DB1A8DE8-501D-F74B-A369-4218E2BD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97263"/>
            <a:ext cx="3886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200" i="1" dirty="0" err="1">
                <a:latin typeface="Arial" panose="020B0604020202020204" pitchFamily="34" charset="0"/>
              </a:rPr>
              <a:t>factor_tail</a:t>
            </a:r>
            <a:r>
              <a:rPr lang="en-US" altLang="ja-JP" sz="2200" b="1" dirty="0">
                <a:latin typeface="Arial" panose="020B0604020202020204" pitchFamily="34" charset="0"/>
              </a:rPr>
              <a:t> </a:t>
            </a:r>
            <a:r>
              <a:rPr lang="en-US" altLang="ja-JP" sz="2200" b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b="1" dirty="0"/>
              <a:t> </a:t>
            </a:r>
            <a:r>
              <a:rPr lang="en-US" altLang="ja-JP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* id</a:t>
            </a:r>
            <a:r>
              <a:rPr lang="en-US" altLang="ja-JP" sz="2200" i="1" dirty="0">
                <a:solidFill>
                  <a:srgbClr val="0000FF"/>
                </a:solidFill>
              </a:rPr>
              <a:t> </a:t>
            </a:r>
            <a:r>
              <a:rPr lang="en-US" altLang="ja-JP" sz="2200" i="1" dirty="0" err="1">
                <a:latin typeface="Arial" panose="020B0604020202020204" pitchFamily="34" charset="0"/>
              </a:rPr>
              <a:t>factor_tail</a:t>
            </a:r>
            <a:endParaRPr lang="en-US" altLang="ja-JP" sz="22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ja-JP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factor_tail</a:t>
            </a:r>
            <a:r>
              <a:rPr lang="en-US" altLang="ja-JP" sz="2200" b="1" dirty="0">
                <a:latin typeface="Arial" panose="020B0604020202020204" pitchFamily="34" charset="0"/>
              </a:rPr>
              <a:t> </a:t>
            </a:r>
            <a:r>
              <a:rPr lang="en-US" altLang="ja-JP" sz="2200" b="1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sz="2200" b="1" dirty="0">
                <a:sym typeface="Symbol" pitchFamily="2" charset="2"/>
              </a:rPr>
              <a:t> </a:t>
            </a:r>
            <a:r>
              <a:rPr lang="el-GR" altLang="ja-JP" sz="2200" b="1" dirty="0">
                <a:latin typeface="Courier New" panose="02070309020205020404" pitchFamily="49" charset="0"/>
              </a:rPr>
              <a:t>ε</a:t>
            </a:r>
            <a:endParaRPr lang="en-US" altLang="en-US" sz="2200" b="1" dirty="0">
              <a:latin typeface="Courier New" panose="02070309020205020404" pitchFamily="49" charset="0"/>
            </a:endParaRPr>
          </a:p>
        </p:txBody>
      </p:sp>
      <p:sp>
        <p:nvSpPr>
          <p:cNvPr id="59407" name="Text Box 40">
            <a:extLst>
              <a:ext uri="{FF2B5EF4-FFF2-40B4-BE49-F238E27FC236}">
                <a16:creationId xmlns:a16="http://schemas.microsoft.com/office/drawing/2014/main" id="{AA01F575-2061-B448-A4EC-0BA41553F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7450"/>
            <a:ext cx="6477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What production applies for </a:t>
            </a:r>
            <a:r>
              <a:rPr lang="en-US" altLang="en-US" sz="2000" i="1">
                <a:latin typeface="Arial" panose="020B0604020202020204" pitchFamily="34" charset="0"/>
              </a:rPr>
              <a:t>factor_tail </a:t>
            </a:r>
            <a:r>
              <a:rPr lang="en-US" altLang="en-US" sz="2000">
                <a:latin typeface="Arial" panose="020B0604020202020204" pitchFamily="34" charset="0"/>
              </a:rPr>
              <a:t>on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 b="1">
                <a:latin typeface="Courier" pitchFamily="2" charset="0"/>
              </a:rPr>
              <a:t>?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latin typeface="Arial" panose="020B0604020202020204" pitchFamily="34" charset="0"/>
              </a:rPr>
              <a:t> does not belong to an expansion of </a:t>
            </a:r>
            <a:r>
              <a:rPr lang="en-US" altLang="en-US" sz="2000" i="1">
                <a:latin typeface="Arial" panose="020B0604020202020204" pitchFamily="34" charset="0"/>
              </a:rPr>
              <a:t>factor_tail. </a:t>
            </a:r>
            <a:r>
              <a:rPr lang="en-US" altLang="en-US" sz="2000">
                <a:latin typeface="Arial" panose="020B0604020202020204" pitchFamily="34" charset="0"/>
              </a:rPr>
              <a:t>However, </a:t>
            </a:r>
            <a:r>
              <a:rPr lang="en-US" altLang="en-US" sz="2000" i="1">
                <a:latin typeface="Arial" panose="020B0604020202020204" pitchFamily="34" charset="0"/>
              </a:rPr>
              <a:t>factor_tail </a:t>
            </a:r>
            <a:r>
              <a:rPr lang="en-US" altLang="en-US" sz="2000">
                <a:latin typeface="Arial" panose="020B0604020202020204" pitchFamily="34" charset="0"/>
              </a:rPr>
              <a:t>has an epsilon production and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latin typeface="Arial" panose="020B0604020202020204" pitchFamily="34" charset="0"/>
              </a:rPr>
              <a:t> belongs to an expansion of </a:t>
            </a:r>
            <a:r>
              <a:rPr lang="en-US" altLang="en-US" sz="2000" i="1">
                <a:latin typeface="Arial" panose="020B0604020202020204" pitchFamily="34" charset="0"/>
              </a:rPr>
              <a:t>term_tail </a:t>
            </a:r>
            <a:r>
              <a:rPr lang="en-US" altLang="en-US" sz="2000">
                <a:latin typeface="Arial" panose="020B0604020202020204" pitchFamily="34" charset="0"/>
              </a:rPr>
              <a:t>which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follows</a:t>
            </a:r>
            <a:r>
              <a:rPr lang="en-US" altLang="en-US" sz="2000" i="1">
                <a:latin typeface="Arial" panose="020B0604020202020204" pitchFamily="34" charset="0"/>
              </a:rPr>
              <a:t> factor_tail. </a:t>
            </a:r>
            <a:r>
              <a:rPr lang="en-US" altLang="en-US" sz="2000">
                <a:latin typeface="Arial" panose="020B0604020202020204" pitchFamily="34" charset="0"/>
              </a:rPr>
              <a:t>Thus, predict the epsilon production</a:t>
            </a:r>
            <a:r>
              <a:rPr lang="en-US" altLang="ja-JP" sz="2000">
                <a:latin typeface="Arial" panose="020B0604020202020204" pitchFamily="34" charset="0"/>
              </a:rPr>
              <a:t>.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8688" name="Line 41">
            <a:extLst>
              <a:ext uri="{FF2B5EF4-FFF2-40B4-BE49-F238E27FC236}">
                <a16:creationId xmlns:a16="http://schemas.microsoft.com/office/drawing/2014/main" id="{744FB137-4CBF-1D46-B8EA-82D3B453D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24403660-B0C3-0947-874C-DD23E44ED46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971800"/>
            <a:ext cx="2895600" cy="1676400"/>
            <a:chOff x="672" y="1872"/>
            <a:chExt cx="1824" cy="1056"/>
          </a:xfrm>
        </p:grpSpPr>
        <p:sp>
          <p:nvSpPr>
            <p:cNvPr id="28695" name="Rectangle 42">
              <a:extLst>
                <a:ext uri="{FF2B5EF4-FFF2-40B4-BE49-F238E27FC236}">
                  <a16:creationId xmlns:a16="http://schemas.microsoft.com/office/drawing/2014/main" id="{7248EE08-3EE4-E848-95C0-19734E3A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96" name="Rectangle 43">
              <a:extLst>
                <a:ext uri="{FF2B5EF4-FFF2-40B4-BE49-F238E27FC236}">
                  <a16:creationId xmlns:a16="http://schemas.microsoft.com/office/drawing/2014/main" id="{9CB4E892-D4C1-A047-9477-2C0C37B51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81645" name="Rectangle 45">
            <a:extLst>
              <a:ext uri="{FF2B5EF4-FFF2-40B4-BE49-F238E27FC236}">
                <a16:creationId xmlns:a16="http://schemas.microsoft.com/office/drawing/2014/main" id="{3668E941-AAFA-CE42-A492-5CA0AC6C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375975A8-7C43-DE4C-BADC-17C52007A61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648200"/>
            <a:ext cx="338138" cy="704850"/>
            <a:chOff x="3840" y="2256"/>
            <a:chExt cx="213" cy="444"/>
          </a:xfrm>
        </p:grpSpPr>
        <p:sp>
          <p:nvSpPr>
            <p:cNvPr id="28693" name="Text Box 49">
              <a:extLst>
                <a:ext uri="{FF2B5EF4-FFF2-40B4-BE49-F238E27FC236}">
                  <a16:creationId xmlns:a16="http://schemas.microsoft.com/office/drawing/2014/main" id="{B5136AE4-9E02-C64A-B940-97017597E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l-GR" altLang="en-US" sz="2000" b="1">
                  <a:latin typeface="Courier New" panose="02070309020205020404" pitchFamily="49" charset="0"/>
                </a:rPr>
                <a:t>ε</a:t>
              </a:r>
            </a:p>
          </p:txBody>
        </p:sp>
        <p:cxnSp>
          <p:nvCxnSpPr>
            <p:cNvPr id="28694" name="AutoShape 50">
              <a:extLst>
                <a:ext uri="{FF2B5EF4-FFF2-40B4-BE49-F238E27FC236}">
                  <a16:creationId xmlns:a16="http://schemas.microsoft.com/office/drawing/2014/main" id="{DC9F00E0-F4B8-3E41-A42B-D537EA87E5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984" y="2256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92" name="Rectangle 6">
            <a:extLst>
              <a:ext uri="{FF2B5EF4-FFF2-40B4-BE49-F238E27FC236}">
                <a16:creationId xmlns:a16="http://schemas.microsoft.com/office/drawing/2014/main" id="{2C0041C1-C723-A640-A23D-31250310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157003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expr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term term_tail</a:t>
            </a:r>
            <a:endParaRPr lang="en-US" altLang="ja-JP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ja-JP" i="1">
                <a:latin typeface="Arial" panose="020B0604020202020204" pitchFamily="34" charset="0"/>
              </a:rPr>
              <a:t>term_tail </a:t>
            </a:r>
            <a:r>
              <a:rPr lang="en-US" altLang="ja-JP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b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</a:rPr>
              <a:t>term  term_tail  </a:t>
            </a:r>
            <a:r>
              <a:rPr lang="en-US" altLang="ja-JP">
                <a:latin typeface="Arial" panose="020B0604020202020204" pitchFamily="34" charset="0"/>
              </a:rPr>
              <a:t>|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term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</a:rPr>
              <a:t>factor_tail</a:t>
            </a:r>
            <a:endParaRPr lang="en-US" altLang="ja-JP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factor_tail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 b="1" i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id </a:t>
            </a:r>
            <a:r>
              <a:rPr lang="en-US" altLang="ja-JP" i="1">
                <a:latin typeface="Arial" panose="020B0604020202020204" pitchFamily="34" charset="0"/>
              </a:rPr>
              <a:t>factor_tail  </a:t>
            </a:r>
            <a:r>
              <a:rPr lang="en-US" altLang="ja-JP">
                <a:latin typeface="Arial" panose="020B0604020202020204" pitchFamily="34" charset="0"/>
              </a:rPr>
              <a:t>|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7" grpId="0"/>
      <p:bldP spid="281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E14030BA-6FD9-1B46-997E-DB3297A3D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40160CD3-8F51-9249-B26C-881CF0146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D5716C-0A9D-B542-ACC4-DE7B90837987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3212065-BC1B-F243-BD88-C6F1C93DE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Intuition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241A6F8-0EC9-3D41-9912-97C17CF5B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Top-down parsing	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Parse tree is built from the top to the leaves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Always expand the leftmost nonterminal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EE74E5FC-AA29-EB40-90B7-24D4359B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79725"/>
            <a:ext cx="757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648FF47C-42F2-BF4D-AAEE-F4C8AA391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65525"/>
            <a:ext cx="760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BC2C2C6C-F0C0-C34B-A7AC-D6DB7FCF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65525"/>
            <a:ext cx="126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term_tail</a:t>
            </a:r>
          </a:p>
        </p:txBody>
      </p:sp>
      <p:cxnSp>
        <p:nvCxnSpPr>
          <p:cNvPr id="30728" name="AutoShape 7">
            <a:extLst>
              <a:ext uri="{FF2B5EF4-FFF2-40B4-BE49-F238E27FC236}">
                <a16:creationId xmlns:a16="http://schemas.microsoft.com/office/drawing/2014/main" id="{4779647B-C815-DD4A-8E93-A18CA53C1C45}"/>
              </a:ext>
            </a:extLst>
          </p:cNvPr>
          <p:cNvCxnSpPr>
            <a:cxnSpLocks noChangeShapeType="1"/>
            <a:stCxn id="30725" idx="2"/>
            <a:endCxn id="30726" idx="0"/>
          </p:cNvCxnSpPr>
          <p:nvPr/>
        </p:nvCxnSpPr>
        <p:spPr bwMode="auto">
          <a:xfrm flipH="1">
            <a:off x="684213" y="3279775"/>
            <a:ext cx="13716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>
            <a:extLst>
              <a:ext uri="{FF2B5EF4-FFF2-40B4-BE49-F238E27FC236}">
                <a16:creationId xmlns:a16="http://schemas.microsoft.com/office/drawing/2014/main" id="{ACA78425-5948-C348-BC35-9B1B88EBFDFD}"/>
              </a:ext>
            </a:extLst>
          </p:cNvPr>
          <p:cNvCxnSpPr>
            <a:cxnSpLocks noChangeShapeType="1"/>
            <a:stCxn id="30725" idx="2"/>
          </p:cNvCxnSpPr>
          <p:nvPr/>
        </p:nvCxnSpPr>
        <p:spPr bwMode="auto">
          <a:xfrm>
            <a:off x="2055813" y="3279775"/>
            <a:ext cx="687387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Text Box 9">
            <a:extLst>
              <a:ext uri="{FF2B5EF4-FFF2-40B4-BE49-F238E27FC236}">
                <a16:creationId xmlns:a16="http://schemas.microsoft.com/office/drawing/2014/main" id="{E5F38C12-59D4-394B-A923-277518AA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51325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id="{737BEB72-48DB-E748-AC15-6490430AA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51325"/>
            <a:ext cx="138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Arial" panose="020B0604020202020204" pitchFamily="34" charset="0"/>
              </a:rPr>
              <a:t>factor_tail</a:t>
            </a:r>
          </a:p>
        </p:txBody>
      </p:sp>
      <p:cxnSp>
        <p:nvCxnSpPr>
          <p:cNvPr id="30732" name="AutoShape 11">
            <a:extLst>
              <a:ext uri="{FF2B5EF4-FFF2-40B4-BE49-F238E27FC236}">
                <a16:creationId xmlns:a16="http://schemas.microsoft.com/office/drawing/2014/main" id="{0D927DC4-4BAD-8B4D-B706-6A9C7096F13E}"/>
              </a:ext>
            </a:extLst>
          </p:cNvPr>
          <p:cNvCxnSpPr>
            <a:cxnSpLocks noChangeShapeType="1"/>
            <a:stCxn id="30726" idx="2"/>
            <a:endCxn id="30730" idx="0"/>
          </p:cNvCxnSpPr>
          <p:nvPr/>
        </p:nvCxnSpPr>
        <p:spPr bwMode="auto">
          <a:xfrm flipH="1">
            <a:off x="246063" y="3965575"/>
            <a:ext cx="4381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2">
            <a:extLst>
              <a:ext uri="{FF2B5EF4-FFF2-40B4-BE49-F238E27FC236}">
                <a16:creationId xmlns:a16="http://schemas.microsoft.com/office/drawing/2014/main" id="{C464D5D6-0D08-5E4A-AB03-1336539B94A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2150" y="3965575"/>
            <a:ext cx="5270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6">
            <a:extLst>
              <a:ext uri="{FF2B5EF4-FFF2-40B4-BE49-F238E27FC236}">
                <a16:creationId xmlns:a16="http://schemas.microsoft.com/office/drawing/2014/main" id="{0F13C92F-B396-864B-91C3-3726DBC4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95600"/>
            <a:ext cx="27334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id + id + id*id</a:t>
            </a:r>
          </a:p>
        </p:txBody>
      </p:sp>
      <p:sp>
        <p:nvSpPr>
          <p:cNvPr id="76815" name="Text Box 18">
            <a:extLst>
              <a:ext uri="{FF2B5EF4-FFF2-40B4-BE49-F238E27FC236}">
                <a16:creationId xmlns:a16="http://schemas.microsoft.com/office/drawing/2014/main" id="{ABB5BD2D-90D8-D844-956D-FFD33125C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0"/>
            <a:ext cx="6629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What production applies for </a:t>
            </a:r>
            <a:r>
              <a:rPr lang="en-US" altLang="en-US" sz="2000" i="1">
                <a:latin typeface="Arial" panose="020B0604020202020204" pitchFamily="34" charset="0"/>
              </a:rPr>
              <a:t>term_tail</a:t>
            </a:r>
            <a:r>
              <a:rPr lang="en-US" altLang="en-US" sz="2000">
                <a:latin typeface="Arial" panose="020B0604020202020204" pitchFamily="34" charset="0"/>
              </a:rPr>
              <a:t> on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>
                <a:latin typeface="Arial" panose="020B0604020202020204" pitchFamily="34" charset="0"/>
              </a:rPr>
              <a:t>?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/>
              <a:t> </a:t>
            </a:r>
            <a:r>
              <a:rPr lang="en-US" altLang="en-US" sz="2000">
                <a:latin typeface="Arial" panose="020B0604020202020204" pitchFamily="34" charset="0"/>
              </a:rPr>
              <a:t>is the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2000">
                <a:latin typeface="Arial" panose="020B0604020202020204" pitchFamily="34" charset="0"/>
              </a:rPr>
              <a:t> symbol in expansions of</a:t>
            </a:r>
            <a:r>
              <a:rPr lang="en-US" altLang="en-US" sz="2000"/>
              <a:t> </a:t>
            </a:r>
            <a:r>
              <a:rPr lang="en-US" altLang="ja-JP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000" b="1"/>
              <a:t> </a:t>
            </a:r>
            <a:r>
              <a:rPr lang="en-US" altLang="ja-JP" sz="2000" i="1">
                <a:latin typeface="Arial" panose="020B0604020202020204" pitchFamily="34" charset="0"/>
              </a:rPr>
              <a:t>term term_tail.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endParaRPr lang="en-US" altLang="en-US" sz="2000" i="1">
              <a:latin typeface="Arial" panose="020B0604020202020204" pitchFamily="34" charset="0"/>
            </a:endParaRPr>
          </a:p>
          <a:p>
            <a:pPr eaLnBrk="1" hangingPunct="1"/>
            <a:endParaRPr lang="en-US" altLang="en-US" sz="20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Thus, predict production </a:t>
            </a:r>
            <a:r>
              <a:rPr lang="en-US" altLang="en-US" sz="2000" i="1">
                <a:latin typeface="Arial" panose="020B0604020202020204" pitchFamily="34" charset="0"/>
              </a:rPr>
              <a:t>term_tail</a:t>
            </a:r>
            <a:r>
              <a:rPr lang="en-US" altLang="ja-JP" sz="2000">
                <a:latin typeface="Arial" panose="020B0604020202020204" pitchFamily="34" charset="0"/>
              </a:rPr>
              <a:t> </a:t>
            </a:r>
            <a:r>
              <a:rPr lang="en-US" altLang="ja-JP" sz="20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0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000" b="1">
                <a:latin typeface="Arial" panose="020B0604020202020204" pitchFamily="34" charset="0"/>
              </a:rPr>
              <a:t> </a:t>
            </a:r>
            <a:r>
              <a:rPr lang="en-US" altLang="ja-JP" sz="2000" i="1">
                <a:latin typeface="Arial" panose="020B0604020202020204" pitchFamily="34" charset="0"/>
              </a:rPr>
              <a:t>term term_tail</a:t>
            </a:r>
            <a:r>
              <a:rPr lang="en-US" altLang="ja-JP" sz="2000">
                <a:latin typeface="Arial" panose="020B0604020202020204" pitchFamily="34" charset="0"/>
              </a:rPr>
              <a:t> 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0736" name="Line 19">
            <a:extLst>
              <a:ext uri="{FF2B5EF4-FFF2-40B4-BE49-F238E27FC236}">
                <a16:creationId xmlns:a16="http://schemas.microsoft.com/office/drawing/2014/main" id="{E890C332-9ACE-A041-942D-5D9E48750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7" name="Group 24">
            <a:extLst>
              <a:ext uri="{FF2B5EF4-FFF2-40B4-BE49-F238E27FC236}">
                <a16:creationId xmlns:a16="http://schemas.microsoft.com/office/drawing/2014/main" id="{9C873E00-AE26-D74C-9854-FB1A0C8EE2D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648200"/>
            <a:ext cx="304800" cy="701675"/>
            <a:chOff x="3840" y="2256"/>
            <a:chExt cx="192" cy="442"/>
          </a:xfrm>
        </p:grpSpPr>
        <p:sp>
          <p:nvSpPr>
            <p:cNvPr id="30752" name="Text Box 25">
              <a:extLst>
                <a:ext uri="{FF2B5EF4-FFF2-40B4-BE49-F238E27FC236}">
                  <a16:creationId xmlns:a16="http://schemas.microsoft.com/office/drawing/2014/main" id="{FDF2654B-4AEF-6043-AEE4-AAB10465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l-GR" altLang="en-US" sz="2000" b="1"/>
                <a:t>ε</a:t>
              </a:r>
            </a:p>
          </p:txBody>
        </p:sp>
        <p:cxnSp>
          <p:nvCxnSpPr>
            <p:cNvPr id="30753" name="AutoShape 26">
              <a:extLst>
                <a:ext uri="{FF2B5EF4-FFF2-40B4-BE49-F238E27FC236}">
                  <a16:creationId xmlns:a16="http://schemas.microsoft.com/office/drawing/2014/main" id="{87144762-AF5A-4143-AC85-4F48465E0527}"/>
                </a:ext>
              </a:extLst>
            </p:cNvPr>
            <p:cNvCxnSpPr>
              <a:cxnSpLocks noChangeShapeType="1"/>
              <a:stCxn id="30752" idx="0"/>
            </p:cNvCxnSpPr>
            <p:nvPr/>
          </p:nvCxnSpPr>
          <p:spPr bwMode="auto">
            <a:xfrm flipH="1" flipV="1">
              <a:off x="3936" y="2256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id="{BC5FB766-C4E0-5D42-9941-303D7784B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971800"/>
            <a:ext cx="1752600" cy="990600"/>
            <a:chOff x="1392" y="1872"/>
            <a:chExt cx="1104" cy="624"/>
          </a:xfrm>
        </p:grpSpPr>
        <p:sp>
          <p:nvSpPr>
            <p:cNvPr id="30750" name="Rectangle 27">
              <a:extLst>
                <a:ext uri="{FF2B5EF4-FFF2-40B4-BE49-F238E27FC236}">
                  <a16:creationId xmlns:a16="http://schemas.microsoft.com/office/drawing/2014/main" id="{F060933B-9B14-054F-A49B-13B8E1780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76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51" name="Rectangle 28">
              <a:extLst>
                <a:ext uri="{FF2B5EF4-FFF2-40B4-BE49-F238E27FC236}">
                  <a16:creationId xmlns:a16="http://schemas.microsoft.com/office/drawing/2014/main" id="{ABBA6B3D-6BED-9F42-AA32-3C3CA6587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0739" name="Rectangle 40">
            <a:extLst>
              <a:ext uri="{FF2B5EF4-FFF2-40B4-BE49-F238E27FC236}">
                <a16:creationId xmlns:a16="http://schemas.microsoft.com/office/drawing/2014/main" id="{1C9B8B27-347D-994C-BE27-298C7425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97263"/>
            <a:ext cx="3810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200" i="1">
                <a:latin typeface="Arial" panose="020B0604020202020204" pitchFamily="34" charset="0"/>
              </a:rPr>
              <a:t>term_tail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ja-JP" sz="2200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sz="2200" b="1">
                <a:latin typeface="Arial" panose="020B0604020202020204" pitchFamily="34" charset="0"/>
              </a:rPr>
              <a:t> </a:t>
            </a:r>
            <a:r>
              <a:rPr lang="en-US" altLang="ja-JP" sz="2200" i="1">
                <a:latin typeface="Arial" panose="020B0604020202020204" pitchFamily="34" charset="0"/>
              </a:rPr>
              <a:t>term term_tail</a:t>
            </a:r>
          </a:p>
          <a:p>
            <a:pPr eaLnBrk="1" hangingPunct="1"/>
            <a:r>
              <a:rPr lang="en-US" altLang="ja-JP" sz="2200" i="1">
                <a:latin typeface="Arial" panose="020B0604020202020204" pitchFamily="34" charset="0"/>
              </a:rPr>
              <a:t>term_tail </a:t>
            </a:r>
            <a:r>
              <a:rPr lang="en-US" altLang="ja-JP" sz="2200" i="1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ja-JP" sz="2200" b="1">
                <a:latin typeface="Arial" panose="020B0604020202020204" pitchFamily="34" charset="0"/>
              </a:rPr>
              <a:t>ε</a:t>
            </a:r>
            <a:endParaRPr lang="en-US" altLang="en-US" sz="2200" b="1">
              <a:latin typeface="Arial" panose="020B0604020202020204" pitchFamily="34" charset="0"/>
            </a:endParaRPr>
          </a:p>
        </p:txBody>
      </p:sp>
      <p:sp>
        <p:nvSpPr>
          <p:cNvPr id="295977" name="Rectangle 41">
            <a:extLst>
              <a:ext uri="{FF2B5EF4-FFF2-40B4-BE49-F238E27FC236}">
                <a16:creationId xmlns:a16="http://schemas.microsoft.com/office/drawing/2014/main" id="{280EDE9C-9C94-D84B-9041-1084B500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3657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741" name="Rectangle 6">
            <a:extLst>
              <a:ext uri="{FF2B5EF4-FFF2-40B4-BE49-F238E27FC236}">
                <a16:creationId xmlns:a16="http://schemas.microsoft.com/office/drawing/2014/main" id="{69F0C6FC-D12A-144F-8212-523B45AD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157003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expr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term term_tail</a:t>
            </a:r>
            <a:endParaRPr lang="en-US" altLang="ja-JP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ja-JP" i="1">
                <a:latin typeface="Arial" panose="020B0604020202020204" pitchFamily="34" charset="0"/>
              </a:rPr>
              <a:t>term_tail </a:t>
            </a:r>
            <a:r>
              <a:rPr lang="en-US" altLang="ja-JP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ja-JP" b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</a:rPr>
              <a:t>term  term_tail  </a:t>
            </a:r>
            <a:r>
              <a:rPr lang="en-US" altLang="ja-JP">
                <a:latin typeface="Arial" panose="020B0604020202020204" pitchFamily="34" charset="0"/>
              </a:rPr>
              <a:t>|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term </a:t>
            </a:r>
            <a:r>
              <a:rPr lang="en-US" altLang="en-US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en-US" i="1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b="1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</a:rPr>
              <a:t>factor_tail</a:t>
            </a:r>
            <a:endParaRPr lang="en-US" altLang="ja-JP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latin typeface="Arial" panose="020B0604020202020204" pitchFamily="34" charset="0"/>
              </a:rPr>
              <a:t>factor_tail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i="1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ja-JP" b="1" i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b="1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ja-JP" b="1">
                <a:latin typeface="Courier New" panose="02070309020205020404" pitchFamily="49" charset="0"/>
              </a:rPr>
              <a:t> </a:t>
            </a:r>
            <a:r>
              <a:rPr lang="en-US" altLang="ja-JP" i="1">
                <a:latin typeface="Arial" panose="020B0604020202020204" pitchFamily="34" charset="0"/>
              </a:rPr>
              <a:t>factor_tail  </a:t>
            </a:r>
            <a:r>
              <a:rPr lang="en-US" altLang="ja-JP">
                <a:latin typeface="Arial" panose="020B0604020202020204" pitchFamily="34" charset="0"/>
              </a:rPr>
              <a:t>|</a:t>
            </a:r>
            <a:r>
              <a:rPr lang="en-US" altLang="ja-JP" i="1">
                <a:latin typeface="Arial" panose="020B0604020202020204" pitchFamily="34" charset="0"/>
              </a:rPr>
              <a:t> </a:t>
            </a:r>
            <a:r>
              <a:rPr lang="el-GR" altLang="ja-JP" b="1">
                <a:latin typeface="Courier New" panose="02070309020205020404" pitchFamily="49" charset="0"/>
              </a:rPr>
              <a:t>ε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591E0-FFC5-934F-AD95-ABB64D5E4BF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962400"/>
            <a:ext cx="2944813" cy="688975"/>
            <a:chOff x="2133603" y="3962400"/>
            <a:chExt cx="2944518" cy="688975"/>
          </a:xfrm>
        </p:grpSpPr>
        <p:grpSp>
          <p:nvGrpSpPr>
            <p:cNvPr id="30743" name="Group 33">
              <a:extLst>
                <a:ext uri="{FF2B5EF4-FFF2-40B4-BE49-F238E27FC236}">
                  <a16:creationId xmlns:a16="http://schemas.microsoft.com/office/drawing/2014/main" id="{23E37E78-E8B0-3140-8370-DE56A3455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3" y="3962400"/>
              <a:ext cx="2209801" cy="688975"/>
              <a:chOff x="4464" y="1450"/>
              <a:chExt cx="1392" cy="434"/>
            </a:xfrm>
          </p:grpSpPr>
          <p:sp>
            <p:nvSpPr>
              <p:cNvPr id="30745" name="Text Box 34">
                <a:extLst>
                  <a:ext uri="{FF2B5EF4-FFF2-40B4-BE49-F238E27FC236}">
                    <a16:creationId xmlns:a16="http://schemas.microsoft.com/office/drawing/2014/main" id="{5CEC1F35-20E5-C941-8553-C96A3D676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632"/>
                <a:ext cx="21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30746" name="Text Box 35">
                <a:extLst>
                  <a:ext uri="{FF2B5EF4-FFF2-40B4-BE49-F238E27FC236}">
                    <a16:creationId xmlns:a16="http://schemas.microsoft.com/office/drawing/2014/main" id="{52256D3E-22E2-504C-BA69-0D976A5B9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632"/>
                <a:ext cx="4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i="1">
                    <a:latin typeface="Arial" panose="020B0604020202020204" pitchFamily="34" charset="0"/>
                  </a:rPr>
                  <a:t>term</a:t>
                </a:r>
              </a:p>
            </p:txBody>
          </p:sp>
          <p:cxnSp>
            <p:nvCxnSpPr>
              <p:cNvPr id="30747" name="AutoShape 37">
                <a:extLst>
                  <a:ext uri="{FF2B5EF4-FFF2-40B4-BE49-F238E27FC236}">
                    <a16:creationId xmlns:a16="http://schemas.microsoft.com/office/drawing/2014/main" id="{AD55C9F0-3648-684A-AF9A-E2D93A8B7B4E}"/>
                  </a:ext>
                </a:extLst>
              </p:cNvPr>
              <p:cNvCxnSpPr>
                <a:cxnSpLocks noChangeShapeType="1"/>
                <a:endCxn id="30745" idx="0"/>
              </p:cNvCxnSpPr>
              <p:nvPr/>
            </p:nvCxnSpPr>
            <p:spPr bwMode="auto">
              <a:xfrm flipH="1">
                <a:off x="4571" y="1450"/>
                <a:ext cx="337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8" name="AutoShape 38">
                <a:extLst>
                  <a:ext uri="{FF2B5EF4-FFF2-40B4-BE49-F238E27FC236}">
                    <a16:creationId xmlns:a16="http://schemas.microsoft.com/office/drawing/2014/main" id="{E6FCBFD1-F111-924E-854E-CBB4FE0044D9}"/>
                  </a:ext>
                </a:extLst>
              </p:cNvPr>
              <p:cNvCxnSpPr>
                <a:cxnSpLocks noChangeShapeType="1"/>
                <a:stCxn id="30746" idx="0"/>
              </p:cNvCxnSpPr>
              <p:nvPr/>
            </p:nvCxnSpPr>
            <p:spPr bwMode="auto">
              <a:xfrm flipH="1" flipV="1">
                <a:off x="4907" y="1450"/>
                <a:ext cx="133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9" name="AutoShape 39">
                <a:extLst>
                  <a:ext uri="{FF2B5EF4-FFF2-40B4-BE49-F238E27FC236}">
                    <a16:creationId xmlns:a16="http://schemas.microsoft.com/office/drawing/2014/main" id="{D8BB293C-6799-AC48-9462-67F3CDC5DA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907" y="1450"/>
                <a:ext cx="949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44" name="Text Box 35">
              <a:extLst>
                <a:ext uri="{FF2B5EF4-FFF2-40B4-BE49-F238E27FC236}">
                  <a16:creationId xmlns:a16="http://schemas.microsoft.com/office/drawing/2014/main" id="{50808DF0-66D9-5049-A0A0-95D23B19E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4248150"/>
              <a:ext cx="12681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i="1">
                  <a:latin typeface="Arial" panose="020B0604020202020204" pitchFamily="34" charset="0"/>
                </a:rPr>
                <a:t>term_tail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5" grpId="0"/>
      <p:bldP spid="2959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10F0B0C1-5D02-6744-A654-4A90C5CB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089B1BBB-90EC-AC41-8438-5AE7B57DF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749540-99F6-6942-8962-BCB0AE23EE6A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CABE616-BF1A-DE4F-A6C8-5310F3D83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LL(1) Tables and LL(1) Grammars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2DD9AD7-6D86-3F46-994D-A7F9407A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can construct an LL(1) parsing table for any context-free grammar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general, the table will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contain multiply-defined entries</a:t>
            </a:r>
            <a:r>
              <a:rPr lang="en-US" altLang="en-US" sz="2400" dirty="0">
                <a:latin typeface="Arial" panose="020B0604020202020204" pitchFamily="34" charset="0"/>
              </a:rPr>
              <a:t>. That is, for some nonterminal and lookahead token, more than one production applies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grammar whose LL(1) parsing table has no multiply-defined entries is said to be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LL(1) grammar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LL(1) grammars are a very special subclass of context-free grammars. Why?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313FA1F1-7A0C-5249-84E4-B83068E05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0410FE-9EBF-C44B-80B1-10E6409BEA1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DE68EFA-065D-884A-9259-D1CC08D96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FOLLOW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sets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271AD5-A343-B14E-9BDE-06E3FE5E5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39200" cy="495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Let </a:t>
            </a:r>
            <a:r>
              <a:rPr lang="el-GR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α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be any sequence of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nonterminals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and terminals</a:t>
            </a:r>
            <a:endParaRPr lang="el-GR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FIRST(</a:t>
            </a:r>
            <a:r>
              <a:rPr lang="el-G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latin typeface="Arial" panose="020B0604020202020204" pitchFamily="34" charset="0"/>
              </a:rPr>
              <a:t> is the set of terminals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</a:rPr>
              <a:t> that begin the strings derived from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. E.g., </a:t>
            </a:r>
            <a:r>
              <a:rPr lang="en-US" altLang="en-US" sz="2400" i="1" dirty="0">
                <a:latin typeface="Arial" panose="020B0604020202020204" pitchFamily="34" charset="0"/>
              </a:rPr>
              <a:t>expr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*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id…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thus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FIRST(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dirty="0">
              <a:solidFill>
                <a:srgbClr val="0072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If there is a derivation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*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l-GR" altLang="en-US" sz="2400" b="1" dirty="0">
                <a:latin typeface="Arial" panose="020B0604020202020204" pitchFamily="34" charset="0"/>
              </a:rPr>
              <a:t>ε</a:t>
            </a:r>
            <a:r>
              <a:rPr lang="en-US" altLang="en-US" sz="2400" dirty="0">
                <a:latin typeface="Arial" panose="020B0604020202020204" pitchFamily="34" charset="0"/>
              </a:rPr>
              <a:t>, then </a:t>
            </a:r>
            <a:r>
              <a:rPr lang="el-GR" altLang="en-US" sz="2400" b="1" dirty="0">
                <a:latin typeface="Arial" panose="020B0604020202020204" pitchFamily="34" charset="0"/>
              </a:rPr>
              <a:t>ε</a:t>
            </a:r>
            <a:r>
              <a:rPr lang="en-US" altLang="en-US" sz="2400" dirty="0">
                <a:latin typeface="Arial" panose="020B0604020202020204" pitchFamily="34" charset="0"/>
              </a:rPr>
              <a:t> is in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FIRST(</a:t>
            </a:r>
            <a:r>
              <a:rPr lang="el-GR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Let 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be a nonterminal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FOLLOW(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latin typeface="Arial" panose="020B0604020202020204" pitchFamily="34" charset="0"/>
              </a:rPr>
              <a:t> is the set of terminals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(including special end-of-input marker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$$</a:t>
            </a:r>
            <a:r>
              <a:rPr lang="en-US" altLang="en-US" sz="2400" dirty="0">
                <a:latin typeface="Arial" panose="020B0604020202020204" pitchFamily="34" charset="0"/>
              </a:rPr>
              <a:t>) that can appear immediately to the right of </a:t>
            </a:r>
            <a:r>
              <a:rPr lang="en-US" altLang="en-US" sz="2400" i="1" dirty="0">
                <a:latin typeface="Arial" panose="020B0604020202020204" pitchFamily="34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</a:rPr>
              <a:t> in some sentential form: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	start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</a:t>
            </a:r>
            <a:r>
              <a:rPr lang="en-US" altLang="en-US" sz="2400" dirty="0">
                <a:latin typeface="Arial" panose="020B0604020202020204" pitchFamily="34" charset="0"/>
              </a:rPr>
              <a:t>* …</a:t>
            </a:r>
            <a:r>
              <a:rPr lang="en-US" altLang="en-US" sz="2400" i="1" dirty="0">
                <a:latin typeface="Arial" panose="020B0604020202020204" pitchFamily="34" charset="0"/>
              </a:rPr>
              <a:t>A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i="1" dirty="0">
                <a:latin typeface="Arial" panose="020B0604020202020204" pitchFamily="34" charset="0"/>
              </a:rPr>
              <a:t>… </a:t>
            </a:r>
            <a:r>
              <a:rPr lang="en-US" altLang="en-US" sz="2400" dirty="0">
                <a:latin typeface="Arial" panose="020B0604020202020204" pitchFamily="34" charset="0"/>
                <a:sym typeface="Symbol" pitchFamily="2" charset="2"/>
              </a:rPr>
              <a:t>*…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i="1" dirty="0">
                <a:latin typeface="Arial" panose="020B0604020202020204" pitchFamily="34" charset="0"/>
              </a:rPr>
              <a:t>	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4820" name="Footer Placeholder 1">
            <a:extLst>
              <a:ext uri="{FF2B5EF4-FFF2-40B4-BE49-F238E27FC236}">
                <a16:creationId xmlns:a16="http://schemas.microsoft.com/office/drawing/2014/main" id="{43BE3C76-147C-9648-9787-5BDAB41FF4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A9DB1D94-1DF0-5E49-9439-0422B031A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4DF00C-D02F-4846-8F30-205C11DEA29A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09B636-3927-3A4F-97AF-635650638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Computing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</a:t>
            </a:r>
            <a:endParaRPr lang="en-US" altLang="en-US" i="1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7B8701B-8ED8-1E4A-B9B3-DDCE28EA7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55088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Apply these rules until no more terminals or </a:t>
            </a:r>
            <a:r>
              <a:rPr lang="el-GR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ε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can be added to any FIRST(</a:t>
            </a:r>
            <a:r>
              <a:rPr lang="el-GR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α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set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(1) If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 starts with a terminal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</a:rPr>
              <a:t>, then FIRST(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) = {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 </a:t>
            </a:r>
            <a:r>
              <a:rPr lang="en-US" altLang="en-US" sz="2400" dirty="0">
                <a:latin typeface="Arial" panose="020B0604020202020204" pitchFamily="34" charset="0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(2) If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 is a nonterminal </a:t>
            </a:r>
            <a:r>
              <a:rPr lang="en-US" altLang="en-US" sz="2400" i="1" dirty="0"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</a:rPr>
              <a:t>, where </a:t>
            </a:r>
            <a:r>
              <a:rPr lang="en-US" altLang="en-US" sz="2400" i="1" dirty="0"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l-GR" altLang="en-US" sz="2400" b="1" dirty="0">
                <a:latin typeface="Courier New" panose="02070309020205020404" pitchFamily="49" charset="0"/>
              </a:rPr>
              <a:t>ε</a:t>
            </a:r>
            <a:r>
              <a:rPr lang="en-US" altLang="en-US" sz="2400" i="1" dirty="0">
                <a:latin typeface="Arial" panose="020B0604020202020204" pitchFamily="34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</a:rPr>
              <a:t>then add </a:t>
            </a:r>
            <a:r>
              <a:rPr lang="el-GR" altLang="en-US" sz="2400" b="1" dirty="0">
                <a:latin typeface="Courier New" panose="02070309020205020404" pitchFamily="49" charset="0"/>
              </a:rPr>
              <a:t>ε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to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FIRST(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(3) If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is a nonterminal </a:t>
            </a:r>
            <a:r>
              <a:rPr lang="en-US" altLang="en-US" sz="2400" i="1" dirty="0"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sym typeface="Symbol" pitchFamily="2" charset="2"/>
              </a:rPr>
              <a:t> 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…</a:t>
            </a:r>
            <a:r>
              <a:rPr lang="en-US" altLang="en-US" sz="2400" i="1" dirty="0" err="1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then add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to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FIRST(</a:t>
            </a:r>
            <a:r>
              <a:rPr lang="en-US" altLang="en-US" sz="2400" i="1" dirty="0"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</a:rPr>
              <a:t>) if for some </a:t>
            </a:r>
            <a:r>
              <a:rPr lang="en-US" altLang="en-US" sz="2400" i="1" dirty="0" err="1">
                <a:latin typeface="Arial" panose="020B0604020202020204" pitchFamily="34" charset="0"/>
              </a:rPr>
              <a:t>i</a:t>
            </a:r>
            <a:r>
              <a:rPr lang="en-US" altLang="en-US" sz="2400" i="1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is in FIRST(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) and </a:t>
            </a:r>
            <a:r>
              <a:rPr lang="el-GR" altLang="en-US" sz="2400" b="1" dirty="0">
                <a:latin typeface="Courier New" panose="02070309020205020404" pitchFamily="49" charset="0"/>
              </a:rPr>
              <a:t>ε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is in all of FIRST(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</a:rPr>
              <a:t>), … FIRST(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i-1</a:t>
            </a:r>
            <a:r>
              <a:rPr lang="en-US" altLang="en-US" sz="2400" dirty="0">
                <a:latin typeface="Arial" panose="020B0604020202020204" pitchFamily="34" charset="0"/>
              </a:rPr>
              <a:t>). If </a:t>
            </a:r>
            <a:r>
              <a:rPr lang="el-GR" altLang="en-US" sz="2400" b="1" dirty="0">
                <a:latin typeface="Courier New" panose="02070309020205020404" pitchFamily="49" charset="0"/>
              </a:rPr>
              <a:t>ε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is in all of FIRST(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</a:rPr>
              <a:t>), … FIRST(</a:t>
            </a:r>
            <a:r>
              <a:rPr lang="en-US" altLang="en-US" sz="2400" i="1" dirty="0" err="1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2400" dirty="0">
                <a:latin typeface="Arial" panose="020B0604020202020204" pitchFamily="34" charset="0"/>
              </a:rPr>
              <a:t>), add </a:t>
            </a:r>
            <a:r>
              <a:rPr lang="el-GR" altLang="en-US" sz="2400" b="1" dirty="0">
                <a:latin typeface="Courier New" panose="02070309020205020404" pitchFamily="49" charset="0"/>
              </a:rPr>
              <a:t>ε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to FIRST(</a:t>
            </a:r>
            <a:r>
              <a:rPr lang="en-US" altLang="en-US" sz="2400" i="1" dirty="0">
                <a:latin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</a:rPr>
              <a:t>).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Everything in FIRST(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i="1" baseline="-25000" dirty="0">
                <a:latin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</a:rPr>
              <a:t>) is surely in FIRST(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If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i="1" baseline="-25000" dirty="0">
                <a:latin typeface="Arial" panose="020B0604020202020204" pitchFamily="34" charset="0"/>
              </a:rPr>
              <a:t>1  </a:t>
            </a:r>
            <a:r>
              <a:rPr lang="en-US" altLang="en-US" dirty="0">
                <a:latin typeface="Arial" panose="020B0604020202020204" pitchFamily="34" charset="0"/>
              </a:rPr>
              <a:t>does not derive </a:t>
            </a:r>
            <a:r>
              <a:rPr lang="el-GR" altLang="en-US" b="1" dirty="0">
                <a:latin typeface="Courier New" panose="02070309020205020404" pitchFamily="49" charset="0"/>
              </a:rPr>
              <a:t>ε</a:t>
            </a:r>
            <a:r>
              <a:rPr lang="en-US" altLang="en-US" i="1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then we add nothing more;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Otherwise, we add FIRST(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i="1" baseline="-25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), and so 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Similarly, if </a:t>
            </a:r>
            <a:r>
              <a:rPr lang="el-GR" altLang="en-US" sz="2400" dirty="0">
                <a:latin typeface="Arial" panose="020B0604020202020204" pitchFamily="34" charset="0"/>
              </a:rPr>
              <a:t>α</a:t>
            </a:r>
            <a:r>
              <a:rPr lang="en-US" altLang="en-US" sz="2400" dirty="0">
                <a:latin typeface="Arial" panose="020B0604020202020204" pitchFamily="34" charset="0"/>
              </a:rPr>
              <a:t> is 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US" altLang="en-US" sz="2400" i="1" dirty="0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…</a:t>
            </a:r>
            <a:r>
              <a:rPr lang="en-US" altLang="en-US" sz="2400" i="1" dirty="0" err="1">
                <a:latin typeface="Arial" panose="020B0604020202020204" pitchFamily="34" charset="0"/>
              </a:rPr>
              <a:t>Y</a:t>
            </a:r>
            <a:r>
              <a:rPr lang="en-US" altLang="en-US" sz="24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2400" i="1" dirty="0">
                <a:latin typeface="Arial" panose="020B0604020202020204" pitchFamily="34" charset="0"/>
              </a:rPr>
              <a:t> , </a:t>
            </a:r>
            <a:r>
              <a:rPr lang="en-US" altLang="en-US" sz="2400" dirty="0">
                <a:latin typeface="Arial" panose="020B0604020202020204" pitchFamily="34" charset="0"/>
              </a:rPr>
              <a:t>we’ll repeat the above</a:t>
            </a:r>
            <a:endParaRPr lang="el-GR" altLang="en-US" sz="2400" dirty="0">
              <a:latin typeface="Arial" panose="020B0604020202020204" pitchFamily="34" charset="0"/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B0F24517-6465-1F4F-851C-C6D1539F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"/>
            <a:ext cx="33305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Notation: </a:t>
            </a:r>
          </a:p>
          <a:p>
            <a:pPr eaLnBrk="1" hangingPunct="1"/>
            <a:r>
              <a:rPr lang="el-GR" altLang="en-US" sz="1800" dirty="0">
                <a:latin typeface="Arial" panose="020B0604020202020204" pitchFamily="34" charset="0"/>
              </a:rPr>
              <a:t>α</a:t>
            </a:r>
            <a:r>
              <a:rPr lang="en-US" altLang="en-US" sz="1800" i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 an arbitrary sequence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of terminals and </a:t>
            </a:r>
            <a:r>
              <a:rPr lang="en-US" altLang="en-US" sz="1800" dirty="0" err="1">
                <a:latin typeface="Arial" panose="020B0604020202020204" pitchFamily="34" charset="0"/>
              </a:rPr>
              <a:t>nonterminals</a:t>
            </a:r>
            <a:endParaRPr lang="en-US" altLang="en-US" sz="18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27961</TotalTime>
  <Words>3761</Words>
  <Application>Microsoft Macintosh PowerPoint</Application>
  <PresentationFormat>On-screen Show (4:3)</PresentationFormat>
  <Paragraphs>557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</vt:lpstr>
      <vt:lpstr>Courier</vt:lpstr>
      <vt:lpstr>Courier New</vt:lpstr>
      <vt:lpstr>Tahoma</vt:lpstr>
      <vt:lpstr>Wingdings</vt:lpstr>
      <vt:lpstr>Blends</vt:lpstr>
      <vt:lpstr>Programming Language Syntax: Top-down Parsing</vt:lpstr>
      <vt:lpstr>Lecture Outline</vt:lpstr>
      <vt:lpstr>LL(1) Parsing Table</vt:lpstr>
      <vt:lpstr>LL(1) Parsing Table</vt:lpstr>
      <vt:lpstr>Intuition</vt:lpstr>
      <vt:lpstr>Intuition</vt:lpstr>
      <vt:lpstr>LL(1) Tables and LL(1) Grammars</vt:lpstr>
      <vt:lpstr>FIRST and FOLLOW sets</vt:lpstr>
      <vt:lpstr>Computing FIRST</vt:lpstr>
      <vt:lpstr>Warm-up Exercise </vt:lpstr>
      <vt:lpstr>Exercise</vt:lpstr>
      <vt:lpstr>Computing FOLLOW</vt:lpstr>
      <vt:lpstr>Warm-up</vt:lpstr>
      <vt:lpstr>Exercise</vt:lpstr>
      <vt:lpstr>PREDICT Sets</vt:lpstr>
      <vt:lpstr>Constructing LL(1) Parsing Table</vt:lpstr>
      <vt:lpstr>Exercise</vt:lpstr>
      <vt:lpstr>Writing an LL(1) Grammar </vt:lpstr>
      <vt:lpstr>Removal of Left Recursion</vt:lpstr>
      <vt:lpstr>Removal of Common Prefixes </vt:lpstr>
      <vt:lpstr>Exercise </vt:lpstr>
      <vt:lpstr>Exercise </vt:lpstr>
      <vt:lpstr>Exercise </vt:lpstr>
      <vt:lpstr>Exercise </vt:lpstr>
      <vt:lpstr>Exercise</vt:lpstr>
      <vt:lpstr>Lecture Outline</vt:lpstr>
      <vt:lpstr>Bottom-up Parsing</vt:lpstr>
      <vt:lpstr>Bottom-up Parsing</vt:lpstr>
      <vt:lpstr>Bottom-up Parsing</vt:lpstr>
      <vt:lpstr>Bottom-up Parsing</vt:lpstr>
      <vt:lpstr>LR Parsing</vt:lpstr>
      <vt:lpstr>Main Idea</vt:lpstr>
      <vt:lpstr>Example</vt:lpstr>
      <vt:lpstr>id + id*id</vt:lpstr>
      <vt:lpstr>id + id*id</vt:lpstr>
      <vt:lpstr>id + id*id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3604</cp:revision>
  <dcterms:created xsi:type="dcterms:W3CDTF">2010-09-05T14:08:57Z</dcterms:created>
  <dcterms:modified xsi:type="dcterms:W3CDTF">2020-09-14T06:42:06Z</dcterms:modified>
</cp:coreProperties>
</file>