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473" r:id="rId2"/>
    <p:sldId id="472" r:id="rId3"/>
    <p:sldId id="415" r:id="rId4"/>
    <p:sldId id="554" r:id="rId5"/>
    <p:sldId id="417" r:id="rId6"/>
    <p:sldId id="529" r:id="rId7"/>
    <p:sldId id="489" r:id="rId8"/>
    <p:sldId id="560" r:id="rId9"/>
    <p:sldId id="491" r:id="rId10"/>
    <p:sldId id="492" r:id="rId11"/>
    <p:sldId id="556" r:id="rId12"/>
    <p:sldId id="557" r:id="rId13"/>
    <p:sldId id="420" r:id="rId14"/>
    <p:sldId id="421" r:id="rId15"/>
    <p:sldId id="558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19" r:id="rId24"/>
    <p:sldId id="559" r:id="rId25"/>
    <p:sldId id="503" r:id="rId26"/>
    <p:sldId id="504" r:id="rId27"/>
    <p:sldId id="505" r:id="rId28"/>
    <p:sldId id="508" r:id="rId29"/>
    <p:sldId id="506" r:id="rId30"/>
    <p:sldId id="497" r:id="rId31"/>
    <p:sldId id="498" r:id="rId32"/>
    <p:sldId id="499" r:id="rId33"/>
    <p:sldId id="500" r:id="rId34"/>
    <p:sldId id="501" r:id="rId35"/>
    <p:sldId id="507" r:id="rId36"/>
    <p:sldId id="552" r:id="rId37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5510"/>
  </p:normalViewPr>
  <p:slideViewPr>
    <p:cSldViewPr>
      <p:cViewPr varScale="1">
        <p:scale>
          <a:sx n="95" d="100"/>
          <a:sy n="95" d="100"/>
        </p:scale>
        <p:origin x="2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01E073B-D75A-6748-9AA2-656B9D503E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3227302-4C9B-5C45-B451-485683DB07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FE3BB181-B73E-1240-928B-4D76B4D2573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FB9E1C0D-9AD2-5C41-91B5-9CB4812567D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0F32AFD-F999-7F4E-8FF0-0FAEB4B97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383CFB-472C-614E-8DDF-96609364EE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8FA1AAA-5014-8040-88ED-0AD8D7A992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0906074-A4BF-A74E-96C5-C5D748B589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EAE14F1-556C-C94C-B9CC-0BE88383FE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F382EE3-F649-8245-852C-9D431D5C29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635B31E-2D92-5043-814B-82AD8505B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2DF0D8-7EE3-E343-8A0E-06C262C5BA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DE24F10D-A224-A14F-8F8C-A59DE47009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89C241F-B0C4-7540-A322-C47F0DD303C0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F8C7713-DF12-DC4A-A4A3-62F8C25D1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0DAA4B9-949D-5149-85C0-4F1E2E1E2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3F984B63-3A3C-AE4E-8032-DBECABF9E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E7913B-710B-7F43-B90E-96265D869C80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37C575C-9F07-9F45-8048-932DE24B72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C770E1E-B2CE-3444-9DED-30BD42D8A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Variables in the head of the rule are universally quantified.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Variables in the tail of the rule that do not appear in the head, are 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existentially quantified.</a:t>
            </a:r>
          </a:p>
        </p:txBody>
      </p:sp>
    </p:spTree>
    <p:extLst>
      <p:ext uri="{BB962C8B-B14F-4D97-AF65-F5344CB8AC3E}">
        <p14:creationId xmlns:p14="http://schemas.microsoft.com/office/powerpoint/2010/main" val="145759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0EFEE477-3ECB-884D-B8EA-D81A46355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E95C54-3FAF-2148-83B7-5F75519AECC4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BD953CE-7E6D-604D-BC50-541562044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A050B91-CE8B-B548-9B41-116A30713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6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51402742-D442-EC45-8834-D94F12E29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3D5186-D27C-F74A-AF53-FF36B15B678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301323BC-4D62-2045-B6F5-226FC5EFAB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0ADEEB1-02C4-6249-98E0-8D1F1FF98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4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F3A15B89-ED16-F74C-932F-E1AE5C9E4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184930-AE79-C84B-A441-A291C9D20D83}" type="slidenum">
              <a:rPr lang="en-US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FF14663-5A3C-2C44-AE6F-9677FFEDE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FFB78FB-A322-D640-A04B-FD7300E84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18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583CEF0A-B0EB-D548-B3B0-644B613AD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F65670-87E9-AF4F-BC18-B607884504A3}" type="slidenum">
              <a:rPr lang="en-US" altLang="en-US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16A34AC-40BA-4547-A113-4B582E8F0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4057FB6-C3AB-8141-9406-353FC7981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Answers: Because Prolog’s search uses the order in which the facts appear in the database.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likes(eve,pie) is first, so W=pie is found first, etc.</a:t>
            </a:r>
          </a:p>
        </p:txBody>
      </p:sp>
    </p:spTree>
    <p:extLst>
      <p:ext uri="{BB962C8B-B14F-4D97-AF65-F5344CB8AC3E}">
        <p14:creationId xmlns:p14="http://schemas.microsoft.com/office/powerpoint/2010/main" val="3695359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A278FF4B-CA8B-D843-A5C1-118B444B0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43A177-6B34-674B-BD2E-49D2C2A34287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490B442F-4242-EE48-ACF4-25B3A8EC0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C3BEC0B-8DE7-E341-8B24-5EF47118E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28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37CB3C1E-877D-5748-AE5B-EE434C4F70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80F00F-EB23-8A47-AC38-9226AEC4348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1828EDA-4640-BD42-96F8-8E49B6456A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43F8929-2AE7-B041-B67A-5C964EAE7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2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E90CF037-FCFD-8743-AC5B-7ABF9C0C6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C7F243-E8EF-8B48-B91B-F3AB22870A69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1BFEF2CD-358A-4345-AF38-14F4A2DA2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C857A49-EA13-294E-8F1C-C2BE0685F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688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4550F5E9-EEAF-824F-8901-DC79C169C0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11F959-64AD-3A4A-9AB5-4FAB3824CCBD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635B35E9-CFB8-B745-881E-E8AE606B4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B624A2F-2AA9-E248-BB71-372C01EEC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19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74764330-6595-A242-B387-183F65152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6368EE9-88EF-0D4A-9460-BEF7DE1C1B26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7C07CA4-BCA7-C44D-AE0E-222311A15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12329C6-07B5-F54A-ABA0-08E9BC79C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 consult(‘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fulpath/family.pl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).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2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603C94EC-5BC3-554E-8E1D-B8942686A6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72472E-CABA-0642-9EB2-A89A4BF5D6D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F431F13-0AB0-C34C-9271-054C3099F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F6A348-F1E2-D043-9F9C-534DF83C7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272C1092-85B3-2C43-83C8-6C0C8B1F5A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03C7F69-880C-1043-A720-98FCEBC124B4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8F443BC-C4ED-5D41-B7D8-949E35E04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441EE67-D41A-494E-A0E3-311922A8D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62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6F2E1866-D06C-0A4B-9A5F-E95CCB7BAA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5A6860-7321-F34F-ADB4-DD51C365808C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4D6E877-C2D2-EC40-88DE-BC9A244B65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885D737-80BB-AE4E-9A41-25D61E859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26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D897178-A4EB-DB4A-A079-034459C04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5539D5E-F73A-5047-B6DD-F2092507538C}" type="slidenum">
              <a:rPr lang="en-US" altLang="en-US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07F85CB-9183-AE47-8D1F-EBEC32B02C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3B7D158-25DF-3343-87FD-8127DED8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603C94EC-5BC3-554E-8E1D-B8942686A6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72472E-CABA-0642-9EB2-A89A4BF5D6D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F431F13-0AB0-C34C-9271-054C3099F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F6A348-F1E2-D043-9F9C-534DF83C7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91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BD92E818-4639-0440-88CF-A9011FD19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40FDDE-CE33-034A-A415-41D2424CB90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4F6BE19-6DD8-0C44-9545-EAFC9284A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DA598F4-E4FA-9340-837E-56535A7BA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A4895445-9BAA-424A-9048-52EEA19F29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44225B-EF96-B349-AD3D-4B600161024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C87B105-B9BE-D042-8B16-C9E7C0CC5B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675C14F-3254-4046-8994-E40D4A693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Logical semantics defines the logical meaning of the clause.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Logical semantics does not impose any restriction in the order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resolution rules are applied to produce the proof of rainy(C).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have first list seattle and then rochester, or the other way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around, first rochester, and then seattle. From logical perspective,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both solutions are correct.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Prolog, resolution rules are applied in well-defined, deterministic order.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query rainy(C) the answer will be computed in the following order: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seattle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rochester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This is because fact rainy(seattle) appears first in the database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rainy(rochester) appears after.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2F4D2C0D-6904-864A-BDAC-F716576CCF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644879-62EA-6C49-846E-8F42868612FE}" type="slidenum">
              <a:rPr lang="en-US" altLang="en-US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0C3621A-4BDB-964C-9214-7E29E119D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68876B0-267D-7342-8770-934D7B368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the case of a more complex query, such as snowy(C), Prolog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attempts to prove the subgoals of snowy(C) in well-defined order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from left-to right.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E82CCB94-5F11-664D-B669-0BBDE06C6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8C061C8-F6F7-9A49-88CE-8316ED93A8A5}" type="slidenum">
              <a:rPr lang="en-US" altLang="en-US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52D68B8-6B49-4F47-9DB8-E74D61F6B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924CDF2-8FE9-1D45-911B-105237924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rochester appears first in the solution.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This is because snowy(X) :- rainy(X),cold(X) appears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the database before snowy(troy). Thus, Prolog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proves snowy(X) first, with X bound to rochester.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we request more solutions by pressing the ;,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Prolog continues and finds snowy(troy).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E962D527-A286-734B-8004-66C435869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4A0486F-393B-C147-88A7-F780E72FD1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83F6BE9-6988-864B-A73D-56CDCB33B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BCEB272-6E84-3349-BDD6-6FFBDE367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Search tree, unification, backtracking, backward chaining.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7FC7A0E1-9F2E-344A-834E-1E2070E2E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E3A0DA-BD60-F248-9CAF-1A32515B7D5D}" type="slidenum">
              <a:rPr lang="en-US" altLang="en-US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1B21724-291A-CD47-BEBE-C3E0315919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C2BA6BE-4712-944C-95CF-F6BAB34FB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CC3EE119-FACA-7246-A320-E731EF4A1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74B5F4-3B74-8641-9903-3D0854F402A3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3ACBD7A-4501-C245-B1B4-0BA25114B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DA4B59F-19CF-B24B-B689-0B52EB2DD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C427FDDB-9B36-2F42-A3C0-F16021804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577D5E8F-E38B-AA42-BA8E-2A515E79D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sign DENOTES UNIFICATION NOT ASSIGNMENT!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923269AD-1745-F34C-BB35-74BF5EAC1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0E80B2-D65D-9C41-A3C2-7F559F319754}" type="slidenum">
              <a:rPr lang="en-US" altLang="en-US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0F6E3E67-738E-4446-885D-1DCB550F97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C2310D3-D9CF-A44F-8B5B-7E523FCF25F2}" type="slidenum">
              <a:rPr lang="en-US" altLang="en-US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9C2413A2-0C47-DC41-811F-22CBC3237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B6B4B69-08D6-6D4E-B7C9-58EA57016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C031B560-1051-C54B-A184-1B16B999F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F4BDE356-4E60-0847-97F0-9991F86B0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There are 2 ways to prove a goal (a query in Prolog) using resolution.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start from the goal and prove the subgoals that we need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(this is known as backword chaining), or we can start chaining facts</a:t>
            </a:r>
            <a:b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forward hoping to prove the goal (this is known as forward chaining).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Prolog uses backward chaining. Why?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Answer: in the majority of cases, resolution arrives to a solution faster.</a:t>
            </a: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A947464C-0B16-1E47-8095-13063629F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5B08AC-C350-004D-B8E0-C0A8F51C37EC}" type="slidenum">
              <a:rPr lang="en-US" altLang="en-US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9D866AB1-3F22-BB44-B23D-699B3560C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26768CD9-B721-6644-8744-E8ABA0CB0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 = jane ; (Z = his)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 = jane ; (Z = cs)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 = ajit ; (Z = cs)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9E89E7DE-9DDF-124F-936B-B18B79C70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3D705B2-2CB6-694A-9E07-D87A24B37C5E}" type="slidenum">
              <a:rPr lang="en-US" altLang="en-US" sz="12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44F4BAA1-87D3-EC41-BA69-158843D814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0A952D3-8388-E34E-8A8B-64854AEEBD3A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198CA66-5C87-BB49-AB73-DF5AEDEC8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8126C8F-ED6F-8F4C-A43D-8A1AE4D38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5461F3D6-FE05-BD47-8A79-FAE425A03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748946-4E0F-F642-8772-EA252AC0F346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289241F-5BCB-D34E-8062-89ED3A5A1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FCBBEBC-919D-AB44-A3F9-497609EFC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2E448056-3115-C14B-B81D-93777BDA6B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9801D5-7E28-AC44-BF12-087741C6D8CD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22A220-E334-A246-803B-4A76756D01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9A4E6B8-7752-3044-B19A-4E38A078C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Rules in prolog are written in the form of horn clauses.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603C94EC-5BC3-554E-8E1D-B8942686A6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72472E-CABA-0642-9EB2-A89A4BF5D6D0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F431F13-0AB0-C34C-9271-054C3099F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F6A348-F1E2-D043-9F9C-534DF83C7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5958FB73-E12A-B841-8C22-7451EFF04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74BD2F-11BB-144F-8A56-BF8C76C8E4E1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8512D51-CDBB-B744-934F-8CBD0B241E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E29E19F-C4D4-8F49-B568-E17D94239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Variables that appear in the head of the Horn clause are universally quantified. </a:t>
            </a:r>
          </a:p>
          <a:p>
            <a:pPr marL="0"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That is, </a:t>
            </a:r>
            <a:r>
              <a:rPr lang="en-US" altLang="en-US" sz="2400" b="1">
                <a:latin typeface="Courier New" panose="02070309020205020404" pitchFamily="49" charset="0"/>
                <a:ea typeface="Arial" panose="020B0604020202020204" pitchFamily="34" charset="0"/>
                <a:cs typeface="Arial" panose="020B0604020202020204" pitchFamily="34" charset="0"/>
              </a:rPr>
              <a:t>likes(calvin,X) :- tiger(calvin),child(X). </a:t>
            </a:r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reads as follows:</a:t>
            </a:r>
          </a:p>
          <a:p>
            <a:pPr marL="0"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every X, likes(calvin,X) if tiger(calvin) and child(X).</a:t>
            </a:r>
            <a:endParaRPr lang="en-US" altLang="en-US" sz="2400" b="1">
              <a:latin typeface="Courier New" panose="02070309020205020404" pitchFamily="49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1C5BEA7-077C-1946-AFE0-9BD78F6CB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7C34E223-0143-2040-A4EC-607EC6E81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There could be more complex structures, where the arguments are structures as well.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E1CDB6F6-BC33-044A-934C-D82948336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AA4D93-E841-EF4C-96CA-A6AAD017A77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EC54978-650F-6849-9DB7-D953AD0A702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3205DE3D-B091-FC4D-894D-0EB6A7727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3F0F9FE3-8A18-5D47-A65E-0B7EADD8D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040E34D-7069-9B48-BC1D-91AA5170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427543D5-D3EF-1047-980E-46D6805FD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8C7F54D-94F8-BE48-B838-32493B472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4F87ABE-E722-3D43-BD28-418815AE2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5B8EDC9-7851-FD49-938B-D29035044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DCE6CF0E-F294-474E-9002-FF741B5F1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B5195BE-3BF0-AF45-824D-A87AC78AF5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99ED802-2044-8C4C-9B82-1CB497F89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1CD2DC2-FE58-1C4A-A3EC-76A1ACED2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9D86F1A-F8B5-B44C-A572-5A22DC3300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89382BA-B376-C24B-B5D1-0BC1A902DC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61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A7D100E-13D2-E249-A4D3-181575604E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0FAEF81-FD33-9941-9C85-521930A5AE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4B391-669F-444B-ABA8-1C8FA60AB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0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EBA1028-7A19-8F41-BD7E-D3E095A682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A2940AE-CB6E-AA40-B570-0BB3E0FFD1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A4FC6-2FEB-6F4C-A34D-128010100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84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2339223-372A-4A48-B54C-473DA032CD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2685E70-9C0C-2E41-8251-6EBCDB423B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496D4-D445-7A46-BD66-9A31BD46E1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5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D43C9FC-A28A-C14B-9F63-19EAC8A720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6E6CDE5-4497-6946-BF44-8B0EC45943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6E3BE-98C8-1848-8B98-D604616834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98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F9FCE24-B840-E24E-92CC-55ED4C1820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2E01986-05AA-3B48-BE4D-ABDC7F6793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93268-0C95-6845-B2FF-582F47C83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28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47EAF4F-95DA-BB48-ADF8-C1C1C4A438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4EBD108-315D-AC44-B8FA-8661F6F227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4898F-F2A0-054D-95ED-E11D42C45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63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C547860-F174-0345-A501-B1D8D209E0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1D725D0-8D61-E840-90E7-0006EE95C9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E7A11-FF1C-004B-811E-37F7B4B7A9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64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E3619BC-369D-1944-A865-6F7766B9F7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BFCDA7C-03F9-3F4B-A176-28366D240E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BB505-E6C2-8045-86E0-C7B2CF883D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68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13330E-9EB0-0D42-A992-7B4F26BFF8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D239763-11C2-384F-A150-966E52EBFB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4366F-B8C3-2F44-A1BE-E656C419D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18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D628A1B-8F2C-3947-8C23-DEEFFB6220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FF909-01ED-564D-8530-83B11EB876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F5B35-33B8-7947-ABDE-00A7164545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55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5841EF1B-025E-6046-AC03-93B40477604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A1BCA892-0E4A-944A-8802-82CA2747D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8E1355F7-89DC-CA4A-B4CF-041D09A89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0DDAC583-490A-A146-9F79-E9E4EEA2C2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F00FBD16-6F67-4F42-824C-0A3BB4708E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D8DA1E7-2824-454E-94AF-2624B07578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6">
            <a:extLst>
              <a:ext uri="{FF2B5EF4-FFF2-40B4-BE49-F238E27FC236}">
                <a16:creationId xmlns:a16="http://schemas.microsoft.com/office/drawing/2014/main" id="{D7042B84-1556-9546-950E-9A3F071897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58AF6E6-2927-EF46-B39D-9E339C532426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070102A-EE62-E642-A278-78AB885A41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Logic Programming and Prolog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4490017-FA07-DD4B-A227-FE6D1310E7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1628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Read: Scott, Chapter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DBB05ED5-ABC2-8A42-A4D6-51F54768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Horn Clauses in Prolog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8B77-D88B-8E4B-A4AC-858D53EA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Clause is composed of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terms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Constants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Number, e.g., 123, etc.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Atoms </a:t>
            </a:r>
            <a:r>
              <a:rPr lang="en-US" dirty="0">
                <a:latin typeface="Arial"/>
              </a:rPr>
              <a:t>e.g., </a:t>
            </a:r>
            <a:r>
              <a:rPr lang="en-US" b="1" dirty="0" err="1">
                <a:latin typeface="Courier New"/>
                <a:cs typeface="Courier New"/>
              </a:rPr>
              <a:t>seattle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rochester</a:t>
            </a:r>
            <a:r>
              <a:rPr lang="en-US" b="1" dirty="0">
                <a:latin typeface="Courier New"/>
                <a:cs typeface="Courier New"/>
              </a:rPr>
              <a:t>, rainy, foo</a:t>
            </a:r>
            <a:endParaRPr lang="en-US" dirty="0">
              <a:latin typeface="Arial"/>
            </a:endParaRPr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In Prolog, atoms begin with a lower-case letter!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Variables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X, Foo,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My_var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Seattle, Rochester, etc.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In Prolog, variables begin with upper-case letter!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solidFill>
                  <a:srgbClr val="FF0000"/>
                </a:solidFill>
                <a:latin typeface="Arial"/>
              </a:rPr>
              <a:t>Structures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lvl="2"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E.g., </a:t>
            </a:r>
            <a:r>
              <a:rPr lang="en-US" b="1" dirty="0">
                <a:latin typeface="Courier New"/>
                <a:cs typeface="Courier New"/>
              </a:rPr>
              <a:t>rainy(</a:t>
            </a:r>
            <a:r>
              <a:rPr lang="en-US" b="1" dirty="0" err="1">
                <a:latin typeface="Courier New"/>
                <a:cs typeface="Courier New"/>
              </a:rPr>
              <a:t>seattle</a:t>
            </a:r>
            <a:r>
              <a:rPr lang="en-US" b="1" dirty="0">
                <a:latin typeface="Courier New"/>
                <a:cs typeface="Courier New"/>
              </a:rPr>
              <a:t>), snowy(X)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Consists of an atom, called a </a:t>
            </a:r>
            <a:r>
              <a:rPr lang="en-US" dirty="0" err="1">
                <a:solidFill>
                  <a:srgbClr val="FF0000"/>
                </a:solidFill>
                <a:latin typeface="Arial"/>
              </a:rPr>
              <a:t>functor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and a list of arguments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8B6BE044-8631-7A48-B2FA-C04890921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43CB61-8ED4-DA48-9E09-3906313CA69C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4">
            <a:extLst>
              <a:ext uri="{FF2B5EF4-FFF2-40B4-BE49-F238E27FC236}">
                <a16:creationId xmlns:a16="http://schemas.microsoft.com/office/drawing/2014/main" id="{E3570E6B-A25A-E14A-A06A-17FAB121B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CBE213-1788-F644-8CE2-532CFF6E57F6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F1A0000-28A2-1B48-BAB5-A2EB4FAF4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325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Horn Clauses in Prolog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C9C1D3F-473C-1C44-B4DF-8FBB01BAA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962" y="1219200"/>
            <a:ext cx="8707438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Variables may appear in the tail and head of a rule:</a:t>
            </a:r>
          </a:p>
          <a:p>
            <a:pPr lvl="1" eaLnBrk="1" hangingPunct="1"/>
            <a:r>
              <a:rPr lang="en-US" altLang="en-US" b="1" dirty="0">
                <a:solidFill>
                  <a:srgbClr val="0000FF"/>
                </a:solidFill>
                <a:latin typeface="Courier" pitchFamily="2" charset="0"/>
              </a:rPr>
              <a:t>c(X) :- h(X,Y).</a:t>
            </a:r>
            <a:br>
              <a:rPr lang="en-US" altLang="en-US" b="1" dirty="0">
                <a:latin typeface="Courier" pitchFamily="2" charset="0"/>
              </a:rPr>
            </a:br>
            <a:r>
              <a:rPr lang="en-US" altLang="en-US" u="sng" dirty="0">
                <a:latin typeface="Arial" panose="020B0604020202020204" pitchFamily="34" charset="0"/>
              </a:rPr>
              <a:t>For all </a:t>
            </a:r>
            <a:r>
              <a:rPr lang="en-US" altLang="en-US" dirty="0">
                <a:latin typeface="Arial" panose="020B0604020202020204" pitchFamily="34" charset="0"/>
              </a:rPr>
              <a:t>values of </a:t>
            </a:r>
            <a:r>
              <a:rPr lang="en-US" altLang="en-US" b="1" dirty="0">
                <a:solidFill>
                  <a:srgbClr val="0000FF"/>
                </a:solidFill>
                <a:latin typeface="Courier" pitchFamily="2" charset="0"/>
              </a:rPr>
              <a:t>X,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" pitchFamily="2" charset="0"/>
              </a:rPr>
              <a:t>c(X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r>
              <a:rPr lang="en-US" altLang="en-US" dirty="0">
                <a:latin typeface="Arial" panose="020B0604020202020204" pitchFamily="34" charset="0"/>
              </a:rPr>
              <a:t> is true if </a:t>
            </a:r>
            <a:r>
              <a:rPr lang="en-US" altLang="en-US" u="sng" dirty="0">
                <a:latin typeface="Arial" panose="020B0604020202020204" pitchFamily="34" charset="0"/>
              </a:rPr>
              <a:t>there exist </a:t>
            </a:r>
            <a:r>
              <a:rPr lang="en-US" altLang="en-US" dirty="0">
                <a:latin typeface="Arial" panose="020B0604020202020204" pitchFamily="34" charset="0"/>
              </a:rPr>
              <a:t>a value of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" pitchFamily="2" charset="0"/>
              </a:rPr>
              <a:t>Y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</a:rPr>
              <a:t>such that </a:t>
            </a:r>
            <a:r>
              <a:rPr lang="en-US" altLang="en-US" b="1" dirty="0">
                <a:solidFill>
                  <a:srgbClr val="0000FF"/>
                </a:solidFill>
                <a:latin typeface="Courier" pitchFamily="2" charset="0"/>
              </a:rPr>
              <a:t>h(X,Y)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</a:rPr>
              <a:t>is true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Call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" pitchFamily="2" charset="0"/>
              </a:rPr>
              <a:t>Y</a:t>
            </a:r>
            <a:r>
              <a:rPr lang="en-US" altLang="en-US" i="1" baseline="-25000" dirty="0"/>
              <a:t>  </a:t>
            </a:r>
            <a:r>
              <a:rPr lang="en-US" altLang="en-US" dirty="0">
                <a:latin typeface="Arial" panose="020B0604020202020204" pitchFamily="34" charset="0"/>
              </a:rPr>
              <a:t>an auxiliary variable. Its value will be bound to make consequent true, but not reported by Prolog, because it does no</a:t>
            </a:r>
            <a:r>
              <a:rPr lang="en-US" altLang="ja-JP" dirty="0">
                <a:latin typeface="Arial" panose="020B0604020202020204" pitchFamily="34" charset="0"/>
              </a:rPr>
              <a:t>t appear in the head</a:t>
            </a:r>
            <a:endParaRPr lang="en-US" altLang="en-US" baseline="-25000" dirty="0">
              <a:latin typeface="Arial" panose="020B0604020202020204" pitchFamily="34" charset="0"/>
            </a:endParaRPr>
          </a:p>
        </p:txBody>
      </p:sp>
      <p:sp>
        <p:nvSpPr>
          <p:cNvPr id="63492" name="Footer Placeholder 1">
            <a:extLst>
              <a:ext uri="{FF2B5EF4-FFF2-40B4-BE49-F238E27FC236}">
                <a16:creationId xmlns:a16="http://schemas.microsoft.com/office/drawing/2014/main" id="{DB8D1AA3-4DF3-2D45-82F3-D44BD36EA3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2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>
            <a:extLst>
              <a:ext uri="{FF2B5EF4-FFF2-40B4-BE49-F238E27FC236}">
                <a16:creationId xmlns:a16="http://schemas.microsoft.com/office/drawing/2014/main" id="{DA1F6F3A-0AEA-7644-8792-134DB87D1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B5A62B-C01F-B84A-87B8-E5AE1EAC87DC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8C7008F-420F-B54B-B077-055AFD943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Prolog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13347F6-743D-A744-9A73-F926E2E3C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54864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Program has a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database</a:t>
            </a:r>
            <a:r>
              <a:rPr lang="en-US" sz="2800" dirty="0">
                <a:latin typeface="Arial"/>
              </a:rPr>
              <a:t> of clauses i.e., facts and rules; the rules help derive more facts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We add simple queries with constants, variables</a:t>
            </a:r>
            <a:r>
              <a:rPr lang="en-US" altLang="ja-JP" sz="2800" dirty="0">
                <a:latin typeface="Arial"/>
              </a:rPr>
              <a:t>, conjunctions or disjunctions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1800" b="1" dirty="0">
                <a:latin typeface="Arial"/>
                <a:ea typeface="Arial" charset="0"/>
              </a:rPr>
              <a:t>		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3566BE56-706F-0949-9964-3B7BDAD43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52800"/>
            <a:ext cx="6781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FF"/>
                </a:solidFill>
                <a:latin typeface="Courier" pitchFamily="2" charset="0"/>
              </a:rPr>
              <a:t>rainy(seattle).</a:t>
            </a:r>
          </a:p>
          <a:p>
            <a:pPr eaLnBrk="1" hangingPunct="1"/>
            <a:r>
              <a:rPr lang="en-US" altLang="en-US" sz="2800" b="1">
                <a:solidFill>
                  <a:srgbClr val="0000FF"/>
                </a:solidFill>
                <a:latin typeface="Courier" pitchFamily="2" charset="0"/>
              </a:rPr>
              <a:t>rainy(rochester).</a:t>
            </a:r>
          </a:p>
          <a:p>
            <a:pPr eaLnBrk="1" hangingPunct="1"/>
            <a:r>
              <a:rPr lang="en-US" altLang="en-US" sz="2800" b="1">
                <a:solidFill>
                  <a:srgbClr val="0000FF"/>
                </a:solidFill>
                <a:latin typeface="Courier" pitchFamily="2" charset="0"/>
              </a:rPr>
              <a:t>cold(rochester).</a:t>
            </a:r>
          </a:p>
          <a:p>
            <a:pPr eaLnBrk="1" hangingPunct="1"/>
            <a:r>
              <a:rPr lang="en-US" altLang="en-US" sz="2800" b="1">
                <a:solidFill>
                  <a:srgbClr val="0000FF"/>
                </a:solidFill>
                <a:latin typeface="Courier" pitchFamily="2" charset="0"/>
              </a:rPr>
              <a:t>snowy(X) :- rainy(X),cold(X).</a:t>
            </a:r>
          </a:p>
          <a:p>
            <a:pPr eaLnBrk="1" hangingPunct="1"/>
            <a:endParaRPr lang="en-US" altLang="en-US" sz="2800" b="1">
              <a:solidFill>
                <a:srgbClr val="0000FF"/>
              </a:solidFill>
              <a:latin typeface="Courier" pitchFamily="2" charset="0"/>
            </a:endParaRPr>
          </a:p>
          <a:p>
            <a:pPr eaLnBrk="1" hangingPunct="1"/>
            <a:r>
              <a:rPr lang="en-US" altLang="en-US" sz="2800" b="1">
                <a:solidFill>
                  <a:srgbClr val="0000FF"/>
                </a:solidFill>
                <a:latin typeface="Courier" pitchFamily="2" charset="0"/>
              </a:rPr>
              <a:t>? - rainy(C).</a:t>
            </a:r>
          </a:p>
          <a:p>
            <a:pPr eaLnBrk="1" hangingPunct="1"/>
            <a:r>
              <a:rPr lang="en-US" altLang="en-US" sz="2800" b="1">
                <a:solidFill>
                  <a:srgbClr val="0000FF"/>
                </a:solidFill>
                <a:latin typeface="Courier" pitchFamily="2" charset="0"/>
              </a:rPr>
              <a:t>? – snowy(C).</a:t>
            </a:r>
            <a:endParaRPr lang="en-US" altLang="en-US" sz="2800" b="1">
              <a:latin typeface="Courier" pitchFamily="2" charset="0"/>
            </a:endParaRPr>
          </a:p>
        </p:txBody>
      </p:sp>
      <p:sp>
        <p:nvSpPr>
          <p:cNvPr id="65541" name="Footer Placeholder 5">
            <a:extLst>
              <a:ext uri="{FF2B5EF4-FFF2-40B4-BE49-F238E27FC236}">
                <a16:creationId xmlns:a16="http://schemas.microsoft.com/office/drawing/2014/main" id="{C3CB0B27-3B3E-264C-B36F-33991EFFF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3">
            <a:extLst>
              <a:ext uri="{FF2B5EF4-FFF2-40B4-BE49-F238E27FC236}">
                <a16:creationId xmlns:a16="http://schemas.microsoft.com/office/drawing/2014/main" id="{6423E6E7-DB04-D343-AC36-C78452CEF8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id="{732EF2DF-0E0E-DF42-A4CF-159893D73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5D1FF0-9E0F-3441-9EE1-022BCE174427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032B4D2-138F-764E-971A-93EA65F48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Facts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489B8D6-F898-3244-9069-3E9BD2B66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likes(eve, pie).	food(pie).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likes(al, eve).		food(apple).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likes(eve, tom).	person(tom).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likes(eve, eve).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combination of the functor and its arity (i.e.,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its number of arguments) is called a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predicate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8C76DCBA-05C9-1D48-AA85-AC10D4F76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6324600" cy="2209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C6594F4-9EF2-5A46-A34D-C18FCA67537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67000"/>
            <a:ext cx="4130675" cy="1409700"/>
            <a:chOff x="230" y="1584"/>
            <a:chExt cx="2602" cy="888"/>
          </a:xfrm>
        </p:grpSpPr>
        <p:sp>
          <p:nvSpPr>
            <p:cNvPr id="67595" name="Text Box 6">
              <a:extLst>
                <a:ext uri="{FF2B5EF4-FFF2-40B4-BE49-F238E27FC236}">
                  <a16:creationId xmlns:a16="http://schemas.microsoft.com/office/drawing/2014/main" id="{1E5C5626-6652-0041-B2E7-71F14C38A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181"/>
              <a:ext cx="8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functors</a:t>
              </a:r>
            </a:p>
          </p:txBody>
        </p:sp>
        <p:sp>
          <p:nvSpPr>
            <p:cNvPr id="67596" name="Line 7">
              <a:extLst>
                <a:ext uri="{FF2B5EF4-FFF2-40B4-BE49-F238E27FC236}">
                  <a16:creationId xmlns:a16="http://schemas.microsoft.com/office/drawing/2014/main" id="{F677E715-8E19-6A45-B376-BE06D8E3C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1584"/>
              <a:ext cx="201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Line 8">
              <a:extLst>
                <a:ext uri="{FF2B5EF4-FFF2-40B4-BE49-F238E27FC236}">
                  <a16:creationId xmlns:a16="http://schemas.microsoft.com/office/drawing/2014/main" id="{2D902451-AFB3-214E-B1F8-D8428E287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1872"/>
              <a:ext cx="4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07FF8365-6DED-C840-B996-28D93E81AD7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705100"/>
            <a:ext cx="2819400" cy="1562100"/>
            <a:chOff x="1680" y="1584"/>
            <a:chExt cx="1776" cy="984"/>
          </a:xfrm>
        </p:grpSpPr>
        <p:sp>
          <p:nvSpPr>
            <p:cNvPr id="67592" name="Text Box 10">
              <a:extLst>
                <a:ext uri="{FF2B5EF4-FFF2-40B4-BE49-F238E27FC236}">
                  <a16:creationId xmlns:a16="http://schemas.microsoft.com/office/drawing/2014/main" id="{C3BE7014-C1E0-4D4D-9B0B-5FA13DDB4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277"/>
              <a:ext cx="9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constants</a:t>
              </a:r>
            </a:p>
          </p:txBody>
        </p:sp>
        <p:sp>
          <p:nvSpPr>
            <p:cNvPr id="67593" name="Line 11">
              <a:extLst>
                <a:ext uri="{FF2B5EF4-FFF2-40B4-BE49-F238E27FC236}">
                  <a16:creationId xmlns:a16="http://schemas.microsoft.com/office/drawing/2014/main" id="{C32DACAA-3F8F-DE4A-890E-A6518915D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584"/>
              <a:ext cx="432" cy="72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Line 12">
              <a:extLst>
                <a:ext uri="{FF2B5EF4-FFF2-40B4-BE49-F238E27FC236}">
                  <a16:creationId xmlns:a16="http://schemas.microsoft.com/office/drawing/2014/main" id="{B154A2C7-A840-A846-B213-2406B2C12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1824"/>
              <a:ext cx="672" cy="52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29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>
            <a:extLst>
              <a:ext uri="{FF2B5EF4-FFF2-40B4-BE49-F238E27FC236}">
                <a16:creationId xmlns:a16="http://schemas.microsoft.com/office/drawing/2014/main" id="{73403DEF-2265-E04E-8576-D10C03833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10366A-B59E-D541-B23F-8C247766F42B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37725B12-4ACB-1943-B491-D2DC89E0D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Queries</a:t>
            </a:r>
          </a:p>
        </p:txBody>
      </p:sp>
      <p:grpSp>
        <p:nvGrpSpPr>
          <p:cNvPr id="69635" name="Group 3">
            <a:extLst>
              <a:ext uri="{FF2B5EF4-FFF2-40B4-BE49-F238E27FC236}">
                <a16:creationId xmlns:a16="http://schemas.microsoft.com/office/drawing/2014/main" id="{140C3301-AFE2-3246-9056-55397C199E7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143000"/>
            <a:ext cx="6324600" cy="2209800"/>
            <a:chOff x="144" y="672"/>
            <a:chExt cx="3984" cy="1392"/>
          </a:xfrm>
        </p:grpSpPr>
        <p:sp>
          <p:nvSpPr>
            <p:cNvPr id="69658" name="Rectangle 4">
              <a:extLst>
                <a:ext uri="{FF2B5EF4-FFF2-40B4-BE49-F238E27FC236}">
                  <a16:creationId xmlns:a16="http://schemas.microsoft.com/office/drawing/2014/main" id="{3A752EAB-4727-BC41-95F7-2E28E61C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72"/>
              <a:ext cx="3984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9659" name="Rectangle 5">
              <a:extLst>
                <a:ext uri="{FF2B5EF4-FFF2-40B4-BE49-F238E27FC236}">
                  <a16:creationId xmlns:a16="http://schemas.microsoft.com/office/drawing/2014/main" id="{A0CE0E72-2D98-EC46-8275-2C23ACC69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68"/>
              <a:ext cx="3839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pie).	food(pie).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likes(al, eve).		food(apple).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tom).	person(tom).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eve).</a:t>
              </a:r>
            </a:p>
          </p:txBody>
        </p:sp>
      </p:grpSp>
      <p:sp>
        <p:nvSpPr>
          <p:cNvPr id="69636" name="Text Box 6">
            <a:extLst>
              <a:ext uri="{FF2B5EF4-FFF2-40B4-BE49-F238E27FC236}">
                <a16:creationId xmlns:a16="http://schemas.microsoft.com/office/drawing/2014/main" id="{5E881F34-C778-0642-84CA-7CA6C1562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5200"/>
            <a:ext cx="8382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</a:rPr>
              <a:t>?-likes(</a:t>
            </a:r>
            <a:r>
              <a:rPr lang="en-US" altLang="en-US" b="1" dirty="0" err="1">
                <a:latin typeface="Courier New" panose="02070309020205020404" pitchFamily="49" charset="0"/>
              </a:rPr>
              <a:t>al,eve</a:t>
            </a:r>
            <a:r>
              <a:rPr lang="en-US" altLang="en-US" b="1" dirty="0">
                <a:latin typeface="Courier New" panose="02070309020205020404" pitchFamily="49" charset="0"/>
              </a:rPr>
              <a:t>).	?-likes(</a:t>
            </a:r>
            <a:r>
              <a:rPr lang="en-US" altLang="en-US" b="1" dirty="0" err="1">
                <a:latin typeface="Courier New" panose="02070309020205020404" pitchFamily="49" charset="0"/>
              </a:rPr>
              <a:t>al,</a:t>
            </a:r>
            <a:r>
              <a:rPr lang="en-US" altLang="en-US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Who</a:t>
            </a:r>
            <a:r>
              <a:rPr lang="en-US" altLang="en-US" b="1" dirty="0">
                <a:latin typeface="Courier New" panose="02070309020205020404" pitchFamily="49" charset="0"/>
              </a:rPr>
              <a:t>).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true.	</a:t>
            </a:r>
            <a:r>
              <a:rPr lang="en-US" altLang="en-US" b="1" i="1" dirty="0">
                <a:latin typeface="Courier New" panose="02070309020205020404" pitchFamily="49" charset="0"/>
              </a:rPr>
              <a:t>		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Who</a:t>
            </a:r>
            <a:r>
              <a:rPr lang="en-US" altLang="en-US" b="1" dirty="0">
                <a:latin typeface="Courier New" panose="02070309020205020404" pitchFamily="49" charset="0"/>
              </a:rPr>
              <a:t>=eve.</a:t>
            </a:r>
            <a:r>
              <a:rPr lang="en-US" altLang="en-US" b="1" i="1" dirty="0">
                <a:latin typeface="Courier New" panose="02070309020205020404" pitchFamily="49" charset="0"/>
              </a:rPr>
              <a:t>		</a:t>
            </a: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?-likes(</a:t>
            </a:r>
            <a:r>
              <a:rPr lang="en-US" altLang="en-US" b="1" dirty="0" err="1">
                <a:latin typeface="Courier New" panose="02070309020205020404" pitchFamily="49" charset="0"/>
              </a:rPr>
              <a:t>al,pie</a:t>
            </a:r>
            <a:r>
              <a:rPr lang="en-US" altLang="en-US" b="1" dirty="0">
                <a:latin typeface="Courier New" panose="02070309020205020404" pitchFamily="49" charset="0"/>
              </a:rPr>
              <a:t>).	?-likes(</a:t>
            </a:r>
            <a:r>
              <a:rPr lang="en-US" altLang="en-US" b="1" dirty="0" err="1">
                <a:latin typeface="Courier New" panose="02070309020205020404" pitchFamily="49" charset="0"/>
              </a:rPr>
              <a:t>eve,</a:t>
            </a:r>
            <a:r>
              <a:rPr lang="en-US" altLang="en-US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b="1" dirty="0">
                <a:latin typeface="Courier New" panose="02070309020205020404" pitchFamily="49" charset="0"/>
              </a:rPr>
              <a:t>).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false.</a:t>
            </a:r>
            <a:r>
              <a:rPr lang="en-US" altLang="en-US" b="1" i="1" dirty="0">
                <a:latin typeface="Courier New" panose="02070309020205020404" pitchFamily="49" charset="0"/>
              </a:rPr>
              <a:t>		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b="1" dirty="0">
                <a:latin typeface="Courier New" panose="02070309020205020404" pitchFamily="49" charset="0"/>
              </a:rPr>
              <a:t>=pie</a:t>
            </a:r>
            <a:r>
              <a:rPr lang="en-US" altLang="en-US" b="1" i="1" dirty="0">
                <a:latin typeface="Courier New" panose="02070309020205020404" pitchFamily="49" charset="0"/>
              </a:rPr>
              <a:t> ;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?-likes(</a:t>
            </a:r>
            <a:r>
              <a:rPr lang="en-US" altLang="en-US" b="1" dirty="0" err="1">
                <a:latin typeface="Courier New" panose="02070309020205020404" pitchFamily="49" charset="0"/>
              </a:rPr>
              <a:t>eve,al</a:t>
            </a:r>
            <a:r>
              <a:rPr lang="en-US" altLang="en-US" b="1" dirty="0">
                <a:latin typeface="Courier New" panose="02070309020205020404" pitchFamily="49" charset="0"/>
              </a:rPr>
              <a:t>).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b="1" dirty="0">
                <a:latin typeface="Courier New" panose="02070309020205020404" pitchFamily="49" charset="0"/>
              </a:rPr>
              <a:t>=tom</a:t>
            </a:r>
            <a:r>
              <a:rPr lang="en-US" altLang="en-US" b="1" i="1" dirty="0">
                <a:latin typeface="Courier New" panose="02070309020205020404" pitchFamily="49" charset="0"/>
              </a:rPr>
              <a:t> ;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false.</a:t>
            </a:r>
            <a:r>
              <a:rPr lang="en-US" altLang="en-US" b="1" i="1" dirty="0">
                <a:latin typeface="Courier New" panose="02070309020205020404" pitchFamily="49" charset="0"/>
              </a:rPr>
              <a:t>		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b="1" dirty="0">
                <a:latin typeface="Courier New" panose="02070309020205020404" pitchFamily="49" charset="0"/>
              </a:rPr>
              <a:t>=eve</a:t>
            </a:r>
            <a:r>
              <a:rPr lang="en-US" altLang="en-US" b="1" i="1" dirty="0">
                <a:latin typeface="Courier New" panose="02070309020205020404" pitchFamily="49" charset="0"/>
              </a:rPr>
              <a:t> .</a:t>
            </a:r>
          </a:p>
          <a:p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i="1" dirty="0">
              <a:latin typeface="Courier New" panose="02070309020205020404" pitchFamily="49" charset="0"/>
            </a:endParaRPr>
          </a:p>
        </p:txBody>
      </p:sp>
      <p:sp>
        <p:nvSpPr>
          <p:cNvPr id="69637" name="Line 7">
            <a:extLst>
              <a:ext uri="{FF2B5EF4-FFF2-40B4-BE49-F238E27FC236}">
                <a16:creationId xmlns:a16="http://schemas.microsoft.com/office/drawing/2014/main" id="{8FE7964B-F499-1C4B-9A86-824E2475F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0" cy="2895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941E73E9-2785-B042-A9A7-BE4648528A5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971800"/>
            <a:ext cx="3697288" cy="990600"/>
            <a:chOff x="96" y="2287"/>
            <a:chExt cx="2329" cy="624"/>
          </a:xfrm>
        </p:grpSpPr>
        <p:sp>
          <p:nvSpPr>
            <p:cNvPr id="69656" name="Rectangle 9">
              <a:extLst>
                <a:ext uri="{FF2B5EF4-FFF2-40B4-BE49-F238E27FC236}">
                  <a16:creationId xmlns:a16="http://schemas.microsoft.com/office/drawing/2014/main" id="{F9C7E986-F326-DC49-A47E-292E76DD7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671"/>
              <a:ext cx="2160" cy="240"/>
            </a:xfrm>
            <a:prstGeom prst="rect">
              <a:avLst/>
            </a:prstGeom>
            <a:noFill/>
            <a:ln w="38100" cmpd="dbl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9657" name="Text Box 10">
              <a:extLst>
                <a:ext uri="{FF2B5EF4-FFF2-40B4-BE49-F238E27FC236}">
                  <a16:creationId xmlns:a16="http://schemas.microsoft.com/office/drawing/2014/main" id="{E5FB8F90-1164-724D-B55A-DC77DFFA5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287"/>
              <a:ext cx="6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query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61062AB8-57D0-2C4F-A68D-86738218F6CC}"/>
              </a:ext>
            </a:extLst>
          </p:cNvPr>
          <p:cNvGrpSpPr>
            <a:grpSpLocks/>
          </p:cNvGrpSpPr>
          <p:nvPr/>
        </p:nvGrpSpPr>
        <p:grpSpPr bwMode="auto">
          <a:xfrm>
            <a:off x="1231900" y="4038600"/>
            <a:ext cx="2120900" cy="457200"/>
            <a:chOff x="473" y="2544"/>
            <a:chExt cx="1145" cy="288"/>
          </a:xfrm>
        </p:grpSpPr>
        <p:sp>
          <p:nvSpPr>
            <p:cNvPr id="69654" name="Text Box 12">
              <a:extLst>
                <a:ext uri="{FF2B5EF4-FFF2-40B4-BE49-F238E27FC236}">
                  <a16:creationId xmlns:a16="http://schemas.microsoft.com/office/drawing/2014/main" id="{E079451E-8E66-0546-9BD4-9A6BC7311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2544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answer</a:t>
              </a:r>
            </a:p>
          </p:txBody>
        </p:sp>
        <p:sp>
          <p:nvSpPr>
            <p:cNvPr id="63511" name="Line 13">
              <a:extLst>
                <a:ext uri="{FF2B5EF4-FFF2-40B4-BE49-F238E27FC236}">
                  <a16:creationId xmlns:a16="http://schemas.microsoft.com/office/drawing/2014/main" id="{C389CBB2-44DE-1541-A3E9-2A3A21AC9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592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n>
                  <a:solidFill>
                    <a:srgbClr val="000000"/>
                  </a:solidFill>
                </a:ln>
                <a:latin typeface="Arial"/>
                <a:ea typeface="ＭＳ Ｐゴシック" charset="0"/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A7EE59F9-D3A2-1D46-BA39-B005A00702F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743200"/>
            <a:ext cx="1274763" cy="804863"/>
            <a:chOff x="4262" y="1605"/>
            <a:chExt cx="803" cy="507"/>
          </a:xfrm>
        </p:grpSpPr>
        <p:sp>
          <p:nvSpPr>
            <p:cNvPr id="69652" name="Text Box 15">
              <a:extLst>
                <a:ext uri="{FF2B5EF4-FFF2-40B4-BE49-F238E27FC236}">
                  <a16:creationId xmlns:a16="http://schemas.microsoft.com/office/drawing/2014/main" id="{D6942D62-2BC3-D043-AFCB-9AFF80B7B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605"/>
              <a:ext cx="8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variable</a:t>
              </a:r>
            </a:p>
          </p:txBody>
        </p:sp>
        <p:sp>
          <p:nvSpPr>
            <p:cNvPr id="69653" name="Line 16">
              <a:extLst>
                <a:ext uri="{FF2B5EF4-FFF2-40B4-BE49-F238E27FC236}">
                  <a16:creationId xmlns:a16="http://schemas.microsoft.com/office/drawing/2014/main" id="{DA1D4026-75AD-1D48-805C-4FCA9B933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824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F3D145F1-DCA2-FD44-A615-78F0F8B29BE4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4122738"/>
            <a:ext cx="3114675" cy="1211262"/>
            <a:chOff x="3648" y="2976"/>
            <a:chExt cx="1962" cy="763"/>
          </a:xfrm>
        </p:grpSpPr>
        <p:sp>
          <p:nvSpPr>
            <p:cNvPr id="69650" name="Text Box 18">
              <a:extLst>
                <a:ext uri="{FF2B5EF4-FFF2-40B4-BE49-F238E27FC236}">
                  <a16:creationId xmlns:a16="http://schemas.microsoft.com/office/drawing/2014/main" id="{16E9A5DC-8748-6543-B193-FC7206CA2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16"/>
              <a:ext cx="148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answer with</a:t>
              </a:r>
            </a:p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variable binding</a:t>
              </a:r>
            </a:p>
          </p:txBody>
        </p:sp>
        <p:sp>
          <p:nvSpPr>
            <p:cNvPr id="69651" name="Line 19">
              <a:extLst>
                <a:ext uri="{FF2B5EF4-FFF2-40B4-BE49-F238E27FC236}">
                  <a16:creationId xmlns:a16="http://schemas.microsoft.com/office/drawing/2014/main" id="{F55437A4-3083-EF4E-B38C-D4FF85C98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8" y="2976"/>
              <a:ext cx="62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64A30309-537A-D646-A6BC-815FBF947ED8}"/>
              </a:ext>
            </a:extLst>
          </p:cNvPr>
          <p:cNvGrpSpPr>
            <a:grpSpLocks/>
          </p:cNvGrpSpPr>
          <p:nvPr/>
        </p:nvGrpSpPr>
        <p:grpSpPr bwMode="auto">
          <a:xfrm>
            <a:off x="5048250" y="5080000"/>
            <a:ext cx="2386013" cy="1625600"/>
            <a:chOff x="3840" y="3072"/>
            <a:chExt cx="1503" cy="1024"/>
          </a:xfrm>
        </p:grpSpPr>
        <p:grpSp>
          <p:nvGrpSpPr>
            <p:cNvPr id="69644" name="Group 21">
              <a:extLst>
                <a:ext uri="{FF2B5EF4-FFF2-40B4-BE49-F238E27FC236}">
                  <a16:creationId xmlns:a16="http://schemas.microsoft.com/office/drawing/2014/main" id="{F04BEA51-A06D-0144-A9D5-D380B8A70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3216"/>
              <a:ext cx="1465" cy="880"/>
              <a:chOff x="3878" y="3216"/>
              <a:chExt cx="1465" cy="880"/>
            </a:xfrm>
          </p:grpSpPr>
          <p:sp>
            <p:nvSpPr>
              <p:cNvPr id="69647" name="Text Box 22">
                <a:extLst>
                  <a:ext uri="{FF2B5EF4-FFF2-40B4-BE49-F238E27FC236}">
                    <a16:creationId xmlns:a16="http://schemas.microsoft.com/office/drawing/2014/main" id="{6E468BB6-8E84-5F46-B899-4235455C8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3573"/>
                <a:ext cx="1465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>
                    <a:solidFill>
                      <a:srgbClr val="FF0000"/>
                    </a:solidFill>
                    <a:latin typeface="Arial" panose="020B0604020202020204" pitchFamily="34" charset="0"/>
                  </a:rPr>
                  <a:t>force search for</a:t>
                </a:r>
              </a:p>
              <a:p>
                <a:r>
                  <a:rPr lang="en-US" altLang="en-US">
                    <a:solidFill>
                      <a:srgbClr val="FF0000"/>
                    </a:solidFill>
                    <a:latin typeface="Arial" panose="020B0604020202020204" pitchFamily="34" charset="0"/>
                  </a:rPr>
                  <a:t>more answers</a:t>
                </a:r>
              </a:p>
            </p:txBody>
          </p:sp>
          <p:sp>
            <p:nvSpPr>
              <p:cNvPr id="69648" name="Line 23">
                <a:extLst>
                  <a:ext uri="{FF2B5EF4-FFF2-40B4-BE49-F238E27FC236}">
                    <a16:creationId xmlns:a16="http://schemas.microsoft.com/office/drawing/2014/main" id="{4D256D4E-8802-B047-9DF0-60AF3EB8B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3456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9" name="Line 24">
                <a:extLst>
                  <a:ext uri="{FF2B5EF4-FFF2-40B4-BE49-F238E27FC236}">
                    <a16:creationId xmlns:a16="http://schemas.microsoft.com/office/drawing/2014/main" id="{9203ACEA-C1D8-F84D-BBE5-4CC9FBF0D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36" y="3216"/>
                <a:ext cx="52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45" name="Oval 25">
              <a:extLst>
                <a:ext uri="{FF2B5EF4-FFF2-40B4-BE49-F238E27FC236}">
                  <a16:creationId xmlns:a16="http://schemas.microsoft.com/office/drawing/2014/main" id="{A66447EE-01A7-5D4C-A800-0B88B05CE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072"/>
              <a:ext cx="14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9646" name="Oval 26">
              <a:extLst>
                <a:ext uri="{FF2B5EF4-FFF2-40B4-BE49-F238E27FC236}">
                  <a16:creationId xmlns:a16="http://schemas.microsoft.com/office/drawing/2014/main" id="{E197CE4E-D8A8-5947-905B-69411677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12"/>
              <a:ext cx="14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9643" name="Footer Placeholder 1">
            <a:extLst>
              <a:ext uri="{FF2B5EF4-FFF2-40B4-BE49-F238E27FC236}">
                <a16:creationId xmlns:a16="http://schemas.microsoft.com/office/drawing/2014/main" id="{08A33CF8-F4A2-5A43-9D1D-0565023BE1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2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4">
            <a:extLst>
              <a:ext uri="{FF2B5EF4-FFF2-40B4-BE49-F238E27FC236}">
                <a16:creationId xmlns:a16="http://schemas.microsoft.com/office/drawing/2014/main" id="{93EE1718-635B-BD41-82CE-3DA6D703B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BFE6F88-A2C1-8C4B-9A5F-24A3F94BE123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7AECEDA-FF5F-3947-B61D-093AD6E20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grpSp>
        <p:nvGrpSpPr>
          <p:cNvPr id="71683" name="Group 3">
            <a:extLst>
              <a:ext uri="{FF2B5EF4-FFF2-40B4-BE49-F238E27FC236}">
                <a16:creationId xmlns:a16="http://schemas.microsoft.com/office/drawing/2014/main" id="{8C8A8297-EEBB-1945-B5A3-F687E6F0B5A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143000"/>
            <a:ext cx="6324600" cy="2209800"/>
            <a:chOff x="144" y="672"/>
            <a:chExt cx="3984" cy="1392"/>
          </a:xfrm>
        </p:grpSpPr>
        <p:sp>
          <p:nvSpPr>
            <p:cNvPr id="71686" name="Rectangle 4">
              <a:extLst>
                <a:ext uri="{FF2B5EF4-FFF2-40B4-BE49-F238E27FC236}">
                  <a16:creationId xmlns:a16="http://schemas.microsoft.com/office/drawing/2014/main" id="{BC8891DE-B476-4E48-B34C-D0D5658F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72"/>
              <a:ext cx="3984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1687" name="Rectangle 5">
              <a:extLst>
                <a:ext uri="{FF2B5EF4-FFF2-40B4-BE49-F238E27FC236}">
                  <a16:creationId xmlns:a16="http://schemas.microsoft.com/office/drawing/2014/main" id="{94894E90-E26B-654C-8E44-F4648616F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68"/>
              <a:ext cx="3839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pie).	food(pie).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likes(al, eve).		food(apple).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tom).	person(tom).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eve).</a:t>
              </a:r>
            </a:p>
          </p:txBody>
        </p:sp>
      </p:grpSp>
      <p:sp>
        <p:nvSpPr>
          <p:cNvPr id="71684" name="Rectangle 1">
            <a:extLst>
              <a:ext uri="{FF2B5EF4-FFF2-40B4-BE49-F238E27FC236}">
                <a16:creationId xmlns:a16="http://schemas.microsoft.com/office/drawing/2014/main" id="{46838AEF-3207-2D42-AA92-FF2CFE0D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17900"/>
            <a:ext cx="4572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>
                <a:latin typeface="Courier New" panose="02070309020205020404" pitchFamily="49" charset="0"/>
              </a:rPr>
              <a:t>?-likes(eve,</a:t>
            </a:r>
            <a:r>
              <a:rPr lang="en-US" altLang="en-US" sz="2800" b="1">
                <a:solidFill>
                  <a:schemeClr val="hlink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800" b="1">
                <a:latin typeface="Courier New" panose="02070309020205020404" pitchFamily="49" charset="0"/>
              </a:rPr>
              <a:t>).</a:t>
            </a:r>
          </a:p>
          <a:p>
            <a:pPr eaLnBrk="1" hangingPunct="1"/>
            <a:r>
              <a:rPr lang="en-US" altLang="en-US" sz="2800" b="1">
                <a:solidFill>
                  <a:schemeClr val="hlink"/>
                </a:solidFill>
                <a:latin typeface="Courier New" panose="02070309020205020404" pitchFamily="49" charset="0"/>
              </a:rPr>
              <a:t>W </a:t>
            </a:r>
            <a:r>
              <a:rPr lang="en-US" altLang="en-US" sz="2800" b="1">
                <a:latin typeface="Courier New" panose="02070309020205020404" pitchFamily="49" charset="0"/>
              </a:rPr>
              <a:t>= pie</a:t>
            </a:r>
            <a:r>
              <a:rPr lang="en-US" altLang="en-US" sz="2800" b="1" i="1">
                <a:latin typeface="Courier New" panose="02070309020205020404" pitchFamily="49" charset="0"/>
              </a:rPr>
              <a:t> ;</a:t>
            </a:r>
          </a:p>
          <a:p>
            <a:pPr eaLnBrk="1" hangingPunct="1"/>
            <a:r>
              <a:rPr lang="en-US" altLang="en-US" sz="2800" b="1">
                <a:solidFill>
                  <a:schemeClr val="hlink"/>
                </a:solidFill>
                <a:latin typeface="Courier New" panose="02070309020205020404" pitchFamily="49" charset="0"/>
              </a:rPr>
              <a:t>W </a:t>
            </a:r>
            <a:r>
              <a:rPr lang="en-US" altLang="en-US" sz="2800" b="1">
                <a:latin typeface="Courier New" panose="02070309020205020404" pitchFamily="49" charset="0"/>
              </a:rPr>
              <a:t>= tom</a:t>
            </a:r>
            <a:r>
              <a:rPr lang="en-US" altLang="en-US" sz="2800" b="1" i="1">
                <a:latin typeface="Courier New" panose="02070309020205020404" pitchFamily="49" charset="0"/>
              </a:rPr>
              <a:t> ;</a:t>
            </a:r>
          </a:p>
          <a:p>
            <a:pPr eaLnBrk="1" hangingPunct="1"/>
            <a:r>
              <a:rPr lang="en-US" altLang="en-US" sz="2800" b="1">
                <a:solidFill>
                  <a:schemeClr val="hlink"/>
                </a:solidFill>
                <a:latin typeface="Courier New" panose="02070309020205020404" pitchFamily="49" charset="0"/>
              </a:rPr>
              <a:t>W </a:t>
            </a:r>
            <a:r>
              <a:rPr lang="en-US" altLang="en-US" sz="2800" b="1">
                <a:latin typeface="Courier New" panose="02070309020205020404" pitchFamily="49" charset="0"/>
              </a:rPr>
              <a:t>= eve</a:t>
            </a:r>
            <a:r>
              <a:rPr lang="en-US" altLang="en-US" sz="2800" b="1" i="1">
                <a:latin typeface="Courier New" panose="02070309020205020404" pitchFamily="49" charset="0"/>
              </a:rPr>
              <a:t> .</a:t>
            </a:r>
          </a:p>
        </p:txBody>
      </p:sp>
      <p:sp>
        <p:nvSpPr>
          <p:cNvPr id="71685" name="TextBox 2">
            <a:extLst>
              <a:ext uri="{FF2B5EF4-FFF2-40B4-BE49-F238E27FC236}">
                <a16:creationId xmlns:a16="http://schemas.microsoft.com/office/drawing/2014/main" id="{9790C83E-CFA3-FC4A-A4CF-B0751D754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5410200"/>
            <a:ext cx="80883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Prolog gives us the answer precisely in this order: 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first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800" b="1" dirty="0">
                <a:latin typeface="Courier New" panose="02070309020205020404" pitchFamily="49" charset="0"/>
              </a:rPr>
              <a:t>=pie</a:t>
            </a:r>
            <a:r>
              <a:rPr lang="en-US" altLang="en-US" sz="2800" b="1" i="1" dirty="0"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>then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800" b="1" dirty="0">
                <a:latin typeface="Courier New" panose="02070309020205020404" pitchFamily="49" charset="0"/>
              </a:rPr>
              <a:t>=tom</a:t>
            </a:r>
            <a:r>
              <a:rPr lang="en-US" altLang="en-US" sz="2800" b="1" i="1" dirty="0"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>and finally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800" b="1" dirty="0">
                <a:latin typeface="Courier New" panose="02070309020205020404" pitchFamily="49" charset="0"/>
              </a:rPr>
              <a:t>=eve</a:t>
            </a:r>
            <a:r>
              <a:rPr lang="en-US" altLang="en-US" sz="2800" b="1" i="1" dirty="0">
                <a:latin typeface="Courier New" panose="02070309020205020404" pitchFamily="49" charset="0"/>
              </a:rPr>
              <a:t>. </a:t>
            </a:r>
            <a:br>
              <a:rPr lang="en-US" altLang="en-US" sz="2800" b="1" i="1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Can you guess why? </a:t>
            </a:r>
          </a:p>
        </p:txBody>
      </p:sp>
    </p:spTree>
    <p:extLst>
      <p:ext uri="{BB962C8B-B14F-4D97-AF65-F5344CB8AC3E}">
        <p14:creationId xmlns:p14="http://schemas.microsoft.com/office/powerpoint/2010/main" val="403904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>
            <a:extLst>
              <a:ext uri="{FF2B5EF4-FFF2-40B4-BE49-F238E27FC236}">
                <a16:creationId xmlns:a16="http://schemas.microsoft.com/office/drawing/2014/main" id="{91C9A46C-9039-7C48-9DD5-D8B35B14AC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79642D-9C56-8D4C-9263-4FC5100273AC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28B5A06-4E15-B941-B988-B239A7531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Harder Queries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D3DF0B32-580F-D344-A93B-1B6F3E86002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14400"/>
            <a:ext cx="6324600" cy="2209800"/>
            <a:chOff x="144" y="576"/>
            <a:chExt cx="3984" cy="1392"/>
          </a:xfrm>
        </p:grpSpPr>
        <p:sp>
          <p:nvSpPr>
            <p:cNvPr id="73736" name="Rectangle 4">
              <a:extLst>
                <a:ext uri="{FF2B5EF4-FFF2-40B4-BE49-F238E27FC236}">
                  <a16:creationId xmlns:a16="http://schemas.microsoft.com/office/drawing/2014/main" id="{CC645B5C-253D-9640-9482-F14BFDAAE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76"/>
              <a:ext cx="3984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3737" name="Rectangle 5">
              <a:extLst>
                <a:ext uri="{FF2B5EF4-FFF2-40B4-BE49-F238E27FC236}">
                  <a16:creationId xmlns:a16="http://schemas.microsoft.com/office/drawing/2014/main" id="{CDF9BA3E-7F71-3840-A1A7-3B92BBFFA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68"/>
              <a:ext cx="380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b="1">
                  <a:latin typeface="Courier" pitchFamily="2" charset="0"/>
                </a:rPr>
                <a:t>likes(eve, pie).	food(pie).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>
                  <a:latin typeface="Courier" pitchFamily="2" charset="0"/>
                </a:rPr>
                <a:t>likes(al, eve). 	food(apple).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>
                  <a:latin typeface="Courier" pitchFamily="2" charset="0"/>
                </a:rPr>
                <a:t>likes(eve, tom).	person(tom).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>
                  <a:latin typeface="Courier" pitchFamily="2" charset="0"/>
                </a:rPr>
                <a:t>likes(eve, eve).</a:t>
              </a:r>
            </a:p>
          </p:txBody>
        </p:sp>
      </p:grpSp>
      <p:sp>
        <p:nvSpPr>
          <p:cNvPr id="434182" name="Text Box 6">
            <a:extLst>
              <a:ext uri="{FF2B5EF4-FFF2-40B4-BE49-F238E27FC236}">
                <a16:creationId xmlns:a16="http://schemas.microsoft.com/office/drawing/2014/main" id="{AFA25290-D0DD-0E4A-AC80-62FA82C8C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335338"/>
            <a:ext cx="77428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" pitchFamily="2" charset="0"/>
              </a:rPr>
              <a:t>?-likes(</a:t>
            </a:r>
            <a:r>
              <a:rPr lang="en-US" altLang="en-US" b="1" dirty="0" err="1">
                <a:latin typeface="Courier" pitchFamily="2" charset="0"/>
              </a:rPr>
              <a:t>al,V</a:t>
            </a:r>
            <a:r>
              <a:rPr lang="en-US" altLang="en-US" b="1" dirty="0">
                <a:latin typeface="Courier" pitchFamily="2" charset="0"/>
              </a:rPr>
              <a:t>) , likes(</a:t>
            </a:r>
            <a:r>
              <a:rPr lang="en-US" altLang="en-US" b="1" dirty="0" err="1">
                <a:latin typeface="Courier" pitchFamily="2" charset="0"/>
              </a:rPr>
              <a:t>eve,V</a:t>
            </a:r>
            <a:r>
              <a:rPr lang="en-US" altLang="en-US" b="1" dirty="0">
                <a:latin typeface="Courier" pitchFamily="2" charset="0"/>
              </a:rPr>
              <a:t>).</a:t>
            </a:r>
          </a:p>
          <a:p>
            <a:r>
              <a:rPr lang="en-US" altLang="en-US" b="1" dirty="0">
                <a:latin typeface="Courier" pitchFamily="2" charset="0"/>
              </a:rPr>
              <a:t>V=eve</a:t>
            </a:r>
            <a:r>
              <a:rPr lang="en-US" altLang="en-US" b="1" i="1" dirty="0">
                <a:latin typeface="Courier" pitchFamily="2" charset="0"/>
              </a:rPr>
              <a:t>.</a:t>
            </a:r>
          </a:p>
          <a:p>
            <a:r>
              <a:rPr lang="en-US" altLang="en-US" b="1" dirty="0">
                <a:latin typeface="Courier" pitchFamily="2" charset="0"/>
              </a:rPr>
              <a:t>?-likes(</a:t>
            </a:r>
            <a:r>
              <a:rPr lang="en-US" altLang="en-US" b="1" dirty="0" err="1">
                <a:latin typeface="Courier" pitchFamily="2" charset="0"/>
              </a:rPr>
              <a:t>eve,W</a:t>
            </a:r>
            <a:r>
              <a:rPr lang="en-US" altLang="en-US" b="1" dirty="0">
                <a:latin typeface="Courier" pitchFamily="2" charset="0"/>
              </a:rPr>
              <a:t>) , person(W).</a:t>
            </a:r>
          </a:p>
          <a:p>
            <a:r>
              <a:rPr lang="en-US" altLang="en-US" b="1" dirty="0">
                <a:latin typeface="Courier" pitchFamily="2" charset="0"/>
              </a:rPr>
              <a:t>W=tom</a:t>
            </a:r>
          </a:p>
          <a:p>
            <a:r>
              <a:rPr lang="en-US" altLang="en-US" b="1" dirty="0">
                <a:latin typeface="Courier" pitchFamily="2" charset="0"/>
              </a:rPr>
              <a:t>?-likes(A,B).</a:t>
            </a:r>
          </a:p>
          <a:p>
            <a:r>
              <a:rPr lang="en-US" altLang="en-US" b="1" dirty="0">
                <a:latin typeface="Courier" pitchFamily="2" charset="0"/>
              </a:rPr>
              <a:t>A=</a:t>
            </a:r>
            <a:r>
              <a:rPr lang="en-US" altLang="en-US" b="1" dirty="0" err="1">
                <a:latin typeface="Courier" pitchFamily="2" charset="0"/>
              </a:rPr>
              <a:t>eve,B</a:t>
            </a:r>
            <a:r>
              <a:rPr lang="en-US" altLang="en-US" b="1" dirty="0">
                <a:latin typeface="Courier" pitchFamily="2" charset="0"/>
              </a:rPr>
              <a:t>=pie ; A=</a:t>
            </a:r>
            <a:r>
              <a:rPr lang="en-US" altLang="en-US" b="1" dirty="0" err="1">
                <a:latin typeface="Courier" pitchFamily="2" charset="0"/>
              </a:rPr>
              <a:t>al,B</a:t>
            </a:r>
            <a:r>
              <a:rPr lang="en-US" altLang="en-US" b="1" dirty="0">
                <a:latin typeface="Courier" pitchFamily="2" charset="0"/>
              </a:rPr>
              <a:t>=eve ; A=</a:t>
            </a:r>
            <a:r>
              <a:rPr lang="en-US" altLang="en-US" b="1" dirty="0" err="1">
                <a:latin typeface="Courier" pitchFamily="2" charset="0"/>
              </a:rPr>
              <a:t>eve,B</a:t>
            </a:r>
            <a:r>
              <a:rPr lang="en-US" altLang="en-US" b="1" dirty="0">
                <a:latin typeface="Courier" pitchFamily="2" charset="0"/>
              </a:rPr>
              <a:t>=tom ; </a:t>
            </a:r>
            <a:br>
              <a:rPr lang="en-US" altLang="en-US" b="1" dirty="0">
                <a:latin typeface="Courier" pitchFamily="2" charset="0"/>
              </a:rPr>
            </a:br>
            <a:r>
              <a:rPr lang="en-US" altLang="en-US" b="1" dirty="0">
                <a:latin typeface="Courier" pitchFamily="2" charset="0"/>
              </a:rPr>
              <a:t>A=</a:t>
            </a:r>
            <a:r>
              <a:rPr lang="en-US" altLang="en-US" b="1" dirty="0" err="1">
                <a:latin typeface="Courier" pitchFamily="2" charset="0"/>
              </a:rPr>
              <a:t>eve,B</a:t>
            </a:r>
            <a:r>
              <a:rPr lang="en-US" altLang="en-US" b="1" dirty="0">
                <a:latin typeface="Courier" pitchFamily="2" charset="0"/>
              </a:rPr>
              <a:t>=eve.</a:t>
            </a:r>
          </a:p>
          <a:p>
            <a:r>
              <a:rPr lang="en-US" altLang="en-US" b="1" dirty="0">
                <a:latin typeface="Courier" pitchFamily="2" charset="0"/>
              </a:rPr>
              <a:t>?-likes(D,D).</a:t>
            </a:r>
          </a:p>
          <a:p>
            <a:r>
              <a:rPr lang="en-US" altLang="en-US" b="1" dirty="0">
                <a:latin typeface="Courier" pitchFamily="2" charset="0"/>
              </a:rPr>
              <a:t>D=eve</a:t>
            </a:r>
            <a:r>
              <a:rPr lang="en-US" altLang="en-US" b="1" i="1" dirty="0">
                <a:latin typeface="Courier" pitchFamily="2" charset="0"/>
              </a:rPr>
              <a:t>.</a:t>
            </a:r>
          </a:p>
        </p:txBody>
      </p:sp>
      <p:grpSp>
        <p:nvGrpSpPr>
          <p:cNvPr id="73733" name="Group 7">
            <a:extLst>
              <a:ext uri="{FF2B5EF4-FFF2-40B4-BE49-F238E27FC236}">
                <a16:creationId xmlns:a16="http://schemas.microsoft.com/office/drawing/2014/main" id="{C4489C10-AF29-ED41-B67C-37754CC36120}"/>
              </a:ext>
            </a:extLst>
          </p:cNvPr>
          <p:cNvGrpSpPr>
            <a:grpSpLocks/>
          </p:cNvGrpSpPr>
          <p:nvPr/>
        </p:nvGrpSpPr>
        <p:grpSpPr bwMode="auto">
          <a:xfrm>
            <a:off x="2979738" y="2819400"/>
            <a:ext cx="698500" cy="712788"/>
            <a:chOff x="1824" y="2671"/>
            <a:chExt cx="440" cy="449"/>
          </a:xfrm>
        </p:grpSpPr>
        <p:sp>
          <p:nvSpPr>
            <p:cNvPr id="73734" name="Text Box 8">
              <a:extLst>
                <a:ext uri="{FF2B5EF4-FFF2-40B4-BE49-F238E27FC236}">
                  <a16:creationId xmlns:a16="http://schemas.microsoft.com/office/drawing/2014/main" id="{1E180BE0-8884-6D45-A8D9-8F52CD109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671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and</a:t>
              </a:r>
            </a:p>
          </p:txBody>
        </p:sp>
        <p:sp>
          <p:nvSpPr>
            <p:cNvPr id="73735" name="Line 9">
              <a:extLst>
                <a:ext uri="{FF2B5EF4-FFF2-40B4-BE49-F238E27FC236}">
                  <a16:creationId xmlns:a16="http://schemas.microsoft.com/office/drawing/2014/main" id="{EEF4A187-CF46-7148-9A39-667A396E9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928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40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>
            <a:extLst>
              <a:ext uri="{FF2B5EF4-FFF2-40B4-BE49-F238E27FC236}">
                <a16:creationId xmlns:a16="http://schemas.microsoft.com/office/drawing/2014/main" id="{3EE05828-C640-C74C-B3C3-3C5598179B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599CC7E-9DED-364E-97FC-33448C6D5761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66D8B358-0336-0843-BEAF-4901D14AA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Harder Queries</a:t>
            </a:r>
          </a:p>
        </p:txBody>
      </p:sp>
      <p:grpSp>
        <p:nvGrpSpPr>
          <p:cNvPr id="75779" name="Group 3">
            <a:extLst>
              <a:ext uri="{FF2B5EF4-FFF2-40B4-BE49-F238E27FC236}">
                <a16:creationId xmlns:a16="http://schemas.microsoft.com/office/drawing/2014/main" id="{80DC3417-D66C-214D-A49C-B86397FF79A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90600"/>
            <a:ext cx="6324600" cy="2209800"/>
            <a:chOff x="144" y="672"/>
            <a:chExt cx="3984" cy="1392"/>
          </a:xfrm>
        </p:grpSpPr>
        <p:sp>
          <p:nvSpPr>
            <p:cNvPr id="75789" name="Rectangle 4">
              <a:extLst>
                <a:ext uri="{FF2B5EF4-FFF2-40B4-BE49-F238E27FC236}">
                  <a16:creationId xmlns:a16="http://schemas.microsoft.com/office/drawing/2014/main" id="{9F451847-1093-5241-918E-04A790ACA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72"/>
              <a:ext cx="3984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5790" name="Rectangle 5">
              <a:extLst>
                <a:ext uri="{FF2B5EF4-FFF2-40B4-BE49-F238E27FC236}">
                  <a16:creationId xmlns:a16="http://schemas.microsoft.com/office/drawing/2014/main" id="{12A1560C-0047-D54B-AE1E-5360D1EC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68"/>
              <a:ext cx="3839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pie).	food(pie).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likes(al, eve).		food(apple).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tom).	person(tom).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eve).</a:t>
              </a:r>
            </a:p>
          </p:txBody>
        </p:sp>
      </p:grpSp>
      <p:sp>
        <p:nvSpPr>
          <p:cNvPr id="436230" name="Text Box 6">
            <a:extLst>
              <a:ext uri="{FF2B5EF4-FFF2-40B4-BE49-F238E27FC236}">
                <a16:creationId xmlns:a16="http://schemas.microsoft.com/office/drawing/2014/main" id="{13CC4D31-5D29-1741-9035-DB9BB51F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335338"/>
            <a:ext cx="75723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Courier" pitchFamily="2" charset="0"/>
              </a:rPr>
              <a:t>?-likes(eve,</a:t>
            </a:r>
            <a:r>
              <a:rPr lang="en-US" altLang="en-US" b="1">
                <a:solidFill>
                  <a:srgbClr val="FF0000"/>
                </a:solidFill>
                <a:latin typeface="Courier" pitchFamily="2" charset="0"/>
              </a:rPr>
              <a:t>W</a:t>
            </a:r>
            <a:r>
              <a:rPr lang="en-US" altLang="en-US" b="1">
                <a:latin typeface="Courier" pitchFamily="2" charset="0"/>
              </a:rPr>
              <a:t>),likes(</a:t>
            </a:r>
            <a:r>
              <a:rPr lang="en-US" altLang="en-US" b="1">
                <a:solidFill>
                  <a:srgbClr val="FF0000"/>
                </a:solidFill>
                <a:latin typeface="Courier" pitchFamily="2" charset="0"/>
              </a:rPr>
              <a:t>W</a:t>
            </a:r>
            <a:r>
              <a:rPr lang="en-US" altLang="en-US" b="1">
                <a:latin typeface="Courier" pitchFamily="2" charset="0"/>
              </a:rPr>
              <a:t>,V).</a:t>
            </a:r>
          </a:p>
          <a:p>
            <a:r>
              <a:rPr lang="en-US" altLang="en-US" b="1">
                <a:latin typeface="Courier" pitchFamily="2" charset="0"/>
              </a:rPr>
              <a:t>W=eve,V=pie ; W=eve,V=tom ; W=eve,V=eve.</a:t>
            </a:r>
          </a:p>
          <a:p>
            <a:endParaRPr lang="en-US" altLang="en-US" b="1">
              <a:latin typeface="Courier" pitchFamily="2" charset="0"/>
            </a:endParaRPr>
          </a:p>
          <a:p>
            <a:r>
              <a:rPr lang="en-US" altLang="en-US" b="1">
                <a:latin typeface="Courier" pitchFamily="2" charset="0"/>
              </a:rPr>
              <a:t>?-likes(eve,W),person(W),food(V).</a:t>
            </a:r>
          </a:p>
          <a:p>
            <a:r>
              <a:rPr lang="en-US" altLang="en-US" b="1">
                <a:latin typeface="Courier" pitchFamily="2" charset="0"/>
              </a:rPr>
              <a:t>W=tom,V=pie ; W=tom,V=apple</a:t>
            </a:r>
          </a:p>
          <a:p>
            <a:endParaRPr lang="en-US" altLang="en-US" b="1">
              <a:latin typeface="Courier" pitchFamily="2" charset="0"/>
            </a:endParaRPr>
          </a:p>
          <a:p>
            <a:r>
              <a:rPr lang="en-US" altLang="en-US" b="1">
                <a:latin typeface="Courier" pitchFamily="2" charset="0"/>
              </a:rPr>
              <a:t>?-likes(eve,V),(person(V);food(V)).</a:t>
            </a:r>
          </a:p>
          <a:p>
            <a:r>
              <a:rPr lang="en-US" altLang="en-US" b="1">
                <a:latin typeface="Courier" pitchFamily="2" charset="0"/>
              </a:rPr>
              <a:t>V=pie  ; V=tom</a:t>
            </a:r>
            <a:endParaRPr lang="en-US" altLang="en-US" b="1" i="1">
              <a:latin typeface="Courier" pitchFamily="2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0A02FA06-FE54-6D4B-8C20-DE7901F6103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154613"/>
            <a:ext cx="915988" cy="484187"/>
            <a:chOff x="3264" y="2767"/>
            <a:chExt cx="577" cy="305"/>
          </a:xfrm>
        </p:grpSpPr>
        <p:sp>
          <p:nvSpPr>
            <p:cNvPr id="75787" name="Text Box 8">
              <a:extLst>
                <a:ext uri="{FF2B5EF4-FFF2-40B4-BE49-F238E27FC236}">
                  <a16:creationId xmlns:a16="http://schemas.microsoft.com/office/drawing/2014/main" id="{DFBA1DAC-416E-6F42-B27D-A2A0A890D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767"/>
              <a:ext cx="2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or</a:t>
              </a:r>
            </a:p>
          </p:txBody>
        </p:sp>
        <p:sp>
          <p:nvSpPr>
            <p:cNvPr id="75788" name="Line 9">
              <a:extLst>
                <a:ext uri="{FF2B5EF4-FFF2-40B4-BE49-F238E27FC236}">
                  <a16:creationId xmlns:a16="http://schemas.microsoft.com/office/drawing/2014/main" id="{2584234B-3EE9-F046-840F-6E6FF29AC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976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782" name="Group 13">
            <a:extLst>
              <a:ext uri="{FF2B5EF4-FFF2-40B4-BE49-F238E27FC236}">
                <a16:creationId xmlns:a16="http://schemas.microsoft.com/office/drawing/2014/main" id="{E5A2A272-F745-204E-B65E-0087C9A78F5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716213"/>
            <a:ext cx="3159125" cy="712787"/>
            <a:chOff x="1776" y="1711"/>
            <a:chExt cx="1990" cy="449"/>
          </a:xfrm>
        </p:grpSpPr>
        <p:sp>
          <p:nvSpPr>
            <p:cNvPr id="75784" name="Text Box 14">
              <a:extLst>
                <a:ext uri="{FF2B5EF4-FFF2-40B4-BE49-F238E27FC236}">
                  <a16:creationId xmlns:a16="http://schemas.microsoft.com/office/drawing/2014/main" id="{72A1DB31-7636-5F43-AAEB-8C7FBBB07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11"/>
              <a:ext cx="12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same binding</a:t>
              </a:r>
            </a:p>
          </p:txBody>
        </p:sp>
        <p:sp>
          <p:nvSpPr>
            <p:cNvPr id="75785" name="Line 15">
              <a:extLst>
                <a:ext uri="{FF2B5EF4-FFF2-40B4-BE49-F238E27FC236}">
                  <a16:creationId xmlns:a16="http://schemas.microsoft.com/office/drawing/2014/main" id="{82EC3AD9-C325-C54A-90F8-940F8E312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920"/>
              <a:ext cx="72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6" name="Line 16">
              <a:extLst>
                <a:ext uri="{FF2B5EF4-FFF2-40B4-BE49-F238E27FC236}">
                  <a16:creationId xmlns:a16="http://schemas.microsoft.com/office/drawing/2014/main" id="{AA16CAFD-587A-564F-BF0C-56C1DD7F0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920"/>
              <a:ext cx="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3" name="Footer Placeholder 1">
            <a:extLst>
              <a:ext uri="{FF2B5EF4-FFF2-40B4-BE49-F238E27FC236}">
                <a16:creationId xmlns:a16="http://schemas.microsoft.com/office/drawing/2014/main" id="{22E4E9FF-8E76-6848-AA4B-A54BB5002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3">
            <a:extLst>
              <a:ext uri="{FF2B5EF4-FFF2-40B4-BE49-F238E27FC236}">
                <a16:creationId xmlns:a16="http://schemas.microsoft.com/office/drawing/2014/main" id="{C05DC62B-F12C-BE4F-B393-9BA71B808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id="{A1F6D4FF-62F1-FA43-A0BB-D37E6584E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DD6FED-864D-B842-ADD1-74CF0CDBB7E9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7776A36-49AC-A448-894B-1865DC884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Rules</a:t>
            </a:r>
          </a:p>
        </p:txBody>
      </p:sp>
      <p:grpSp>
        <p:nvGrpSpPr>
          <p:cNvPr id="77828" name="Group 3">
            <a:extLst>
              <a:ext uri="{FF2B5EF4-FFF2-40B4-BE49-F238E27FC236}">
                <a16:creationId xmlns:a16="http://schemas.microsoft.com/office/drawing/2014/main" id="{28A92D7E-206B-0043-9A16-A7E0B945962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90600"/>
            <a:ext cx="6553200" cy="2057400"/>
            <a:chOff x="144" y="624"/>
            <a:chExt cx="4128" cy="1296"/>
          </a:xfrm>
        </p:grpSpPr>
        <p:sp>
          <p:nvSpPr>
            <p:cNvPr id="77831" name="Rectangle 4">
              <a:extLst>
                <a:ext uri="{FF2B5EF4-FFF2-40B4-BE49-F238E27FC236}">
                  <a16:creationId xmlns:a16="http://schemas.microsoft.com/office/drawing/2014/main" id="{615A7A25-C864-5F4D-992B-68D2C4FFF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24"/>
              <a:ext cx="4128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7832" name="Rectangle 5">
              <a:extLst>
                <a:ext uri="{FF2B5EF4-FFF2-40B4-BE49-F238E27FC236}">
                  <a16:creationId xmlns:a16="http://schemas.microsoft.com/office/drawing/2014/main" id="{E7F04DCA-D2CC-8F49-A232-C209D94F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20"/>
              <a:ext cx="3839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pie).	food(pie).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likes(al, eve).		food(apple).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tom).	person(tom).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eve).</a:t>
              </a:r>
            </a:p>
          </p:txBody>
        </p:sp>
      </p:grpSp>
      <p:sp>
        <p:nvSpPr>
          <p:cNvPr id="77829" name="Text Box 6">
            <a:extLst>
              <a:ext uri="{FF2B5EF4-FFF2-40B4-BE49-F238E27FC236}">
                <a16:creationId xmlns:a16="http://schemas.microsoft.com/office/drawing/2014/main" id="{5C0A0005-B2E9-9C45-B967-5C467841A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30538"/>
            <a:ext cx="6186488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>
                <a:latin typeface="Arial" panose="020B0604020202020204" pitchFamily="34" charset="0"/>
              </a:rPr>
              <a:t>Add a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rule</a:t>
            </a: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latin typeface="Arial" panose="020B0604020202020204" pitchFamily="34" charset="0"/>
              </a:rPr>
              <a:t>to the database:</a:t>
            </a:r>
          </a:p>
          <a:p>
            <a:pPr>
              <a:lnSpc>
                <a:spcPct val="110000"/>
              </a:lnSpc>
            </a:pPr>
            <a:endParaRPr lang="en-US" altLang="en-US" sz="280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rule1:-likes(eve,V),person(V).</a:t>
            </a:r>
          </a:p>
          <a:p>
            <a:pPr lvl="1">
              <a:lnSpc>
                <a:spcPct val="110000"/>
              </a:lnSpc>
            </a:pPr>
            <a:endParaRPr lang="en-US" altLang="en-US" b="1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?-rule1.</a:t>
            </a:r>
          </a:p>
          <a:p>
            <a:pPr lvl="1">
              <a:lnSpc>
                <a:spcPct val="11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true</a:t>
            </a:r>
            <a:r>
              <a:rPr lang="en-US" altLang="en-US" b="1" i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7830" name="Rectangle 7">
            <a:extLst>
              <a:ext uri="{FF2B5EF4-FFF2-40B4-BE49-F238E27FC236}">
                <a16:creationId xmlns:a16="http://schemas.microsoft.com/office/drawing/2014/main" id="{0B15B488-1B5B-1145-A006-146A49503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38600"/>
            <a:ext cx="59436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991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3">
            <a:extLst>
              <a:ext uri="{FF2B5EF4-FFF2-40B4-BE49-F238E27FC236}">
                <a16:creationId xmlns:a16="http://schemas.microsoft.com/office/drawing/2014/main" id="{EBF7D80F-79E1-964E-8BD1-01EF01630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DFCAA8E2-5B04-ED4E-99B6-9C813FE3F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7C99DA-FFB6-CD4C-986C-02B5303750C1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9161E0C-23D9-7340-8A95-641168934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Rules</a:t>
            </a:r>
          </a:p>
        </p:txBody>
      </p:sp>
      <p:grpSp>
        <p:nvGrpSpPr>
          <p:cNvPr id="79876" name="Group 3">
            <a:extLst>
              <a:ext uri="{FF2B5EF4-FFF2-40B4-BE49-F238E27FC236}">
                <a16:creationId xmlns:a16="http://schemas.microsoft.com/office/drawing/2014/main" id="{14A95AA2-A706-E046-9AD8-436889E8654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90600"/>
            <a:ext cx="6781800" cy="2819400"/>
            <a:chOff x="144" y="624"/>
            <a:chExt cx="4128" cy="1296"/>
          </a:xfrm>
        </p:grpSpPr>
        <p:sp>
          <p:nvSpPr>
            <p:cNvPr id="79880" name="Rectangle 4">
              <a:extLst>
                <a:ext uri="{FF2B5EF4-FFF2-40B4-BE49-F238E27FC236}">
                  <a16:creationId xmlns:a16="http://schemas.microsoft.com/office/drawing/2014/main" id="{815EEE2F-F2A1-2942-8A5B-283D07672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24"/>
              <a:ext cx="4128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9881" name="Rectangle 5">
              <a:extLst>
                <a:ext uri="{FF2B5EF4-FFF2-40B4-BE49-F238E27FC236}">
                  <a16:creationId xmlns:a16="http://schemas.microsoft.com/office/drawing/2014/main" id="{BDB9430B-F60A-8B47-8F32-8D6397689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20"/>
              <a:ext cx="3710" cy="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pie).	food(pie).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likes(al, eve).		food(apple).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tom).	person(tom).</a:t>
              </a:r>
            </a:p>
            <a:p>
              <a:pPr>
                <a:spcBef>
                  <a:spcPct val="20000"/>
                </a:spcBef>
              </a:pPr>
              <a:r>
                <a:rPr lang="en-US" altLang="en-US" b="1" dirty="0">
                  <a:latin typeface="Courier" pitchFamily="2" charset="0"/>
                </a:rPr>
                <a:t>likes(eve, eve).</a:t>
              </a:r>
            </a:p>
          </p:txBody>
        </p:sp>
      </p:grpSp>
      <p:sp>
        <p:nvSpPr>
          <p:cNvPr id="440326" name="Rectangle 6">
            <a:extLst>
              <a:ext uri="{FF2B5EF4-FFF2-40B4-BE49-F238E27FC236}">
                <a16:creationId xmlns:a16="http://schemas.microsoft.com/office/drawing/2014/main" id="{37809521-FF4D-704F-95A3-1EDC0440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7240588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altLang="en-US" b="1">
                <a:latin typeface="Courier" pitchFamily="2" charset="0"/>
              </a:rPr>
              <a:t>rule2(V) :- likes(eve,V),person(V).</a:t>
            </a:r>
          </a:p>
          <a:p>
            <a:pPr lvl="1">
              <a:lnSpc>
                <a:spcPct val="110000"/>
              </a:lnSpc>
            </a:pPr>
            <a:endParaRPr lang="en-US" altLang="en-US" b="1">
              <a:latin typeface="Courier" pitchFamily="2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b="1">
                <a:latin typeface="Courier" pitchFamily="2" charset="0"/>
              </a:rPr>
              <a:t>?-rule2(H).</a:t>
            </a:r>
          </a:p>
          <a:p>
            <a:pPr lvl="1">
              <a:lnSpc>
                <a:spcPct val="110000"/>
              </a:lnSpc>
            </a:pPr>
            <a:r>
              <a:rPr lang="en-US" altLang="en-US" b="1">
                <a:latin typeface="Courier" pitchFamily="2" charset="0"/>
              </a:rPr>
              <a:t>H=tom</a:t>
            </a:r>
          </a:p>
          <a:p>
            <a:pPr lvl="1">
              <a:lnSpc>
                <a:spcPct val="110000"/>
              </a:lnSpc>
            </a:pPr>
            <a:r>
              <a:rPr lang="en-US" altLang="en-US" b="1">
                <a:latin typeface="Courier" pitchFamily="2" charset="0"/>
              </a:rPr>
              <a:t>?-rule2(pie).</a:t>
            </a:r>
          </a:p>
          <a:p>
            <a:pPr lvl="1">
              <a:lnSpc>
                <a:spcPct val="110000"/>
              </a:lnSpc>
            </a:pPr>
            <a:r>
              <a:rPr lang="en-US" altLang="en-US" b="1">
                <a:latin typeface="Courier" pitchFamily="2" charset="0"/>
              </a:rPr>
              <a:t>false.</a:t>
            </a:r>
          </a:p>
          <a:p>
            <a:pPr lvl="1">
              <a:lnSpc>
                <a:spcPct val="110000"/>
              </a:lnSpc>
            </a:pPr>
            <a:r>
              <a:rPr lang="en-US" altLang="en-US" b="1">
                <a:latin typeface="Arial" panose="020B0604020202020204" pitchFamily="34" charset="0"/>
              </a:rPr>
              <a:t>rule1 and rule2 are just like any other predicate!</a:t>
            </a:r>
            <a:endParaRPr lang="en-US" altLang="en-US" b="1" i="1">
              <a:latin typeface="Arial" panose="020B0604020202020204" pitchFamily="34" charset="0"/>
            </a:endParaRPr>
          </a:p>
        </p:txBody>
      </p:sp>
      <p:sp>
        <p:nvSpPr>
          <p:cNvPr id="79878" name="Rectangle 7">
            <a:extLst>
              <a:ext uri="{FF2B5EF4-FFF2-40B4-BE49-F238E27FC236}">
                <a16:creationId xmlns:a16="http://schemas.microsoft.com/office/drawing/2014/main" id="{831C3148-D185-CF43-B828-AAE232BE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95600"/>
            <a:ext cx="6629400" cy="76200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79" name="Rectangle 8">
            <a:extLst>
              <a:ext uri="{FF2B5EF4-FFF2-40B4-BE49-F238E27FC236}">
                <a16:creationId xmlns:a16="http://schemas.microsoft.com/office/drawing/2014/main" id="{70923818-D88A-6C49-9E98-F8304606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2819400"/>
            <a:ext cx="6858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altLang="en-US" b="1">
                <a:latin typeface="Courier" pitchFamily="2" charset="0"/>
              </a:rPr>
              <a:t>rule1 :- likes(eve,V),person(V).</a:t>
            </a:r>
          </a:p>
        </p:txBody>
      </p:sp>
    </p:spTree>
    <p:extLst>
      <p:ext uri="{BB962C8B-B14F-4D97-AF65-F5344CB8AC3E}">
        <p14:creationId xmlns:p14="http://schemas.microsoft.com/office/powerpoint/2010/main" val="10967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>
            <a:extLst>
              <a:ext uri="{FF2B5EF4-FFF2-40B4-BE49-F238E27FC236}">
                <a16:creationId xmlns:a16="http://schemas.microsoft.com/office/drawing/2014/main" id="{2611DDE4-9E17-6C49-9461-228E5ABE7D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0397FEF8-9E4D-F445-826A-69AD387BF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03017F-E74D-434C-A888-3AAAC9330DA9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05C5BE2-5AA4-5842-A746-CEBA05327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19C46E5-813E-7E4D-8435-3510F1371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Logic programming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Prolog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Language constructs: facts, rules, queries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Search tree, unification, backtracking, backward chaining</a:t>
            </a:r>
          </a:p>
        </p:txBody>
      </p:sp>
      <p:sp>
        <p:nvSpPr>
          <p:cNvPr id="19461" name="TextBox 1">
            <a:extLst>
              <a:ext uri="{FF2B5EF4-FFF2-40B4-BE49-F238E27FC236}">
                <a16:creationId xmlns:a16="http://schemas.microsoft.com/office/drawing/2014/main" id="{14CB9B3D-7A07-4E47-91BE-010A67BF2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0" y="3886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3">
            <a:extLst>
              <a:ext uri="{FF2B5EF4-FFF2-40B4-BE49-F238E27FC236}">
                <a16:creationId xmlns:a16="http://schemas.microsoft.com/office/drawing/2014/main" id="{18924E71-81E0-BC41-B563-632C8EA66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2" name="Slide Number Placeholder 4">
            <a:extLst>
              <a:ext uri="{FF2B5EF4-FFF2-40B4-BE49-F238E27FC236}">
                <a16:creationId xmlns:a16="http://schemas.microsoft.com/office/drawing/2014/main" id="{467CE2B2-2B21-CB47-BF18-EFC9527E48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C06409-5689-5445-A307-C970363A00C3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86A6049-D914-9D4D-ACC8-ADB7E71D0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Queen Victoria Example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E8FED8A-03CB-A94E-B4B5-5AA0BB921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648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male(albert).  </a:t>
            </a:r>
            <a:r>
              <a:rPr lang="en-US" altLang="en-US" sz="2000" b="1">
                <a:ea typeface="ＭＳ Ｐゴシック" panose="020B0600070205080204" pitchFamily="34" charset="-128"/>
              </a:rPr>
              <a:t>	</a:t>
            </a:r>
            <a:br>
              <a:rPr lang="en-US" altLang="en-US" sz="2000" b="1"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male(edward). </a:t>
            </a:r>
            <a:r>
              <a:rPr lang="en-US" altLang="en-US" sz="2400" b="1">
                <a:ea typeface="ＭＳ Ｐゴシック" panose="020B0600070205080204" pitchFamily="34" charset="-128"/>
              </a:rPr>
              <a:t>	  </a:t>
            </a:r>
            <a:r>
              <a:rPr lang="en-US" altLang="en-US" sz="2400" b="1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Put all clauses in file</a:t>
            </a:r>
            <a:r>
              <a:rPr lang="en-US" altLang="en-US" sz="2400" b="1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br>
              <a:rPr lang="en-US" altLang="en-US" sz="2000" b="1" i="1">
                <a:solidFill>
                  <a:srgbClr val="CC0000"/>
                </a:solidFill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female(alice). </a:t>
            </a:r>
            <a:r>
              <a:rPr lang="en-US" altLang="en-US" sz="2000" b="1">
                <a:latin typeface="Arial" panose="020B0604020202020204" pitchFamily="34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family.pl</a:t>
            </a:r>
            <a:b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female(victoria).</a:t>
            </a:r>
            <a:b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parents(edward,victoria,albert).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	parents(alice,victoria,albert).</a:t>
            </a:r>
            <a:b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</a:br>
            <a:endParaRPr lang="en-US" altLang="en-US" sz="20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?- [family].</a:t>
            </a:r>
            <a:r>
              <a:rPr lang="en-US" altLang="en-US" sz="2000" b="1">
                <a:ea typeface="ＭＳ Ｐゴシック" panose="020B0600070205080204" pitchFamily="34" charset="-128"/>
              </a:rPr>
              <a:t> </a:t>
            </a: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Loads file family.pl</a:t>
            </a:r>
            <a:b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true.</a:t>
            </a:r>
            <a:b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?- male(albert). </a:t>
            </a: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query</a:t>
            </a:r>
            <a:b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true.</a:t>
            </a:r>
            <a:b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?- male(alice).</a:t>
            </a:r>
            <a:b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false.</a:t>
            </a:r>
            <a:b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?- parents(edward,victoria,albert).</a:t>
            </a:r>
            <a:b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true.</a:t>
            </a:r>
            <a:b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?- parents(bullwinkle,victoria,albert).</a:t>
            </a:r>
            <a:b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000" b="1">
                <a:latin typeface="Courier" pitchFamily="2" charset="0"/>
                <a:ea typeface="ＭＳ Ｐゴシック" panose="020B0600070205080204" pitchFamily="34" charset="-128"/>
              </a:rPr>
              <a:t>false.</a:t>
            </a:r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7D67D276-5EE0-7343-BD09-6B0020683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344613"/>
            <a:ext cx="1741488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cf Clocksin</a:t>
            </a:r>
          </a:p>
          <a:p>
            <a:r>
              <a:rPr lang="en-US" altLang="en-US">
                <a:latin typeface="Arial" panose="020B0604020202020204" pitchFamily="34" charset="0"/>
              </a:rPr>
              <a:t>and Mellish</a:t>
            </a:r>
          </a:p>
        </p:txBody>
      </p:sp>
    </p:spTree>
    <p:extLst>
      <p:ext uri="{BB962C8B-B14F-4D97-AF65-F5344CB8AC3E}">
        <p14:creationId xmlns:p14="http://schemas.microsoft.com/office/powerpoint/2010/main" val="276882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3">
            <a:extLst>
              <a:ext uri="{FF2B5EF4-FFF2-40B4-BE49-F238E27FC236}">
                <a16:creationId xmlns:a16="http://schemas.microsoft.com/office/drawing/2014/main" id="{A1F524F8-5DA3-8248-8B20-98AA84C290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0" name="Slide Number Placeholder 4">
            <a:extLst>
              <a:ext uri="{FF2B5EF4-FFF2-40B4-BE49-F238E27FC236}">
                <a16:creationId xmlns:a16="http://schemas.microsoft.com/office/drawing/2014/main" id="{19BC92CE-6AB8-194D-A936-7FB52A89B7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91BCC7-DE54-E247-9283-99B832786EBF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267CF29-DA65-E74A-8614-766146592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Queen Victoria Example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E0CD95F4-8843-1148-BF15-69A159C94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?-female(X).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28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query</a:t>
            </a:r>
            <a:r>
              <a:rPr lang="en-US" altLang="en-US" sz="2800" i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 = alice ;</a:t>
            </a:r>
            <a:r>
              <a:rPr lang="en-US" altLang="en-US" sz="280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8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; asks for more answers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 = victoria.  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Variable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has been unified to all possible values that make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female(X)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true.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Variables are upper-case, functors (predicates and constants) are lower-case!</a:t>
            </a:r>
          </a:p>
        </p:txBody>
      </p:sp>
    </p:spTree>
    <p:extLst>
      <p:ext uri="{BB962C8B-B14F-4D97-AF65-F5344CB8AC3E}">
        <p14:creationId xmlns:p14="http://schemas.microsoft.com/office/powerpoint/2010/main" val="139815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3">
            <a:extLst>
              <a:ext uri="{FF2B5EF4-FFF2-40B4-BE49-F238E27FC236}">
                <a16:creationId xmlns:a16="http://schemas.microsoft.com/office/drawing/2014/main" id="{B65ADF37-83BB-8B48-8C78-566C966E41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18" name="Slide Number Placeholder 4">
            <a:extLst>
              <a:ext uri="{FF2B5EF4-FFF2-40B4-BE49-F238E27FC236}">
                <a16:creationId xmlns:a16="http://schemas.microsoft.com/office/drawing/2014/main" id="{CD4AF982-30F2-494C-80B9-6E8C393312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0ABBF8-3FFB-6B49-9371-E513B33DF7BD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4C41DE6-E4B2-F447-A75A-00CB603B1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Queen Victoria Example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B488E86-EAB9-E64F-9B5A-6AD41D068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46482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Facts alone do not make interesting programs. We need variables and deductive rules.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sister_of(X,Y) :- female(X),parents(X,M,F),</a:t>
            </a:r>
            <a:b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                parents(Y,M,F).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						</a:t>
            </a:r>
            <a:endParaRPr lang="en-US" altLang="en-US" sz="240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?- sister_of(alice, Y).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Y = edward		</a:t>
            </a: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&lt;enter&gt;: not asking for more answers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?- sister_of(alice, victoria).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>
                <a:latin typeface="Courier" pitchFamily="2" charset="0"/>
                <a:ea typeface="ＭＳ Ｐゴシック" panose="020B0600070205080204" pitchFamily="34" charset="-128"/>
              </a:rPr>
              <a:t>false.</a:t>
            </a:r>
          </a:p>
        </p:txBody>
      </p:sp>
    </p:spTree>
    <p:extLst>
      <p:ext uri="{BB962C8B-B14F-4D97-AF65-F5344CB8AC3E}">
        <p14:creationId xmlns:p14="http://schemas.microsoft.com/office/powerpoint/2010/main" val="236854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116F81C6-9293-B74D-A0E2-43A8E6DCDD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0CFE5AA-C826-BB4F-9092-079FC75CA496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A52B1BA-C744-EE47-942C-B2A337C98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Another Prolog Program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606F356-11EA-7C48-B689-AC1C8E838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486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19A4508C-FE0C-C14E-8E5D-37B2DBD2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16075"/>
            <a:ext cx="6781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ourier" pitchFamily="2" charset="0"/>
              </a:rPr>
              <a:t>rainy(</a:t>
            </a:r>
            <a:r>
              <a:rPr lang="en-US" altLang="en-US" sz="2800" b="1" dirty="0" err="1">
                <a:solidFill>
                  <a:srgbClr val="0000FF"/>
                </a:solidFill>
                <a:latin typeface="Courier" pitchFamily="2" charset="0"/>
              </a:rPr>
              <a:t>seattle</a:t>
            </a:r>
            <a:r>
              <a:rPr lang="en-US" altLang="en-US" sz="28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ourier" pitchFamily="2" charset="0"/>
              </a:rPr>
              <a:t>rainy(</a:t>
            </a:r>
            <a:r>
              <a:rPr lang="en-US" altLang="en-US" sz="2800" b="1" dirty="0" err="1">
                <a:solidFill>
                  <a:srgbClr val="0000FF"/>
                </a:solidFill>
                <a:latin typeface="Courier" pitchFamily="2" charset="0"/>
              </a:rPr>
              <a:t>rochester</a:t>
            </a:r>
            <a:r>
              <a:rPr lang="en-US" altLang="en-US" sz="28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ourier" pitchFamily="2" charset="0"/>
              </a:rPr>
              <a:t>cold(</a:t>
            </a:r>
            <a:r>
              <a:rPr lang="en-US" altLang="en-US" sz="2800" b="1" dirty="0" err="1">
                <a:solidFill>
                  <a:srgbClr val="0000FF"/>
                </a:solidFill>
                <a:latin typeface="Courier" pitchFamily="2" charset="0"/>
              </a:rPr>
              <a:t>rochester</a:t>
            </a:r>
            <a:r>
              <a:rPr lang="en-US" altLang="en-US" sz="28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ourier" pitchFamily="2" charset="0"/>
              </a:rPr>
              <a:t>snowy(X) :- rainy(X),cold(X).</a:t>
            </a:r>
          </a:p>
          <a:p>
            <a:pPr eaLnBrk="1" hangingPunct="1"/>
            <a:endParaRPr lang="en-US" altLang="en-US" sz="2800" b="1" dirty="0">
              <a:solidFill>
                <a:srgbClr val="0000FF"/>
              </a:solidFill>
              <a:latin typeface="Courier" pitchFamily="2" charset="0"/>
            </a:endParaRPr>
          </a:p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ourier" pitchFamily="2" charset="0"/>
              </a:rPr>
              <a:t>?- [snowy].</a:t>
            </a:r>
          </a:p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ourier" pitchFamily="2" charset="0"/>
              </a:rPr>
              <a:t>?- rainy(C).</a:t>
            </a:r>
          </a:p>
          <a:p>
            <a:pPr eaLnBrk="1" hangingPunct="1"/>
            <a:r>
              <a:rPr lang="en-US" altLang="en-US" sz="2800" b="1" dirty="0">
                <a:solidFill>
                  <a:srgbClr val="0000FF"/>
                </a:solidFill>
                <a:latin typeface="Courier" pitchFamily="2" charset="0"/>
              </a:rPr>
              <a:t>?- snowy(C).</a:t>
            </a:r>
            <a:endParaRPr lang="en-US" altLang="en-US" sz="2800" b="1" dirty="0">
              <a:latin typeface="Courier" pitchFamily="2" charset="0"/>
            </a:endParaRPr>
          </a:p>
        </p:txBody>
      </p:sp>
      <p:sp>
        <p:nvSpPr>
          <p:cNvPr id="35845" name="Footer Placeholder 5">
            <a:extLst>
              <a:ext uri="{FF2B5EF4-FFF2-40B4-BE49-F238E27FC236}">
                <a16:creationId xmlns:a16="http://schemas.microsoft.com/office/drawing/2014/main" id="{262B45DC-DEA4-184C-888A-9C7D3942B2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>
            <a:extLst>
              <a:ext uri="{FF2B5EF4-FFF2-40B4-BE49-F238E27FC236}">
                <a16:creationId xmlns:a16="http://schemas.microsoft.com/office/drawing/2014/main" id="{2611DDE4-9E17-6C49-9461-228E5ABE7D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0397FEF8-9E4D-F445-826A-69AD387BF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03017F-E74D-434C-A888-3AAAC9330DA9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05C5BE2-5AA4-5842-A746-CEBA05327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19C46E5-813E-7E4D-8435-3510F1371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Logic programming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Prolog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Language constructs: facts, rules, queries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Search tree, unification, rule ordering, backtracking, backward chaining</a:t>
            </a:r>
          </a:p>
        </p:txBody>
      </p:sp>
      <p:sp>
        <p:nvSpPr>
          <p:cNvPr id="19461" name="TextBox 1">
            <a:extLst>
              <a:ext uri="{FF2B5EF4-FFF2-40B4-BE49-F238E27FC236}">
                <a16:creationId xmlns:a16="http://schemas.microsoft.com/office/drawing/2014/main" id="{14CB9B3D-7A07-4E47-91BE-010A67BF2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0" y="3973512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4145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>
            <a:extLst>
              <a:ext uri="{FF2B5EF4-FFF2-40B4-BE49-F238E27FC236}">
                <a16:creationId xmlns:a16="http://schemas.microsoft.com/office/drawing/2014/main" id="{3DEA5FD6-F055-1F4C-B25D-CC01255235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597AA7B1-98C0-9D47-8223-925D479F4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71C5C29-D53B-9541-BAD0-013DEB84EB17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E72E313-115C-C641-8FB2-629DA3DF9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51850" cy="468313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Logical Semantics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5D2F521-5765-6840-979A-CEAE0C85D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5105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Prolog program consists of facts and rules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Rules like </a:t>
            </a:r>
            <a:r>
              <a:rPr lang="en-US" altLang="en-US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snowy(X):- rainy(X),cold(X).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       	        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correspond to logical formulas: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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X[snowy(X) 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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rainly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(X) ^ cold(X)]</a:t>
            </a:r>
            <a:endParaRPr lang="en-US" altLang="en-US" sz="1800" dirty="0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/* For every X, X is snowy, if X is rainy and X is cold */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11E8B880-425B-DB4C-A28D-F10ABE4A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19367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322F9B55-2A39-FC41-898A-3548B7C50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05000"/>
            <a:ext cx="4298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rainy(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seattle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rainy(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cold(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snowy(X):-rainy(X),cold(X).</a:t>
            </a:r>
          </a:p>
          <a:p>
            <a:pPr eaLnBrk="1" hangingPunct="1"/>
            <a:endParaRPr lang="en-US" altLang="en-US" sz="2000" b="1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AC4436AE-D13D-3A45-8FB2-9829CD3F11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0720A7C-6891-9045-8215-F8E11B5DB289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7A2FB24-2F86-114C-BBB7-62983C5B9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Logical Semantics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522E2AB-7F8D-AE40-A78C-BD26B17BA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query such as </a:t>
            </a:r>
            <a:r>
              <a:rPr lang="en-US" altLang="en-US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?- rainy(C).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triggers resolution. Logical semantics does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not impose restriction in the order of application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of resolution rules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solidFill>
                <a:srgbClr val="0000FF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C = </a:t>
            </a:r>
            <a:r>
              <a:rPr lang="en-US" altLang="en-US" sz="2400" b="1" dirty="0" err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seattle</a:t>
            </a: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			C = </a:t>
            </a:r>
            <a:r>
              <a:rPr lang="en-US" altLang="en-US" sz="2400" b="1" dirty="0" err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rochester</a:t>
            </a:r>
            <a:endParaRPr lang="en-US" altLang="en-US" sz="2400" b="1" dirty="0">
              <a:solidFill>
                <a:srgbClr val="0000FF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C = </a:t>
            </a:r>
            <a:r>
              <a:rPr lang="en-US" altLang="en-US" sz="2400" b="1" dirty="0" err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rochester</a:t>
            </a:r>
            <a:r>
              <a:rPr lang="en-US" altLang="en-US" sz="24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			C = </a:t>
            </a:r>
            <a:r>
              <a:rPr lang="en-US" altLang="en-US" sz="2400" b="1" dirty="0" err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seattle</a:t>
            </a:r>
            <a:endParaRPr lang="en-US" altLang="en-US" sz="2400" b="1" dirty="0">
              <a:solidFill>
                <a:srgbClr val="0000FF"/>
              </a:solidFill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Footer Placeholder 1">
            <a:extLst>
              <a:ext uri="{FF2B5EF4-FFF2-40B4-BE49-F238E27FC236}">
                <a16:creationId xmlns:a16="http://schemas.microsoft.com/office/drawing/2014/main" id="{A2FCA667-A295-BB41-87AD-32D63541C5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2E181AB7-4266-604A-9E2C-888A5CD59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1143000"/>
            <a:ext cx="4298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rainy(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seattle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rainy(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cold(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snowy(X):-rainy(X),cold(X).</a:t>
            </a:r>
          </a:p>
          <a:p>
            <a:pPr eaLnBrk="1" hangingPunct="1"/>
            <a:endParaRPr lang="en-US" altLang="en-US" sz="2000" b="1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>
            <a:extLst>
              <a:ext uri="{FF2B5EF4-FFF2-40B4-BE49-F238E27FC236}">
                <a16:creationId xmlns:a16="http://schemas.microsoft.com/office/drawing/2014/main" id="{A881E77F-107C-4747-A0F5-53CA81B6B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A7A470-8348-DA44-8206-4BC6267B660B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98418C6-1D97-9745-B4B2-6DA3062CD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21713" cy="468313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Procedural Semantics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A8F470B-9EDC-7A49-9FB4-8E611C9E4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dirty="0">
                <a:latin typeface="Courier" pitchFamily="2" charset="0"/>
                <a:ea typeface="ＭＳ Ｐゴシック" panose="020B0600070205080204" pitchFamily="34" charset="-128"/>
              </a:rPr>
              <a:t>?- snowy(C).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b="1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Find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first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clause in the database whose head matches the query. In our case this is clause</a:t>
            </a:r>
            <a:b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snowy(X)</a:t>
            </a:r>
            <a:r>
              <a:rPr lang="en-US" altLang="en-US" sz="2400" b="1" dirty="0">
                <a:latin typeface="Courier" pitchFamily="2" charset="0"/>
                <a:ea typeface="ＭＳ Ｐゴシック" panose="020B0600070205080204" pitchFamily="34" charset="-128"/>
              </a:rPr>
              <a:t> :- rainy(X),cold(X)</a:t>
            </a: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Then, find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binding for </a:t>
            </a:r>
            <a:r>
              <a:rPr lang="en-US" altLang="en-US" sz="2400" b="1" dirty="0">
                <a:latin typeface="Courier" pitchFamily="2" charset="0"/>
                <a:ea typeface="ＭＳ Ｐゴシック" panose="020B0600070205080204" pitchFamily="34" charset="-128"/>
              </a:rPr>
              <a:t>X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that makes </a:t>
            </a:r>
            <a:r>
              <a:rPr lang="en-US" altLang="en-US" sz="2400" b="1" dirty="0">
                <a:latin typeface="Courier" pitchFamily="2" charset="0"/>
                <a:ea typeface="ＭＳ Ｐゴシック" panose="020B0600070205080204" pitchFamily="34" charset="-128"/>
              </a:rPr>
              <a:t>rainy(X)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true; then,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check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if </a:t>
            </a:r>
            <a:r>
              <a:rPr lang="en-US" altLang="en-US" sz="2400" b="1" dirty="0">
                <a:latin typeface="Courier" pitchFamily="2" charset="0"/>
                <a:ea typeface="ＭＳ Ｐゴシック" panose="020B0600070205080204" pitchFamily="34" charset="-128"/>
              </a:rPr>
              <a:t>cold(X)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is true with that binding</a:t>
            </a: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</a:rPr>
              <a:t>If yes, report binding as successful </a:t>
            </a: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</a:rPr>
              <a:t>Otherwise, </a:t>
            </a:r>
            <a:r>
              <a:rPr lang="en-US" altLang="en-US" sz="2200" dirty="0">
                <a:solidFill>
                  <a:schemeClr val="hlink"/>
                </a:solidFill>
                <a:latin typeface="Arial" panose="020B0604020202020204" pitchFamily="34" charset="0"/>
              </a:rPr>
              <a:t>backtrack</a:t>
            </a:r>
            <a:r>
              <a:rPr lang="en-US" altLang="en-US" sz="2200" dirty="0">
                <a:latin typeface="Arial" panose="020B0604020202020204" pitchFamily="34" charset="0"/>
              </a:rPr>
              <a:t> to the binding of </a:t>
            </a:r>
            <a:r>
              <a:rPr lang="en-US" altLang="en-US" sz="2200" b="1" dirty="0">
                <a:latin typeface="Courier New" panose="02070309020205020404" pitchFamily="49" charset="0"/>
              </a:rPr>
              <a:t>X</a:t>
            </a:r>
            <a:r>
              <a:rPr lang="en-US" altLang="en-US" sz="2200" dirty="0">
                <a:latin typeface="Arial" panose="020B0604020202020204" pitchFamily="34" charset="0"/>
              </a:rPr>
              <a:t>, unbind and consider the next binding</a:t>
            </a:r>
            <a:endParaRPr lang="en-US" altLang="en-US" sz="2400" dirty="0"/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Prolog’s computation is well-defined procedurally by 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search tree, rule ordering, unification, backtracking, and backward chaining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DAA4D008-9E11-ED43-9942-97A895B74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27125"/>
            <a:ext cx="4298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rainy(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seattle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rainy(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cold(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snowy(X):-rainy(X),cold(X).</a:t>
            </a:r>
          </a:p>
          <a:p>
            <a:pPr eaLnBrk="1" hangingPunct="1"/>
            <a:endParaRPr lang="en-US" altLang="en-US" sz="2000" b="1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4">
            <a:extLst>
              <a:ext uri="{FF2B5EF4-FFF2-40B4-BE49-F238E27FC236}">
                <a16:creationId xmlns:a16="http://schemas.microsoft.com/office/drawing/2014/main" id="{DFD69EF5-A225-ED49-A7AF-644F9D12A2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8C77B34-7061-F642-ACCA-F2D74048D5BC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B4D4470-2A83-B545-9AC7-E35A26909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21713" cy="468313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Question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1138058-2B10-0F46-B332-9865C4E9A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What does this query yield?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?- snowy(C).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Answer: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C = rochester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>
                <a:latin typeface="Courier" pitchFamily="2" charset="0"/>
                <a:ea typeface="ＭＳ Ｐゴシック" panose="020B0600070205080204" pitchFamily="34" charset="-128"/>
              </a:rPr>
              <a:t>C = troy.</a:t>
            </a:r>
          </a:p>
        </p:txBody>
      </p:sp>
      <p:sp>
        <p:nvSpPr>
          <p:cNvPr id="46084" name="Text Box 5">
            <a:extLst>
              <a:ext uri="{FF2B5EF4-FFF2-40B4-BE49-F238E27FC236}">
                <a16:creationId xmlns:a16="http://schemas.microsoft.com/office/drawing/2014/main" id="{915976C6-56E7-8E4F-9AFD-0778BF09A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51720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rainy(seattle).</a:t>
            </a:r>
          </a:p>
          <a:p>
            <a:pPr eaLnBrk="1" hangingPunct="1"/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rainy(rochester).</a:t>
            </a:r>
          </a:p>
          <a:p>
            <a:pPr eaLnBrk="1" hangingPunct="1"/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cold(rochester).</a:t>
            </a:r>
          </a:p>
          <a:p>
            <a:pPr eaLnBrk="1" hangingPunct="1"/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snowy(X):-rainy(X),cold(X).</a:t>
            </a:r>
          </a:p>
          <a:p>
            <a:pPr eaLnBrk="1" hangingPunct="1"/>
            <a:r>
              <a:rPr lang="en-US" altLang="en-US" b="1">
                <a:solidFill>
                  <a:srgbClr val="0000FF"/>
                </a:solidFill>
                <a:latin typeface="Courier" pitchFamily="2" charset="0"/>
              </a:rPr>
              <a:t>snowy(troy).</a:t>
            </a:r>
          </a:p>
          <a:p>
            <a:pPr eaLnBrk="1" hangingPunct="1"/>
            <a:endParaRPr lang="en-US" altLang="en-US" sz="2000" b="1">
              <a:latin typeface="Courier" pitchFamily="2" charset="0"/>
            </a:endParaRPr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71E515F0-77F3-764D-96E6-2DE6B570EB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>
            <a:extLst>
              <a:ext uri="{FF2B5EF4-FFF2-40B4-BE49-F238E27FC236}">
                <a16:creationId xmlns:a16="http://schemas.microsoft.com/office/drawing/2014/main" id="{071810B5-77B6-664D-8731-8C520258B4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86AE9D3-7112-A941-918C-9D88EDEC2F56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6BE901A-1911-164C-8D78-BC60339C7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Procedural Semantics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A11E1DB-6590-CB45-93A5-4629B4787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45720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rainy(seattle).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rainy(rochester).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cold(rochester).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snowy(X) :- rainy(X),cold(X).</a:t>
            </a:r>
            <a:endParaRPr lang="fr-FR" altLang="en-US" sz="2800" b="1">
              <a:ea typeface="ＭＳ Ｐゴシック" panose="020B0600070205080204" pitchFamily="34" charset="-128"/>
            </a:endParaRP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99C28EF0-1B51-E148-93B3-C0BDCCC60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590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F75F60D6-39D5-3A4E-B1CA-1C3D9C29F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971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snowy(C)</a:t>
            </a:r>
            <a:endParaRPr lang="fr-FR" altLang="en-US" sz="3200" b="1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1B75368-35A1-5D46-B5FA-EBEFFDF0F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576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snowy(X)</a:t>
            </a:r>
            <a:endParaRPr lang="fr-FR" altLang="en-US" sz="3200" b="1"/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A82A0564-C797-AF40-8EE8-F860D2380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61900E10-4364-EB41-85CF-FE0D81A51B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962400"/>
            <a:ext cx="1447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2A9BE45A-14BF-6645-AEF7-3FC147AD3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962400"/>
            <a:ext cx="3048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3B4475F8-AECE-CF4A-BC60-314DCC6FC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3878263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/>
              <a:t>AND</a:t>
            </a:r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49BC0716-829A-7947-AD26-8F76F9E522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6313" y="4930775"/>
            <a:ext cx="1447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952C0ACC-EA48-CB4E-9C36-DA089A309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2713" y="4930775"/>
            <a:ext cx="1600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045BF00A-7311-684C-B872-6BC181670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00600"/>
            <a:ext cx="75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/>
              <a:t>OR</a:t>
            </a:r>
          </a:p>
        </p:txBody>
      </p:sp>
      <p:sp>
        <p:nvSpPr>
          <p:cNvPr id="48142" name="Rectangle 14">
            <a:extLst>
              <a:ext uri="{FF2B5EF4-FFF2-40B4-BE49-F238E27FC236}">
                <a16:creationId xmlns:a16="http://schemas.microsoft.com/office/drawing/2014/main" id="{F39133D9-9BA1-4D42-B91F-14A879110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rainy(X)</a:t>
            </a:r>
            <a:endParaRPr lang="fr-FR" altLang="en-US" sz="3200" b="1"/>
          </a:p>
        </p:txBody>
      </p:sp>
      <p:sp>
        <p:nvSpPr>
          <p:cNvPr id="48143" name="Rectangle 15">
            <a:extLst>
              <a:ext uri="{FF2B5EF4-FFF2-40B4-BE49-F238E27FC236}">
                <a16:creationId xmlns:a16="http://schemas.microsoft.com/office/drawing/2014/main" id="{3B0B7C7D-1B66-CB44-93CA-28E71201F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482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cold(X)</a:t>
            </a:r>
            <a:endParaRPr lang="fr-FR" altLang="en-US" sz="3200" b="1"/>
          </a:p>
        </p:txBody>
      </p:sp>
      <p:sp>
        <p:nvSpPr>
          <p:cNvPr id="48144" name="Rectangle 16">
            <a:extLst>
              <a:ext uri="{FF2B5EF4-FFF2-40B4-BE49-F238E27FC236}">
                <a16:creationId xmlns:a16="http://schemas.microsoft.com/office/drawing/2014/main" id="{4AB39948-EE56-5544-9449-FD8449614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626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rainy(seattle)</a:t>
            </a:r>
            <a:endParaRPr lang="fr-FR" altLang="en-US" sz="3200" b="1"/>
          </a:p>
        </p:txBody>
      </p:sp>
      <p:sp>
        <p:nvSpPr>
          <p:cNvPr id="48145" name="Rectangle 17">
            <a:extLst>
              <a:ext uri="{FF2B5EF4-FFF2-40B4-BE49-F238E27FC236}">
                <a16:creationId xmlns:a16="http://schemas.microsoft.com/office/drawing/2014/main" id="{D7965CE4-C091-A347-8664-65E35384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5626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rainy(rochester)</a:t>
            </a:r>
            <a:endParaRPr lang="fr-FR" altLang="en-US" sz="3200" b="1"/>
          </a:p>
        </p:txBody>
      </p:sp>
      <p:sp>
        <p:nvSpPr>
          <p:cNvPr id="48146" name="Rectangle 18">
            <a:extLst>
              <a:ext uri="{FF2B5EF4-FFF2-40B4-BE49-F238E27FC236}">
                <a16:creationId xmlns:a16="http://schemas.microsoft.com/office/drawing/2014/main" id="{3A68FF52-FEBB-674B-91A7-C4D11AEE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410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cold(rochester)</a:t>
            </a:r>
            <a:endParaRPr lang="fr-FR" altLang="en-US" sz="3200" b="1"/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EA5F8688-496A-E546-9E83-00492B76A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953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7362BAF7-2E0A-7444-8710-346A2EE20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DA6F2EF0-44C5-2D44-B72E-7E0FECCC4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76600"/>
            <a:ext cx="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72F65DF9-2C53-2948-835D-CD9CA69C0E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962400"/>
            <a:ext cx="1447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AFA0F04E-F43A-2F4D-8911-DBE06DB80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572000"/>
            <a:ext cx="4572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Freeform 24">
            <a:extLst>
              <a:ext uri="{FF2B5EF4-FFF2-40B4-BE49-F238E27FC236}">
                <a16:creationId xmlns:a16="http://schemas.microsoft.com/office/drawing/2014/main" id="{EBA8E7A2-D48F-3C4D-A3A6-9D6017E2B513}"/>
              </a:ext>
            </a:extLst>
          </p:cNvPr>
          <p:cNvSpPr>
            <a:spLocks/>
          </p:cNvSpPr>
          <p:nvPr/>
        </p:nvSpPr>
        <p:spPr bwMode="auto">
          <a:xfrm>
            <a:off x="228600" y="5105400"/>
            <a:ext cx="1752600" cy="762000"/>
          </a:xfrm>
          <a:custGeom>
            <a:avLst/>
            <a:gdLst>
              <a:gd name="T0" fmla="*/ 2147483647 w 912"/>
              <a:gd name="T1" fmla="*/ 0 h 568"/>
              <a:gd name="T2" fmla="*/ 2147483647 w 912"/>
              <a:gd name="T3" fmla="*/ 2147483647 h 568"/>
              <a:gd name="T4" fmla="*/ 2147483647 w 912"/>
              <a:gd name="T5" fmla="*/ 2147483647 h 568"/>
              <a:gd name="T6" fmla="*/ 0 60000 65536"/>
              <a:gd name="T7" fmla="*/ 0 60000 65536"/>
              <a:gd name="T8" fmla="*/ 0 60000 65536"/>
              <a:gd name="T9" fmla="*/ 0 w 912"/>
              <a:gd name="T10" fmla="*/ 0 h 568"/>
              <a:gd name="T11" fmla="*/ 912 w 91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568">
                <a:moveTo>
                  <a:pt x="336" y="0"/>
                </a:moveTo>
                <a:cubicBezTo>
                  <a:pt x="168" y="244"/>
                  <a:pt x="0" y="488"/>
                  <a:pt x="96" y="528"/>
                </a:cubicBezTo>
                <a:cubicBezTo>
                  <a:pt x="192" y="568"/>
                  <a:pt x="552" y="404"/>
                  <a:pt x="912" y="24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Line 25">
            <a:extLst>
              <a:ext uri="{FF2B5EF4-FFF2-40B4-BE49-F238E27FC236}">
                <a16:creationId xmlns:a16="http://schemas.microsoft.com/office/drawing/2014/main" id="{EB8ADC00-851E-C04B-938A-CC9AAFCD0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43400"/>
            <a:ext cx="1447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Rectangle 26">
            <a:extLst>
              <a:ext uri="{FF2B5EF4-FFF2-40B4-BE49-F238E27FC236}">
                <a16:creationId xmlns:a16="http://schemas.microsoft.com/office/drawing/2014/main" id="{679173E1-7478-8044-AAD2-8DDEA17D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_C = _X</a:t>
            </a:r>
            <a:endParaRPr lang="fr-FR" altLang="en-US" sz="3200"/>
          </a:p>
        </p:txBody>
      </p:sp>
      <p:sp>
        <p:nvSpPr>
          <p:cNvPr id="48155" name="Rectangle 27">
            <a:extLst>
              <a:ext uri="{FF2B5EF4-FFF2-40B4-BE49-F238E27FC236}">
                <a16:creationId xmlns:a16="http://schemas.microsoft.com/office/drawing/2014/main" id="{7AD3222A-9480-1D4E-98B2-B647668A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006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X = seattle</a:t>
            </a:r>
            <a:endParaRPr lang="fr-FR" altLang="en-US" sz="3200"/>
          </a:p>
        </p:txBody>
      </p:sp>
      <p:sp>
        <p:nvSpPr>
          <p:cNvPr id="48156" name="Line 28">
            <a:extLst>
              <a:ext uri="{FF2B5EF4-FFF2-40B4-BE49-F238E27FC236}">
                <a16:creationId xmlns:a16="http://schemas.microsoft.com/office/drawing/2014/main" id="{92A92BF2-C336-BF43-99D7-4AFC5E2EA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343400"/>
            <a:ext cx="20574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Rectangle 29">
            <a:extLst>
              <a:ext uri="{FF2B5EF4-FFF2-40B4-BE49-F238E27FC236}">
                <a16:creationId xmlns:a16="http://schemas.microsoft.com/office/drawing/2014/main" id="{6C5B7FF3-BE63-8942-A018-44FC8961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10000"/>
            <a:ext cx="3200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cold(seattle) fails; </a:t>
            </a:r>
            <a:r>
              <a:rPr lang="fr-FR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backtrack</a:t>
            </a:r>
            <a:r>
              <a:rPr lang="fr-FR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.</a:t>
            </a:r>
            <a:endParaRPr lang="fr-FR" altLang="en-US" sz="3200"/>
          </a:p>
        </p:txBody>
      </p:sp>
      <p:sp>
        <p:nvSpPr>
          <p:cNvPr id="48158" name="Freeform 30">
            <a:extLst>
              <a:ext uri="{FF2B5EF4-FFF2-40B4-BE49-F238E27FC236}">
                <a16:creationId xmlns:a16="http://schemas.microsoft.com/office/drawing/2014/main" id="{81631CFA-9718-574F-AC97-4E6ABE4CCCBB}"/>
              </a:ext>
            </a:extLst>
          </p:cNvPr>
          <p:cNvSpPr>
            <a:spLocks/>
          </p:cNvSpPr>
          <p:nvPr/>
        </p:nvSpPr>
        <p:spPr bwMode="auto">
          <a:xfrm>
            <a:off x="4191000" y="5334000"/>
            <a:ext cx="469900" cy="419100"/>
          </a:xfrm>
          <a:custGeom>
            <a:avLst/>
            <a:gdLst>
              <a:gd name="T0" fmla="*/ 2147483647 w 296"/>
              <a:gd name="T1" fmla="*/ 0 h 264"/>
              <a:gd name="T2" fmla="*/ 2147483647 w 296"/>
              <a:gd name="T3" fmla="*/ 2147483647 h 264"/>
              <a:gd name="T4" fmla="*/ 0 w 296"/>
              <a:gd name="T5" fmla="*/ 2147483647 h 264"/>
              <a:gd name="T6" fmla="*/ 0 60000 65536"/>
              <a:gd name="T7" fmla="*/ 0 60000 65536"/>
              <a:gd name="T8" fmla="*/ 0 60000 65536"/>
              <a:gd name="T9" fmla="*/ 0 w 296"/>
              <a:gd name="T10" fmla="*/ 0 h 264"/>
              <a:gd name="T11" fmla="*/ 296 w 296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" h="264">
                <a:moveTo>
                  <a:pt x="48" y="0"/>
                </a:moveTo>
                <a:cubicBezTo>
                  <a:pt x="172" y="108"/>
                  <a:pt x="296" y="216"/>
                  <a:pt x="288" y="240"/>
                </a:cubicBezTo>
                <a:cubicBezTo>
                  <a:pt x="280" y="264"/>
                  <a:pt x="48" y="160"/>
                  <a:pt x="0" y="1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Line 31">
            <a:extLst>
              <a:ext uri="{FF2B5EF4-FFF2-40B4-BE49-F238E27FC236}">
                <a16:creationId xmlns:a16="http://schemas.microsoft.com/office/drawing/2014/main" id="{010555AE-FB44-2540-8456-4C48F5845C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4495800"/>
            <a:ext cx="1447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Line 32">
            <a:extLst>
              <a:ext uri="{FF2B5EF4-FFF2-40B4-BE49-F238E27FC236}">
                <a16:creationId xmlns:a16="http://schemas.microsoft.com/office/drawing/2014/main" id="{0CEC14FB-574F-9344-AA34-19B342F49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495800"/>
            <a:ext cx="1828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Line 33">
            <a:extLst>
              <a:ext uri="{FF2B5EF4-FFF2-40B4-BE49-F238E27FC236}">
                <a16:creationId xmlns:a16="http://schemas.microsoft.com/office/drawing/2014/main" id="{884B6958-83CF-504E-9BB9-AC3CA98C1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81600"/>
            <a:ext cx="1219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Freeform 34">
            <a:extLst>
              <a:ext uri="{FF2B5EF4-FFF2-40B4-BE49-F238E27FC236}">
                <a16:creationId xmlns:a16="http://schemas.microsoft.com/office/drawing/2014/main" id="{668215C3-3BF8-8A47-95DC-AC17FEEC3BE8}"/>
              </a:ext>
            </a:extLst>
          </p:cNvPr>
          <p:cNvSpPr>
            <a:spLocks/>
          </p:cNvSpPr>
          <p:nvPr/>
        </p:nvSpPr>
        <p:spPr bwMode="auto">
          <a:xfrm>
            <a:off x="6477000" y="4648200"/>
            <a:ext cx="469900" cy="419100"/>
          </a:xfrm>
          <a:custGeom>
            <a:avLst/>
            <a:gdLst>
              <a:gd name="T0" fmla="*/ 2147483647 w 296"/>
              <a:gd name="T1" fmla="*/ 0 h 264"/>
              <a:gd name="T2" fmla="*/ 2147483647 w 296"/>
              <a:gd name="T3" fmla="*/ 2147483647 h 264"/>
              <a:gd name="T4" fmla="*/ 0 w 296"/>
              <a:gd name="T5" fmla="*/ 2147483647 h 264"/>
              <a:gd name="T6" fmla="*/ 0 60000 65536"/>
              <a:gd name="T7" fmla="*/ 0 60000 65536"/>
              <a:gd name="T8" fmla="*/ 0 60000 65536"/>
              <a:gd name="T9" fmla="*/ 0 w 296"/>
              <a:gd name="T10" fmla="*/ 0 h 264"/>
              <a:gd name="T11" fmla="*/ 296 w 296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" h="264">
                <a:moveTo>
                  <a:pt x="48" y="0"/>
                </a:moveTo>
                <a:cubicBezTo>
                  <a:pt x="172" y="108"/>
                  <a:pt x="296" y="216"/>
                  <a:pt x="288" y="240"/>
                </a:cubicBezTo>
                <a:cubicBezTo>
                  <a:pt x="280" y="264"/>
                  <a:pt x="48" y="160"/>
                  <a:pt x="0" y="1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Rectangle 35">
            <a:extLst>
              <a:ext uri="{FF2B5EF4-FFF2-40B4-BE49-F238E27FC236}">
                <a16:creationId xmlns:a16="http://schemas.microsoft.com/office/drawing/2014/main" id="{7279A117-B240-FE43-90F8-D53804691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X = rochester</a:t>
            </a:r>
            <a:endParaRPr lang="fr-FR" altLang="en-US" sz="3200">
              <a:solidFill>
                <a:srgbClr val="FF0000"/>
              </a:solidFill>
            </a:endParaRPr>
          </a:p>
        </p:txBody>
      </p:sp>
      <p:sp>
        <p:nvSpPr>
          <p:cNvPr id="48164" name="Line 36">
            <a:extLst>
              <a:ext uri="{FF2B5EF4-FFF2-40B4-BE49-F238E27FC236}">
                <a16:creationId xmlns:a16="http://schemas.microsoft.com/office/drawing/2014/main" id="{9C02F674-4978-3641-8DFF-BF74C9605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029200"/>
            <a:ext cx="685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Line 37">
            <a:extLst>
              <a:ext uri="{FF2B5EF4-FFF2-40B4-BE49-F238E27FC236}">
                <a16:creationId xmlns:a16="http://schemas.microsoft.com/office/drawing/2014/main" id="{978D78E4-767B-6449-9C88-62E703CBEB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648200"/>
            <a:ext cx="1219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Line 38">
            <a:extLst>
              <a:ext uri="{FF2B5EF4-FFF2-40B4-BE49-F238E27FC236}">
                <a16:creationId xmlns:a16="http://schemas.microsoft.com/office/drawing/2014/main" id="{2BFEE54C-9329-7442-AF81-FF7F2C694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648200"/>
            <a:ext cx="23622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7" name="Freeform 39">
            <a:extLst>
              <a:ext uri="{FF2B5EF4-FFF2-40B4-BE49-F238E27FC236}">
                <a16:creationId xmlns:a16="http://schemas.microsoft.com/office/drawing/2014/main" id="{17792960-0FE0-BE4A-9A6D-979B114F518D}"/>
              </a:ext>
            </a:extLst>
          </p:cNvPr>
          <p:cNvSpPr>
            <a:spLocks/>
          </p:cNvSpPr>
          <p:nvPr/>
        </p:nvSpPr>
        <p:spPr bwMode="auto">
          <a:xfrm>
            <a:off x="7162800" y="4419600"/>
            <a:ext cx="1066800" cy="1676400"/>
          </a:xfrm>
          <a:custGeom>
            <a:avLst/>
            <a:gdLst>
              <a:gd name="T0" fmla="*/ 2147483647 w 296"/>
              <a:gd name="T1" fmla="*/ 0 h 264"/>
              <a:gd name="T2" fmla="*/ 2147483647 w 296"/>
              <a:gd name="T3" fmla="*/ 2147483647 h 264"/>
              <a:gd name="T4" fmla="*/ 0 w 296"/>
              <a:gd name="T5" fmla="*/ 2147483647 h 264"/>
              <a:gd name="T6" fmla="*/ 0 60000 65536"/>
              <a:gd name="T7" fmla="*/ 0 60000 65536"/>
              <a:gd name="T8" fmla="*/ 0 60000 65536"/>
              <a:gd name="T9" fmla="*/ 0 w 296"/>
              <a:gd name="T10" fmla="*/ 0 h 264"/>
              <a:gd name="T11" fmla="*/ 296 w 296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" h="264">
                <a:moveTo>
                  <a:pt x="48" y="0"/>
                </a:moveTo>
                <a:cubicBezTo>
                  <a:pt x="172" y="108"/>
                  <a:pt x="296" y="216"/>
                  <a:pt x="288" y="240"/>
                </a:cubicBezTo>
                <a:cubicBezTo>
                  <a:pt x="280" y="264"/>
                  <a:pt x="48" y="160"/>
                  <a:pt x="0" y="1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8" name="Line 40">
            <a:extLst>
              <a:ext uri="{FF2B5EF4-FFF2-40B4-BE49-F238E27FC236}">
                <a16:creationId xmlns:a16="http://schemas.microsoft.com/office/drawing/2014/main" id="{D8F6379B-7CDB-5544-AD53-F7BA8889F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657600"/>
            <a:ext cx="28956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9" name="Line 41">
            <a:extLst>
              <a:ext uri="{FF2B5EF4-FFF2-40B4-BE49-F238E27FC236}">
                <a16:creationId xmlns:a16="http://schemas.microsoft.com/office/drawing/2014/main" id="{17F13AFD-3D10-F441-81C1-9817938D4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908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0" name="Line 42">
            <a:extLst>
              <a:ext uri="{FF2B5EF4-FFF2-40B4-BE49-F238E27FC236}">
                <a16:creationId xmlns:a16="http://schemas.microsoft.com/office/drawing/2014/main" id="{F2CA03F5-6789-1244-870E-7A63317F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27660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1" name="Rectangle 43">
            <a:extLst>
              <a:ext uri="{FF2B5EF4-FFF2-40B4-BE49-F238E27FC236}">
                <a16:creationId xmlns:a16="http://schemas.microsoft.com/office/drawing/2014/main" id="{3C2DAEDD-3668-3540-B176-94AACD368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success</a:t>
            </a:r>
            <a:endParaRPr lang="fr-FR" altLang="en-US" sz="3200">
              <a:solidFill>
                <a:srgbClr val="FF0000"/>
              </a:solidFill>
            </a:endParaRPr>
          </a:p>
        </p:txBody>
      </p:sp>
      <p:sp>
        <p:nvSpPr>
          <p:cNvPr id="48172" name="Footer Placeholder 1">
            <a:extLst>
              <a:ext uri="{FF2B5EF4-FFF2-40B4-BE49-F238E27FC236}">
                <a16:creationId xmlns:a16="http://schemas.microsoft.com/office/drawing/2014/main" id="{AF7E36AC-E03E-744D-988B-CA3352199A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>
            <a:extLst>
              <a:ext uri="{FF2B5EF4-FFF2-40B4-BE49-F238E27FC236}">
                <a16:creationId xmlns:a16="http://schemas.microsoft.com/office/drawing/2014/main" id="{1765CA0C-6634-3942-9296-A29A5E1F7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FAAFB1F4-04EE-8A46-A339-25A51EAFA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284DF31-A383-1D41-BBEF-95955F43E7C7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3458D56-69C7-2542-906B-D1A0A50B5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Prolog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EA72F35-A585-BB46-BB29-B7DDDF92C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Download and install SWI Prolog on laptop!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Write your Prolog program and save in </a:t>
            </a:r>
            <a:r>
              <a:rPr lang="en-US" altLang="en-US" b="1" dirty="0">
                <a:latin typeface="Courier New" panose="02070309020205020404" pitchFamily="49" charset="0"/>
              </a:rPr>
              <a:t>.pl</a:t>
            </a:r>
            <a:r>
              <a:rPr lang="en-US" altLang="en-US" dirty="0">
                <a:latin typeface="Arial" panose="020B0604020202020204" pitchFamily="34" charset="0"/>
              </a:rPr>
              <a:t> file, e.g., </a:t>
            </a:r>
            <a:r>
              <a:rPr lang="en-US" altLang="en-US" b="1" dirty="0" err="1">
                <a:latin typeface="Courier New" panose="02070309020205020404" pitchFamily="49" charset="0"/>
              </a:rPr>
              <a:t>snowy.pl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Run </a:t>
            </a:r>
            <a:r>
              <a:rPr lang="en-US" altLang="en-US" b="1" dirty="0" err="1">
                <a:latin typeface="Courier New" panose="02070309020205020404" pitchFamily="49" charset="0"/>
              </a:rPr>
              <a:t>swipl</a:t>
            </a:r>
            <a:r>
              <a:rPr lang="en-US" altLang="en-US" dirty="0">
                <a:latin typeface="Arial" panose="020B0604020202020204" pitchFamily="34" charset="0"/>
              </a:rPr>
              <a:t> (Prolog interpreter) on command line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Load your file: </a:t>
            </a:r>
            <a:r>
              <a:rPr lang="en-US" altLang="en-US" b="1" dirty="0">
                <a:latin typeface="Courier New" panose="02070309020205020404" pitchFamily="49" charset="0"/>
              </a:rPr>
              <a:t>?– [</a:t>
            </a:r>
            <a:r>
              <a:rPr lang="en-US" altLang="en-US" b="1" dirty="0" err="1">
                <a:latin typeface="Courier New" panose="02070309020205020404" pitchFamily="49" charset="0"/>
              </a:rPr>
              <a:t>swnowy</a:t>
            </a:r>
            <a:r>
              <a:rPr lang="en-US" altLang="en-US" b="1" dirty="0">
                <a:latin typeface="Courier New" panose="02070309020205020404" pitchFamily="49" charset="0"/>
              </a:rPr>
              <a:t>].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Issue query at prompt: </a:t>
            </a:r>
            <a:r>
              <a:rPr lang="en-US" altLang="en-US" b="1" dirty="0">
                <a:latin typeface="Courier New" panose="02070309020205020404" pitchFamily="49" charset="0"/>
              </a:rPr>
              <a:t>?– snowy(C).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J.R.Fisher’</a:t>
            </a:r>
            <a:r>
              <a:rPr lang="en-US" altLang="ja-JP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 Prolog Tutorial: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http://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www.cpp.edu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/~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jrfisher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/www/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prolog_tutorial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/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contents.html</a:t>
            </a: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4">
            <a:extLst>
              <a:ext uri="{FF2B5EF4-FFF2-40B4-BE49-F238E27FC236}">
                <a16:creationId xmlns:a16="http://schemas.microsoft.com/office/drawing/2014/main" id="{0CE67740-D62F-9C46-9352-F08794EEC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D53FFA-98FA-A248-855F-23CDBFA5FF44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F39EE91-0F1E-954E-93B3-54CF9EF79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Prolog Concepts: </a:t>
            </a:r>
            <a:r>
              <a:rPr lang="fr-FR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Search Tree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5F000CF5-1A9C-F843-B49E-A9E5EBFEC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57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snowy(C)</a:t>
            </a:r>
            <a:endParaRPr lang="fr-FR" altLang="en-US" sz="3200" b="1"/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FDB99D03-8D96-5A4A-8D02-6E77517A1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434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snowy(X)</a:t>
            </a:r>
            <a:endParaRPr lang="fr-FR" altLang="en-US" sz="3200" b="1"/>
          </a:p>
        </p:txBody>
      </p:sp>
      <p:sp>
        <p:nvSpPr>
          <p:cNvPr id="50181" name="Line 7">
            <a:extLst>
              <a:ext uri="{FF2B5EF4-FFF2-40B4-BE49-F238E27FC236}">
                <a16:creationId xmlns:a16="http://schemas.microsoft.com/office/drawing/2014/main" id="{58E4A3DF-3CA6-824D-B716-5712F2645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962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8">
            <a:extLst>
              <a:ext uri="{FF2B5EF4-FFF2-40B4-BE49-F238E27FC236}">
                <a16:creationId xmlns:a16="http://schemas.microsoft.com/office/drawing/2014/main" id="{F8C69848-7666-CD45-9D7D-6DB3C2F3B6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648200"/>
            <a:ext cx="1447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9">
            <a:extLst>
              <a:ext uri="{FF2B5EF4-FFF2-40B4-BE49-F238E27FC236}">
                <a16:creationId xmlns:a16="http://schemas.microsoft.com/office/drawing/2014/main" id="{05EEF1EE-DEB9-4042-BA42-75184D880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3048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10">
            <a:extLst>
              <a:ext uri="{FF2B5EF4-FFF2-40B4-BE49-F238E27FC236}">
                <a16:creationId xmlns:a16="http://schemas.microsoft.com/office/drawing/2014/main" id="{64D46EB1-ADCC-B14F-85CF-D0AA8D06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4564063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panose="020B0604020202020204" pitchFamily="34" charset="0"/>
              </a:rPr>
              <a:t>AND</a:t>
            </a:r>
          </a:p>
        </p:txBody>
      </p:sp>
      <p:sp>
        <p:nvSpPr>
          <p:cNvPr id="50185" name="Line 11">
            <a:extLst>
              <a:ext uri="{FF2B5EF4-FFF2-40B4-BE49-F238E27FC236}">
                <a16:creationId xmlns:a16="http://schemas.microsoft.com/office/drawing/2014/main" id="{D1F7FEA9-0D3A-054C-BECE-275CA90D2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6313" y="5616575"/>
            <a:ext cx="1447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2">
            <a:extLst>
              <a:ext uri="{FF2B5EF4-FFF2-40B4-BE49-F238E27FC236}">
                <a16:creationId xmlns:a16="http://schemas.microsoft.com/office/drawing/2014/main" id="{BA933F31-15EC-B545-A579-4E9843AD0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2713" y="5616575"/>
            <a:ext cx="1600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Text Box 13">
            <a:extLst>
              <a:ext uri="{FF2B5EF4-FFF2-40B4-BE49-F238E27FC236}">
                <a16:creationId xmlns:a16="http://schemas.microsoft.com/office/drawing/2014/main" id="{19308E60-AAF6-FE43-87DB-BB3AB146E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86400"/>
            <a:ext cx="75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latin typeface="Arial" panose="020B0604020202020204" pitchFamily="34" charset="0"/>
              </a:rPr>
              <a:t>OR</a:t>
            </a:r>
          </a:p>
        </p:txBody>
      </p:sp>
      <p:sp>
        <p:nvSpPr>
          <p:cNvPr id="50188" name="Rectangle 14">
            <a:extLst>
              <a:ext uri="{FF2B5EF4-FFF2-40B4-BE49-F238E27FC236}">
                <a16:creationId xmlns:a16="http://schemas.microsoft.com/office/drawing/2014/main" id="{661F57A8-9C78-3D43-A377-A95813966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rainy(X)</a:t>
            </a:r>
            <a:endParaRPr lang="fr-FR" altLang="en-US" sz="3200" b="1"/>
          </a:p>
        </p:txBody>
      </p:sp>
      <p:sp>
        <p:nvSpPr>
          <p:cNvPr id="50189" name="Rectangle 15">
            <a:extLst>
              <a:ext uri="{FF2B5EF4-FFF2-40B4-BE49-F238E27FC236}">
                <a16:creationId xmlns:a16="http://schemas.microsoft.com/office/drawing/2014/main" id="{3C5CC62C-56C4-A043-9B3B-0F2ACD8C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3340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cold(X)</a:t>
            </a:r>
            <a:endParaRPr lang="fr-FR" altLang="en-US" sz="3200" b="1"/>
          </a:p>
        </p:txBody>
      </p:sp>
      <p:sp>
        <p:nvSpPr>
          <p:cNvPr id="50190" name="Rectangle 16">
            <a:extLst>
              <a:ext uri="{FF2B5EF4-FFF2-40B4-BE49-F238E27FC236}">
                <a16:creationId xmlns:a16="http://schemas.microsoft.com/office/drawing/2014/main" id="{33DE5916-0C6F-CD44-BC74-F9C6C702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rainy(seattle)</a:t>
            </a:r>
            <a:endParaRPr lang="fr-FR" altLang="en-US" sz="3200" b="1"/>
          </a:p>
        </p:txBody>
      </p:sp>
      <p:sp>
        <p:nvSpPr>
          <p:cNvPr id="50191" name="Rectangle 17">
            <a:extLst>
              <a:ext uri="{FF2B5EF4-FFF2-40B4-BE49-F238E27FC236}">
                <a16:creationId xmlns:a16="http://schemas.microsoft.com/office/drawing/2014/main" id="{BC7CA5C8-4B96-A145-85DB-5C33C015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2484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rainy(rochester)</a:t>
            </a:r>
            <a:endParaRPr lang="fr-FR" altLang="en-US" sz="3200" b="1"/>
          </a:p>
        </p:txBody>
      </p:sp>
      <p:sp>
        <p:nvSpPr>
          <p:cNvPr id="50192" name="Rectangle 18">
            <a:extLst>
              <a:ext uri="{FF2B5EF4-FFF2-40B4-BE49-F238E27FC236}">
                <a16:creationId xmlns:a16="http://schemas.microsoft.com/office/drawing/2014/main" id="{1D5E796D-F42A-8B49-9BA7-7F115649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0960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cold(rochester)</a:t>
            </a:r>
            <a:endParaRPr lang="fr-FR" altLang="en-US" sz="3200" b="1"/>
          </a:p>
        </p:txBody>
      </p:sp>
      <p:sp>
        <p:nvSpPr>
          <p:cNvPr id="50193" name="Line 19">
            <a:extLst>
              <a:ext uri="{FF2B5EF4-FFF2-40B4-BE49-F238E27FC236}">
                <a16:creationId xmlns:a16="http://schemas.microsoft.com/office/drawing/2014/main" id="{53278356-BB6F-9544-9E91-E46CD136E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638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Text Box 46">
            <a:extLst>
              <a:ext uri="{FF2B5EF4-FFF2-40B4-BE49-F238E27FC236}">
                <a16:creationId xmlns:a16="http://schemas.microsoft.com/office/drawing/2014/main" id="{EFAD00AA-8B9D-9E49-9889-3B71BF1C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050" y="1371600"/>
            <a:ext cx="42989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rainy(seattle).</a:t>
            </a:r>
          </a:p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rainy(rochester).</a:t>
            </a:r>
          </a:p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cold(rochester).</a:t>
            </a:r>
          </a:p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snowy(X):-rainy(X),cold(X).</a:t>
            </a:r>
          </a:p>
          <a:p>
            <a:pPr eaLnBrk="1" hangingPunct="1"/>
            <a:endParaRPr lang="en-US" altLang="en-US" sz="2000" b="1">
              <a:solidFill>
                <a:srgbClr val="0000FF"/>
              </a:solidFill>
              <a:latin typeface="Courier" pitchFamily="2" charset="0"/>
            </a:endParaRPr>
          </a:p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?- snowy(C).</a:t>
            </a:r>
            <a:endParaRPr lang="en-US" altLang="en-US" sz="2000" b="1">
              <a:latin typeface="Courier" pitchFamily="2" charset="0"/>
            </a:endParaRPr>
          </a:p>
        </p:txBody>
      </p:sp>
      <p:sp>
        <p:nvSpPr>
          <p:cNvPr id="50195" name="Text Box 47">
            <a:extLst>
              <a:ext uri="{FF2B5EF4-FFF2-40B4-BE49-F238E27FC236}">
                <a16:creationId xmlns:a16="http://schemas.microsoft.com/office/drawing/2014/main" id="{EC920EF1-74C1-0D4C-9325-F831BE325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48101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OR</a:t>
            </a:r>
            <a:r>
              <a:rPr lang="en-US" altLang="en-US" sz="1800" dirty="0">
                <a:latin typeface="Arial" panose="020B0604020202020204" pitchFamily="34" charset="0"/>
              </a:rPr>
              <a:t> levels: 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   parent: goal (e.g., </a:t>
            </a:r>
            <a:r>
              <a:rPr lang="en-US" altLang="en-US" sz="1800" b="1" dirty="0">
                <a:latin typeface="Courier New" panose="02070309020205020404" pitchFamily="49" charset="0"/>
              </a:rPr>
              <a:t>rainy(X)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   children: heads-of-clauses (</a:t>
            </a:r>
            <a:r>
              <a:rPr lang="en-US" altLang="en-US" sz="1800" b="1" dirty="0">
                <a:latin typeface="Courier New" panose="02070309020205020404" pitchFamily="49" charset="0"/>
              </a:rPr>
              <a:t>rainy(…)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       ORDER: </a:t>
            </a:r>
            <a:r>
              <a:rPr lang="en-US" altLang="en-US" sz="1800" u="sng" dirty="0">
                <a:latin typeface="Arial" panose="020B0604020202020204" pitchFamily="34" charset="0"/>
              </a:rPr>
              <a:t>from left to right</a:t>
            </a:r>
          </a:p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Arial" panose="020B0604020202020204" pitchFamily="34" charset="0"/>
              </a:rPr>
              <a:t> levels: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   parent: goal (e.g., </a:t>
            </a:r>
            <a:r>
              <a:rPr lang="en-US" altLang="en-US" sz="1800" b="1" dirty="0">
                <a:latin typeface="Courier New" panose="02070309020205020404" pitchFamily="49" charset="0"/>
              </a:rPr>
              <a:t>snowy(X)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   </a:t>
            </a:r>
            <a:r>
              <a:rPr lang="en-US" altLang="en-US" sz="1800" dirty="0">
                <a:latin typeface="Arial" panose="020B0604020202020204" pitchFamily="34" charset="0"/>
              </a:rPr>
              <a:t>children: subgoals (</a:t>
            </a:r>
            <a:r>
              <a:rPr lang="en-US" altLang="en-US" sz="1800" b="1" dirty="0">
                <a:latin typeface="Courier New" panose="02070309020205020404" pitchFamily="49" charset="0"/>
              </a:rPr>
              <a:t>rainy(X), cold(X)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       </a:t>
            </a:r>
            <a:r>
              <a:rPr lang="en-US" altLang="en-US" sz="1800" b="1" dirty="0">
                <a:latin typeface="Arial" panose="020B0604020202020204" pitchFamily="34" charset="0"/>
              </a:rPr>
              <a:t>ORDER: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u="sng" dirty="0">
                <a:latin typeface="Arial" panose="020B0604020202020204" pitchFamily="34" charset="0"/>
              </a:rPr>
              <a:t>from left to right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318243A1-D9A8-6E47-8D95-C9B75DC73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Prolog Concepts: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Unification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9858AC9B-9438-904E-8551-3F93E7A49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At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OR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levels Prolog performs unification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Unifies parent (goal), with child (head-of-clause)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E.g.,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latin typeface="Courier" pitchFamily="2" charset="0"/>
              </a:rPr>
              <a:t>snowy(C) =	snowy(X)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success,</a:t>
            </a:r>
            <a:r>
              <a:rPr lang="en-US" altLang="en-US"/>
              <a:t> </a:t>
            </a:r>
            <a:r>
              <a:rPr lang="en-US" altLang="en-US" b="1">
                <a:latin typeface="Courier" pitchFamily="2" charset="0"/>
              </a:rPr>
              <a:t>_C = _X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latin typeface="Courier" pitchFamily="2" charset="0"/>
              </a:rPr>
              <a:t>rainy(X)	=	rainy(seattle)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success</a:t>
            </a:r>
            <a:r>
              <a:rPr lang="en-US" altLang="en-US" b="1">
                <a:latin typeface="Arial" panose="020B0604020202020204" pitchFamily="34" charset="0"/>
              </a:rPr>
              <a:t>,</a:t>
            </a:r>
            <a:r>
              <a:rPr lang="en-US" altLang="en-US" b="1">
                <a:latin typeface="Courier" pitchFamily="2" charset="0"/>
              </a:rPr>
              <a:t> X = seattle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>
                <a:latin typeface="Courier" pitchFamily="2" charset="0"/>
              </a:rPr>
              <a:t>parents(alice,M,F) = parents(edward,victoria,albert)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fail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>
                <a:latin typeface="Courier" pitchFamily="2" charset="0"/>
              </a:rPr>
              <a:t>parents(alice,M,F) = parents(alice,victoria,albert)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success,</a:t>
            </a:r>
            <a:r>
              <a:rPr lang="en-US" altLang="en-US"/>
              <a:t>  </a:t>
            </a:r>
            <a:r>
              <a:rPr lang="en-US" altLang="en-US" b="1">
                <a:latin typeface="Courier" pitchFamily="2" charset="0"/>
              </a:rPr>
              <a:t>M = victoria, F = albert</a:t>
            </a: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18943C5B-C3CE-2241-A181-41034478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In Prolog, = denotes unification, not assignment! </a:t>
            </a:r>
          </a:p>
        </p:txBody>
      </p:sp>
      <p:sp>
        <p:nvSpPr>
          <p:cNvPr id="52228" name="Slide Number Placeholder 2">
            <a:extLst>
              <a:ext uri="{FF2B5EF4-FFF2-40B4-BE49-F238E27FC236}">
                <a16:creationId xmlns:a16="http://schemas.microsoft.com/office/drawing/2014/main" id="{C90FFD8B-B452-F549-A06F-88F9982DB0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910BC1-938D-B848-9790-D93BBE5310FF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4">
            <a:extLst>
              <a:ext uri="{FF2B5EF4-FFF2-40B4-BE49-F238E27FC236}">
                <a16:creationId xmlns:a16="http://schemas.microsoft.com/office/drawing/2014/main" id="{BCF57191-6357-6F45-86D1-6182664AA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155684-B5E7-2D46-B629-BC23342CDC91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8779309-1693-5D45-8756-78074EAFF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Prolog Concepts: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Unification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C1821D8-6BB7-7A45-8F45-5DE6A0D7B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181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constant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unifies only with itself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E.g., </a:t>
            </a:r>
            <a:r>
              <a:rPr lang="en-US" altLang="en-US" sz="2400" b="1" dirty="0" err="1">
                <a:latin typeface="Courier" pitchFamily="2" charset="0"/>
              </a:rPr>
              <a:t>alice</a:t>
            </a:r>
            <a:r>
              <a:rPr lang="en-US" altLang="en-US" sz="2400" b="1" dirty="0">
                <a:latin typeface="Courier" pitchFamily="2" charset="0"/>
              </a:rPr>
              <a:t>=</a:t>
            </a:r>
            <a:r>
              <a:rPr lang="en-US" altLang="en-US" sz="2400" b="1" dirty="0" err="1">
                <a:latin typeface="Courier" pitchFamily="2" charset="0"/>
              </a:rPr>
              <a:t>alice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Arial" panose="020B0604020202020204" pitchFamily="34" charset="0"/>
              </a:rPr>
              <a:t>but</a:t>
            </a:r>
            <a:r>
              <a:rPr lang="en-US" altLang="en-US" sz="2400" dirty="0"/>
              <a:t> </a:t>
            </a:r>
            <a:r>
              <a:rPr lang="en-US" altLang="en-US" sz="2400" b="1" dirty="0" err="1">
                <a:latin typeface="Courier" pitchFamily="2" charset="0"/>
              </a:rPr>
              <a:t>alice</a:t>
            </a:r>
            <a:r>
              <a:rPr lang="en-US" altLang="en-US" sz="2400" b="1" dirty="0">
                <a:latin typeface="Courier" pitchFamily="2" charset="0"/>
              </a:rPr>
              <a:t>=</a:t>
            </a:r>
            <a:r>
              <a:rPr lang="en-US" altLang="en-US" sz="2400" b="1" dirty="0" err="1">
                <a:latin typeface="Courier" pitchFamily="2" charset="0"/>
              </a:rPr>
              <a:t>edward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fails</a:t>
            </a: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Two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structures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unify if and only if (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they have the same </a:t>
            </a:r>
            <a:r>
              <a:rPr lang="en-US" altLang="en-US" sz="2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functor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(ii) they have the same number of arguments, and (iii) their arguments unify recursively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E.g.,</a:t>
            </a:r>
            <a:r>
              <a:rPr lang="en-US" altLang="en-US" sz="2400" dirty="0"/>
              <a:t> </a:t>
            </a:r>
            <a:r>
              <a:rPr lang="en-US" altLang="en-US" sz="2400" b="1" dirty="0">
                <a:latin typeface="Courier" pitchFamily="2" charset="0"/>
              </a:rPr>
              <a:t>rainy(X) = rainy(</a:t>
            </a:r>
            <a:r>
              <a:rPr lang="en-US" altLang="en-US" sz="2400" b="1" dirty="0" err="1">
                <a:latin typeface="Courier" pitchFamily="2" charset="0"/>
              </a:rPr>
              <a:t>seattle</a:t>
            </a:r>
            <a:r>
              <a:rPr lang="en-US" altLang="en-US" sz="2400" b="1" dirty="0">
                <a:latin typeface="Courier" pitchFamily="2" charset="0"/>
              </a:rPr>
              <a:t>)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variable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unifies with anything. If the other thing has a value, then variable is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bound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to that value. If the other thing is an unbound variable, then the two variables are associated and if either one gets a value, both do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>
            <a:extLst>
              <a:ext uri="{FF2B5EF4-FFF2-40B4-BE49-F238E27FC236}">
                <a16:creationId xmlns:a16="http://schemas.microsoft.com/office/drawing/2014/main" id="{D46AA8DB-9316-6E46-AA96-42827C321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A767738-6D53-1E4F-842A-D1D741386304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B97C64B-9480-194B-8BF8-EE186FEFE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Prolog Concepts: </a:t>
            </a:r>
            <a:r>
              <a:rPr lang="fr-FR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Backtracking</a:t>
            </a:r>
            <a:r>
              <a:rPr lang="fr-FR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D90BEC1-C773-D54B-B8D4-2A822EA3F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1816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If at </a:t>
            </a:r>
            <a:r>
              <a:rPr lang="fr-FR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some</a:t>
            </a: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point, a goal </a:t>
            </a:r>
            <a:r>
              <a:rPr lang="fr-FR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fails</a:t>
            </a: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Prolog </a:t>
            </a:r>
            <a:r>
              <a:rPr lang="fr-FR" altLang="en-US" sz="1800" dirty="0" err="1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backtracks</a:t>
            </a:r>
            <a:r>
              <a:rPr lang="fr-FR" altLang="en-US" sz="1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 the last goal (i.e., last unification point)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where</a:t>
            </a: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there</a:t>
            </a: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is</a:t>
            </a: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an </a:t>
            </a:r>
            <a:r>
              <a:rPr lang="fr-FR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untried</a:t>
            </a: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binding, </a:t>
            </a:r>
            <a:r>
              <a:rPr lang="fr-FR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undoes</a:t>
            </a: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</a:t>
            </a:r>
            <a:r>
              <a:rPr lang="fr-FR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urrent</a:t>
            </a: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binding and tries new binding (an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fr-FR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lternative</a:t>
            </a: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OR </a:t>
            </a:r>
            <a:r>
              <a:rPr lang="fr-FR" altLang="en-US" sz="18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branch</a:t>
            </a:r>
            <a:r>
              <a:rPr lang="fr-FR" altLang="en-US" sz="1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), etc.</a:t>
            </a:r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57D26EC7-A34F-FA47-8831-86F6B67E6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590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B201F5F4-21DA-5C48-997C-7A3DFE28F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971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snowy(C)</a:t>
            </a:r>
            <a:endParaRPr lang="fr-FR" altLang="en-US" sz="3200" b="1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AF3DB7AE-BA4B-A541-B771-76F7ABE2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576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snowy(X)</a:t>
            </a:r>
            <a:endParaRPr lang="fr-FR" altLang="en-US" sz="3200" b="1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514CA407-8EB5-2845-9AE9-9C72EB841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36C4092A-7B29-3C4E-8BF0-44CADF370B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962400"/>
            <a:ext cx="1447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F9A263CB-B5F6-5A4D-AC86-DB202372B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962400"/>
            <a:ext cx="3048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4A36E395-4FCD-A347-B875-D803A3EB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3878263"/>
            <a:ext cx="74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/>
              <a:t>AND</a:t>
            </a:r>
          </a:p>
        </p:txBody>
      </p:sp>
      <p:sp>
        <p:nvSpPr>
          <p:cNvPr id="55307" name="Line 11">
            <a:extLst>
              <a:ext uri="{FF2B5EF4-FFF2-40B4-BE49-F238E27FC236}">
                <a16:creationId xmlns:a16="http://schemas.microsoft.com/office/drawing/2014/main" id="{970A4ECD-273A-084B-8615-3093D20F6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6313" y="4930775"/>
            <a:ext cx="1447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2">
            <a:extLst>
              <a:ext uri="{FF2B5EF4-FFF2-40B4-BE49-F238E27FC236}">
                <a16:creationId xmlns:a16="http://schemas.microsoft.com/office/drawing/2014/main" id="{264DB67C-A0DA-3343-8ABD-6160A2EE8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2713" y="4930775"/>
            <a:ext cx="1600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Text Box 13">
            <a:extLst>
              <a:ext uri="{FF2B5EF4-FFF2-40B4-BE49-F238E27FC236}">
                <a16:creationId xmlns:a16="http://schemas.microsoft.com/office/drawing/2014/main" id="{7C3D6BCB-7669-5840-9650-9A5BCB1CF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00600"/>
            <a:ext cx="75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/>
              <a:t>OR</a:t>
            </a:r>
          </a:p>
        </p:txBody>
      </p: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8D8E528D-414A-3C44-AEEF-6C27D63C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rainy(X)</a:t>
            </a:r>
            <a:endParaRPr lang="fr-FR" altLang="en-US" sz="3200" b="1"/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059EF9E6-ACBA-5B45-BE92-AED935290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482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cold(X)</a:t>
            </a:r>
            <a:endParaRPr lang="fr-FR" altLang="en-US" sz="3200" b="1"/>
          </a:p>
        </p:txBody>
      </p:sp>
      <p:sp>
        <p:nvSpPr>
          <p:cNvPr id="55312" name="Rectangle 16">
            <a:extLst>
              <a:ext uri="{FF2B5EF4-FFF2-40B4-BE49-F238E27FC236}">
                <a16:creationId xmlns:a16="http://schemas.microsoft.com/office/drawing/2014/main" id="{4DFE8596-A947-8940-94A1-10A3E145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626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rainy(seattle)</a:t>
            </a:r>
            <a:endParaRPr lang="fr-FR" altLang="en-US" sz="3200" b="1"/>
          </a:p>
        </p:txBody>
      </p:sp>
      <p:sp>
        <p:nvSpPr>
          <p:cNvPr id="55313" name="Rectangle 17">
            <a:extLst>
              <a:ext uri="{FF2B5EF4-FFF2-40B4-BE49-F238E27FC236}">
                <a16:creationId xmlns:a16="http://schemas.microsoft.com/office/drawing/2014/main" id="{1B84D8B1-4DBC-5447-A980-7BC04401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5626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rainy(rochester)</a:t>
            </a:r>
            <a:endParaRPr lang="fr-FR" altLang="en-US" sz="3200" b="1"/>
          </a:p>
        </p:txBody>
      </p:sp>
      <p:sp>
        <p:nvSpPr>
          <p:cNvPr id="55314" name="Rectangle 18">
            <a:extLst>
              <a:ext uri="{FF2B5EF4-FFF2-40B4-BE49-F238E27FC236}">
                <a16:creationId xmlns:a16="http://schemas.microsoft.com/office/drawing/2014/main" id="{78C29BD0-28F9-5E40-ABDB-1BEE43A0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410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latin typeface="Courier New" panose="02070309020205020404" pitchFamily="49" charset="0"/>
              </a:rPr>
              <a:t>cold(rochester)</a:t>
            </a:r>
            <a:endParaRPr lang="fr-FR" altLang="en-US" sz="3200" b="1"/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FE3F8B0B-F7E2-1641-9392-E85E1B7BF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953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78EAC40B-2E68-BE4A-BCA2-662151283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90800"/>
            <a:ext cx="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A7351095-D55E-3E47-AD37-94B71370B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76600"/>
            <a:ext cx="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32AE4460-E152-2B43-B0C1-F0AA8DAE8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962400"/>
            <a:ext cx="1447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FCEFAF14-F9D0-314D-9689-548A7EF68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572000"/>
            <a:ext cx="4572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Freeform 24">
            <a:extLst>
              <a:ext uri="{FF2B5EF4-FFF2-40B4-BE49-F238E27FC236}">
                <a16:creationId xmlns:a16="http://schemas.microsoft.com/office/drawing/2014/main" id="{66F25350-CA6F-C34A-BE92-C048F2339DB1}"/>
              </a:ext>
            </a:extLst>
          </p:cNvPr>
          <p:cNvSpPr>
            <a:spLocks/>
          </p:cNvSpPr>
          <p:nvPr/>
        </p:nvSpPr>
        <p:spPr bwMode="auto">
          <a:xfrm>
            <a:off x="228600" y="5105400"/>
            <a:ext cx="1752600" cy="762000"/>
          </a:xfrm>
          <a:custGeom>
            <a:avLst/>
            <a:gdLst>
              <a:gd name="T0" fmla="*/ 2147483647 w 912"/>
              <a:gd name="T1" fmla="*/ 0 h 568"/>
              <a:gd name="T2" fmla="*/ 2147483647 w 912"/>
              <a:gd name="T3" fmla="*/ 2147483647 h 568"/>
              <a:gd name="T4" fmla="*/ 2147483647 w 912"/>
              <a:gd name="T5" fmla="*/ 2147483647 h 568"/>
              <a:gd name="T6" fmla="*/ 0 60000 65536"/>
              <a:gd name="T7" fmla="*/ 0 60000 65536"/>
              <a:gd name="T8" fmla="*/ 0 60000 65536"/>
              <a:gd name="T9" fmla="*/ 0 w 912"/>
              <a:gd name="T10" fmla="*/ 0 h 568"/>
              <a:gd name="T11" fmla="*/ 912 w 912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568">
                <a:moveTo>
                  <a:pt x="336" y="0"/>
                </a:moveTo>
                <a:cubicBezTo>
                  <a:pt x="168" y="244"/>
                  <a:pt x="0" y="488"/>
                  <a:pt x="96" y="528"/>
                </a:cubicBezTo>
                <a:cubicBezTo>
                  <a:pt x="192" y="568"/>
                  <a:pt x="552" y="404"/>
                  <a:pt x="912" y="24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5">
            <a:extLst>
              <a:ext uri="{FF2B5EF4-FFF2-40B4-BE49-F238E27FC236}">
                <a16:creationId xmlns:a16="http://schemas.microsoft.com/office/drawing/2014/main" id="{B5EF12F8-27EA-5443-977E-AB50211D15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343400"/>
            <a:ext cx="1447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26">
            <a:extLst>
              <a:ext uri="{FF2B5EF4-FFF2-40B4-BE49-F238E27FC236}">
                <a16:creationId xmlns:a16="http://schemas.microsoft.com/office/drawing/2014/main" id="{C23718FD-BB98-EE4A-95EC-BD14636F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_C = _X</a:t>
            </a:r>
            <a:endParaRPr lang="fr-FR" altLang="en-US" sz="3200"/>
          </a:p>
        </p:txBody>
      </p:sp>
      <p:sp>
        <p:nvSpPr>
          <p:cNvPr id="55323" name="Rectangle 27">
            <a:extLst>
              <a:ext uri="{FF2B5EF4-FFF2-40B4-BE49-F238E27FC236}">
                <a16:creationId xmlns:a16="http://schemas.microsoft.com/office/drawing/2014/main" id="{1CDF8188-4D53-AD48-A877-52C58AAD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006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X = seattle</a:t>
            </a:r>
            <a:endParaRPr lang="fr-FR" altLang="en-US" sz="3200"/>
          </a:p>
        </p:txBody>
      </p:sp>
      <p:sp>
        <p:nvSpPr>
          <p:cNvPr id="55324" name="Line 28">
            <a:extLst>
              <a:ext uri="{FF2B5EF4-FFF2-40B4-BE49-F238E27FC236}">
                <a16:creationId xmlns:a16="http://schemas.microsoft.com/office/drawing/2014/main" id="{F3F088FD-A2AE-9448-ACF0-B1FDF3CBF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343400"/>
            <a:ext cx="20574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Rectangle 29">
            <a:extLst>
              <a:ext uri="{FF2B5EF4-FFF2-40B4-BE49-F238E27FC236}">
                <a16:creationId xmlns:a16="http://schemas.microsoft.com/office/drawing/2014/main" id="{02C859BB-71B2-0C46-A3DC-5CCEA441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10000"/>
            <a:ext cx="3200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r-FR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cold(seattle) fails; </a:t>
            </a:r>
            <a:r>
              <a:rPr lang="fr-FR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backtrack</a:t>
            </a:r>
            <a:r>
              <a:rPr lang="fr-FR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.</a:t>
            </a:r>
            <a:endParaRPr lang="fr-FR" altLang="en-US" sz="3200"/>
          </a:p>
        </p:txBody>
      </p:sp>
      <p:sp>
        <p:nvSpPr>
          <p:cNvPr id="55326" name="Text Box 44">
            <a:extLst>
              <a:ext uri="{FF2B5EF4-FFF2-40B4-BE49-F238E27FC236}">
                <a16:creationId xmlns:a16="http://schemas.microsoft.com/office/drawing/2014/main" id="{406092DD-A7BF-BE44-AECD-3646DEDE7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050" y="1066800"/>
            <a:ext cx="42989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rainy(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seattle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rainy(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cold(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).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snowy(X):-rainy(X),cold(X).</a:t>
            </a:r>
          </a:p>
          <a:p>
            <a:pPr eaLnBrk="1" hangingPunct="1"/>
            <a:endParaRPr lang="en-US" altLang="en-US" sz="2000" b="1" dirty="0">
              <a:solidFill>
                <a:srgbClr val="0000FF"/>
              </a:solidFill>
              <a:latin typeface="Courier" pitchFamily="2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</a:rPr>
              <a:t>?- snowy(C).</a:t>
            </a:r>
            <a:endParaRPr lang="en-US" altLang="en-US" sz="2000" b="1" dirty="0">
              <a:latin typeface="Courier" pitchFamily="2" charset="0"/>
            </a:endParaRPr>
          </a:p>
        </p:txBody>
      </p:sp>
      <p:sp>
        <p:nvSpPr>
          <p:cNvPr id="55327" name="Footer Placeholder 3">
            <a:extLst>
              <a:ext uri="{FF2B5EF4-FFF2-40B4-BE49-F238E27FC236}">
                <a16:creationId xmlns:a16="http://schemas.microsoft.com/office/drawing/2014/main" id="{F4BC8159-9451-134B-8DCE-0CB02334E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4">
            <a:extLst>
              <a:ext uri="{FF2B5EF4-FFF2-40B4-BE49-F238E27FC236}">
                <a16:creationId xmlns:a16="http://schemas.microsoft.com/office/drawing/2014/main" id="{9315CA2C-CA3C-C640-A8D1-EAA559C7A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E46E30-082C-DC4E-8BE5-55CF19EC0502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44C6D3-DEAC-B84D-BD79-D5E17FF0D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Prolog Concepts: </a:t>
            </a:r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Backward Chaining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E7C4D55-6FDA-E449-AF74-F3C430A89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5334000" cy="52578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Backward chaining: starts </a:t>
            </a:r>
            <a:b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from goal, towards facts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? – snowy(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).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b="1" dirty="0">
              <a:solidFill>
                <a:srgbClr val="0000FF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snowy(</a:t>
            </a:r>
            <a:r>
              <a:rPr lang="en-US" altLang="en-US" sz="2000" b="1" dirty="0" err="1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rochester</a:t>
            </a:r>
            <a:r>
              <a:rPr lang="en-US" altLang="en-US" sz="20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):-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    rainy(</a:t>
            </a:r>
            <a:r>
              <a:rPr lang="en-US" altLang="en-US" sz="2000" b="1" dirty="0" err="1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rochester</a:t>
            </a:r>
            <a:r>
              <a:rPr lang="en-US" altLang="en-US" sz="20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    cold(</a:t>
            </a:r>
            <a:r>
              <a:rPr lang="en-US" altLang="en-US" sz="2000" b="1" dirty="0" err="1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rochester</a:t>
            </a:r>
            <a:r>
              <a:rPr lang="en-US" altLang="en-US" sz="20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rainy(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----------------------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snowy(</a:t>
            </a:r>
            <a:r>
              <a:rPr lang="en-US" altLang="en-US" sz="2000" b="1" dirty="0" err="1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rochester</a:t>
            </a:r>
            <a:r>
              <a:rPr lang="en-US" altLang="en-US" sz="20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):-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    cold(</a:t>
            </a:r>
            <a:r>
              <a:rPr lang="en-US" altLang="en-US" sz="2000" b="1" dirty="0" err="1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rochester</a:t>
            </a:r>
            <a:r>
              <a:rPr lang="en-US" altLang="en-US" sz="2000" b="1" dirty="0">
                <a:solidFill>
                  <a:schemeClr val="hlink"/>
                </a:solidFill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cold(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----------------------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snowy(</a:t>
            </a:r>
            <a:r>
              <a:rPr lang="en-US" altLang="en-US" sz="2000" b="1" dirty="0" err="1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rochester</a:t>
            </a:r>
            <a:r>
              <a:rPr lang="en-US" altLang="en-US" sz="2000" b="1" dirty="0">
                <a:solidFill>
                  <a:srgbClr val="0000FF"/>
                </a:solidFill>
                <a:latin typeface="Courier" pitchFamily="2" charset="0"/>
                <a:ea typeface="ＭＳ Ｐゴシック" panose="020B0600070205080204" pitchFamily="34" charset="-128"/>
              </a:rPr>
              <a:t>).</a:t>
            </a: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EC16C198-3F3E-9E46-8A23-FA5DB046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954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D9E3609-AF73-CE45-B016-4CFADBC6C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95400"/>
            <a:ext cx="533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Forward chaining: starts from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facts towards goal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? – snowy(rochester).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000" b="1">
              <a:solidFill>
                <a:srgbClr val="0000FF"/>
              </a:solidFill>
              <a:latin typeface="Courier" pitchFamily="2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" pitchFamily="2" charset="0"/>
              </a:rPr>
              <a:t>rainy(rochester)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snowy(rochester):-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    rainy(rochester),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    cold(rochester)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-----------------------------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latin typeface="Courier" pitchFamily="2" charset="0"/>
              </a:rPr>
              <a:t>cold(rochester)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snowy(rochester):-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    cold(rochester)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-----------------------------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snowy(rochester).</a:t>
            </a:r>
          </a:p>
        </p:txBody>
      </p:sp>
      <p:sp>
        <p:nvSpPr>
          <p:cNvPr id="57350" name="Footer Placeholder 1">
            <a:extLst>
              <a:ext uri="{FF2B5EF4-FFF2-40B4-BE49-F238E27FC236}">
                <a16:creationId xmlns:a16="http://schemas.microsoft.com/office/drawing/2014/main" id="{AF4EE605-8D60-9B41-986B-7C59B753F2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07844D87-E570-FF43-B605-21C729E4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616DDBE5-E931-BA42-8790-29035F20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Draw search tree for query.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What are the bindings for </a:t>
            </a:r>
            <a:r>
              <a:rPr lang="en-US" altLang="en-US" b="1">
                <a:latin typeface="Courier" pitchFamily="2" charset="0"/>
                <a:ea typeface="ＭＳ Ｐゴシック" panose="020B0600070205080204" pitchFamily="34" charset="-128"/>
              </a:rPr>
              <a:t>C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59395" name="Footer Placeholder 3">
            <a:extLst>
              <a:ext uri="{FF2B5EF4-FFF2-40B4-BE49-F238E27FC236}">
                <a16:creationId xmlns:a16="http://schemas.microsoft.com/office/drawing/2014/main" id="{80E5138F-D9D2-334A-88AA-CB0534781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63B94565-971C-2C44-9C78-A216A5834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F6D6114-8C2B-214E-9578-6AAD50938321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59397" name="Text Box 44">
            <a:extLst>
              <a:ext uri="{FF2B5EF4-FFF2-40B4-BE49-F238E27FC236}">
                <a16:creationId xmlns:a16="http://schemas.microsoft.com/office/drawing/2014/main" id="{4A221E0F-A04C-C74B-97C0-1CEEB9E7E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08125"/>
            <a:ext cx="61880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takes(jane, his).</a:t>
            </a:r>
          </a:p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takes(jane, cs).</a:t>
            </a:r>
          </a:p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takes(ajit, art).</a:t>
            </a:r>
          </a:p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takes(ajit, cs).</a:t>
            </a:r>
          </a:p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classmates(X,Y):-takes(X,Z),takes(Y,Z).</a:t>
            </a:r>
          </a:p>
          <a:p>
            <a:pPr eaLnBrk="1" hangingPunct="1"/>
            <a:endParaRPr lang="en-US" altLang="en-US" sz="2000" b="1">
              <a:solidFill>
                <a:srgbClr val="0000FF"/>
              </a:solidFill>
              <a:latin typeface="Courier" pitchFamily="2" charset="0"/>
            </a:endParaRPr>
          </a:p>
          <a:p>
            <a:pPr eaLnBrk="1" hangingPunct="1"/>
            <a:r>
              <a:rPr lang="en-US" altLang="en-US" sz="2000" b="1">
                <a:solidFill>
                  <a:srgbClr val="0000FF"/>
                </a:solidFill>
                <a:latin typeface="Courier" pitchFamily="2" charset="0"/>
              </a:rPr>
              <a:t>?- classmates(jane,C).</a:t>
            </a:r>
            <a:endParaRPr lang="en-US" altLang="en-US" sz="2000" b="1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1FCE-D254-7B4F-8E5D-8446E46C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5816-79BB-FE41-BBB5-B3C4382D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21B1A-83BE-8247-BCD1-A4995F9776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642C7-D1FD-CB42-8AD2-ADCA1DBC4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A496D4-D445-7A46-BD66-9A31BD46E1FA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23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2224-543A-2A4B-AA6C-629B4D45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Study Prolog?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9951-295D-BC42-89C7-31383AD5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Declarative programming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logic programming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Prolog is useful in a variety of applications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Rule-based reasoning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Natural-language processing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systems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Prolog and SQL have a lot in common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Practice of important concepts such as 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first-order logic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B0892-CE7E-F74A-8282-38BB234F07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EA88-5B61-7D43-B4E2-EFF6F1F1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A496D4-D445-7A46-BD66-9A31BD46E1F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72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>
            <a:extLst>
              <a:ext uri="{FF2B5EF4-FFF2-40B4-BE49-F238E27FC236}">
                <a16:creationId xmlns:a16="http://schemas.microsoft.com/office/drawing/2014/main" id="{CD6395EE-6FA7-B54B-868F-5E458E5EE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B69E5573-D285-7C4E-B96B-5FB9D7534C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20DD14-8A43-C34C-AB66-747047315B61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F3DBCD0-6BCF-9241-A162-AB4108890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Logic Programming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F7FC590-143B-5940-A0A7-9F4D609DA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913" y="1295400"/>
            <a:ext cx="8758237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Logic programming is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declarative programming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Logic program states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what</a:t>
            </a:r>
            <a:r>
              <a:rPr lang="en-US" altLang="en-US" sz="2800" dirty="0">
                <a:latin typeface="Arial" panose="020B0604020202020204" pitchFamily="34" charset="0"/>
              </a:rPr>
              <a:t> (logic), not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how</a:t>
            </a:r>
            <a:r>
              <a:rPr lang="en-US" altLang="en-US" sz="2800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>(control)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Programmer declares axioms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In Prolog,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facts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rules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Programmer states a theorem, or a goal (the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what</a:t>
            </a:r>
            <a:r>
              <a:rPr lang="en-US" altLang="en-US" sz="2800" dirty="0">
                <a:latin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In Prolog, a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query</a:t>
            </a:r>
          </a:p>
          <a:p>
            <a:pPr lvl="1"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Language implementation determines how to use the axioms to prove the goal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>
            <a:extLst>
              <a:ext uri="{FF2B5EF4-FFF2-40B4-BE49-F238E27FC236}">
                <a16:creationId xmlns:a16="http://schemas.microsoft.com/office/drawing/2014/main" id="{F895FBBA-4093-0E46-B138-A44272A2AE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1740A7F-1D03-4B43-B60F-833C5AA6CA33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7E06549-576D-FC46-9C3C-131D97237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21713" cy="87153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Logic Programming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0E8F34B-6A84-CC40-AA26-6059A2FA3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648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Logic programming style is characterized by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Database of facts and rules </a:t>
            </a:r>
            <a:r>
              <a:rPr lang="en-US" altLang="en-US" dirty="0">
                <a:latin typeface="Arial" panose="020B0604020202020204" pitchFamily="34" charset="0"/>
              </a:rPr>
              <a:t>that represent logical relations. Computation is modeled as search (queries) over this database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Use of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lists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use of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recursion</a:t>
            </a:r>
            <a:r>
              <a:rPr lang="en-US" altLang="en-US" dirty="0">
                <a:latin typeface="Arial" panose="020B0604020202020204" pitchFamily="34" charset="0"/>
              </a:rPr>
              <a:t>, which turns out very similar to the functional programming style 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Footer Placeholder 1">
            <a:extLst>
              <a:ext uri="{FF2B5EF4-FFF2-40B4-BE49-F238E27FC236}">
                <a16:creationId xmlns:a16="http://schemas.microsoft.com/office/drawing/2014/main" id="{C3F2635B-15B3-E347-80C0-F97550A6ED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>
            <a:extLst>
              <a:ext uri="{FF2B5EF4-FFF2-40B4-BE49-F238E27FC236}">
                <a16:creationId xmlns:a16="http://schemas.microsoft.com/office/drawing/2014/main" id="{151F191E-D6F9-0A49-A047-8E93120778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7074F6-8EA4-8241-BE58-6775D7B6AB0F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30FDB3F-E4DA-454C-A06A-7D797DB3C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Logic Programming Concepts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65E9163-05BE-CD4C-A062-03B2BAC5B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8006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Horn Clause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is: 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 </a:t>
            </a:r>
            <a:r>
              <a:rPr lang="en-US" altLang="en-US" sz="2800" b="1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 B</a:t>
            </a:r>
            <a:r>
              <a:rPr lang="en-US" altLang="en-US" sz="2800" i="1" baseline="-25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,B</a:t>
            </a:r>
            <a:r>
              <a:rPr lang="en-US" altLang="en-US" sz="2800" i="1" baseline="-25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,…,B</a:t>
            </a:r>
            <a:r>
              <a:rPr lang="en-US" altLang="en-US" sz="2800" i="1" baseline="-25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endParaRPr lang="en-US" altLang="en-US" sz="2800" i="1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Antecedents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B</a:t>
            </a:r>
            <a:r>
              <a:rPr lang="ja-JP" altLang="en-US" sz="240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 dirty="0">
                <a:solidFill>
                  <a:srgbClr val="0000FF"/>
                </a:solidFill>
                <a:latin typeface="Arial" panose="020B0604020202020204" pitchFamily="34" charset="0"/>
              </a:rPr>
              <a:t>s</a:t>
            </a:r>
            <a:r>
              <a:rPr lang="en-US" altLang="ja-JP" sz="2400" dirty="0">
                <a:latin typeface="Arial" panose="020B0604020202020204" pitchFamily="34" charset="0"/>
              </a:rPr>
              <a:t>): conjunction of </a:t>
            </a:r>
            <a:r>
              <a:rPr lang="en-US" altLang="ja-JP" sz="2400" dirty="0">
                <a:solidFill>
                  <a:srgbClr val="0000FF"/>
                </a:solidFill>
                <a:latin typeface="Arial" panose="020B0604020202020204" pitchFamily="34" charset="0"/>
              </a:rPr>
              <a:t>zero</a:t>
            </a:r>
            <a:r>
              <a:rPr lang="en-US" altLang="ja-JP" sz="2400" dirty="0">
                <a:latin typeface="Arial" panose="020B0604020202020204" pitchFamily="34" charset="0"/>
              </a:rPr>
              <a:t> or more terms in </a:t>
            </a:r>
            <a:r>
              <a:rPr lang="en-US" altLang="ja-JP" sz="2400" u="sng" dirty="0">
                <a:latin typeface="Arial" panose="020B0604020202020204" pitchFamily="34" charset="0"/>
              </a:rPr>
              <a:t>predicate calculus</a:t>
            </a:r>
            <a:r>
              <a:rPr lang="en-US" altLang="ja-JP" sz="2400" dirty="0">
                <a:latin typeface="Arial" panose="020B0604020202020204" pitchFamily="34" charset="0"/>
              </a:rPr>
              <a:t>; this is the </a:t>
            </a:r>
            <a:r>
              <a:rPr lang="en-US" altLang="ja-JP" sz="2400" dirty="0">
                <a:solidFill>
                  <a:srgbClr val="FF0000"/>
                </a:solidFill>
                <a:latin typeface="Arial" panose="020B0604020202020204" pitchFamily="34" charset="0"/>
              </a:rPr>
              <a:t>body</a:t>
            </a:r>
            <a:r>
              <a:rPr lang="en-US" altLang="ja-JP" sz="2400" dirty="0">
                <a:latin typeface="Arial" panose="020B0604020202020204" pitchFamily="34" charset="0"/>
              </a:rPr>
              <a:t> of the horn clause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Consequent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(</a:t>
            </a:r>
            <a:r>
              <a:rPr lang="en-US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 dirty="0">
                <a:latin typeface="Arial" panose="020B0604020202020204" pitchFamily="34" charset="0"/>
              </a:rPr>
              <a:t>): a term in </a:t>
            </a:r>
            <a:r>
              <a:rPr lang="en-US" altLang="en-US" sz="2400" u="sng" dirty="0">
                <a:latin typeface="Arial" panose="020B0604020202020204" pitchFamily="34" charset="0"/>
              </a:rPr>
              <a:t>predicate calculus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Resolution principle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: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if two Horn clauses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are such that </a:t>
            </a:r>
            <a:r>
              <a:rPr lang="en-US" altLang="en-US" sz="2800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matches </a:t>
            </a:r>
            <a:r>
              <a:rPr lang="en-US" altLang="en-US" sz="2800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sz="2800" i="1" baseline="-25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then we can replace </a:t>
            </a:r>
            <a:r>
              <a:rPr lang="en-US" altLang="en-US" sz="2800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en-US" sz="2800" i="1" baseline="-25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with </a:t>
            </a:r>
            <a:r>
              <a:rPr lang="en-US" altLang="en-US" sz="2800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n-US" altLang="en-US" sz="2800" i="1" baseline="-25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800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,B</a:t>
            </a:r>
            <a:r>
              <a:rPr lang="en-US" altLang="en-US" sz="2800" i="1" baseline="-25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2800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,B</a:t>
            </a:r>
            <a:r>
              <a:rPr lang="en-US" altLang="en-US" sz="2800" i="1" baseline="-25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 sz="2800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,…, </a:t>
            </a:r>
            <a:r>
              <a:rPr lang="en-US" altLang="en-US" sz="2800" i="1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</a:t>
            </a:r>
            <a:r>
              <a:rPr lang="en-US" altLang="en-US" sz="2800" i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</a:t>
            </a:r>
            <a:endParaRPr lang="en-US" altLang="en-US" sz="2800" i="1" baseline="-25000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1A0DDFB9-0830-1148-AC5A-B4A5A20A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14725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800" i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i="1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</a:t>
            </a:r>
            <a:r>
              <a:rPr lang="en-US" altLang="en-US" sz="2800" i="1">
                <a:latin typeface="Arial" panose="020B0604020202020204" pitchFamily="34" charset="0"/>
              </a:rPr>
              <a:t> </a:t>
            </a:r>
            <a:r>
              <a:rPr lang="en-US" altLang="en-US" sz="2800" i="1">
                <a:solidFill>
                  <a:schemeClr val="hlink"/>
                </a:solidFill>
                <a:latin typeface="Arial" panose="020B0604020202020204" pitchFamily="34" charset="0"/>
              </a:rPr>
              <a:t>B</a:t>
            </a:r>
            <a:r>
              <a:rPr lang="en-US" altLang="en-US" sz="2800" i="1" baseline="-250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800" i="1">
                <a:solidFill>
                  <a:schemeClr val="hlink"/>
                </a:solidFill>
                <a:latin typeface="Arial" panose="020B0604020202020204" pitchFamily="34" charset="0"/>
              </a:rPr>
              <a:t>,B</a:t>
            </a:r>
            <a:r>
              <a:rPr lang="en-US" altLang="en-US" sz="2800" i="1" baseline="-250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800" i="1">
                <a:solidFill>
                  <a:schemeClr val="hlink"/>
                </a:solidFill>
                <a:latin typeface="Arial" panose="020B0604020202020204" pitchFamily="34" charset="0"/>
              </a:rPr>
              <a:t>,B</a:t>
            </a:r>
            <a:r>
              <a:rPr lang="en-US" altLang="en-US" sz="2800" i="1" baseline="-2500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800" i="1">
                <a:solidFill>
                  <a:schemeClr val="hlink"/>
                </a:solidFill>
                <a:latin typeface="Arial" panose="020B0604020202020204" pitchFamily="34" charset="0"/>
              </a:rPr>
              <a:t> ,…, B</a:t>
            </a:r>
            <a:r>
              <a:rPr lang="en-US" altLang="en-US" sz="2800" i="1" baseline="-25000">
                <a:solidFill>
                  <a:schemeClr val="hlink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19A86B6A-A6CD-2447-AF8C-723D3E98C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71925"/>
            <a:ext cx="355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i="1">
                <a:latin typeface="Arial" panose="020B0604020202020204" pitchFamily="34" charset="0"/>
              </a:rPr>
              <a:t> </a:t>
            </a:r>
            <a:r>
              <a:rPr lang="en-US" altLang="en-US" sz="2800" b="1" i="1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</a:t>
            </a:r>
            <a:r>
              <a:rPr lang="en-US" altLang="en-US" sz="2800" i="1">
                <a:latin typeface="Arial" panose="020B0604020202020204" pitchFamily="34" charset="0"/>
              </a:rPr>
              <a:t>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en-US" sz="2800" i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800" i="1">
                <a:solidFill>
                  <a:srgbClr val="0000FF"/>
                </a:solidFill>
                <a:latin typeface="Arial" panose="020B0604020202020204" pitchFamily="34" charset="0"/>
              </a:rPr>
              <a:t>,D</a:t>
            </a:r>
            <a:r>
              <a:rPr lang="en-US" altLang="en-US" sz="2800" i="1" baseline="-250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800" i="1">
                <a:solidFill>
                  <a:srgbClr val="0000FF"/>
                </a:solidFill>
                <a:latin typeface="Arial" panose="020B0604020202020204" pitchFamily="34" charset="0"/>
              </a:rPr>
              <a:t>,D</a:t>
            </a:r>
            <a:r>
              <a:rPr lang="en-US" altLang="en-US" sz="2800" i="1" baseline="-2500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800" i="1">
                <a:solidFill>
                  <a:srgbClr val="0000FF"/>
                </a:solidFill>
                <a:latin typeface="Arial" panose="020B0604020202020204" pitchFamily="34" charset="0"/>
              </a:rPr>
              <a:t> ,…, D</a:t>
            </a:r>
            <a:r>
              <a:rPr lang="en-US" altLang="en-US" sz="2800" i="1" baseline="-2500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E426BD3A-0E52-8442-BE7E-C1E8646E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5572125"/>
            <a:ext cx="5713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0000FF"/>
                </a:solidFill>
                <a:latin typeface="Arial" panose="020B0604020202020204" pitchFamily="34" charset="0"/>
              </a:rPr>
              <a:t>C </a:t>
            </a:r>
            <a:r>
              <a:rPr lang="en-US" altLang="en-US" sz="2800" b="1" i="1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</a:t>
            </a:r>
            <a:r>
              <a:rPr lang="en-US" altLang="en-US" sz="2800" i="1">
                <a:latin typeface="Arial" panose="020B0604020202020204" pitchFamily="34" charset="0"/>
              </a:rPr>
              <a:t> </a:t>
            </a:r>
            <a:r>
              <a:rPr lang="en-US" altLang="en-US" sz="2800" i="1" u="sng">
                <a:solidFill>
                  <a:schemeClr val="hlink"/>
                </a:solidFill>
                <a:latin typeface="Arial" panose="020B0604020202020204" pitchFamily="34" charset="0"/>
              </a:rPr>
              <a:t>B</a:t>
            </a:r>
            <a:r>
              <a:rPr lang="en-US" altLang="en-US" sz="2800" i="1" u="sng" baseline="-250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800" i="1" u="sng">
                <a:solidFill>
                  <a:schemeClr val="hlink"/>
                </a:solidFill>
                <a:latin typeface="Arial" panose="020B0604020202020204" pitchFamily="34" charset="0"/>
              </a:rPr>
              <a:t>,B</a:t>
            </a:r>
            <a:r>
              <a:rPr lang="en-US" altLang="en-US" sz="2800" i="1" u="sng" baseline="-250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800" i="1" u="sng">
                <a:solidFill>
                  <a:schemeClr val="hlink"/>
                </a:solidFill>
                <a:latin typeface="Arial" panose="020B0604020202020204" pitchFamily="34" charset="0"/>
              </a:rPr>
              <a:t>,B</a:t>
            </a:r>
            <a:r>
              <a:rPr lang="en-US" altLang="en-US" sz="2800" i="1" u="sng" baseline="-2500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800" i="1" u="sng">
                <a:solidFill>
                  <a:schemeClr val="hlink"/>
                </a:solidFill>
                <a:latin typeface="Arial" panose="020B0604020202020204" pitchFamily="34" charset="0"/>
              </a:rPr>
              <a:t> ,…, B</a:t>
            </a:r>
            <a:r>
              <a:rPr lang="en-US" altLang="en-US" sz="2800" i="1" u="sng" baseline="-25000">
                <a:solidFill>
                  <a:schemeClr val="hlink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800" i="1">
                <a:solidFill>
                  <a:srgbClr val="0000FF"/>
                </a:solidFill>
                <a:latin typeface="Arial" panose="020B0604020202020204" pitchFamily="34" charset="0"/>
              </a:rPr>
              <a:t>,D</a:t>
            </a:r>
            <a:r>
              <a:rPr lang="en-US" altLang="en-US" sz="2800" i="1" baseline="-250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800" i="1">
                <a:solidFill>
                  <a:srgbClr val="0000FF"/>
                </a:solidFill>
                <a:latin typeface="Arial" panose="020B0604020202020204" pitchFamily="34" charset="0"/>
              </a:rPr>
              <a:t>,D</a:t>
            </a:r>
            <a:r>
              <a:rPr lang="en-US" altLang="en-US" sz="2800" i="1" baseline="-2500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800" i="1">
                <a:solidFill>
                  <a:srgbClr val="0000FF"/>
                </a:solidFill>
                <a:latin typeface="Arial" panose="020B0604020202020204" pitchFamily="34" charset="0"/>
              </a:rPr>
              <a:t> ,…, D</a:t>
            </a:r>
            <a:r>
              <a:rPr lang="en-US" altLang="en-US" sz="2800" i="1" baseline="-25000">
                <a:solidFill>
                  <a:srgbClr val="0000FF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9703" name="Footer Placeholder 3">
            <a:extLst>
              <a:ext uri="{FF2B5EF4-FFF2-40B4-BE49-F238E27FC236}">
                <a16:creationId xmlns:a16="http://schemas.microsoft.com/office/drawing/2014/main" id="{CCF62BEB-87E1-5345-87CA-D968403A0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>
            <a:extLst>
              <a:ext uri="{FF2B5EF4-FFF2-40B4-BE49-F238E27FC236}">
                <a16:creationId xmlns:a16="http://schemas.microsoft.com/office/drawing/2014/main" id="{2611DDE4-9E17-6C49-9461-228E5ABE7D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0397FEF8-9E4D-F445-826A-69AD387BF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03017F-E74D-434C-A888-3AAAC9330DA9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05C5BE2-5AA4-5842-A746-CEBA05327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Lecture Outline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19C46E5-813E-7E4D-8435-3510F1371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Logic programming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Prolog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Language constructs: facts, rules, queries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Search tree, unification, backtracking, backward chaining</a:t>
            </a:r>
          </a:p>
        </p:txBody>
      </p:sp>
      <p:sp>
        <p:nvSpPr>
          <p:cNvPr id="19461" name="TextBox 1">
            <a:extLst>
              <a:ext uri="{FF2B5EF4-FFF2-40B4-BE49-F238E27FC236}">
                <a16:creationId xmlns:a16="http://schemas.microsoft.com/office/drawing/2014/main" id="{14CB9B3D-7A07-4E47-91BE-010A67BF2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0" y="3886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0835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>
            <a:extLst>
              <a:ext uri="{FF2B5EF4-FFF2-40B4-BE49-F238E27FC236}">
                <a16:creationId xmlns:a16="http://schemas.microsoft.com/office/drawing/2014/main" id="{044DC24E-1B88-1243-94CF-B031E4BD1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Milanova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2747F4FB-65F3-1F42-B196-4A4883E2D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F1BB97-0149-E341-BCE8-802497FDB11C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80A59C9-A9F6-904D-B9F7-DCB12AEA6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Horn Clauses in Prolog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15AD9F8-ABA8-624F-942A-BC4B6D668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Prolog, a Horn clause is written  </a:t>
            </a:r>
            <a:b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h :- b</a:t>
            </a:r>
            <a:r>
              <a:rPr lang="en-US" altLang="en-US" sz="2800" b="1" baseline="-25000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,...,b</a:t>
            </a:r>
            <a:r>
              <a:rPr lang="en-US" altLang="en-US" sz="2800" b="1" baseline="-25000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Horn Clause is called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clause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Consequent is called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goal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or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head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Antecedents are called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subgoals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or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tail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Horn Clause with no tail is a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fact</a:t>
            </a:r>
            <a:r>
              <a:rPr lang="en-US" altLang="en-US" sz="2800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E.g.,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Courier" pitchFamily="2" charset="0"/>
              </a:rPr>
              <a:t>rainy(</a:t>
            </a:r>
            <a:r>
              <a:rPr lang="en-US" altLang="en-US" sz="2000" b="1" dirty="0" err="1">
                <a:latin typeface="Courier" pitchFamily="2" charset="0"/>
              </a:rPr>
              <a:t>seattle</a:t>
            </a:r>
            <a:r>
              <a:rPr lang="en-US" altLang="en-US" sz="2000" b="1" dirty="0">
                <a:latin typeface="Courier" pitchFamily="2" charset="0"/>
              </a:rPr>
              <a:t>)</a:t>
            </a:r>
            <a:r>
              <a:rPr lang="en-US" altLang="en-US" sz="2000" b="1" dirty="0">
                <a:latin typeface="Arial" panose="020B0604020202020204" pitchFamily="34" charset="0"/>
              </a:rPr>
              <a:t>.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i="1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Depends on no other conditions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Horn Clause with a tail is a </a:t>
            </a:r>
            <a:r>
              <a:rPr lang="en-US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rule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snowy(X) :- rainy(X),cold(X).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21767</TotalTime>
  <Words>3623</Words>
  <Application>Microsoft Macintosh PowerPoint</Application>
  <PresentationFormat>On-screen Show (4:3)</PresentationFormat>
  <Paragraphs>558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Courier</vt:lpstr>
      <vt:lpstr>Courier New</vt:lpstr>
      <vt:lpstr>Tahoma</vt:lpstr>
      <vt:lpstr>Wingdings</vt:lpstr>
      <vt:lpstr>Blends</vt:lpstr>
      <vt:lpstr> Logic Programming and Prolog</vt:lpstr>
      <vt:lpstr>Lecture Outline</vt:lpstr>
      <vt:lpstr>Prolog</vt:lpstr>
      <vt:lpstr>Why Study Prolog?</vt:lpstr>
      <vt:lpstr>Logic Programming</vt:lpstr>
      <vt:lpstr>Logic Programming</vt:lpstr>
      <vt:lpstr>Logic Programming Concepts</vt:lpstr>
      <vt:lpstr>Lecture Outline</vt:lpstr>
      <vt:lpstr>Horn Clauses in Prolog</vt:lpstr>
      <vt:lpstr>Horn Clauses in Prolog</vt:lpstr>
      <vt:lpstr>Horn Clauses in Prolog</vt:lpstr>
      <vt:lpstr>Prolog</vt:lpstr>
      <vt:lpstr>Facts</vt:lpstr>
      <vt:lpstr>Queries</vt:lpstr>
      <vt:lpstr>Question</vt:lpstr>
      <vt:lpstr>Harder Queries</vt:lpstr>
      <vt:lpstr>Harder Queries</vt:lpstr>
      <vt:lpstr>Rules</vt:lpstr>
      <vt:lpstr>Rules</vt:lpstr>
      <vt:lpstr>Queen Victoria Example</vt:lpstr>
      <vt:lpstr>Queen Victoria Example</vt:lpstr>
      <vt:lpstr>Queen Victoria Example</vt:lpstr>
      <vt:lpstr>Another Prolog Program</vt:lpstr>
      <vt:lpstr>Lecture Outline</vt:lpstr>
      <vt:lpstr>Logical Semantics</vt:lpstr>
      <vt:lpstr>Logical Semantics</vt:lpstr>
      <vt:lpstr>Procedural Semantics</vt:lpstr>
      <vt:lpstr>Question</vt:lpstr>
      <vt:lpstr>Procedural Semantics</vt:lpstr>
      <vt:lpstr>Prolog Concepts: Search Tree</vt:lpstr>
      <vt:lpstr>Prolog Concepts: Unification</vt:lpstr>
      <vt:lpstr>Prolog Concepts: Unification</vt:lpstr>
      <vt:lpstr>Prolog Concepts: Backtracking </vt:lpstr>
      <vt:lpstr>Prolog Concepts: Backward Chaining</vt:lpstr>
      <vt:lpstr>Exercise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3857</cp:revision>
  <dcterms:created xsi:type="dcterms:W3CDTF">2010-09-15T21:26:51Z</dcterms:created>
  <dcterms:modified xsi:type="dcterms:W3CDTF">2020-09-17T05:16:28Z</dcterms:modified>
</cp:coreProperties>
</file>