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473" r:id="rId2"/>
    <p:sldId id="597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516" r:id="rId13"/>
    <p:sldId id="592" r:id="rId14"/>
    <p:sldId id="518" r:id="rId15"/>
    <p:sldId id="593" r:id="rId16"/>
    <p:sldId id="551" r:id="rId17"/>
    <p:sldId id="594" r:id="rId18"/>
    <p:sldId id="595" r:id="rId19"/>
    <p:sldId id="520" r:id="rId20"/>
    <p:sldId id="596" r:id="rId21"/>
    <p:sldId id="521" r:id="rId22"/>
    <p:sldId id="522" r:id="rId23"/>
    <p:sldId id="531" r:id="rId24"/>
    <p:sldId id="532" r:id="rId25"/>
    <p:sldId id="571" r:id="rId26"/>
    <p:sldId id="534" r:id="rId27"/>
    <p:sldId id="536" r:id="rId28"/>
    <p:sldId id="538" r:id="rId29"/>
    <p:sldId id="609" r:id="rId30"/>
    <p:sldId id="535" r:id="rId31"/>
    <p:sldId id="567" r:id="rId32"/>
    <p:sldId id="598" r:id="rId33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245"/>
  </p:normalViewPr>
  <p:slideViewPr>
    <p:cSldViewPr>
      <p:cViewPr varScale="1">
        <p:scale>
          <a:sx n="90" d="100"/>
          <a:sy n="90" d="100"/>
        </p:scale>
        <p:origin x="2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B88B74F-7361-BF4B-80AA-C274A0910E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4666559-2226-EC40-8B7A-9D424D01B6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444620A-81E1-9D4C-9BA0-6FFCBFF3A5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D18153EF-B1B2-F146-8935-C7754DCF75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73B805-E5EE-F64E-9C54-82020DD32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2D4003-3DC5-B64B-8A8C-6675548783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5E8B6D-E6FA-F647-8AC2-A50D9F996C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5CAA586-3F1B-0A42-B714-55214AAFB3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A545D0-16DC-904A-818F-679C1EBCBD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2B42CD9-A0D1-C644-B370-8B679D7D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BDAC9C2-9A63-8C45-A169-21773D700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E18EFF-FD55-384E-B917-8CFDC3B825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4E1E787-2F04-6748-B139-FEC4ADADC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B0EB75-8721-EF4C-B823-EEA0A44260B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541EF15-4BF1-3649-8A34-5E2423C3E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1811B9-0E65-E54F-BC0B-D43ED0786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CE42302B-869D-874F-AE7D-8DB5EE3BD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EEFE52CD-E928-DA49-8BCB-A92832DE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BC6BA068-DF1C-0D47-994B-AE994C43A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D19470-818A-DE4F-B4FF-A6CDFF053EE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9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1DEA5335-CE47-FA48-93C8-2F6B3864B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A83845-6EA9-D241-9070-29E0440CABC8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91D6803-0199-2642-88E8-D11DC2FBA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6DB6F5-0095-6947-8423-501603C19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want our Prolog “procedure” to return a result other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than true or false, then we need to give an additional “result”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argument.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83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1F9DCC51-E3A9-9F47-9736-BDA75C710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8E4000-0606-5C4B-9439-6982A108CE8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0F65C1E-87F6-D142-B191-6A9CCBD0E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850988B-4E1C-6E46-A8FE-483BA31F3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2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8B0E4CC0-CC41-614D-A5AC-C1C7B5760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4773CC-D6E7-D242-998C-E5E697A84255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0B2A34E-400B-D34D-B5B8-B752CD3C9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9A643B3-899E-7B4D-8C6E-B769415FF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Show the search tree for this query at board</a:t>
            </a:r>
          </a:p>
        </p:txBody>
      </p:sp>
    </p:spTree>
    <p:extLst>
      <p:ext uri="{BB962C8B-B14F-4D97-AF65-F5344CB8AC3E}">
        <p14:creationId xmlns:p14="http://schemas.microsoft.com/office/powerpoint/2010/main" val="1099280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8AA6CA4-A8A9-8649-8A25-9C913F321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027926-6085-924D-9499-77E2C17C85B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CC04EB6-CFF0-D746-A30A-63E179488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FD4FD5E-CBBF-EB48-B24F-A219E66E6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C9E8967-BF54-B246-8A47-541BE437F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1106F8-A24C-D740-BEFB-23FA2B9069F9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79C690A-6261-3740-9D45-34D6F5DB7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9C986BB-5595-2B48-9FCB-A34A03CC7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BAE1557-A818-4E4C-AD48-24C3E4873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9E82A34-8A86-C742-9976-2FE83D92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DC7C8E14-3AE4-8F45-8E22-987E63CDC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42A501-BFFC-FD43-9D64-ECF3D85D50A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C9E8967-BF54-B246-8A47-541BE437F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1106F8-A24C-D740-BEFB-23FA2B9069F9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79C690A-6261-3740-9D45-34D6F5DB7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9C986BB-5595-2B48-9FCB-A34A03CC7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8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CAC2EDE-934C-874E-B70A-1C9E51A47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6E474D-0E59-5448-9879-05D68209A7B8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D4945BE-2BC9-674B-A705-4AFFED42E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3E68FF6-EFF8-0244-9ADC-39683DF8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Lists are the one and only data structure in Prolog.</a:t>
            </a:r>
          </a:p>
          <a:p>
            <a:pPr eaLnBrk="1" hangingPunct="1">
              <a:defRPr/>
            </a:pPr>
            <a:r>
              <a:rPr lang="en-US" dirty="0"/>
              <a:t>A list is written in two ways:</a:t>
            </a:r>
          </a:p>
          <a:p>
            <a:pPr marL="228600" indent="-228600" eaLnBrk="1" hangingPunct="1">
              <a:buFontTx/>
              <a:buAutoNum type="arabicParenR"/>
              <a:defRPr/>
            </a:pPr>
            <a:r>
              <a:rPr lang="en-US" dirty="0"/>
              <a:t>as a comma-separated list of terms, e.g., [</a:t>
            </a:r>
            <a:r>
              <a:rPr lang="en-US" dirty="0" err="1"/>
              <a:t>a,b,c</a:t>
            </a:r>
            <a:r>
              <a:rPr lang="en-US" dirty="0"/>
              <a:t>] or </a:t>
            </a:r>
          </a:p>
          <a:p>
            <a:pPr marL="228600" indent="-228600" eaLnBrk="1" hangingPunct="1">
              <a:buFontTx/>
              <a:buAutoNum type="arabicParenR"/>
              <a:defRPr/>
            </a:pPr>
            <a:r>
              <a:rPr lang="en-US" dirty="0"/>
              <a:t>as a structure that has a head and a tail, e.g., [ a | [</a:t>
            </a:r>
            <a:r>
              <a:rPr lang="en-US" dirty="0" err="1"/>
              <a:t>b,c</a:t>
            </a:r>
            <a:r>
              <a:rPr lang="en-US" dirty="0"/>
              <a:t>] ]</a:t>
            </a:r>
            <a:br>
              <a:rPr lang="en-US" dirty="0"/>
            </a:br>
            <a:r>
              <a:rPr lang="en-US" dirty="0"/>
              <a:t>The head of the list is the first element in the list.</a:t>
            </a:r>
            <a:br>
              <a:rPr lang="en-US" dirty="0"/>
            </a:br>
            <a:r>
              <a:rPr lang="en-US" dirty="0"/>
              <a:t>The tail of the list is the rest-of-list, the list which includes</a:t>
            </a:r>
            <a:br>
              <a:rPr lang="en-US" dirty="0"/>
            </a:br>
            <a:r>
              <a:rPr lang="en-US" dirty="0"/>
              <a:t>all the remaining elements in the list.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both cases, a list is represented in memory as a binary tree</a:t>
            </a:r>
          </a:p>
          <a:p>
            <a:pPr eaLnBrk="1" hangingPunct="1">
              <a:defRPr/>
            </a:pPr>
            <a:r>
              <a:rPr lang="en-US" dirty="0"/>
              <a:t>where the left child is the head, and the right child is the rest-of-list structure.</a:t>
            </a:r>
          </a:p>
        </p:txBody>
      </p:sp>
    </p:spTree>
    <p:extLst>
      <p:ext uri="{BB962C8B-B14F-4D97-AF65-F5344CB8AC3E}">
        <p14:creationId xmlns:p14="http://schemas.microsoft.com/office/powerpoint/2010/main" val="103810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F64F2F52-D440-1047-AC3D-81C388538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062E6392-1C5F-8D46-8D7A-5EE7CECF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[1|2] is an improper list because the rest-of-list branch in the tree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2, which is a numeric constant, not a list. Proper lists always have rest-of-list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branches that are one of 1) a proper list, or 2) the special empty list, [].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Another example of improper list is [1,2|3].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177317CD-5DC3-574D-91B0-E48529C73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375289-8FD2-814C-AE98-194D4138E2FC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9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30620303-55EA-F743-BAF4-E563186DF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7DA8EA-1E78-FE4A-B7DE-F61489C833F9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CB818D86-DB30-A14D-800E-B2C07CECE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F735504-7C67-FE4C-9E34-B34FC1881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First, Prolog unifies the heads abc = abc. Succeeds.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Next, Prolog tries to unify [Y] with Y. But this is impossible, there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not exist a value binding for Y which will make the two trees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isomorphic.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fact, Prolog cannot unify a variable Y with a structure if Y occurs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somewhere in the structure (e.g., Y = abc(Y), or Y = abc([Y],X), etc.)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Prolog interpreter prevents infinite recursion by performing the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called “occurs check”: if the occurs check returns true, unification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fails; otherwise, it succeeds. </a:t>
            </a:r>
          </a:p>
        </p:txBody>
      </p:sp>
    </p:spTree>
    <p:extLst>
      <p:ext uri="{BB962C8B-B14F-4D97-AF65-F5344CB8AC3E}">
        <p14:creationId xmlns:p14="http://schemas.microsoft.com/office/powerpoint/2010/main" val="180520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C9E8967-BF54-B246-8A47-541BE437F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1106F8-A24C-D740-BEFB-23FA2B9069F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79C690A-6261-3740-9D45-34D6F5DB7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9C986BB-5595-2B48-9FCB-A34A03CC7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2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3830858E-A7C9-B344-A54F-2F0B16F43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38B7111B-61C7-9049-A32D-872A6AE3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Prolog, “procedures”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invertible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Normally, we think as the element and the list as arguments,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which we have to bind to values when calling procedure “member”.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But in Prolog, we can “invert” the arguments, i.e., give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unbound variables for the element and/or the list and Prolog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computes values for them! These are the values that make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“member” query true.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F8ADDBF-F8F1-6B46-9FF0-3100600FB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50114A-9A4D-CB4F-91BD-305F327D8F9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612B0672-5450-044B-A781-42DAD954F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2D711014-36E1-B641-B977-7FBE3248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Prolog, “procedures” are invertible.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Normally, we think as the element and the list as arguments,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which we have to bind to values when we call procedure “member”.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But in Prolog, we can “invert” the arguments, i.e., give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unbound variables for the element and/or the list, and Prolog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computes values for them, these are the values that make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member true.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D3560053-0FAE-DF4C-9497-B420776C8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53380C-04D9-7B42-8CDF-2AE505AE5FE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B4C1323A-11E6-5244-B0A8-C14AC3764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28C82C0D-A4CC-C842-ADDC-9140586B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821F5434-DE51-0D4E-8336-A4874BC95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06DDB4-7F44-B340-AE83-0B07321FC1C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8BF7EB5-1F36-4646-8776-DA35E6D3E25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26336AD-E6B9-D74A-B6FF-77C7B7592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1E982D8-63E9-C445-804F-B46F440E1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441E6D4-638E-254D-9851-EBAA23816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9BF2D6D-4820-9E4F-A0F7-F4F185575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93BD5DF-D3B4-2A47-BF1E-D73BE9D27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D7F889-C642-1D42-BF11-DA449BE43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409A872-5B28-C64D-B8AC-F95818C0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3323CBB-A768-6547-9564-B643975AA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F795C67-9421-7E42-9E4E-E71BA831AB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6E6889C-A8D2-D84E-BBD0-063FE38D8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159071A-DA9E-3340-A616-2C0976E33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B6901B-7FAF-D348-A14B-CAEFCBFD4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DE6D11-CEBF-164B-8FC1-0E89E5AAB2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9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B69EBD3-6C69-8846-9610-A23DFEF1A3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AED059A-2979-CB4A-A448-1DEAE3370F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FE7BC-8317-924B-A6FC-F980AE2AD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C9C5CCA-C79C-4648-AB88-FD515D562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D58CD1-FA6C-A54F-8377-1CF9BB6013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5CC63-3FDA-B947-A241-AC77A3B181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9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D487504-713E-224C-8B00-490CC6A5F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9169EA-97EA-5842-AF3D-350B25E38C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C3A51-2E79-5B4D-A7B6-C2B604D907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13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B8B47E4-5D7B-E842-9D36-7DD3D6AD88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34B28F9-1318-9C4B-9380-AEE6E9F940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CF42A-1EFA-D047-BFFE-88532D4A1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4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F29F13-476B-E343-A5BF-68B31D796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5E3C26-86AD-BE43-81C5-CDF70807A2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7DC02-46E7-CC43-91C5-8FA0A788A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5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7495CEE-6991-CC4A-A0D9-9A1ACFD8AE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5C777DF-DF30-0140-AA3C-421FFF53F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99247-C3D1-0447-BE79-D02C6E9E4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19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18C775C-E748-0C42-ACC7-8E465EBE41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DAE048A-B8DC-2C4D-BE41-39201DB4E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1E937-E910-CC43-9084-0B61037EA3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6101086-678E-A943-83EF-C8A55902D9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1517395-D38A-5341-AC62-5487B6CF81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F45F3-A295-5F4B-A27D-614AD1C0E3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1135BAE-1358-8F40-B4D1-42C2486422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7BA47D-3BB0-D440-95D7-17DD5D7CD2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8E372-5A3C-8C4C-A1C3-7B30D1AC5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87EDD5-9CA5-9445-B5B0-61021463BB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14327A6-A773-9649-BC7C-70ED39523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D2AB3-5936-104D-9273-CA275B7B4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F85BF985-90D9-B04D-BCF9-C85E554947A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CDCE11DC-DBAA-9544-BBB2-625A059D0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9510178E-559B-3F44-9E46-225E10D08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A44FFBF-CF62-4548-9227-4386A36FF8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BD08D12-84D4-344D-BA5F-C91D0BBC52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AD3A62-0BFA-954F-9414-60899958BA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6">
            <a:extLst>
              <a:ext uri="{FF2B5EF4-FFF2-40B4-BE49-F238E27FC236}">
                <a16:creationId xmlns:a16="http://schemas.microsoft.com/office/drawing/2014/main" id="{6BEB6D52-3805-B54C-9958-9517A9A0E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285EDB-DD56-C749-8659-8CBA1071B228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9EA7B97-83E7-174D-9A28-1DACBF779B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 and Prolog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E7956E7-216E-D749-AF92-800F23BD4F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1628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Keep reading: Scott, Chapter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19C-8D9B-1B4B-9280-0606525D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Aside: The Occurs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C2FE-AB82-5447-93BD-8901AFEC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7C069-18CD-1E49-A1C0-E4FDAA67F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5F7B7-D4AA-6A49-92A2-72E737772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C3A51-2E79-5B4D-A7B6-C2B604D907C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76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98A98A92-3112-2149-AB8E-021C5F578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9F3EEB29-BACF-4946-ADBE-E26DBE835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DA3800-73C5-AC42-B602-233B1F96C11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695FC73-20BB-1848-847F-71A803E44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E8D889-04A6-344D-8D2E-9F7984234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Lists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Programming with lists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Arithmetic</a:t>
            </a:r>
          </a:p>
        </p:txBody>
      </p:sp>
    </p:spTree>
    <p:extLst>
      <p:ext uri="{BB962C8B-B14F-4D97-AF65-F5344CB8AC3E}">
        <p14:creationId xmlns:p14="http://schemas.microsoft.com/office/powerpoint/2010/main" val="395185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345DA7F1-C74B-BA47-A104-6AA30126B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F354CF-A7CB-CF4E-919A-F48FC6882E1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B1048DB-CFB6-A846-9752-3BECBA70F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Member_of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C12DFD6-E778-604D-8F1A-13DF46BB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?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member(a,[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a,b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true.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?- member(a,[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b,c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false.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?- member(X,[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a,b,c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a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b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c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F8118B0-4562-1843-92CC-2E2B54C4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19600"/>
            <a:ext cx="6248400" cy="7699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1. member(A, [A | B]).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2. member(A, [B | C]) 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:-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member(A, C).</a:t>
            </a:r>
          </a:p>
        </p:txBody>
      </p:sp>
      <p:sp>
        <p:nvSpPr>
          <p:cNvPr id="23557" name="Footer Placeholder 3">
            <a:extLst>
              <a:ext uri="{FF2B5EF4-FFF2-40B4-BE49-F238E27FC236}">
                <a16:creationId xmlns:a16="http://schemas.microsoft.com/office/drawing/2014/main" id="{96FEB61F-0DD9-3D4F-9BF9-2E393DBFD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4">
            <a:extLst>
              <a:ext uri="{FF2B5EF4-FFF2-40B4-BE49-F238E27FC236}">
                <a16:creationId xmlns:a16="http://schemas.microsoft.com/office/drawing/2014/main" id="{DFF10D28-46D5-6943-9BE5-D21E858DD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F8E1C7-2D67-554E-86B6-E156524993B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D87B212C-E1B2-F840-8A85-EE9572062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?-</a:t>
            </a:r>
            <a:r>
              <a:rPr lang="en-US" altLang="en-US" sz="280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member(a,[a,b]).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true.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?- member(a,[b,c]).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false.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?- member(X,[a,b,c]).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X = a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X = b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X = c.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?- member(a,[b,c,X]).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X = a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false.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841E8638-5A1C-BA41-860D-121AC5EB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78263"/>
            <a:ext cx="6248400" cy="7699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1. member(A, [A | B]).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2. member(A, [B | C]) 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</a:rPr>
              <a:t>:-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member (A, C).</a:t>
            </a:r>
          </a:p>
        </p:txBody>
      </p:sp>
      <p:sp>
        <p:nvSpPr>
          <p:cNvPr id="74756" name="Footer Placeholder 3">
            <a:extLst>
              <a:ext uri="{FF2B5EF4-FFF2-40B4-BE49-F238E27FC236}">
                <a16:creationId xmlns:a16="http://schemas.microsoft.com/office/drawing/2014/main" id="{999AB328-F83E-E149-827B-EC1FECA8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9F1FB070-FB5E-BC4B-9A11-17A14E75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0"/>
            <a:ext cx="87074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 dirty="0" err="1">
                <a:solidFill>
                  <a:schemeClr val="tx2"/>
                </a:solidFill>
                <a:latin typeface="Arial" panose="020B0604020202020204" pitchFamily="34" charset="0"/>
              </a:rPr>
              <a:t>Member_of</a:t>
            </a:r>
            <a:r>
              <a:rPr lang="en-US" altLang="en-US" sz="4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9056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>
            <a:extLst>
              <a:ext uri="{FF2B5EF4-FFF2-40B4-BE49-F238E27FC236}">
                <a16:creationId xmlns:a16="http://schemas.microsoft.com/office/drawing/2014/main" id="{80C4F444-F479-664C-B48E-911B14AE2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CF99B2-C58F-3F49-B913-E00701C0D620}" type="slidenum">
              <a:rPr lang="en-US" altLang="en-US" sz="1400">
                <a:latin typeface="Courier New" panose="02070309020205020404" pitchFamily="49" charset="0"/>
              </a:rPr>
              <a:pPr eaLnBrk="1" hangingPunct="1"/>
              <a:t>14</a:t>
            </a:fld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D63DA1B-078C-FB49-93B3-5B266E20B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 Search Tree (OR levels only)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B5548FEC-D331-7948-8BF7-46A7DC69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914400"/>
            <a:ext cx="3336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member(X,[a,b,c])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AD860DB-30DA-4A46-ABC9-2F842D21E3F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371600"/>
            <a:ext cx="3578225" cy="1071563"/>
            <a:chOff x="2544" y="864"/>
            <a:chExt cx="2254" cy="675"/>
          </a:xfrm>
        </p:grpSpPr>
        <p:sp>
          <p:nvSpPr>
            <p:cNvPr id="76832" name="Text Box 5">
              <a:extLst>
                <a:ext uri="{FF2B5EF4-FFF2-40B4-BE49-F238E27FC236}">
                  <a16:creationId xmlns:a16="http://schemas.microsoft.com/office/drawing/2014/main" id="{BF2A10B5-357A-0145-BF4B-4BABAC283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48"/>
              <a:ext cx="18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member(X,[b,c])</a:t>
              </a:r>
            </a:p>
          </p:txBody>
        </p:sp>
        <p:grpSp>
          <p:nvGrpSpPr>
            <p:cNvPr id="76833" name="Group 6">
              <a:extLst>
                <a:ext uri="{FF2B5EF4-FFF2-40B4-BE49-F238E27FC236}">
                  <a16:creationId xmlns:a16="http://schemas.microsoft.com/office/drawing/2014/main" id="{AEEDF608-B4E5-0E48-B967-0B7BA7A5B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864"/>
              <a:ext cx="2254" cy="336"/>
              <a:chOff x="2544" y="864"/>
              <a:chExt cx="2254" cy="336"/>
            </a:xfrm>
          </p:grpSpPr>
          <p:sp>
            <p:nvSpPr>
              <p:cNvPr id="76834" name="Line 7">
                <a:extLst>
                  <a:ext uri="{FF2B5EF4-FFF2-40B4-BE49-F238E27FC236}">
                    <a16:creationId xmlns:a16="http://schemas.microsoft.com/office/drawing/2014/main" id="{8BB0BF9C-9CAB-354F-82FF-C2BE74104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864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5" name="Text Box 8">
                <a:extLst>
                  <a:ext uri="{FF2B5EF4-FFF2-40B4-BE49-F238E27FC236}">
                    <a16:creationId xmlns:a16="http://schemas.microsoft.com/office/drawing/2014/main" id="{D032DBCF-525B-4A40-B73B-0729429B8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864"/>
                <a:ext cx="18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A=X,B=a,C=[b,c]</a:t>
                </a:r>
              </a:p>
            </p:txBody>
          </p:sp>
        </p:grp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2DAC9809-887E-534E-B3F1-6D55E1AE2D0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38400"/>
            <a:ext cx="3746500" cy="1223963"/>
            <a:chOff x="3168" y="1536"/>
            <a:chExt cx="2360" cy="771"/>
          </a:xfrm>
        </p:grpSpPr>
        <p:sp>
          <p:nvSpPr>
            <p:cNvPr id="76829" name="Line 10">
              <a:extLst>
                <a:ext uri="{FF2B5EF4-FFF2-40B4-BE49-F238E27FC236}">
                  <a16:creationId xmlns:a16="http://schemas.microsoft.com/office/drawing/2014/main" id="{8249F707-325E-5E4A-9B0B-01DAE2A20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0" name="Text Box 11">
              <a:extLst>
                <a:ext uri="{FF2B5EF4-FFF2-40B4-BE49-F238E27FC236}">
                  <a16:creationId xmlns:a16="http://schemas.microsoft.com/office/drawing/2014/main" id="{43862AD4-25D0-C34A-9CA7-D46D302FA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016"/>
              <a:ext cx="1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member(X,[c])</a:t>
              </a:r>
            </a:p>
          </p:txBody>
        </p:sp>
        <p:sp>
          <p:nvSpPr>
            <p:cNvPr id="76831" name="Text Box 12">
              <a:extLst>
                <a:ext uri="{FF2B5EF4-FFF2-40B4-BE49-F238E27FC236}">
                  <a16:creationId xmlns:a16="http://schemas.microsoft.com/office/drawing/2014/main" id="{3B6A6A36-8DA8-2443-BE77-74AF4531D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84"/>
              <a:ext cx="19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A</a:t>
              </a:r>
              <a:r>
                <a:rPr lang="ja-JP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’</a:t>
              </a:r>
              <a:r>
                <a:rPr lang="en-US" altLang="ja-JP" b="1">
                  <a:solidFill>
                    <a:srgbClr val="FF0000"/>
                  </a:solidFill>
                  <a:latin typeface="Courier New" panose="02070309020205020404" pitchFamily="49" charset="0"/>
                </a:rPr>
                <a:t>=X,B</a:t>
              </a:r>
              <a:r>
                <a:rPr lang="ja-JP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’</a:t>
              </a:r>
              <a:r>
                <a:rPr lang="en-US" altLang="ja-JP" b="1">
                  <a:solidFill>
                    <a:srgbClr val="FF0000"/>
                  </a:solidFill>
                  <a:latin typeface="Courier New" panose="02070309020205020404" pitchFamily="49" charset="0"/>
                </a:rPr>
                <a:t>=b,C</a:t>
              </a:r>
              <a:r>
                <a:rPr lang="ja-JP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’</a:t>
              </a:r>
              <a:r>
                <a:rPr lang="en-US" altLang="ja-JP" b="1">
                  <a:solidFill>
                    <a:srgbClr val="FF0000"/>
                  </a:solidFill>
                  <a:latin typeface="Courier New" panose="02070309020205020404" pitchFamily="49" charset="0"/>
                </a:rPr>
                <a:t>=[c]</a:t>
              </a:r>
              <a:endParaRPr lang="en-US" altLang="en-US" b="1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35A7B05D-B7D1-2247-8AEB-DED76905A85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029200"/>
            <a:ext cx="923925" cy="995363"/>
            <a:chOff x="3840" y="3168"/>
            <a:chExt cx="582" cy="627"/>
          </a:xfrm>
        </p:grpSpPr>
        <p:sp>
          <p:nvSpPr>
            <p:cNvPr id="76827" name="Line 14">
              <a:extLst>
                <a:ext uri="{FF2B5EF4-FFF2-40B4-BE49-F238E27FC236}">
                  <a16:creationId xmlns:a16="http://schemas.microsoft.com/office/drawing/2014/main" id="{9D494B18-3998-0045-92AE-F6A8F308D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1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8" name="Text Box 15">
              <a:extLst>
                <a:ext uri="{FF2B5EF4-FFF2-40B4-BE49-F238E27FC236}">
                  <a16:creationId xmlns:a16="http://schemas.microsoft.com/office/drawing/2014/main" id="{6E11E2AC-D2C4-FC40-BE57-379BDBDA9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504"/>
              <a:ext cx="5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fail</a:t>
              </a: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2179DE96-C7D5-344E-9523-5977F2EADF5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029200"/>
            <a:ext cx="1076325" cy="995363"/>
            <a:chOff x="4656" y="3168"/>
            <a:chExt cx="678" cy="627"/>
          </a:xfrm>
        </p:grpSpPr>
        <p:sp>
          <p:nvSpPr>
            <p:cNvPr id="76825" name="Line 17">
              <a:extLst>
                <a:ext uri="{FF2B5EF4-FFF2-40B4-BE49-F238E27FC236}">
                  <a16:creationId xmlns:a16="http://schemas.microsoft.com/office/drawing/2014/main" id="{02D69169-FC83-9342-BC7B-2B5D54B1E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16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18">
              <a:extLst>
                <a:ext uri="{FF2B5EF4-FFF2-40B4-BE49-F238E27FC236}">
                  <a16:creationId xmlns:a16="http://schemas.microsoft.com/office/drawing/2014/main" id="{FBE994AB-ABB3-014A-A70D-FD8108FAD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504"/>
              <a:ext cx="5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fail</a:t>
              </a:r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29E3AA8A-9D6B-0E45-8DDB-1AB1842A6AC2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3505200"/>
            <a:ext cx="2687638" cy="1360488"/>
            <a:chOff x="3840" y="2304"/>
            <a:chExt cx="1693" cy="857"/>
          </a:xfrm>
        </p:grpSpPr>
        <p:sp>
          <p:nvSpPr>
            <p:cNvPr id="76822" name="Line 20">
              <a:extLst>
                <a:ext uri="{FF2B5EF4-FFF2-40B4-BE49-F238E27FC236}">
                  <a16:creationId xmlns:a16="http://schemas.microsoft.com/office/drawing/2014/main" id="{DAFEE164-4162-DD45-A38A-4E075F965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0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Text Box 21">
              <a:extLst>
                <a:ext uri="{FF2B5EF4-FFF2-40B4-BE49-F238E27FC236}">
                  <a16:creationId xmlns:a16="http://schemas.microsoft.com/office/drawing/2014/main" id="{C06B57EB-62E0-6D41-BC0B-7B9874BD6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870"/>
              <a:ext cx="15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dirty="0">
                  <a:latin typeface="Courier New" panose="02070309020205020404" pitchFamily="49" charset="0"/>
                </a:rPr>
                <a:t>member(X,[])</a:t>
              </a:r>
            </a:p>
          </p:txBody>
        </p:sp>
        <p:sp>
          <p:nvSpPr>
            <p:cNvPr id="76824" name="Text Box 22">
              <a:extLst>
                <a:ext uri="{FF2B5EF4-FFF2-40B4-BE49-F238E27FC236}">
                  <a16:creationId xmlns:a16="http://schemas.microsoft.com/office/drawing/2014/main" id="{61FA9C6F-E05C-C545-A98F-9A74D3BBF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135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</a:t>
              </a:r>
              <a:r>
                <a:rPr lang="ja-JP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”</a:t>
              </a:r>
              <a:r>
                <a:rPr lang="en-US" altLang="ja-JP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=X</a:t>
              </a:r>
            </a:p>
            <a:p>
              <a:r>
                <a:rPr lang="en-US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</a:t>
              </a:r>
              <a:r>
                <a:rPr lang="ja-JP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”</a:t>
              </a:r>
              <a:r>
                <a:rPr lang="en-US" altLang="ja-JP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=c, C</a:t>
              </a:r>
              <a:r>
                <a:rPr lang="ja-JP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”</a:t>
              </a:r>
              <a:r>
                <a:rPr lang="en-US" altLang="ja-JP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=[]</a:t>
              </a:r>
              <a:endPara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6809" name="Rectangle 23">
            <a:extLst>
              <a:ext uri="{FF2B5EF4-FFF2-40B4-BE49-F238E27FC236}">
                <a16:creationId xmlns:a16="http://schemas.microsoft.com/office/drawing/2014/main" id="{AE3AC8C4-2193-9D46-B5FC-2EC330FD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5997575"/>
            <a:ext cx="6188075" cy="708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1. member(A, [A | B]).</a:t>
            </a:r>
          </a:p>
          <a:p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2. member(A, [B | C]) :- member (A, C).</a:t>
            </a: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573568B6-A790-D74D-AF83-33155F1AE32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371600"/>
            <a:ext cx="2971800" cy="1363663"/>
            <a:chOff x="816" y="864"/>
            <a:chExt cx="1872" cy="859"/>
          </a:xfrm>
        </p:grpSpPr>
        <p:sp>
          <p:nvSpPr>
            <p:cNvPr id="76819" name="Text Box 25">
              <a:extLst>
                <a:ext uri="{FF2B5EF4-FFF2-40B4-BE49-F238E27FC236}">
                  <a16:creationId xmlns:a16="http://schemas.microsoft.com/office/drawing/2014/main" id="{B9E00F46-C41B-264C-99FD-A74F6B845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00"/>
              <a:ext cx="10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X=a</a:t>
              </a:r>
            </a:p>
            <a:p>
              <a:r>
                <a:rPr lang="en-US" altLang="en-US" b="1" i="1">
                  <a:latin typeface="Courier New" panose="02070309020205020404" pitchFamily="49" charset="0"/>
                </a:rPr>
                <a:t>success</a:t>
              </a:r>
            </a:p>
          </p:txBody>
        </p:sp>
        <p:sp>
          <p:nvSpPr>
            <p:cNvPr id="76820" name="Line 26">
              <a:extLst>
                <a:ext uri="{FF2B5EF4-FFF2-40B4-BE49-F238E27FC236}">
                  <a16:creationId xmlns:a16="http://schemas.microsoft.com/office/drawing/2014/main" id="{B51E5FB5-BBF0-1A49-9F53-36B0E00C7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86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Text Box 27">
              <a:extLst>
                <a:ext uri="{FF2B5EF4-FFF2-40B4-BE49-F238E27FC236}">
                  <a16:creationId xmlns:a16="http://schemas.microsoft.com/office/drawing/2014/main" id="{E31D2185-3755-4E41-800E-B10C86E00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1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006666"/>
                  </a:solidFill>
                  <a:latin typeface="Courier New" panose="02070309020205020404" pitchFamily="49" charset="0"/>
                </a:rPr>
                <a:t>A=X=a,B=[b,c]</a:t>
              </a:r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BDA6C2B9-9A76-EA42-9C40-863D6C3AF5A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62200"/>
            <a:ext cx="3429000" cy="2125663"/>
            <a:chOff x="864" y="1488"/>
            <a:chExt cx="2160" cy="1339"/>
          </a:xfrm>
        </p:grpSpPr>
        <p:sp>
          <p:nvSpPr>
            <p:cNvPr id="76816" name="Line 29">
              <a:extLst>
                <a:ext uri="{FF2B5EF4-FFF2-40B4-BE49-F238E27FC236}">
                  <a16:creationId xmlns:a16="http://schemas.microsoft.com/office/drawing/2014/main" id="{DEE30579-F6DF-3C4B-8327-15E24A701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488"/>
              <a:ext cx="96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Text Box 30">
              <a:extLst>
                <a:ext uri="{FF2B5EF4-FFF2-40B4-BE49-F238E27FC236}">
                  <a16:creationId xmlns:a16="http://schemas.microsoft.com/office/drawing/2014/main" id="{C4641E6E-B16B-E943-83AA-FA62A3C1F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304"/>
              <a:ext cx="10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X</a:t>
              </a:r>
              <a:r>
                <a:rPr lang="en-US" altLang="en-US" b="1" i="1">
                  <a:latin typeface="Courier New" panose="02070309020205020404" pitchFamily="49" charset="0"/>
                </a:rPr>
                <a:t>=</a:t>
              </a:r>
              <a:r>
                <a:rPr lang="en-US" altLang="en-US" b="1">
                  <a:latin typeface="Courier New" panose="02070309020205020404" pitchFamily="49" charset="0"/>
                </a:rPr>
                <a:t>b</a:t>
              </a:r>
            </a:p>
            <a:p>
              <a:r>
                <a:rPr lang="en-US" altLang="en-US" b="1" i="1">
                  <a:latin typeface="Courier New" panose="02070309020205020404" pitchFamily="49" charset="0"/>
                </a:rPr>
                <a:t>success</a:t>
              </a:r>
            </a:p>
          </p:txBody>
        </p:sp>
        <p:sp>
          <p:nvSpPr>
            <p:cNvPr id="76818" name="Text Box 31">
              <a:extLst>
                <a:ext uri="{FF2B5EF4-FFF2-40B4-BE49-F238E27FC236}">
                  <a16:creationId xmlns:a16="http://schemas.microsoft.com/office/drawing/2014/main" id="{D90DE73C-C11F-C44A-BF2E-86BE9FADE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872"/>
              <a:ext cx="15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dirty="0">
                  <a:solidFill>
                    <a:srgbClr val="006666"/>
                  </a:solidFill>
                  <a:latin typeface="Courier New" panose="02070309020205020404" pitchFamily="49" charset="0"/>
                </a:rPr>
                <a:t>A</a:t>
              </a:r>
              <a:r>
                <a:rPr lang="ja-JP" altLang="en-US" b="1">
                  <a:solidFill>
                    <a:srgbClr val="006666"/>
                  </a:solidFill>
                  <a:latin typeface="Courier New" panose="02070309020205020404" pitchFamily="49" charset="0"/>
                </a:rPr>
                <a:t>’</a:t>
              </a:r>
              <a:r>
                <a:rPr lang="en-US" altLang="ja-JP" b="1" dirty="0">
                  <a:solidFill>
                    <a:srgbClr val="006666"/>
                  </a:solidFill>
                  <a:latin typeface="Courier New" panose="02070309020205020404" pitchFamily="49" charset="0"/>
                </a:rPr>
                <a:t>=X=</a:t>
              </a:r>
              <a:r>
                <a:rPr lang="en-US" altLang="ja-JP" b="1" dirty="0" err="1">
                  <a:solidFill>
                    <a:srgbClr val="006666"/>
                  </a:solidFill>
                  <a:latin typeface="Courier New" panose="02070309020205020404" pitchFamily="49" charset="0"/>
                </a:rPr>
                <a:t>b,B</a:t>
              </a:r>
              <a:r>
                <a:rPr lang="ja-JP" altLang="en-US" b="1">
                  <a:solidFill>
                    <a:srgbClr val="006666"/>
                  </a:solidFill>
                  <a:latin typeface="Courier New" panose="02070309020205020404" pitchFamily="49" charset="0"/>
                </a:rPr>
                <a:t>’</a:t>
              </a:r>
              <a:r>
                <a:rPr lang="en-US" altLang="ja-JP" b="1" dirty="0">
                  <a:solidFill>
                    <a:srgbClr val="006666"/>
                  </a:solidFill>
                  <a:latin typeface="Courier New" panose="02070309020205020404" pitchFamily="49" charset="0"/>
                </a:rPr>
                <a:t>=[c]</a:t>
              </a:r>
              <a:endParaRPr lang="en-US" altLang="en-US" b="1" dirty="0">
                <a:solidFill>
                  <a:srgbClr val="006666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" name="Group 32">
            <a:extLst>
              <a:ext uri="{FF2B5EF4-FFF2-40B4-BE49-F238E27FC236}">
                <a16:creationId xmlns:a16="http://schemas.microsoft.com/office/drawing/2014/main" id="{C85591D1-3E5A-A544-8D28-FD7FAD561440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3657600"/>
            <a:ext cx="2338388" cy="1439863"/>
            <a:chOff x="2448" y="2304"/>
            <a:chExt cx="1473" cy="907"/>
          </a:xfrm>
        </p:grpSpPr>
        <p:sp>
          <p:nvSpPr>
            <p:cNvPr id="76813" name="Text Box 33">
              <a:extLst>
                <a:ext uri="{FF2B5EF4-FFF2-40B4-BE49-F238E27FC236}">
                  <a16:creationId xmlns:a16="http://schemas.microsoft.com/office/drawing/2014/main" id="{21DBA176-62F9-F346-90DC-8E944F083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9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X</a:t>
              </a:r>
              <a:r>
                <a:rPr lang="en-US" altLang="en-US" b="1" i="1">
                  <a:latin typeface="Courier New" panose="02070309020205020404" pitchFamily="49" charset="0"/>
                </a:rPr>
                <a:t>=</a:t>
              </a:r>
              <a:r>
                <a:rPr lang="en-US" altLang="en-US" b="1">
                  <a:latin typeface="Courier New" panose="02070309020205020404" pitchFamily="49" charset="0"/>
                </a:rPr>
                <a:t>c</a:t>
              </a:r>
            </a:p>
            <a:p>
              <a:r>
                <a:rPr lang="en-US" altLang="en-US" b="1" i="1">
                  <a:latin typeface="Courier New" panose="02070309020205020404" pitchFamily="49" charset="0"/>
                </a:rPr>
                <a:t>success</a:t>
              </a:r>
            </a:p>
          </p:txBody>
        </p:sp>
        <p:sp>
          <p:nvSpPr>
            <p:cNvPr id="76814" name="Line 34">
              <a:extLst>
                <a:ext uri="{FF2B5EF4-FFF2-40B4-BE49-F238E27FC236}">
                  <a16:creationId xmlns:a16="http://schemas.microsoft.com/office/drawing/2014/main" id="{AEF4DED2-294A-2E4E-8F59-20ACC168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30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Text Box 35">
              <a:extLst>
                <a:ext uri="{FF2B5EF4-FFF2-40B4-BE49-F238E27FC236}">
                  <a16:creationId xmlns:a16="http://schemas.microsoft.com/office/drawing/2014/main" id="{BD0A3B71-E446-D04F-A3B2-AE2992DB8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52"/>
              <a:ext cx="14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dirty="0">
                  <a:solidFill>
                    <a:srgbClr val="006666"/>
                  </a:solidFill>
                  <a:latin typeface="Courier New" panose="02070309020205020404" pitchFamily="49" charset="0"/>
                </a:rPr>
                <a:t>A</a:t>
              </a:r>
              <a:r>
                <a:rPr lang="ja-JP" altLang="en-US" b="1">
                  <a:solidFill>
                    <a:srgbClr val="006666"/>
                  </a:solidFill>
                  <a:latin typeface="Courier New" panose="02070309020205020404" pitchFamily="49" charset="0"/>
                </a:rPr>
                <a:t>”</a:t>
              </a:r>
              <a:r>
                <a:rPr lang="en-US" altLang="ja-JP" b="1" dirty="0">
                  <a:solidFill>
                    <a:srgbClr val="006666"/>
                  </a:solidFill>
                  <a:latin typeface="Courier New" panose="02070309020205020404" pitchFamily="49" charset="0"/>
                </a:rPr>
                <a:t>=X=</a:t>
              </a:r>
              <a:r>
                <a:rPr lang="en-US" altLang="ja-JP" b="1" dirty="0" err="1">
                  <a:solidFill>
                    <a:srgbClr val="006666"/>
                  </a:solidFill>
                  <a:latin typeface="Courier New" panose="02070309020205020404" pitchFamily="49" charset="0"/>
                </a:rPr>
                <a:t>c,B</a:t>
              </a:r>
              <a:r>
                <a:rPr lang="ja-JP" altLang="en-US" b="1">
                  <a:solidFill>
                    <a:srgbClr val="006666"/>
                  </a:solidFill>
                  <a:latin typeface="Courier New" panose="02070309020205020404" pitchFamily="49" charset="0"/>
                </a:rPr>
                <a:t>”</a:t>
              </a:r>
              <a:r>
                <a:rPr lang="en-US" altLang="ja-JP" b="1" dirty="0">
                  <a:solidFill>
                    <a:srgbClr val="006666"/>
                  </a:solidFill>
                  <a:latin typeface="Courier New" panose="02070309020205020404" pitchFamily="49" charset="0"/>
                </a:rPr>
                <a:t>=[]</a:t>
              </a:r>
              <a:endParaRPr lang="en-US" altLang="en-US" b="1" dirty="0">
                <a:solidFill>
                  <a:srgbClr val="006666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88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>
            <a:extLst>
              <a:ext uri="{FF2B5EF4-FFF2-40B4-BE49-F238E27FC236}">
                <a16:creationId xmlns:a16="http://schemas.microsoft.com/office/drawing/2014/main" id="{16CE4B70-5434-4849-96D4-22071A9EC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DC1674-E764-4647-BEAB-1AC6E5BB11EF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B1DAE6A-8E89-D345-915C-7884A0C9B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Member_of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CA588B1-32E7-0F4B-86D3-64B4324C6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member(A, [A|B]).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member(A, [B|C]) :- member(A,C).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logical semantics: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For every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A,B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</a:t>
            </a:r>
            <a:b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member(A,[B|C])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if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member(A,C);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procedural semantics: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Head of clause is procedure entry. Tail of clause is procedure body; subgoals correspond to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calls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Footer Placeholder 3">
            <a:extLst>
              <a:ext uri="{FF2B5EF4-FFF2-40B4-BE49-F238E27FC236}">
                <a16:creationId xmlns:a16="http://schemas.microsoft.com/office/drawing/2014/main" id="{04D70228-5DB4-D241-BCDA-0ED574D9E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646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4">
            <a:extLst>
              <a:ext uri="{FF2B5EF4-FFF2-40B4-BE49-F238E27FC236}">
                <a16:creationId xmlns:a16="http://schemas.microsoft.com/office/drawing/2014/main" id="{95852C84-E4CF-D14B-A3F8-67B3DF7FB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B1C6B6-7F4B-CA4C-A993-4559986DD62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484C131-99CE-7B4B-8A0F-618F79A39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Procedural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Interpretation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B5E7CE2-9836-FE4F-A692-718E56216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member(A, [A|B]).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member(A, [B|C]) :- member(A,C).</a:t>
            </a:r>
            <a:endParaRPr lang="en-US" altLang="en-US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a recursive “procedure”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member(A, [A|B]).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the base case. “Procedure” exits with true if the element we are looking for,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is the first element in the list. It exits with false if we have reached the end of the 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member(A, [B|C]) :- member(A,C).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the recursive case. If element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not the first element in the list, call member recursively with arguments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tail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</a:t>
            </a:r>
            <a:endParaRPr lang="en-US" altLang="en-US" sz="2800" b="1" dirty="0">
              <a:solidFill>
                <a:schemeClr val="hlink"/>
              </a:solidFill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Footer Placeholder 1">
            <a:extLst>
              <a:ext uri="{FF2B5EF4-FFF2-40B4-BE49-F238E27FC236}">
                <a16:creationId xmlns:a16="http://schemas.microsoft.com/office/drawing/2014/main" id="{958B03CD-C606-AF43-AFD5-83F6502359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265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>
            <a:extLst>
              <a:ext uri="{FF2B5EF4-FFF2-40B4-BE49-F238E27FC236}">
                <a16:creationId xmlns:a16="http://schemas.microsoft.com/office/drawing/2014/main" id="{13B94A11-A455-BF4D-92FC-6A0F8BD22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894DF2-8425-0443-AD4F-754720075720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A053406-68E0-9447-9DC4-44DB891A1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56E2F9FC-73CD-1241-8150-D715657C2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Give all answers to the following query: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  <a:r>
              <a:rPr lang="en-US" altLang="en-US" sz="2800">
                <a:ea typeface="ＭＳ Ｐゴシック" panose="020B0600070205080204" pitchFamily="34" charset="-128"/>
              </a:rPr>
              <a:t>-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member(a,[b, a, X]).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Answer: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true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X = a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false.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164C4E70-BD8F-7547-BD5E-B34D61B8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6188075" cy="708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1. member(A, [A | B]).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2. member(A, [B | C]) :- member(A, C).</a:t>
            </a:r>
          </a:p>
        </p:txBody>
      </p:sp>
      <p:sp>
        <p:nvSpPr>
          <p:cNvPr id="79877" name="Footer Placeholder 1">
            <a:extLst>
              <a:ext uri="{FF2B5EF4-FFF2-40B4-BE49-F238E27FC236}">
                <a16:creationId xmlns:a16="http://schemas.microsoft.com/office/drawing/2014/main" id="{C38D9C32-23C0-D549-B0F3-30F59D7142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21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>
            <a:extLst>
              <a:ext uri="{FF2B5EF4-FFF2-40B4-BE49-F238E27FC236}">
                <a16:creationId xmlns:a16="http://schemas.microsoft.com/office/drawing/2014/main" id="{8B101C22-8DE0-A443-BF32-B64EF026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B8D1FD-4B17-1A40-8947-FBCD87A7C5A8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1DB0B31-7936-D748-A875-37073BEBC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88C6A764-343F-F745-A928-1D9645C7D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Give all answers to the following query: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  <a:r>
              <a:rPr lang="en-US" altLang="en-US" sz="2800">
                <a:ea typeface="ＭＳ Ｐゴシック" panose="020B0600070205080204" pitchFamily="34" charset="-128"/>
              </a:rPr>
              <a:t>- </a:t>
            </a: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member(a, [b | a]).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Answer: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false.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81924" name="Rectangle 5">
            <a:extLst>
              <a:ext uri="{FF2B5EF4-FFF2-40B4-BE49-F238E27FC236}">
                <a16:creationId xmlns:a16="http://schemas.microsoft.com/office/drawing/2014/main" id="{542EB9A9-7EB1-9E4C-BA02-49EFD4198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6188075" cy="708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1. member(A, [A | B]).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2. member(A, [B | C]) :- member(A, C).</a:t>
            </a:r>
          </a:p>
        </p:txBody>
      </p:sp>
      <p:sp>
        <p:nvSpPr>
          <p:cNvPr id="81925" name="Footer Placeholder 1">
            <a:extLst>
              <a:ext uri="{FF2B5EF4-FFF2-40B4-BE49-F238E27FC236}">
                <a16:creationId xmlns:a16="http://schemas.microsoft.com/office/drawing/2014/main" id="{2D0290FA-71EB-1649-A266-FE634321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8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22DACC36-5F35-5544-A226-CF2CA3D08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5AB37-2867-6247-81A9-CB8D09AB6BC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6DAD7B5-A980-4D43-B09C-ADE0A52EE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Append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A18DA06-1D57-1A4E-83E0-6F1868371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rgbClr val="FF0000"/>
                </a:solidFill>
                <a:latin typeface="Courier" charset="0"/>
              </a:rPr>
              <a:t>append([ ], A, A).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rgbClr val="FF0000"/>
                </a:solidFill>
                <a:latin typeface="Courier" charset="0"/>
              </a:rPr>
              <a:t>append([A|B], C, [A|D]) :- append(B,C,D).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Build a list:</a:t>
            </a:r>
            <a:endParaRPr lang="en-US" b="1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  <a:ea typeface="Arial" charset="0"/>
              </a:rPr>
              <a:t>?- append([</a:t>
            </a:r>
            <a:r>
              <a:rPr lang="en-US" b="1" dirty="0" err="1">
                <a:latin typeface="Courier" charset="0"/>
                <a:ea typeface="Arial" charset="0"/>
              </a:rPr>
              <a:t>a,b,c</a:t>
            </a:r>
            <a:r>
              <a:rPr lang="en-US" b="1" dirty="0">
                <a:latin typeface="Courier" charset="0"/>
                <a:ea typeface="Arial" charset="0"/>
              </a:rPr>
              <a:t>],[</a:t>
            </a:r>
            <a:r>
              <a:rPr lang="en-US" b="1" dirty="0" err="1">
                <a:latin typeface="Courier" charset="0"/>
                <a:ea typeface="Arial" charset="0"/>
              </a:rPr>
              <a:t>d,e</a:t>
            </a:r>
            <a:r>
              <a:rPr lang="en-US" b="1" dirty="0">
                <a:latin typeface="Courier" charset="0"/>
                <a:ea typeface="Arial" charset="0"/>
              </a:rPr>
              <a:t>],Y).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Y = [</a:t>
            </a:r>
            <a:r>
              <a:rPr lang="en-US" b="1" dirty="0" err="1">
                <a:latin typeface="Courier" charset="0"/>
              </a:rPr>
              <a:t>a,b,c,d,e</a:t>
            </a:r>
            <a:r>
              <a:rPr lang="en-US" b="1" dirty="0">
                <a:latin typeface="Courier" charset="0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  <a:ea typeface="Arial" charset="0"/>
              </a:rPr>
              <a:t>Break a list into constituent parts: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?-</a:t>
            </a:r>
            <a:r>
              <a:rPr lang="en-US" b="1" dirty="0"/>
              <a:t> </a:t>
            </a:r>
            <a:r>
              <a:rPr lang="en-US" b="1" dirty="0">
                <a:latin typeface="Courier" charset="0"/>
              </a:rPr>
              <a:t>append(X,Y,[</a:t>
            </a:r>
            <a:r>
              <a:rPr lang="en-US" b="1" dirty="0" err="1">
                <a:latin typeface="Courier" charset="0"/>
              </a:rPr>
              <a:t>a,b</a:t>
            </a:r>
            <a:r>
              <a:rPr lang="en-US" b="1" dirty="0">
                <a:latin typeface="Courier" charset="0"/>
              </a:rPr>
              <a:t>]).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X = [], Y = [</a:t>
            </a:r>
            <a:r>
              <a:rPr lang="en-US" b="1" dirty="0" err="1">
                <a:latin typeface="Courier" charset="0"/>
              </a:rPr>
              <a:t>a,b</a:t>
            </a:r>
            <a:r>
              <a:rPr lang="en-US" b="1" dirty="0">
                <a:latin typeface="Courier" charset="0"/>
              </a:rPr>
              <a:t>]; X = [a], Y = [b];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	X = [</a:t>
            </a:r>
            <a:r>
              <a:rPr lang="en-US" b="1" dirty="0" err="1">
                <a:latin typeface="Courier" charset="0"/>
              </a:rPr>
              <a:t>a,b</a:t>
            </a:r>
            <a:r>
              <a:rPr lang="en-US" b="1" dirty="0">
                <a:latin typeface="Courier" charset="0"/>
              </a:rPr>
              <a:t>], Y = []; false.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dirty="0">
              <a:latin typeface="Courier" charset="0"/>
              <a:ea typeface="Arial" charset="0"/>
            </a:endParaRPr>
          </a:p>
        </p:txBody>
      </p:sp>
      <p:sp>
        <p:nvSpPr>
          <p:cNvPr id="25604" name="Footer Placeholder 1">
            <a:extLst>
              <a:ext uri="{FF2B5EF4-FFF2-40B4-BE49-F238E27FC236}">
                <a16:creationId xmlns:a16="http://schemas.microsoft.com/office/drawing/2014/main" id="{096DD16E-77E2-CC44-80C0-9479D3E29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957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98A98A92-3112-2149-AB8E-021C5F578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9F3EEB29-BACF-4946-ADBE-E26DBE835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DA3800-73C5-AC42-B602-233B1F96C112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695FC73-20BB-1848-847F-71A803E44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E8D889-04A6-344D-8D2E-9F7984234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Lists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Programming with lists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Arithmetic</a:t>
            </a:r>
          </a:p>
        </p:txBody>
      </p:sp>
    </p:spTree>
    <p:extLst>
      <p:ext uri="{BB962C8B-B14F-4D97-AF65-F5344CB8AC3E}">
        <p14:creationId xmlns:p14="http://schemas.microsoft.com/office/powerpoint/2010/main" val="295673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4">
            <a:extLst>
              <a:ext uri="{FF2B5EF4-FFF2-40B4-BE49-F238E27FC236}">
                <a16:creationId xmlns:a16="http://schemas.microsoft.com/office/drawing/2014/main" id="{921B3150-FEA9-B445-A002-3ED3BA79B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6CBFD5-61C2-8A43-9727-131884DDDB9E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9BC6787-E571-2448-A2D2-D625AE031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 Append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6150E8A-122F-F442-86B3-2ADCCBA5B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append([ ], A, A).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append([A|B], C, [A|D]) :- append(B,C,D).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Break a list into constituent parts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?- append(X,[b],[</a:t>
            </a:r>
            <a:r>
              <a:rPr lang="en-US" altLang="en-US" sz="2600" b="1" dirty="0" err="1">
                <a:latin typeface="Courier" pitchFamily="2" charset="0"/>
              </a:rPr>
              <a:t>a,b</a:t>
            </a:r>
            <a:r>
              <a:rPr lang="en-US" altLang="en-US" sz="2600" b="1" dirty="0">
                <a:latin typeface="Courier" pitchFamily="2" charset="0"/>
              </a:rPr>
              <a:t>]).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X = [ a 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?- append([a],Y,[</a:t>
            </a:r>
            <a:r>
              <a:rPr lang="en-US" altLang="en-US" sz="2600" b="1" dirty="0" err="1">
                <a:latin typeface="Courier" pitchFamily="2" charset="0"/>
              </a:rPr>
              <a:t>a,b</a:t>
            </a:r>
            <a:r>
              <a:rPr lang="en-US" altLang="en-US" sz="2600" b="1" dirty="0">
                <a:latin typeface="Courier" pitchFamily="2" charset="0"/>
              </a:rPr>
              <a:t>]).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Y = [ b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dirty="0">
              <a:ea typeface="ＭＳ Ｐゴシック" panose="020B0600070205080204" pitchFamily="34" charset="-128"/>
            </a:endParaRPr>
          </a:p>
        </p:txBody>
      </p:sp>
      <p:sp>
        <p:nvSpPr>
          <p:cNvPr id="86020" name="Footer Placeholder 1">
            <a:extLst>
              <a:ext uri="{FF2B5EF4-FFF2-40B4-BE49-F238E27FC236}">
                <a16:creationId xmlns:a16="http://schemas.microsoft.com/office/drawing/2014/main" id="{7980A3E8-CCCF-0C42-A0EE-0EBE6EAF5E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479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>
            <a:extLst>
              <a:ext uri="{FF2B5EF4-FFF2-40B4-BE49-F238E27FC236}">
                <a16:creationId xmlns:a16="http://schemas.microsoft.com/office/drawing/2014/main" id="{FCEC1502-2D9F-1541-8F86-5D389AD0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CD54FA-D45D-D242-BF5B-C82A7634F436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DDE922A-F5A3-EB47-B445-9EBBBA5C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 Append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FA93488D-1C8A-6D43-BF3C-310235C15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-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append(X,Y,[</a:t>
            </a:r>
            <a:r>
              <a:rPr lang="en-US" altLang="en-US" sz="2600" b="1" dirty="0" err="1">
                <a:latin typeface="Courier" pitchFamily="2" charset="0"/>
                <a:ea typeface="ＭＳ Ｐゴシック" panose="020B0600070205080204" pitchFamily="34" charset="-128"/>
              </a:rPr>
              <a:t>a,b</a:t>
            </a: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]).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X = [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Y = [</a:t>
            </a:r>
            <a:r>
              <a:rPr lang="en-US" altLang="en-US" sz="2600" b="1" dirty="0" err="1">
                <a:latin typeface="Courier" pitchFamily="2" charset="0"/>
                <a:ea typeface="ＭＳ Ｐゴシック" panose="020B0600070205080204" pitchFamily="34" charset="-128"/>
              </a:rPr>
              <a:t>a,b</a:t>
            </a: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]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X = [a]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Y = [b]  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X = [</a:t>
            </a:r>
            <a:r>
              <a:rPr lang="en-US" altLang="en-US" sz="2600" b="1" dirty="0" err="1">
                <a:latin typeface="Courier" pitchFamily="2" charset="0"/>
                <a:ea typeface="ＭＳ Ｐゴシック" panose="020B0600070205080204" pitchFamily="34" charset="-128"/>
              </a:rPr>
              <a:t>a,b</a:t>
            </a: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Y = [ ]  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  <a:ea typeface="ＭＳ Ｐゴシック" panose="020B0600070205080204" pitchFamily="34" charset="-128"/>
              </a:rPr>
              <a:t>	false.</a:t>
            </a:r>
          </a:p>
        </p:txBody>
      </p:sp>
      <p:sp>
        <p:nvSpPr>
          <p:cNvPr id="88068" name="Footer Placeholder 1">
            <a:extLst>
              <a:ext uri="{FF2B5EF4-FFF2-40B4-BE49-F238E27FC236}">
                <a16:creationId xmlns:a16="http://schemas.microsoft.com/office/drawing/2014/main" id="{D2ED2E19-7E98-2847-A4A9-F1F0B3A285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22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17877CC3-F0D0-E745-8B3B-83F53F4A1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B27282-4B30-9640-979A-98A39D8D2A2B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80C1FF1-C249-5940-B115-0E0BCB9E6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Unbounded Arguments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92ECDC47-74E8-604B-ACCF-18E4C98D7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Generating an unbounded number of lists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?</a:t>
            </a:r>
            <a:r>
              <a:rPr lang="en-US" altLang="en-US" sz="2600" b="1" dirty="0">
                <a:latin typeface="Courier" pitchFamily="2" charset="0"/>
              </a:rPr>
              <a:t>- append(X,[b],Y).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X = [ 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Y = [b] 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X = [ _G604]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Y = [ _G604, b]  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X = [ _G604, _G610]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Y = [ _G604, _G610, b] 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Etc.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 careful when using append with 2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unbounded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arguments!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E7AB111-1AD5-AE44-91AE-77D3A470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4343400" cy="990600"/>
          </a:xfrm>
          <a:prstGeom prst="wedgeRoundRectCallout">
            <a:avLst>
              <a:gd name="adj1" fmla="val -92218"/>
              <a:gd name="adj2" fmla="val 554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D499F-F738-E945-8BBF-67B057EC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41989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An underscore, “don’t care” variable.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Unifies with anything.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E.g., </a:t>
            </a:r>
            <a:r>
              <a:rPr lang="en-US" altLang="en-US" sz="1800" b="1">
                <a:latin typeface="Courier New" panose="02070309020205020404" pitchFamily="49" charset="0"/>
              </a:rPr>
              <a:t>bad(Dog) :- bites(Dog,_).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B0C93A6D-BF59-3744-A5A3-BC88E97F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BADC-5B81-1242-974C-3BEF52D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does this “procedure” do: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p([],[]).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p([A|B],[[A]|Rest]) :- p(</a:t>
            </a:r>
            <a:r>
              <a:rPr lang="en-US" altLang="en-US" sz="2600" b="1" dirty="0" err="1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B,Rest</a:t>
            </a: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?- p([</a:t>
            </a:r>
            <a:r>
              <a:rPr lang="en-US" altLang="en-US" sz="2600" b="1" dirty="0" err="1">
                <a:latin typeface="Courier" pitchFamily="2" charset="0"/>
              </a:rPr>
              <a:t>a,b,c</a:t>
            </a:r>
            <a:r>
              <a:rPr lang="en-US" altLang="en-US" sz="2600" b="1" dirty="0">
                <a:latin typeface="Courier" pitchFamily="2" charset="0"/>
              </a:rPr>
              <a:t>],Y).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Y = [ [a],[b],[c] ]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also “flatten” a list: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?- p(X,[[a],[b],[c]]).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latin typeface="Courier" pitchFamily="2" charset="0"/>
              </a:rPr>
              <a:t>X = [ </a:t>
            </a:r>
            <a:r>
              <a:rPr lang="en-US" altLang="en-US" sz="2600" b="1" dirty="0" err="1">
                <a:latin typeface="Courier" pitchFamily="2" charset="0"/>
              </a:rPr>
              <a:t>a,b,c</a:t>
            </a:r>
            <a:r>
              <a:rPr lang="en-US" altLang="en-US" sz="2600" b="1" dirty="0">
                <a:latin typeface="Courier" pitchFamily="2" charset="0"/>
              </a:rPr>
              <a:t> ]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51CDAA59-84E2-3E47-B78C-DC932326B1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06448949-ADB3-3047-8F78-C166F853FE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E0600F-539B-1E41-87D1-F6108CFE0AEF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3166B1CC-AA2A-1C45-9506-F55238D6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Common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2782-E0E7-C742-8F13-31A5B712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“Processing” a list: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proc([],[]).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proc([H|T],[H1|T1]) :- f(H,H1),proc(T,T1).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Base case: we have reached the end of list. In our case, the result for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 ]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 ]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Recursive case: result is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[H1|T1]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was obtained by calling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f(H,H1)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--- processes element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into result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the result of recursive call of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proc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en-US" sz="2400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F0000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solidFill>
                <a:srgbClr val="FF0000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Footer Placeholder 3">
            <a:extLst>
              <a:ext uri="{FF2B5EF4-FFF2-40B4-BE49-F238E27FC236}">
                <a16:creationId xmlns:a16="http://schemas.microsoft.com/office/drawing/2014/main" id="{CBF8AB63-4B8D-3445-8C43-8191ED1ED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8DC0FDFF-80A1-3A44-94A5-1132EF16C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ADE460-3F47-834F-8461-4058310BD6EF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98A98A92-3112-2149-AB8E-021C5F578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9F3EEB29-BACF-4946-ADBE-E26DBE835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DA3800-73C5-AC42-B602-233B1F96C112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695FC73-20BB-1848-847F-71A803E44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E8D889-04A6-344D-8D2E-9F7984234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Lists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Programming with lists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Arithmetic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8AA5D177-9099-0E41-A301-DAF85CA6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Arithmetic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1DFCEEE6-8F6B-7D49-9963-B83DC9A2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Prolog has all arithmetic operators 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Built-in predicate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is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is</a:t>
            </a:r>
            <a:r>
              <a:rPr lang="en-US" b="1" dirty="0">
                <a:latin typeface="Courier New" charset="0"/>
                <a:cs typeface="Courier New" charset="0"/>
              </a:rPr>
              <a:t>(X, 1+3)</a:t>
            </a:r>
            <a:r>
              <a:rPr lang="en-US" dirty="0">
                <a:latin typeface="Arial" charset="0"/>
              </a:rPr>
              <a:t> or more commonly we write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X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is</a:t>
            </a:r>
            <a:r>
              <a:rPr lang="en-US" b="1" dirty="0">
                <a:latin typeface="Courier New" charset="0"/>
                <a:cs typeface="Courier New" charset="0"/>
              </a:rPr>
              <a:t> 1+3 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is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forces evaluation of </a:t>
            </a:r>
            <a:r>
              <a:rPr lang="en-US" b="1" dirty="0">
                <a:latin typeface="Courier New" charset="0"/>
                <a:cs typeface="Courier New" charset="0"/>
              </a:rPr>
              <a:t>1+3</a:t>
            </a:r>
            <a:r>
              <a:rPr lang="en-US" dirty="0">
                <a:latin typeface="Arial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?- X </a:t>
            </a:r>
            <a:r>
              <a:rPr lang="en-US" b="1" dirty="0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en-US" b="1" dirty="0">
                <a:latin typeface="Courier" charset="0"/>
              </a:rPr>
              <a:t> 1+3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X = 4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" charset="0"/>
              </a:rPr>
              <a:t>=</a:t>
            </a:r>
            <a:r>
              <a:rPr lang="en-US" b="1" dirty="0">
                <a:latin typeface="Courier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is unification not assignment!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?- X = 4-1.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latin typeface="Courier" charset="0"/>
              </a:rPr>
              <a:t>X = 4-1 % unifies X with 4-1!!!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C7EC7A33-91F0-8D4B-B6C3-74FE590C9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DFD2DA-3CAD-7F4B-9950-7B9EE5D7322C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33796" name="Footer Placeholder 1">
            <a:extLst>
              <a:ext uri="{FF2B5EF4-FFF2-40B4-BE49-F238E27FC236}">
                <a16:creationId xmlns:a16="http://schemas.microsoft.com/office/drawing/2014/main" id="{60F47DB4-D288-D24D-9405-7B795A95F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4D2E3A1-F8F9-494C-86E8-FC0B0AE3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Arithmetic: Pitfalls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B4401ECF-61A8-E340-B62E-301BD5CC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not invertible! That is, arguments on the right cannot be unbound!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3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is</a:t>
            </a:r>
            <a:r>
              <a:rPr lang="en-US" altLang="en-US" b="1" dirty="0">
                <a:latin typeface="Courier New" panose="02070309020205020404" pitchFamily="49" charset="0"/>
              </a:rPr>
              <a:t> 3 – X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en-US" altLang="en-US" b="1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Courier" pitchFamily="2" charset="0"/>
              </a:rPr>
              <a:t>ERROR: is/2: Arguments are not sufficiently instantiated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This doesn’t work either: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Courier" pitchFamily="2" charset="0"/>
              </a:rPr>
              <a:t>?- </a:t>
            </a:r>
            <a:r>
              <a:rPr lang="da-DK" altLang="en-US" b="1" dirty="0">
                <a:latin typeface="Courier" pitchFamily="2" charset="0"/>
              </a:rPr>
              <a:t>X is 4, X = X+1.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a-DK" altLang="en-US" b="1" dirty="0">
                <a:latin typeface="Courier" pitchFamily="2" charset="0"/>
              </a:rPr>
              <a:t>false.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a-DK" altLang="en-US" dirty="0" err="1">
                <a:latin typeface="Arial" panose="020B0604020202020204" pitchFamily="34" charset="0"/>
              </a:rPr>
              <a:t>Why</a:t>
            </a:r>
            <a:r>
              <a:rPr lang="da-DK" altLang="en-US" dirty="0">
                <a:latin typeface="Arial" panose="020B0604020202020204" pitchFamily="34" charset="0"/>
              </a:rPr>
              <a:t>? </a:t>
            </a:r>
            <a:r>
              <a:rPr lang="da-DK" altLang="en-US" dirty="0" err="1">
                <a:latin typeface="Arial" panose="020B0604020202020204" pitchFamily="34" charset="0"/>
              </a:rPr>
              <a:t>What’s</a:t>
            </a:r>
            <a:r>
              <a:rPr lang="da-DK" altLang="en-US" dirty="0">
                <a:latin typeface="Arial" panose="020B0604020202020204" pitchFamily="34" charset="0"/>
              </a:rPr>
              <a:t> </a:t>
            </a:r>
            <a:r>
              <a:rPr lang="da-DK" altLang="en-US" dirty="0" err="1">
                <a:latin typeface="Arial" panose="020B0604020202020204" pitchFamily="34" charset="0"/>
              </a:rPr>
              <a:t>going</a:t>
            </a:r>
            <a:r>
              <a:rPr lang="da-DK" altLang="en-US" dirty="0">
                <a:latin typeface="Arial" panose="020B0604020202020204" pitchFamily="34" charset="0"/>
              </a:rPr>
              <a:t> on </a:t>
            </a:r>
            <a:r>
              <a:rPr lang="da-DK" altLang="en-US" dirty="0" err="1">
                <a:latin typeface="Arial" panose="020B0604020202020204" pitchFamily="34" charset="0"/>
              </a:rPr>
              <a:t>here</a:t>
            </a:r>
            <a:r>
              <a:rPr lang="da-DK" altLang="en-US" dirty="0">
                <a:latin typeface="Arial" panose="020B0604020202020204" pitchFamily="34" charset="0"/>
              </a:rPr>
              <a:t>?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D27B33C4-0A71-934E-B28C-15378291C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87659E3-FEA4-C648-8F4B-E1D5A75F1E24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34820" name="Footer Placeholder 1">
            <a:extLst>
              <a:ext uri="{FF2B5EF4-FFF2-40B4-BE49-F238E27FC236}">
                <a16:creationId xmlns:a16="http://schemas.microsoft.com/office/drawing/2014/main" id="{7F18B712-CA2D-4949-8F18-8C260010E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AE89C18-E167-704C-854E-D9A5241A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B7BE-04FE-EA4D-9606-51B5A912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Write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sum</a:t>
            </a:r>
            <a:r>
              <a:rPr lang="en-US" dirty="0">
                <a:latin typeface="Arial"/>
              </a:rPr>
              <a:t>, which takes a list of integers and computes the sum of the integers. E.g., </a:t>
            </a:r>
            <a:endParaRPr lang="en-US" sz="2400" b="1" dirty="0">
              <a:solidFill>
                <a:srgbClr val="FF0000"/>
              </a:solidFill>
              <a:latin typeface="Courier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sum([1,2,3],R).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?- R = 6.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How about if the integers are arbitrarily nested? E.g.,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sum([[1],[[[2]],3]],R).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?- R = 6.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b="1" dirty="0">
              <a:solidFill>
                <a:srgbClr val="FF0000"/>
              </a:solidFill>
              <a:latin typeface="Courier" charset="0"/>
              <a:ea typeface="Arial" charset="0"/>
            </a:endParaRP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3C7514D9-45E4-9543-801E-49046E2847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E60968D0-F76C-BD4C-972C-B1239033E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ED22A8-4643-D645-905A-F50A0EBF5BE0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40D2-3DA9-C74F-BAE5-27FD6E57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6281-ADBD-D143-992E-460ABE2A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5791-D334-CF41-B03E-4436BF19F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014B7-3145-2843-948D-988A6243F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C3A51-2E79-5B4D-A7B6-C2B604D907C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40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>
            <a:extLst>
              <a:ext uri="{FF2B5EF4-FFF2-40B4-BE49-F238E27FC236}">
                <a16:creationId xmlns:a16="http://schemas.microsoft.com/office/drawing/2014/main" id="{C577DEB4-586D-C149-A435-54595C2E6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225F19-7AD8-4749-83E4-329D49AED1C6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D221A62-0378-7543-9F93-13753E42D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Lists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88902AB-1148-C346-A3BE-D68FA415C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458200" cy="3854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list			head		tail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[a,b,c]		a		[b,c]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[X,[cat],Y]	X		[[cat],Y]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[a,[b,c],d]	a		[[b,c],d]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[X | Y]		X		Y</a:t>
            </a:r>
            <a:r>
              <a:rPr lang="en-US" altLang="en-US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CC720542-9AFA-0E4F-AF1B-2E640A8D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4478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82662F4D-7DC4-AA42-94C1-C8DB85C4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6953259C-3107-4649-A0C2-FE5AB6DC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908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7F660A1C-68CF-1941-99EE-D406FE9C2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914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FEE4DBB5-D3C6-E34C-A05D-B5E2D1A04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914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38B13A32-CD48-FA49-9BE3-EB5AF0EFC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600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5F37B68E-6DAF-084C-A0A8-C04C3140D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286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717D22C7-FD0E-554B-8153-903FEDB9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819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[ ]</a:t>
            </a:r>
          </a:p>
        </p:txBody>
      </p:sp>
      <p:sp>
        <p:nvSpPr>
          <p:cNvPr id="64524" name="Text Box 12">
            <a:extLst>
              <a:ext uri="{FF2B5EF4-FFF2-40B4-BE49-F238E27FC236}">
                <a16:creationId xmlns:a16="http://schemas.microsoft.com/office/drawing/2014/main" id="{C3E3E772-4B23-6444-BDDA-902215F9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E4D37B88-B4A3-0E40-9633-46655423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24400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392C7C16-7EA8-F349-9C84-D3DCFA439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476AC136-9298-7445-A46B-C6C85455D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657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6DE37039-8185-B34F-84B2-2E33F8906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657600"/>
            <a:ext cx="990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3C54E2B9-AE95-7347-ACB4-7D8FA8E88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201E5272-482A-9943-948E-9EF1E75E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5626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[ ]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9B2A581B-6007-E449-8900-F751DEE5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0"/>
            <a:ext cx="58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FD3F85C9-115A-7548-8FEA-46F5306BED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541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Line 21">
            <a:extLst>
              <a:ext uri="{FF2B5EF4-FFF2-40B4-BE49-F238E27FC236}">
                <a16:creationId xmlns:a16="http://schemas.microsoft.com/office/drawing/2014/main" id="{6694C7E6-7518-464B-A2FF-151F53345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495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70073B6A-66BD-4846-8CDC-80304DED6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95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23">
            <a:extLst>
              <a:ext uri="{FF2B5EF4-FFF2-40B4-BE49-F238E27FC236}">
                <a16:creationId xmlns:a16="http://schemas.microsoft.com/office/drawing/2014/main" id="{33F1707D-E790-C842-9C88-A858F3EDA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2559DB46-1BCD-5743-82BF-BF43ADB9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054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[ ]</a:t>
            </a:r>
          </a:p>
        </p:txBody>
      </p:sp>
      <p:sp>
        <p:nvSpPr>
          <p:cNvPr id="64537" name="Footer Placeholder 3">
            <a:extLst>
              <a:ext uri="{FF2B5EF4-FFF2-40B4-BE49-F238E27FC236}">
                <a16:creationId xmlns:a16="http://schemas.microsoft.com/office/drawing/2014/main" id="{AB756131-025C-464C-9393-84E4F46B8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138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7370A163-A6D7-D446-BE90-82FEA030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7DC2-8F91-E640-B5D3-81BAAF32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Write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plus10</a:t>
            </a:r>
            <a:r>
              <a:rPr lang="en-US" dirty="0">
                <a:latin typeface="Arial"/>
              </a:rPr>
              <a:t>, which takes a list of integers and computes another list, where all integers are shifted +10. E.g.,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plus10([1,2,3],R).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	?- R = [11,12,13].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Write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lang="en-US" dirty="0">
                <a:latin typeface="Arial"/>
              </a:rPr>
              <a:t>, which takes a list and computes the length of the list. E.g., </a:t>
            </a:r>
            <a:endParaRPr lang="en-US" b="1" dirty="0">
              <a:latin typeface="Courier" charset="0"/>
              <a:ea typeface="Arial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([1,[2],3],R).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	?- R = 3.</a:t>
            </a:r>
            <a:endParaRPr lang="en-US" sz="2800" b="1" dirty="0">
              <a:latin typeface="Courier New"/>
              <a:ea typeface="Arial" charset="0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800" b="1" dirty="0">
              <a:solidFill>
                <a:srgbClr val="FF0000"/>
              </a:solidFill>
              <a:latin typeface="Courier" charset="0"/>
              <a:ea typeface="Arial" charset="0"/>
            </a:endParaRP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50726CD2-8927-694F-9278-9E8531F058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C18BF900-9055-3B4D-BA35-B81E86F6A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43CF4F-0A72-0D45-A630-5A8024C68CB2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844FA20D-76F1-9C4B-A183-9C3C5A6A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FD3-5EC9-C242-B58E-7817A6A0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Write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atoms</a:t>
            </a:r>
            <a:r>
              <a:rPr lang="en-US" dirty="0">
                <a:latin typeface="Arial"/>
              </a:rPr>
              <a:t>, which takes a list and computes the number of atoms in the list. E.g., </a:t>
            </a:r>
            <a:endParaRPr lang="en-US" b="1" dirty="0">
              <a:latin typeface="Courier" charset="0"/>
              <a:ea typeface="Arial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atoms([a,[b,[[c]]]],R).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	?- R = 3.</a:t>
            </a:r>
            <a:endParaRPr lang="en-US" sz="2800" b="1" dirty="0">
              <a:latin typeface="Courier New"/>
              <a:ea typeface="Arial" charset="0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800" b="1" dirty="0">
              <a:solidFill>
                <a:srgbClr val="FF0000"/>
              </a:solidFill>
              <a:latin typeface="Courier" charset="0"/>
              <a:ea typeface="Arial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  <a:ea typeface="Arial" charset="0"/>
              </a:rPr>
              <a:t>Hint: built-in predicate </a:t>
            </a:r>
            <a:r>
              <a:rPr lang="en-US" sz="2800" b="1" dirty="0">
                <a:latin typeface="Courier New"/>
                <a:ea typeface="Arial" charset="0"/>
                <a:cs typeface="Courier New"/>
              </a:rPr>
              <a:t>atom(X)</a:t>
            </a:r>
            <a:r>
              <a:rPr lang="en-US" sz="2800" dirty="0">
                <a:latin typeface="Arial"/>
                <a:ea typeface="Arial" charset="0"/>
              </a:rPr>
              <a:t> yields true if </a:t>
            </a:r>
            <a:r>
              <a:rPr lang="en-US" sz="2800" b="1" dirty="0">
                <a:latin typeface="Courier New"/>
                <a:ea typeface="Arial" charset="0"/>
                <a:cs typeface="Courier New"/>
              </a:rPr>
              <a:t>X</a:t>
            </a:r>
            <a:r>
              <a:rPr lang="en-US" sz="2800" dirty="0">
                <a:latin typeface="Arial"/>
                <a:ea typeface="Arial" charset="0"/>
              </a:rPr>
              <a:t> is an atom (i.e., symbolic constant such as </a:t>
            </a:r>
            <a:r>
              <a:rPr lang="en-US" sz="2800" b="1" dirty="0">
                <a:latin typeface="Courier New"/>
                <a:ea typeface="Arial" charset="0"/>
                <a:cs typeface="Courier New"/>
              </a:rPr>
              <a:t>x</a:t>
            </a:r>
            <a:r>
              <a:rPr lang="en-US" sz="2800" dirty="0">
                <a:latin typeface="Arial"/>
                <a:ea typeface="Arial" charset="0"/>
              </a:rPr>
              <a:t>, </a:t>
            </a:r>
            <a:r>
              <a:rPr lang="en-US" sz="2800" b="1" dirty="0" err="1">
                <a:latin typeface="Courier New"/>
                <a:ea typeface="Arial" charset="0"/>
                <a:cs typeface="Courier New"/>
              </a:rPr>
              <a:t>abc</a:t>
            </a:r>
            <a:r>
              <a:rPr lang="en-US" sz="2800" b="1" dirty="0">
                <a:latin typeface="Courier New"/>
                <a:ea typeface="Arial" charset="0"/>
                <a:cs typeface="Courier New"/>
              </a:rPr>
              <a:t>, tom</a:t>
            </a:r>
            <a:r>
              <a:rPr lang="en-US" sz="2800" dirty="0">
                <a:latin typeface="Arial"/>
                <a:ea typeface="Arial" charset="0"/>
              </a:rPr>
              <a:t>).</a:t>
            </a:r>
            <a:endParaRPr lang="en-US" sz="2800" dirty="0">
              <a:solidFill>
                <a:srgbClr val="FF0000"/>
              </a:solidFill>
              <a:latin typeface="Arial"/>
              <a:ea typeface="Arial" charset="0"/>
            </a:endParaRP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25CFC0C1-2790-F249-B212-94F37F7AFD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24EBC8ED-79CA-044C-AD4E-C47FB34D67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465950-6F66-0A4A-A10B-4792D331D29B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B940-B9CA-CA48-934E-6ECDFFCC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F8AE-5D31-904D-B045-5724113A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1FDEC-2EDB-704A-9D64-3B2D8B65A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23638-65C3-5C4B-9BCC-5B70CB754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C3A51-2E79-5B4D-A7B6-C2B604D907C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42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4">
            <a:extLst>
              <a:ext uri="{FF2B5EF4-FFF2-40B4-BE49-F238E27FC236}">
                <a16:creationId xmlns:a16="http://schemas.microsoft.com/office/drawing/2014/main" id="{09698075-5C9A-7E41-9DD2-25E79A500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C111E4-03D6-C04F-BFD2-C6A876AE9E78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6C7489E-65C2-574E-AE60-1FDD983E7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Lists: Unification</a:t>
            </a: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0D12EA13-2309-4F45-B6CF-F2B71648F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08F86A-D927-C746-A2A2-B91F6C4D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b="1" dirty="0">
                <a:latin typeface="Courier New"/>
                <a:cs typeface="Courier New"/>
              </a:rPr>
              <a:t>[ H1 | T1 ] = [ H2 | T2 ]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Head </a:t>
            </a:r>
            <a:r>
              <a:rPr lang="en-US" b="1" dirty="0">
                <a:latin typeface="Courier New"/>
                <a:cs typeface="Courier New"/>
              </a:rPr>
              <a:t>H1</a:t>
            </a:r>
            <a:r>
              <a:rPr lang="en-US" dirty="0">
                <a:latin typeface="Arial"/>
              </a:rPr>
              <a:t> unifies with </a:t>
            </a:r>
            <a:r>
              <a:rPr lang="en-US" b="1" dirty="0">
                <a:latin typeface="Courier New"/>
                <a:cs typeface="Courier New"/>
              </a:rPr>
              <a:t>H2,</a:t>
            </a:r>
            <a:r>
              <a:rPr lang="en-US" dirty="0">
                <a:latin typeface="Arial"/>
              </a:rPr>
              <a:t> possibly recursively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Tail </a:t>
            </a:r>
            <a:r>
              <a:rPr lang="en-US" b="1" dirty="0">
                <a:latin typeface="Courier New"/>
                <a:cs typeface="Courier New"/>
              </a:rPr>
              <a:t>T1</a:t>
            </a:r>
            <a:r>
              <a:rPr lang="en-US" dirty="0">
                <a:latin typeface="Arial"/>
              </a:rPr>
              <a:t> unifies with </a:t>
            </a:r>
            <a:r>
              <a:rPr lang="en-US" b="1" dirty="0">
                <a:latin typeface="Courier New"/>
                <a:cs typeface="Courier New"/>
              </a:rPr>
              <a:t>T2,</a:t>
            </a:r>
            <a:r>
              <a:rPr lang="en-US" dirty="0">
                <a:latin typeface="Arial"/>
              </a:rPr>
              <a:t> possibly recursively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514350" indent="-457200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E.g., </a:t>
            </a:r>
            <a:r>
              <a:rPr lang="en-US" b="1" dirty="0">
                <a:latin typeface="Courier New"/>
                <a:cs typeface="Courier New"/>
              </a:rPr>
              <a:t>[ a | [b, c] ] = [ X | Y ]</a:t>
            </a:r>
          </a:p>
          <a:p>
            <a:pPr marL="914400" lvl="1" indent="-457200">
              <a:buFont typeface="Wingdings" charset="0"/>
              <a:buChar char="n"/>
              <a:defRPr/>
            </a:pPr>
            <a:r>
              <a:rPr lang="en-US" b="1" dirty="0">
                <a:latin typeface="Courier New"/>
                <a:cs typeface="Courier New"/>
              </a:rPr>
              <a:t>X = a</a:t>
            </a:r>
          </a:p>
          <a:p>
            <a:pPr marL="914400" lvl="1" indent="-457200">
              <a:buFont typeface="Wingdings" charset="0"/>
              <a:buChar char="n"/>
              <a:defRPr/>
            </a:pPr>
            <a:r>
              <a:rPr lang="en-US" b="1" dirty="0">
                <a:latin typeface="Courier New"/>
                <a:cs typeface="Courier New"/>
              </a:rPr>
              <a:t>Y = [b, c]</a:t>
            </a:r>
          </a:p>
          <a:p>
            <a:pPr marL="514350" indent="-457200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NOTE: In Prolog, = denotes unification, not assignment! </a:t>
            </a:r>
          </a:p>
        </p:txBody>
      </p:sp>
    </p:spTree>
    <p:extLst>
      <p:ext uri="{BB962C8B-B14F-4D97-AF65-F5344CB8AC3E}">
        <p14:creationId xmlns:p14="http://schemas.microsoft.com/office/powerpoint/2010/main" val="26036313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5E162A26-152C-7041-A33F-FC97D55D1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64F40A-5E41-9E45-B99D-E61C8434FD0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DF11DBA-C8AD-254C-8771-AAB31C0D6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163F999-64FE-9B48-9D6D-7A04366EB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70913" cy="4275138"/>
          </a:xfrm>
        </p:spPr>
        <p:txBody>
          <a:bodyPr/>
          <a:lstStyle/>
          <a:p>
            <a:pPr eaLnBrk="1" hangingPunct="1"/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[X,Y,Z] = [john, likes, fish]</a:t>
            </a:r>
          </a:p>
          <a:p>
            <a:pPr lvl="1" eaLnBrk="1" hangingPunct="1"/>
            <a:r>
              <a:rPr lang="en-US" altLang="en-US" sz="2400" b="1">
                <a:latin typeface="Courier" pitchFamily="2" charset="0"/>
              </a:rPr>
              <a:t>X = john, Y = likes, Z = fish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[cat] = [X | Y]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	</a:t>
            </a:r>
          </a:p>
          <a:p>
            <a:pPr lvl="1" eaLnBrk="1" hangingPunct="1"/>
            <a:r>
              <a:rPr lang="en-US" altLang="en-US" sz="2400" b="1">
                <a:latin typeface="Courier" pitchFamily="2" charset="0"/>
              </a:rPr>
              <a:t>X = cat, Y = [ ] </a:t>
            </a:r>
          </a:p>
          <a:p>
            <a:pPr eaLnBrk="1" hangingPunct="1"/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[[the, Y]|Z] = [[X, hare]|[is,here]]</a:t>
            </a:r>
          </a:p>
          <a:p>
            <a:pPr lvl="1" eaLnBrk="1" hangingPunct="1"/>
            <a:r>
              <a:rPr lang="en-US" altLang="en-US" sz="2400" b="1">
                <a:latin typeface="Courier" pitchFamily="2" charset="0"/>
              </a:rPr>
              <a:t>X = the, Y = hare, Z = [is, here]</a:t>
            </a:r>
            <a:r>
              <a:rPr lang="en-US" altLang="en-US" sz="2400" b="1" i="1">
                <a:latin typeface="Courier" pitchFamily="2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Footer Placeholder 3">
            <a:extLst>
              <a:ext uri="{FF2B5EF4-FFF2-40B4-BE49-F238E27FC236}">
                <a16:creationId xmlns:a16="http://schemas.microsoft.com/office/drawing/2014/main" id="{D786ADA8-C09E-AF4A-B594-BCED4367BF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0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>
            <a:extLst>
              <a:ext uri="{FF2B5EF4-FFF2-40B4-BE49-F238E27FC236}">
                <a16:creationId xmlns:a16="http://schemas.microsoft.com/office/drawing/2014/main" id="{8B023EED-FABA-F94A-B782-F4072A4B2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A2BDB7-0079-3749-94B9-B6E73F42841F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5FFD8933-2317-9A4C-BBC8-12237FEA2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Lists: Unification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265AA73-6C1E-D247-9525-C1E516264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295400"/>
            <a:ext cx="8483600" cy="29257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Sequence of comma separated terms, or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[ first term |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rest_of_list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]</a:t>
            </a:r>
          </a:p>
          <a:p>
            <a:pPr marL="457200" lvl="1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457200" lvl="1" indent="0" eaLnBrk="1" hangingPunct="1">
              <a:buFont typeface="Wingdings" pitchFamily="2" charset="2"/>
              <a:buNone/>
            </a:pPr>
            <a:endParaRPr lang="en-US" altLang="en-US" sz="1800" dirty="0">
              <a:latin typeface="Courier" pitchFamily="2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 dirty="0">
                <a:latin typeface="Courier" pitchFamily="2" charset="0"/>
                <a:ea typeface="ＭＳ Ｐゴシック" panose="020B0600070205080204" pitchFamily="34" charset="-128"/>
              </a:rPr>
              <a:t>[ [the | Y] | Z ]   = [ [X, hare] | [is, here] ]</a:t>
            </a:r>
            <a:endParaRPr lang="en-US" altLang="en-US" sz="2200" b="1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 b="1" dirty="0">
              <a:ea typeface="ＭＳ Ｐゴシック" panose="020B0600070205080204" pitchFamily="34" charset="-128"/>
            </a:endParaRP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86DFA8E3-708E-E749-B681-FA6322EB18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343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30F132E0-4191-CE46-B527-F5DC93711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43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F0BFB855-D0BC-C547-BF79-B74CCF587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191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3906AB1C-6197-D341-86D2-E1E8303C5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029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45A9809D-3C8D-BB4A-8323-493962CC6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029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69AFB88A-48E8-2B47-B60E-AC71357EE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486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C8922483-913F-8243-BF33-5923ED883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91000"/>
            <a:ext cx="1143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5225809C-48A1-0149-AC0C-E89C0A4F7A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64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2295DB1B-0B85-5E46-BE87-657F2C20A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61A0D3AD-4A18-9843-90BC-FE46F12D1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05400"/>
            <a:ext cx="737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F598AFD5-4E3B-D149-832F-5CE37901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8623" name="Text Box 15">
            <a:extLst>
              <a:ext uri="{FF2B5EF4-FFF2-40B4-BE49-F238E27FC236}">
                <a16:creationId xmlns:a16="http://schemas.microsoft.com/office/drawing/2014/main" id="{A537336C-FCA4-B04C-A6CC-D685841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006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68624" name="Line 16">
            <a:extLst>
              <a:ext uri="{FF2B5EF4-FFF2-40B4-BE49-F238E27FC236}">
                <a16:creationId xmlns:a16="http://schemas.microsoft.com/office/drawing/2014/main" id="{1366840C-D060-5B46-8CBA-126EA78AD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C01F18ED-86A0-F04E-ABCE-8BCF02FA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86400"/>
            <a:ext cx="369012" cy="46166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6447E5F5-C5A1-6845-84D5-81729EE2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198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hare</a:t>
            </a:r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B55B2C7E-9504-BF4F-AD51-AAE696FB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96000"/>
            <a:ext cx="737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B01F0C50-AE7C-F246-9308-3F3468A1D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81600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13CA486E-6C5B-3A44-BAC0-CD497A6A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5626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BC29A02F-A8D9-F147-9375-102045C78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15000"/>
            <a:ext cx="737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</p:txBody>
      </p:sp>
      <p:sp>
        <p:nvSpPr>
          <p:cNvPr id="68631" name="Oval 23">
            <a:extLst>
              <a:ext uri="{FF2B5EF4-FFF2-40B4-BE49-F238E27FC236}">
                <a16:creationId xmlns:a16="http://schemas.microsoft.com/office/drawing/2014/main" id="{FD3BD8E8-F53E-3C44-B822-27C748E0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10200"/>
            <a:ext cx="2667000" cy="1219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32" name="Oval 24">
            <a:extLst>
              <a:ext uri="{FF2B5EF4-FFF2-40B4-BE49-F238E27FC236}">
                <a16:creationId xmlns:a16="http://schemas.microsoft.com/office/drawing/2014/main" id="{77A88AAD-2602-4F43-9E7E-EC317D91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29200"/>
            <a:ext cx="762000" cy="609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33" name="Rectangle 25">
            <a:extLst>
              <a:ext uri="{FF2B5EF4-FFF2-40B4-BE49-F238E27FC236}">
                <a16:creationId xmlns:a16="http://schemas.microsoft.com/office/drawing/2014/main" id="{038B779F-0D60-CD4D-BABC-BA594D0F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29200"/>
            <a:ext cx="762000" cy="609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34" name="Oval 26">
            <a:extLst>
              <a:ext uri="{FF2B5EF4-FFF2-40B4-BE49-F238E27FC236}">
                <a16:creationId xmlns:a16="http://schemas.microsoft.com/office/drawing/2014/main" id="{F10B5019-FBCD-6F45-A922-5DC97399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914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68635" name="Oval 27">
            <a:extLst>
              <a:ext uri="{FF2B5EF4-FFF2-40B4-BE49-F238E27FC236}">
                <a16:creationId xmlns:a16="http://schemas.microsoft.com/office/drawing/2014/main" id="{48882789-0A58-7242-AC0C-525C0592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3048000" cy="1828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36" name="Footer Placeholder 3">
            <a:extLst>
              <a:ext uri="{FF2B5EF4-FFF2-40B4-BE49-F238E27FC236}">
                <a16:creationId xmlns:a16="http://schemas.microsoft.com/office/drawing/2014/main" id="{918534FE-26E1-F44E-B047-5710CF57A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679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>
            <a:extLst>
              <a:ext uri="{FF2B5EF4-FFF2-40B4-BE49-F238E27FC236}">
                <a16:creationId xmlns:a16="http://schemas.microsoft.com/office/drawing/2014/main" id="{31FF9122-DC84-AE43-A836-801F6B104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3B3CE7-429D-5A4F-B572-D3AF53B78FAB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8EF37B8-1608-8445-9E6C-3B2B7B3FD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Lists Unification</a:t>
            </a: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94D2E320-4AD5-9142-952C-F37DFE4D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Look at the trees to see how this works!</a:t>
            </a:r>
            <a:endParaRPr lang="en-US" altLang="en-US" sz="2800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 a, b, c ] = [ X | Y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a, Y = [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b,c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[a | Z ] =? [ X | Y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	X = a, Y = Z.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Footer Placeholder 3">
            <a:extLst>
              <a:ext uri="{FF2B5EF4-FFF2-40B4-BE49-F238E27FC236}">
                <a16:creationId xmlns:a16="http://schemas.microsoft.com/office/drawing/2014/main" id="{0CA7750F-8834-D44D-8AF8-946144512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84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>
            <a:extLst>
              <a:ext uri="{FF2B5EF4-FFF2-40B4-BE49-F238E27FC236}">
                <a16:creationId xmlns:a16="http://schemas.microsoft.com/office/drawing/2014/main" id="{CDB4352F-F1A7-2646-9C10-C7A784E89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C20C5F-CCA4-B049-B587-55E2346D2947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AF81711-4A59-634E-968B-AD4007EBE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Improper and Proper Lists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404008C-A95E-4C4A-AB8F-1CA018B29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371600"/>
            <a:ext cx="8175625" cy="42751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[1 | 2]</a:t>
            </a:r>
            <a: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  <a:t>  		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versus 	</a:t>
            </a: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[1, 2]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0532BEA7-232D-ED4D-8C88-227228FA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66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1 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53B322F9-D358-404A-AE68-83B567184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66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2 </a:t>
            </a:r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A9B00661-4A62-7342-819C-94210C306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A7386585-A124-F44F-90FB-A581D6D6A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514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A3B27323-AE22-E44F-B7EA-5C0F0AE4A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0ED8DE31-0D96-C04A-A984-B0E45B91DC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E8EDF117-79C7-2148-8123-467CB1C39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BC8825A3-BAE9-AD42-90BC-B5E62DFE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0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1 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2B0A8E44-499A-A14C-A991-07ECAA8B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352800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2 </a:t>
            </a:r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A8074F2C-EC27-A145-89C0-324E0C76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[ ]</a:t>
            </a:r>
          </a:p>
        </p:txBody>
      </p:sp>
      <p:sp>
        <p:nvSpPr>
          <p:cNvPr id="70670" name="Footer Placeholder 3">
            <a:extLst>
              <a:ext uri="{FF2B5EF4-FFF2-40B4-BE49-F238E27FC236}">
                <a16:creationId xmlns:a16="http://schemas.microsoft.com/office/drawing/2014/main" id="{0AF5EC0E-8AA7-A847-A8B0-E49EF9433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670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>
            <a:extLst>
              <a:ext uri="{FF2B5EF4-FFF2-40B4-BE49-F238E27FC236}">
                <a16:creationId xmlns:a16="http://schemas.microsoft.com/office/drawing/2014/main" id="{67178B78-01BB-734A-9D39-DB04E125A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86BD20-AA07-4F4A-A8BC-1D5C6358C72A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BE240D9-9A73-D147-8B3A-E790D768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Question. Can we unify these lists?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6C245AF-22FB-F547-9CE1-CAD74E354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40763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    [abc, Y]   =?  [ abc | Y ]</a:t>
            </a:r>
          </a:p>
        </p:txBody>
      </p:sp>
      <p:sp>
        <p:nvSpPr>
          <p:cNvPr id="72708" name="Line 5">
            <a:extLst>
              <a:ext uri="{FF2B5EF4-FFF2-40B4-BE49-F238E27FC236}">
                <a16:creationId xmlns:a16="http://schemas.microsoft.com/office/drawing/2014/main" id="{ADFC6919-D2F2-2E40-8F94-5CF03A75E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667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6">
            <a:extLst>
              <a:ext uri="{FF2B5EF4-FFF2-40B4-BE49-F238E27FC236}">
                <a16:creationId xmlns:a16="http://schemas.microsoft.com/office/drawing/2014/main" id="{B867FA7E-E9A5-D443-A468-7A01099A0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048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7">
            <a:extLst>
              <a:ext uri="{FF2B5EF4-FFF2-40B4-BE49-F238E27FC236}">
                <a16:creationId xmlns:a16="http://schemas.microsoft.com/office/drawing/2014/main" id="{67917A2F-6EBD-9A44-90E0-F2A72460C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Text Box 9">
            <a:extLst>
              <a:ext uri="{FF2B5EF4-FFF2-40B4-BE49-F238E27FC236}">
                <a16:creationId xmlns:a16="http://schemas.microsoft.com/office/drawing/2014/main" id="{63EBA97E-82F2-BA4D-8EA6-64B379EA9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76600"/>
            <a:ext cx="73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abc</a:t>
            </a:r>
          </a:p>
        </p:txBody>
      </p:sp>
      <p:sp>
        <p:nvSpPr>
          <p:cNvPr id="72712" name="Text Box 10">
            <a:extLst>
              <a:ext uri="{FF2B5EF4-FFF2-40B4-BE49-F238E27FC236}">
                <a16:creationId xmlns:a16="http://schemas.microsoft.com/office/drawing/2014/main" id="{D1B8138B-C94D-6A4F-BB57-4D8E4DBC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Y </a:t>
            </a:r>
          </a:p>
        </p:txBody>
      </p:sp>
      <p:sp>
        <p:nvSpPr>
          <p:cNvPr id="72713" name="Text Box 11">
            <a:extLst>
              <a:ext uri="{FF2B5EF4-FFF2-40B4-BE49-F238E27FC236}">
                <a16:creationId xmlns:a16="http://schemas.microsoft.com/office/drawing/2014/main" id="{B9267337-E09D-8548-891E-2DB3D1950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73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[ ]</a:t>
            </a:r>
          </a:p>
        </p:txBody>
      </p:sp>
      <p:sp>
        <p:nvSpPr>
          <p:cNvPr id="72714" name="Line 13">
            <a:extLst>
              <a:ext uri="{FF2B5EF4-FFF2-40B4-BE49-F238E27FC236}">
                <a16:creationId xmlns:a16="http://schemas.microsoft.com/office/drawing/2014/main" id="{EDFA4ACB-5A73-9C4C-A048-7BEF2BAEF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590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4">
            <a:extLst>
              <a:ext uri="{FF2B5EF4-FFF2-40B4-BE49-F238E27FC236}">
                <a16:creationId xmlns:a16="http://schemas.microsoft.com/office/drawing/2014/main" id="{D9D56AD6-622F-5644-8EBA-71A348E6A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590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Text Box 16">
            <a:extLst>
              <a:ext uri="{FF2B5EF4-FFF2-40B4-BE49-F238E27FC236}">
                <a16:creationId xmlns:a16="http://schemas.microsoft.com/office/drawing/2014/main" id="{8BEEF615-CD29-7444-8D98-ECF40EA5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73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abc</a:t>
            </a:r>
          </a:p>
        </p:txBody>
      </p:sp>
      <p:sp>
        <p:nvSpPr>
          <p:cNvPr id="72717" name="Text Box 17">
            <a:extLst>
              <a:ext uri="{FF2B5EF4-FFF2-40B4-BE49-F238E27FC236}">
                <a16:creationId xmlns:a16="http://schemas.microsoft.com/office/drawing/2014/main" id="{FD10FDA3-D9CD-1041-A405-5C750369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5052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Y </a:t>
            </a:r>
          </a:p>
        </p:txBody>
      </p:sp>
      <p:sp>
        <p:nvSpPr>
          <p:cNvPr id="537618" name="Text Box 18">
            <a:extLst>
              <a:ext uri="{FF2B5EF4-FFF2-40B4-BE49-F238E27FC236}">
                <a16:creationId xmlns:a16="http://schemas.microsoft.com/office/drawing/2014/main" id="{BF0AD32B-E70B-3749-9794-55A04C4D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75422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Answer: No. There is no value binding for </a:t>
            </a:r>
            <a:r>
              <a:rPr lang="en-US" altLang="en-US" sz="3200" b="1" dirty="0">
                <a:latin typeface="Courier New" panose="02070309020205020404" pitchFamily="49" charset="0"/>
              </a:rPr>
              <a:t>Y</a:t>
            </a:r>
            <a:r>
              <a:rPr lang="en-US" altLang="en-US" sz="3200" dirty="0">
                <a:latin typeface="Arial" panose="020B0604020202020204" pitchFamily="34" charset="0"/>
              </a:rPr>
              <a:t> that makes these two trees isomorphic </a:t>
            </a:r>
          </a:p>
          <a:p>
            <a:pPr eaLnBrk="1" hangingPunct="1"/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23001</TotalTime>
  <Words>2764</Words>
  <Application>Microsoft Macintosh PowerPoint</Application>
  <PresentationFormat>On-screen Show (4:3)</PresentationFormat>
  <Paragraphs>393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</vt:lpstr>
      <vt:lpstr>Courier New</vt:lpstr>
      <vt:lpstr>Tahoma</vt:lpstr>
      <vt:lpstr>Times</vt:lpstr>
      <vt:lpstr>Wingdings</vt:lpstr>
      <vt:lpstr>Blends</vt:lpstr>
      <vt:lpstr> Logic Programming and Prolog</vt:lpstr>
      <vt:lpstr>Lecture Outline</vt:lpstr>
      <vt:lpstr>Lists</vt:lpstr>
      <vt:lpstr>Lists: Unification</vt:lpstr>
      <vt:lpstr>Question</vt:lpstr>
      <vt:lpstr>Lists: Unification</vt:lpstr>
      <vt:lpstr>Lists Unification</vt:lpstr>
      <vt:lpstr>Improper and Proper Lists</vt:lpstr>
      <vt:lpstr>Question. Can we unify these lists?</vt:lpstr>
      <vt:lpstr>Aside: The Occurs check</vt:lpstr>
      <vt:lpstr>Lecture Outline</vt:lpstr>
      <vt:lpstr>Member_of</vt:lpstr>
      <vt:lpstr>PowerPoint Presentation</vt:lpstr>
      <vt:lpstr>Prolog Search Tree (OR levels only)</vt:lpstr>
      <vt:lpstr>Member_of</vt:lpstr>
      <vt:lpstr>“Procedural” Interpretation</vt:lpstr>
      <vt:lpstr>Question</vt:lpstr>
      <vt:lpstr>Question</vt:lpstr>
      <vt:lpstr>Append</vt:lpstr>
      <vt:lpstr>More Append</vt:lpstr>
      <vt:lpstr>More Append</vt:lpstr>
      <vt:lpstr>Unbounded Arguments</vt:lpstr>
      <vt:lpstr>Question</vt:lpstr>
      <vt:lpstr>Common Structure</vt:lpstr>
      <vt:lpstr>Lecture Outline</vt:lpstr>
      <vt:lpstr>Arithmetic</vt:lpstr>
      <vt:lpstr>Arithmetic: Pitfalls</vt:lpstr>
      <vt:lpstr>Exercise</vt:lpstr>
      <vt:lpstr>Exercise</vt:lpstr>
      <vt:lpstr>Exercise</vt:lpstr>
      <vt:lpstr>Exercise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4053</cp:revision>
  <dcterms:created xsi:type="dcterms:W3CDTF">2010-09-15T21:26:51Z</dcterms:created>
  <dcterms:modified xsi:type="dcterms:W3CDTF">2020-09-19T15:19:26Z</dcterms:modified>
</cp:coreProperties>
</file>