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556" r:id="rId2"/>
    <p:sldId id="585" r:id="rId3"/>
    <p:sldId id="612" r:id="rId4"/>
    <p:sldId id="638" r:id="rId5"/>
    <p:sldId id="639" r:id="rId6"/>
    <p:sldId id="560" r:id="rId7"/>
    <p:sldId id="607" r:id="rId8"/>
    <p:sldId id="608" r:id="rId9"/>
    <p:sldId id="562" r:id="rId10"/>
    <p:sldId id="622" r:id="rId11"/>
    <p:sldId id="563" r:id="rId12"/>
    <p:sldId id="633" r:id="rId13"/>
    <p:sldId id="565" r:id="rId14"/>
    <p:sldId id="566" r:id="rId15"/>
    <p:sldId id="636" r:id="rId16"/>
    <p:sldId id="640" r:id="rId17"/>
    <p:sldId id="567" r:id="rId18"/>
    <p:sldId id="568" r:id="rId19"/>
    <p:sldId id="569" r:id="rId20"/>
  </p:sldIdLst>
  <p:sldSz cx="9144000" cy="6858000" type="screen4x3"/>
  <p:notesSz cx="70342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2109"/>
  </p:normalViewPr>
  <p:slideViewPr>
    <p:cSldViewPr>
      <p:cViewPr varScale="1">
        <p:scale>
          <a:sx n="90" d="100"/>
          <a:sy n="90" d="100"/>
        </p:scale>
        <p:origin x="28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DB5B8CB-13F5-E943-BACE-DA4470A619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DBEB11E-ADC3-4F4F-9313-52D913623D0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2464D6A4-C89C-BE42-99C4-8942723152F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44EF482B-7CF5-4C4A-AD56-DC040B56602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120AA23-8696-A04D-83AF-5BF241E53D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6DE861F-C8A0-5D4A-9A07-63440DF5FE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D68C605-47C0-0247-912A-C2EFE9AA3C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F3AE280-6C89-5E45-8CD1-57184680B09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61A2137-80A7-F746-B050-39CD73004D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2ED1ECA-9B09-1043-B8E6-54A0C9C26D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98F170E-8F9E-E54E-99B8-C4669F4E4C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3119CD-2D27-0246-BE8D-F97595146D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6051E51-E9C6-EA46-886E-71CA0F0011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804704-98DC-E04C-B15B-B5783FC93DFB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372979C-57B9-3441-82A0-354F518E96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70174F4-4727-6C46-A21E-7F5C1214E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7563F9EB-DB37-2849-B29F-40E3EFC7CC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217FBA-7CF0-4B42-AE68-98537A9C4556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D2E854CC-7260-1542-93C5-31C4D9299C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FB321FF-CAA8-A242-9BEE-CB8EE7FB4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80CEF725-B98A-1441-9FFC-2A53DC0237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F0FCE9-64B3-E842-9ED0-AF3FB063B8EB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59EAEBD-6E7F-7D47-9540-946686ED1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A1982E8-D7B2-C043-A4E7-125906DC0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ll see more detail about this when we talk about scoping – 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how we can access non-local variables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5E85ADD6-484F-6348-9AC9-4FA30E6FE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507D5F1A-1577-0749-A282-39242831A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Compile time - often layout of statically defined data in memory is chosen at this time    </a:t>
            </a:r>
            <a:endParaRPr lang="en-US" altLang="en-US" i="1">
              <a:solidFill>
                <a:srgbClr val="CC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Link time - separately complied modules of a program are joined together by linker (e.g., adding in standard library routines for I/O)</a:t>
            </a:r>
          </a:p>
          <a:p>
            <a:pPr eaLnBrk="1" hangingPunct="1"/>
            <a:endParaRPr lang="en-US" altLang="en-US">
              <a:solidFill>
                <a:schemeClr val="hlin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4D020DB7-AB67-ED49-8F3C-E02AC57C9E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881355-C075-6443-AFA3-E00029D7F451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26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D0A21596-83D0-D54D-B784-89FA655263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E896ABDE-3CC7-4743-A734-14F53FC45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Virtual calls are the cornerstone of OO design. 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B8CCE4F7-8B52-2B4E-BEA5-409ABB8D9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4A2B30-0CEC-CE4C-A56F-490504837A5D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426BF898-8575-AF4A-80F2-9E73BAEFC5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34128C2F-15AC-9945-ACA5-E9A07D84C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C++ programs spent about 5.2% of their time in dispatch code.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all virtual it is 13.7% of their time in dispatch code. 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8EE5A88E-806A-5D47-BC45-55DDB6D91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F201BD-DFCD-414E-B2DE-BCCE60925336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851D8C32-DDCB-2E43-9515-63981F3D82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2A34D8-3FE7-2946-90FD-AD43CB9B38B6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0FEF8098-D5E8-1E4E-8944-129930AE65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607AD89-EABC-0F43-9AF0-96FEFCBB3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Typically, PL implementation supports 3 kinds of storage.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Static data – e.g., Java static variables associated with all instances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of a class, or compile-time constants that are shared across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entire program such as Fortran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 constant pool (0).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Stack data - parameters and local variables of a subroutine.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Heap data – e.g., Java objects.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Most modern languages use a mixture of these kinds of objects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and memory disciplines.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5546D522-867A-894E-8E7F-31DA873C19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C93B5D-C2BD-9742-9B5C-7D18281DF545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994C246-3EA5-C14C-BF9C-D230084830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18036FF-0BBD-3741-B73E-B335067DF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Java, you can have dynamic loading of classes,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 the inheritance structure may be altered at run time.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D73EB43E-4BB2-3C41-8FB1-6839F260FD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4048E5-A4DC-9F43-B5D7-52765D437EB2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3BFDF035-4CDF-C447-ACBE-EC9DFDF107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FDC07A0-D5DF-8B4A-BA47-12E1F5A2F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4BD89DBD-8857-F442-8A12-DF4169A1AC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87EFEB-072F-BC47-A5A1-BF893039A1AD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FC026B8C-D046-A446-8944-D0C513981D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687D14A-7D2F-4F48-80B0-C3233FCC0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66700"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BD7505C9-6761-6440-A5B4-14580D5D34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A39187-A50D-8742-A2B7-BC5AF5718813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EE95F79-B2D2-E740-857F-334470D390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583E328-B75B-F141-AA7D-CD71C6E97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66700"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0E6FE4B-FE82-0540-A36C-C25B7D383FE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D938C0A4-0AF6-9C43-8A43-F86B737146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649D0250-5FE2-044A-8820-929F6ACE5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5E08110E-BA67-C842-93AA-F0C3D89B9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E1911192-4643-3745-A97D-76A90DF4F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29F6605A-E111-6A4A-BD36-1B9C9D679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6BE6C192-72C3-A74C-9379-BF7187A8E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5DEFF6-EC3E-4E48-A178-56D3D5E05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A079A4-4F20-A34A-8CEE-36ABA6DB3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22E7E0-78ED-B647-A460-9A6C855A7BB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5C617A6-3141-3F48-9BCA-C002BB2306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085EE8F-A55F-8243-8F47-72275E60E6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F427B66C-2B21-D340-B0C9-EDC59A9CAD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B56669D-A441-A443-9B2D-7473C0797A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34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8183A81-E7BA-6C4A-AA7A-E92A8EFA2B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689C7E3-96F3-1449-8593-FA5494B61F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96D0E-45D7-2640-95DE-2BEF159751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57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2004F09-44FD-F742-803A-AA57861172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EB1E4BF-D73C-F645-B256-F1AF96DA56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1F081-A824-FF48-9C55-C95D358C24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461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07438" cy="1004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8625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71600"/>
            <a:ext cx="4287838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6664B42-A15B-5844-A9BC-53B6E190B8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6471824-DED9-A849-8D6D-21F8E66F5A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60A7A-0351-B041-AD23-A5C356A456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02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62680D9-8825-3F44-A28C-BF73F78C320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354696C-6774-FF49-84B6-2043F86F79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E5B62-4E04-1949-BE67-5C23DFE2C6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05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BBB4F09-474A-F348-8F66-8012C48504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7118229-BD46-814F-8245-1E31C9CBD2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C4BF2-A9AA-BF4D-B543-38A12CE74C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61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862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71600"/>
            <a:ext cx="42878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C1945BC-B00E-F64A-B2EF-FC0BC21F77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3E8C730-FB9C-2142-9374-9900A12D5B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3BF87-3EA2-1E44-A375-B5E3FBED9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10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72F0A89E-23F9-C24E-980D-0EC1FAA6CA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93A8620-8503-3E47-A9DC-000AAE2E47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B4D70-99CA-1B47-99FF-9F8EB89CFF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2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A97C477-6CB5-4E4C-951E-36203149B6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1DF1637-D66D-AB4E-A6C1-4081DDCA01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590B7-A7B0-F846-8B1B-0D45E9E3AF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45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B6494502-A825-3249-A512-D0692B1276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330F0D16-0CF9-3845-84BC-E5225F5F9E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0B499-747E-1446-A59C-A8798E884A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23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A3CF841-EFEA-2B44-8C46-DFEE326EEA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782BD44-B0FE-6D47-BF0D-6087282CF9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82008-577E-184E-8DBE-8F7A527A5B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61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20C6298-FBA3-B54A-92B7-3F39CD9A24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7C4BBD7-683E-274E-8CA4-E2368219AC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680C4-39AE-8F43-B901-C6352497CC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90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AFF4FB2E-2EC2-0243-9AA1-761B7CFBE46E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4800" y="1066800"/>
            <a:ext cx="8226425" cy="269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D7757721-2E53-F74A-AD7A-3EB7E2A4B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074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446968E2-00DC-844E-9E65-740D21670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264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FF7F801C-E965-CA49-AFF2-66D1773B29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B76D6CF0-6521-1B44-9B58-FE533CAC03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CF9A2EF-D400-F140-ACBF-F7B83B726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7EC260F-57E2-134C-9BAF-90C454C296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en-US" sz="3600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3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Binding and Scoping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22BAD2A-BA9F-E24B-BC2B-B2FAC5517B0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80772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36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3400">
                <a:latin typeface="Arial" panose="020B0604020202020204" pitchFamily="34" charset="0"/>
                <a:ea typeface="ＭＳ Ｐゴシック" panose="020B0600070205080204" pitchFamily="34" charset="-128"/>
              </a:rPr>
              <a:t>Read: Scott, Chapter 3.1, 3.2 and 3.3.1, 3.3.2 and 3.3.6</a:t>
            </a:r>
          </a:p>
        </p:txBody>
      </p:sp>
      <p:sp>
        <p:nvSpPr>
          <p:cNvPr id="16387" name="Slide Number Placeholder 2">
            <a:extLst>
              <a:ext uri="{FF2B5EF4-FFF2-40B4-BE49-F238E27FC236}">
                <a16:creationId xmlns:a16="http://schemas.microsoft.com/office/drawing/2014/main" id="{CA4D4492-AE94-1743-89C1-1459B734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092157-6EF3-514B-AB1A-7B1BB20AD737}" type="slidenum">
              <a:rPr lang="en-US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>
            <a:extLst>
              <a:ext uri="{FF2B5EF4-FFF2-40B4-BE49-F238E27FC236}">
                <a16:creationId xmlns:a16="http://schemas.microsoft.com/office/drawing/2014/main" id="{180AD897-46CE-AB48-820C-E39B639C3D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BE02A6E6-BFB9-9042-97D0-C6B19E0215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3697B9-E9CC-C24F-818D-B3383DE4EDB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E8003C1-8DA5-5E41-80B3-83A5C0ADA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D5D6199-0430-4048-B89A-BAB855AF9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Notion of binding time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Object lifetime and storage management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 aside: Stack Smashing 101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Scoping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Static scoping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Dynamic scoping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3">
            <a:extLst>
              <a:ext uri="{FF2B5EF4-FFF2-40B4-BE49-F238E27FC236}">
                <a16:creationId xmlns:a16="http://schemas.microsoft.com/office/drawing/2014/main" id="{0EBE3C6C-7BF2-EB42-8D23-D47195FAFD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E0150FC9-0437-4440-8A67-741FB72276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9885F3-F5C0-5A4F-AD62-186FBE3FCEB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4EA63C7-A5DD-C947-A145-CA1ADD64C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Storage Allocation Mechanisms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D528DC6-BB59-344C-AE5D-DD1D4839B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382000" cy="48768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Static storage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– an object is given absolute address, which is the same throughout execution 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</a:rPr>
              <a:t>What is an example of static data?</a:t>
            </a:r>
          </a:p>
          <a:p>
            <a:pPr eaLnBrk="1" hangingPunct="1"/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Stack storage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– stack objects are allocated on a run-time stack at subroutine call and deallocated at return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</a:rPr>
              <a:t>Needs a stack management algorithm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</a:rPr>
              <a:t>What is an example of stack data?</a:t>
            </a:r>
            <a:endParaRPr lang="en-US" altLang="en-US" sz="2400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Heap storage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- long-lived objects are allocated and deallocated at arbitrary times during execution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</a:rPr>
              <a:t>Needs the most complex storage management algorithm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90DB1036-6F4F-3B46-9293-49494835D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Combined View</a:t>
            </a:r>
          </a:p>
        </p:txBody>
      </p:sp>
      <p:sp>
        <p:nvSpPr>
          <p:cNvPr id="34818" name="Footer Placeholder 2">
            <a:extLst>
              <a:ext uri="{FF2B5EF4-FFF2-40B4-BE49-F238E27FC236}">
                <a16:creationId xmlns:a16="http://schemas.microsoft.com/office/drawing/2014/main" id="{37311FFB-6FE9-BF43-B5B2-A586008F24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Memory graph courtesy of RPISEC/MBE class.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28D9AC0E-35B6-EA49-B4AB-E50A8226CB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437BE0-7D8A-E94C-8CF6-26D47A9EAD9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8" name="Google Shape;132;p19">
            <a:extLst>
              <a:ext uri="{FF2B5EF4-FFF2-40B4-BE49-F238E27FC236}">
                <a16:creationId xmlns:a16="http://schemas.microsoft.com/office/drawing/2014/main" id="{CE56B102-9185-9F4E-B31D-EB80A3DF32AD}"/>
              </a:ext>
            </a:extLst>
          </p:cNvPr>
          <p:cNvSpPr/>
          <p:nvPr/>
        </p:nvSpPr>
        <p:spPr>
          <a:xfrm>
            <a:off x="6051550" y="-122238"/>
            <a:ext cx="2387600" cy="7104063"/>
          </a:xfrm>
          <a:prstGeom prst="rect">
            <a:avLst/>
          </a:prstGeom>
          <a:solidFill>
            <a:srgbClr val="6FA8DC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19050" dir="5400000" algn="bl" rotWithShape="0">
              <a:srgbClr val="000000"/>
            </a:outerShdw>
          </a:effectLst>
        </p:spPr>
        <p:txBody>
          <a:bodyPr spcFirstLastPara="1" lIns="91425" tIns="91425" rIns="91425" bIns="91425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34821" name="Google Shape;133;p19">
            <a:extLst>
              <a:ext uri="{FF2B5EF4-FFF2-40B4-BE49-F238E27FC236}">
                <a16:creationId xmlns:a16="http://schemas.microsoft.com/office/drawing/2014/main" id="{AE46F3B5-97A3-8E45-BD09-7D36C3B26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550" y="0"/>
            <a:ext cx="2387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FFFF"/>
                </a:solidFill>
              </a:rPr>
              <a:t>Runtime Memory</a:t>
            </a:r>
          </a:p>
        </p:txBody>
      </p:sp>
      <p:sp>
        <p:nvSpPr>
          <p:cNvPr id="34822" name="Google Shape;134;p19">
            <a:extLst>
              <a:ext uri="{FF2B5EF4-FFF2-40B4-BE49-F238E27FC236}">
                <a16:creationId xmlns:a16="http://schemas.microsoft.com/office/drawing/2014/main" id="{7EE2BE86-2810-3740-893E-C7EBC1378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1444625"/>
            <a:ext cx="2387600" cy="379413"/>
          </a:xfrm>
          <a:prstGeom prst="rect">
            <a:avLst/>
          </a:prstGeom>
          <a:solidFill>
            <a:srgbClr val="FF4F4F"/>
          </a:solidFill>
          <a:ln w="190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.rodata</a:t>
            </a:r>
          </a:p>
        </p:txBody>
      </p:sp>
      <p:sp>
        <p:nvSpPr>
          <p:cNvPr id="34823" name="Google Shape;135;p19">
            <a:extLst>
              <a:ext uri="{FF2B5EF4-FFF2-40B4-BE49-F238E27FC236}">
                <a16:creationId xmlns:a16="http://schemas.microsoft.com/office/drawing/2014/main" id="{D5D27E99-9D07-0B45-8D11-F65A2E4F7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2711450"/>
            <a:ext cx="2387600" cy="717550"/>
          </a:xfrm>
          <a:prstGeom prst="rect">
            <a:avLst/>
          </a:prstGeom>
          <a:solidFill>
            <a:srgbClr val="999999"/>
          </a:solidFill>
          <a:ln w="19050">
            <a:solidFill>
              <a:srgbClr val="D9D9D9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FFFFFF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[heap]</a:t>
            </a:r>
          </a:p>
        </p:txBody>
      </p:sp>
      <p:sp>
        <p:nvSpPr>
          <p:cNvPr id="34824" name="Google Shape;136;p19">
            <a:extLst>
              <a:ext uri="{FF2B5EF4-FFF2-40B4-BE49-F238E27FC236}">
                <a16:creationId xmlns:a16="http://schemas.microsoft.com/office/drawing/2014/main" id="{AA3F3661-BA8D-4E45-A40D-1D0B4EF41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5775325"/>
            <a:ext cx="2387600" cy="717550"/>
          </a:xfrm>
          <a:prstGeom prst="rect">
            <a:avLst/>
          </a:prstGeom>
          <a:solidFill>
            <a:srgbClr val="999999"/>
          </a:solidFill>
          <a:ln w="19050">
            <a:solidFill>
              <a:srgbClr val="D9D9D9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FFFFFF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[stack]</a:t>
            </a:r>
          </a:p>
        </p:txBody>
      </p:sp>
      <p:sp>
        <p:nvSpPr>
          <p:cNvPr id="34825" name="Google Shape;137;p19">
            <a:extLst>
              <a:ext uri="{FF2B5EF4-FFF2-40B4-BE49-F238E27FC236}">
                <a16:creationId xmlns:a16="http://schemas.microsoft.com/office/drawing/2014/main" id="{A6E5DD09-79A8-0441-B1D7-2672D6B4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582613"/>
            <a:ext cx="2387600" cy="771525"/>
          </a:xfrm>
          <a:prstGeom prst="rect">
            <a:avLst/>
          </a:prstGeom>
          <a:solidFill>
            <a:srgbClr val="B07BD7"/>
          </a:solidFill>
          <a:ln w="19050">
            <a:solidFill>
              <a:srgbClr val="674EA7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.text</a:t>
            </a:r>
          </a:p>
        </p:txBody>
      </p:sp>
      <p:sp>
        <p:nvSpPr>
          <p:cNvPr id="34826" name="Google Shape;138;p19">
            <a:extLst>
              <a:ext uri="{FF2B5EF4-FFF2-40B4-BE49-F238E27FC236}">
                <a16:creationId xmlns:a16="http://schemas.microsoft.com/office/drawing/2014/main" id="{C2DB1352-DA9A-7F45-8B1C-9DE729315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4316413"/>
            <a:ext cx="2387600" cy="1365250"/>
          </a:xfrm>
          <a:prstGeom prst="rect">
            <a:avLst/>
          </a:prstGeom>
          <a:solidFill>
            <a:srgbClr val="FF9900"/>
          </a:solidFill>
          <a:ln w="19050">
            <a:solidFill>
              <a:srgbClr val="B45F06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libraries (libc…)</a:t>
            </a:r>
          </a:p>
        </p:txBody>
      </p:sp>
      <p:sp>
        <p:nvSpPr>
          <p:cNvPr id="34827" name="Google Shape;139;p19">
            <a:extLst>
              <a:ext uri="{FF2B5EF4-FFF2-40B4-BE49-F238E27FC236}">
                <a16:creationId xmlns:a16="http://schemas.microsoft.com/office/drawing/2014/main" id="{B059BD3C-697F-004D-A28F-0F41AE6BF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1854200"/>
            <a:ext cx="2387600" cy="525463"/>
          </a:xfrm>
          <a:prstGeom prst="rect">
            <a:avLst/>
          </a:prstGeom>
          <a:solidFill>
            <a:srgbClr val="93C47D"/>
          </a:solidFill>
          <a:ln w="19050">
            <a:solidFill>
              <a:srgbClr val="38761D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.data</a:t>
            </a:r>
          </a:p>
        </p:txBody>
      </p:sp>
      <p:sp>
        <p:nvSpPr>
          <p:cNvPr id="16" name="Google Shape;140;p19">
            <a:extLst>
              <a:ext uri="{FF2B5EF4-FFF2-40B4-BE49-F238E27FC236}">
                <a16:creationId xmlns:a16="http://schemas.microsoft.com/office/drawing/2014/main" id="{820A70EC-A3D9-524D-9986-E54A04E81DC9}"/>
              </a:ext>
            </a:extLst>
          </p:cNvPr>
          <p:cNvSpPr/>
          <p:nvPr/>
        </p:nvSpPr>
        <p:spPr>
          <a:xfrm>
            <a:off x="5541963" y="735013"/>
            <a:ext cx="452437" cy="4667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4F4F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rgbClr val="FF4F4F"/>
              </a:solidFill>
              <a:highlight>
                <a:srgbClr val="FF4F4F"/>
              </a:highlight>
            </a:endParaRPr>
          </a:p>
        </p:txBody>
      </p:sp>
      <p:sp>
        <p:nvSpPr>
          <p:cNvPr id="17" name="Google Shape;141;p19">
            <a:extLst>
              <a:ext uri="{FF2B5EF4-FFF2-40B4-BE49-F238E27FC236}">
                <a16:creationId xmlns:a16="http://schemas.microsoft.com/office/drawing/2014/main" id="{42B58E8A-BEAB-304C-99EB-E91608F6692D}"/>
              </a:ext>
            </a:extLst>
          </p:cNvPr>
          <p:cNvSpPr/>
          <p:nvPr/>
        </p:nvSpPr>
        <p:spPr>
          <a:xfrm>
            <a:off x="5541963" y="4765675"/>
            <a:ext cx="452437" cy="4667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4F4F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rgbClr val="FF4F4F"/>
              </a:solidFill>
              <a:highlight>
                <a:srgbClr val="FF4F4F"/>
              </a:highlight>
            </a:endParaRPr>
          </a:p>
        </p:txBody>
      </p:sp>
      <p:sp>
        <p:nvSpPr>
          <p:cNvPr id="18" name="Google Shape;142;p19">
            <a:extLst>
              <a:ext uri="{FF2B5EF4-FFF2-40B4-BE49-F238E27FC236}">
                <a16:creationId xmlns:a16="http://schemas.microsoft.com/office/drawing/2014/main" id="{91E02AAE-56E7-8B43-BE2D-FB6893333411}"/>
              </a:ext>
            </a:extLst>
          </p:cNvPr>
          <p:cNvSpPr/>
          <p:nvPr/>
        </p:nvSpPr>
        <p:spPr>
          <a:xfrm>
            <a:off x="5541963" y="2859088"/>
            <a:ext cx="452437" cy="4667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rgbClr val="FF4F4F"/>
              </a:solidFill>
              <a:highlight>
                <a:srgbClr val="FF4F4F"/>
              </a:highlight>
            </a:endParaRPr>
          </a:p>
        </p:txBody>
      </p:sp>
      <p:sp>
        <p:nvSpPr>
          <p:cNvPr id="19" name="Google Shape;143;p19">
            <a:extLst>
              <a:ext uri="{FF2B5EF4-FFF2-40B4-BE49-F238E27FC236}">
                <a16:creationId xmlns:a16="http://schemas.microsoft.com/office/drawing/2014/main" id="{CBD21563-246C-6148-A043-BD8E161B6E96}"/>
              </a:ext>
            </a:extLst>
          </p:cNvPr>
          <p:cNvSpPr/>
          <p:nvPr/>
        </p:nvSpPr>
        <p:spPr>
          <a:xfrm>
            <a:off x="5541963" y="5900738"/>
            <a:ext cx="452437" cy="4667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rgbClr val="FF4F4F"/>
              </a:solidFill>
              <a:highlight>
                <a:srgbClr val="FF4F4F"/>
              </a:highlight>
            </a:endParaRPr>
          </a:p>
        </p:txBody>
      </p:sp>
      <p:sp>
        <p:nvSpPr>
          <p:cNvPr id="20" name="Text Box 14">
            <a:extLst>
              <a:ext uri="{FF2B5EF4-FFF2-40B4-BE49-F238E27FC236}">
                <a16:creationId xmlns:a16="http://schemas.microsoft.com/office/drawing/2014/main" id="{C1475E3E-8787-0D48-A95D-66B0F4E04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11300"/>
            <a:ext cx="5438775" cy="4524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Static storage</a:t>
            </a:r>
            <a:r>
              <a:rPr lang="en-US" altLang="en-US" dirty="0">
                <a:latin typeface="Arial" panose="020B0604020202020204" pitchFamily="34" charset="0"/>
              </a:rPr>
              <a:t>: .text (program code),</a:t>
            </a:r>
          </a:p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</a:rPr>
              <a:t>.</a:t>
            </a:r>
            <a:r>
              <a:rPr lang="en-US" altLang="en-US" dirty="0" err="1">
                <a:latin typeface="Arial" panose="020B0604020202020204" pitchFamily="34" charset="0"/>
              </a:rPr>
              <a:t>rodata</a:t>
            </a:r>
            <a:r>
              <a:rPr lang="en-US" altLang="en-US" dirty="0">
                <a:latin typeface="Arial" panose="020B0604020202020204" pitchFamily="34" charset="0"/>
              </a:rPr>
              <a:t>, .data, etc.</a:t>
            </a:r>
          </a:p>
          <a:p>
            <a:pPr>
              <a:defRPr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Stack</a:t>
            </a:r>
            <a:r>
              <a:rPr lang="en-US" altLang="en-US" dirty="0">
                <a:latin typeface="Arial" panose="020B0604020202020204" pitchFamily="34" charset="0"/>
              </a:rPr>
              <a:t> contains one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stack frame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</a:rPr>
              <a:t>per executing subroutine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Arial" panose="020B0604020202020204" pitchFamily="34" charset="0"/>
              </a:rPr>
              <a:t>Stack grows from higher towards</a:t>
            </a:r>
          </a:p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</a:rPr>
              <a:t>lower memory addresses</a:t>
            </a:r>
          </a:p>
          <a:p>
            <a:pPr>
              <a:defRPr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Heap</a:t>
            </a:r>
            <a:r>
              <a:rPr lang="en-US" altLang="en-US" dirty="0">
                <a:latin typeface="Arial" panose="020B0604020202020204" pitchFamily="34" charset="0"/>
              </a:rPr>
              <a:t> contains objects allocated</a:t>
            </a:r>
          </a:p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</a:rPr>
              <a:t>and not yet de-allocated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Arial" panose="020B0604020202020204" pitchFamily="34" charset="0"/>
              </a:rPr>
              <a:t>Heap grows from lower towards </a:t>
            </a:r>
          </a:p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</a:rPr>
              <a:t>higher memory addresses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3">
            <a:extLst>
              <a:ext uri="{FF2B5EF4-FFF2-40B4-BE49-F238E27FC236}">
                <a16:creationId xmlns:a16="http://schemas.microsoft.com/office/drawing/2014/main" id="{64683130-2F64-674C-A161-94A3745E01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61BC366F-78A0-0543-8EA0-470931F241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C3636E-C084-C949-885C-6D69402A5CA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5549F84-06F3-1A4E-9D65-D91A3CD8F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Examples of Static Data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BC2AE60-7A6D-5F43-BB04-6A48388A7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Program code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Global variables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Tables of type data (e.g., inheritance structure)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Dispatch tables (VFTs) and other tables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Other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3">
            <a:extLst>
              <a:ext uri="{FF2B5EF4-FFF2-40B4-BE49-F238E27FC236}">
                <a16:creationId xmlns:a16="http://schemas.microsoft.com/office/drawing/2014/main" id="{828FB987-A7B5-384B-9830-1E25698AF3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B6D17FD6-4105-E44C-8B38-CEECB644E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9DBB6B-493F-1646-A7D5-5B5EF3B5AD5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997C1B2-7AC0-FE43-8A11-931BAF1F9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Examples of Stack Data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C68187F-7FDC-554F-A483-A525DE070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data is stored on the stack?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Local variables, including parameters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Compiler-generated temporaries (i.e., for expression evaluation)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Bookkeeping (stack management) information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Return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>
            <a:extLst>
              <a:ext uri="{FF2B5EF4-FFF2-40B4-BE49-F238E27FC236}">
                <a16:creationId xmlns:a16="http://schemas.microsoft.com/office/drawing/2014/main" id="{0E997C69-7FF0-7B42-B554-C43F1F004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48BB99-9EB7-E747-B99A-485794B0AF4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A596817-DCB6-D94A-A921-D8D20C3E1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Run-time Stack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7C043A2-11BD-B34B-ACBF-C6887FAB8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4800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Stack contains frames of all subroutines that have been entered and not yet exited from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Frame contains all information necessary to update stack when subroutine is exited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Stack management uses two pointers: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fp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</a:t>
            </a:r>
            <a:r>
              <a:rPr lang="en-US" altLang="en-US" sz="28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f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rame </a:t>
            </a:r>
            <a:r>
              <a:rPr lang="en-US" altLang="en-US" sz="28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p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ointer) and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sp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8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tack </a:t>
            </a:r>
            <a:r>
              <a:rPr lang="en-US" altLang="en-US" sz="28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p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ointer)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fp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points to a location at the start of current frame</a:t>
            </a:r>
          </a:p>
          <a:p>
            <a:pPr lvl="2" eaLnBrk="1" hangingPunct="1"/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 higher memory (but lower on picture)</a:t>
            </a:r>
          </a:p>
          <a:p>
            <a:pPr lvl="1" eaLnBrk="1" hangingPunct="1"/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sp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points to the next available location on stack (or the last used location on some machines)</a:t>
            </a:r>
          </a:p>
          <a:p>
            <a:pPr lvl="2" eaLnBrk="1" hangingPunct="1"/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 lower memory (but higher up on picture)</a:t>
            </a:r>
          </a:p>
          <a:p>
            <a:pPr lvl="1" eaLnBrk="1" hangingPunct="1"/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fp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sp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define the beginning and the end of the frame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D96E-D8E8-ED42-AA18-3012722D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Run-time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2DEA-FA34-424C-AD3D-71BF242EC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3F2AB-003F-9C4C-8FEB-20C2C8989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491CB-FB9B-FD44-A3CA-C44F9363FF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0E5B62-4E04-1949-BE67-5C23DFE2C6A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63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3">
            <a:extLst>
              <a:ext uri="{FF2B5EF4-FFF2-40B4-BE49-F238E27FC236}">
                <a16:creationId xmlns:a16="http://schemas.microsoft.com/office/drawing/2014/main" id="{C4578972-9751-444F-A27C-74C1F0FFF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705BCCA5-7E42-A043-B2AD-8BB040CFA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4B98D7-4CF4-BD43-9924-EECFD17034C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DF8B542-0061-494E-A63D-839A1396B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Run-time Stack Management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D1C66BE-6E26-1540-BF17-31A9EB10C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4800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Addresses for local variables are encoded as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sp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+ offset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But may also have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fp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- offset</a:t>
            </a:r>
          </a:p>
          <a:p>
            <a:pPr eaLnBrk="1" hangingPunct="1"/>
            <a:endParaRPr lang="en-US" altLang="en-US" sz="2800" dirty="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Idea: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When subroutine is entered, its frame is placed on the stack. </a:t>
            </a:r>
            <a:r>
              <a:rPr lang="en-US" altLang="en-US" sz="24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sp</a:t>
            </a:r>
            <a: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and</a:t>
            </a:r>
            <a:r>
              <a:rPr lang="en-US" altLang="en-US" sz="24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fp</a:t>
            </a:r>
            <a: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are updated accordingly 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All local variable accesses refer to this frame 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When subroutine is exited, its frame is removed from the stack and </a:t>
            </a:r>
            <a:r>
              <a:rPr lang="en-US" altLang="en-US" sz="24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sp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sz="24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fp</a:t>
            </a:r>
            <a: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are updated accordingly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3">
            <a:extLst>
              <a:ext uri="{FF2B5EF4-FFF2-40B4-BE49-F238E27FC236}">
                <a16:creationId xmlns:a16="http://schemas.microsoft.com/office/drawing/2014/main" id="{27F8AECA-F7EE-224F-B3D0-DE491B37C9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id="{06D2B779-8282-3E4C-9D52-92BB47AA93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62CCBE-CB1B-2842-85CC-2C35A4BB749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C01D0E9-3D1E-E849-AA03-5886C7A5D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Frame Details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28E53B3-DC0C-4842-8636-AD59414CB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Arguments to called routines</a:t>
            </a:r>
          </a:p>
          <a:p>
            <a:pPr eaLnBrk="1" hangingPunct="1">
              <a:defRPr/>
            </a:pPr>
            <a:endParaRPr lang="en-US" altLang="en-US" sz="3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Local variables, including parameters</a:t>
            </a:r>
          </a:p>
          <a:p>
            <a:pPr eaLnBrk="1" hangingPunct="1">
              <a:defRPr/>
            </a:pP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Temporaries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en-US" sz="3000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sz="3000" dirty="0">
                <a:latin typeface="Arial" panose="020B0604020202020204" pitchFamily="34" charset="0"/>
              </a:rPr>
              <a:t>Miscellaneous bookkeeping information</a:t>
            </a:r>
          </a:p>
          <a:p>
            <a:pPr lvl="1" eaLnBrk="1" hangingPunct="1">
              <a:defRPr/>
            </a:pPr>
            <a:r>
              <a:rPr lang="en-US" altLang="en-US" sz="2400" dirty="0">
                <a:latin typeface="Arial" panose="020B0604020202020204" pitchFamily="34" charset="0"/>
              </a:rPr>
              <a:t>Saved address of start of caller</a:t>
            </a:r>
            <a:r>
              <a:rPr lang="ja-JP" altLang="en-US" sz="2400">
                <a:latin typeface="Arial" panose="020B0604020202020204" pitchFamily="34" charset="0"/>
              </a:rPr>
              <a:t>’</a:t>
            </a:r>
            <a:r>
              <a:rPr lang="en-US" altLang="ja-JP" sz="2400" dirty="0">
                <a:latin typeface="Arial" panose="020B0604020202020204" pitchFamily="34" charset="0"/>
              </a:rPr>
              <a:t>s frame</a:t>
            </a:r>
            <a:r>
              <a:rPr lang="en-US" altLang="ja-JP" sz="24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ja-JP" sz="2400" dirty="0">
                <a:latin typeface="Arial" panose="020B0604020202020204" pitchFamily="34" charset="0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latin typeface="Arial" panose="020B0604020202020204" pitchFamily="34" charset="0"/>
              </a:rPr>
              <a:t>old </a:t>
            </a:r>
            <a:r>
              <a:rPr lang="en-US" altLang="ja-JP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fp</a:t>
            </a:r>
            <a:r>
              <a:rPr lang="en-US" altLang="ja-JP" sz="2400" dirty="0">
                <a:latin typeface="Arial" panose="020B0604020202020204" pitchFamily="34" charset="0"/>
              </a:rPr>
              <a:t>)</a:t>
            </a:r>
          </a:p>
          <a:p>
            <a:pPr lvl="1" eaLnBrk="1" hangingPunct="1">
              <a:defRPr/>
            </a:pPr>
            <a:r>
              <a:rPr lang="en-US" altLang="en-US" sz="2400" dirty="0">
                <a:latin typeface="Arial" panose="020B0604020202020204" pitchFamily="34" charset="0"/>
              </a:rPr>
              <a:t>Saved state (register values of caller), other</a:t>
            </a:r>
            <a:endParaRPr lang="en-US" altLang="en-US" sz="24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Return address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>
            <a:extLst>
              <a:ext uri="{FF2B5EF4-FFF2-40B4-BE49-F238E27FC236}">
                <a16:creationId xmlns:a16="http://schemas.microsoft.com/office/drawing/2014/main" id="{674D8213-C1A9-4142-9D4A-A6FA5027D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A54BE6-5096-E04C-B02B-46B3259ED87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66E00A81-1067-7546-8911-71D3CFD71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Frame Example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D19BA92B-EB04-5244-A1AE-528B91301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038600"/>
            <a:ext cx="2798763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position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initial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tmp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…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old fp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return address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0792F182-1844-284A-9BCD-7FE940A74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740092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void foo(double rate, double initial)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double position; …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position = initial + rate*60.0;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Assume </a:t>
            </a:r>
            <a:r>
              <a:rPr lang="en-US" altLang="en-US" sz="2000" b="1">
                <a:latin typeface="Courier New" panose="02070309020205020404" pitchFamily="49" charset="0"/>
              </a:rPr>
              <a:t>bar</a:t>
            </a:r>
            <a:r>
              <a:rPr lang="en-US" altLang="en-US" sz="2000">
                <a:latin typeface="Arial" panose="020B0604020202020204" pitchFamily="34" charset="0"/>
              </a:rPr>
              <a:t> calls </a:t>
            </a:r>
            <a:r>
              <a:rPr lang="en-US" altLang="en-US" sz="2000" b="1">
                <a:latin typeface="Courier New" panose="02070309020205020404" pitchFamily="49" charset="0"/>
              </a:rPr>
              <a:t>foo</a:t>
            </a:r>
            <a:r>
              <a:rPr lang="en-US" altLang="en-US" sz="20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6085" name="Line 5">
            <a:extLst>
              <a:ext uri="{FF2B5EF4-FFF2-40B4-BE49-F238E27FC236}">
                <a16:creationId xmlns:a16="http://schemas.microsoft.com/office/drawing/2014/main" id="{246141D3-01A0-F246-9363-95ACA1AA3C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6243638"/>
            <a:ext cx="281940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8">
            <a:extLst>
              <a:ext uri="{FF2B5EF4-FFF2-40B4-BE49-F238E27FC236}">
                <a16:creationId xmlns:a16="http://schemas.microsoft.com/office/drawing/2014/main" id="{7DB12F13-995A-A748-A369-F54B3E3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022725"/>
            <a:ext cx="4267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</a:rPr>
              <a:t>Locals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</a:rPr>
              <a:t>Temporaries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</a:rPr>
              <a:t>Misc bookkeeping info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</a:rPr>
              <a:t>Return address in code of caller</a:t>
            </a:r>
          </a:p>
        </p:txBody>
      </p:sp>
      <p:sp>
        <p:nvSpPr>
          <p:cNvPr id="46087" name="Text Box 10">
            <a:extLst>
              <a:ext uri="{FF2B5EF4-FFF2-40B4-BE49-F238E27FC236}">
                <a16:creationId xmlns:a16="http://schemas.microsoft.com/office/drawing/2014/main" id="{AD152371-1D25-A44C-8214-11FE4B197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3276600"/>
            <a:ext cx="2703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Frame for </a:t>
            </a:r>
            <a:r>
              <a:rPr lang="en-US" altLang="en-US" sz="2800" b="1">
                <a:latin typeface="Courier New" panose="02070309020205020404" pitchFamily="49" charset="0"/>
              </a:rPr>
              <a:t>foo:</a:t>
            </a:r>
          </a:p>
        </p:txBody>
      </p:sp>
      <p:sp>
        <p:nvSpPr>
          <p:cNvPr id="46088" name="Rectangle 11">
            <a:extLst>
              <a:ext uri="{FF2B5EF4-FFF2-40B4-BE49-F238E27FC236}">
                <a16:creationId xmlns:a16="http://schemas.microsoft.com/office/drawing/2014/main" id="{2FA8D1B3-48C0-314D-8CD8-8F5E6A3D2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7467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6089" name="Line 5">
            <a:extLst>
              <a:ext uri="{FF2B5EF4-FFF2-40B4-BE49-F238E27FC236}">
                <a16:creationId xmlns:a16="http://schemas.microsoft.com/office/drawing/2014/main" id="{50521DD7-613B-1143-A3BC-A1C281DD87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5634038"/>
            <a:ext cx="281940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5">
            <a:extLst>
              <a:ext uri="{FF2B5EF4-FFF2-40B4-BE49-F238E27FC236}">
                <a16:creationId xmlns:a16="http://schemas.microsoft.com/office/drawing/2014/main" id="{2EBB4800-DB5B-054E-904E-49728C322F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5100638"/>
            <a:ext cx="281940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Google Shape;149;p25">
            <a:extLst>
              <a:ext uri="{FF2B5EF4-FFF2-40B4-BE49-F238E27FC236}">
                <a16:creationId xmlns:a16="http://schemas.microsoft.com/office/drawing/2014/main" id="{1B48AE7B-0968-044D-A3A7-E3B54222CFCB}"/>
              </a:ext>
            </a:extLst>
          </p:cNvPr>
          <p:cNvSpPr txBox="1"/>
          <p:nvPr/>
        </p:nvSpPr>
        <p:spPr>
          <a:xfrm>
            <a:off x="114300" y="3810000"/>
            <a:ext cx="1104900" cy="5207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</a:t>
            </a:r>
            <a:r>
              <a:rPr lang="en-US" sz="2400" kern="0" dirty="0">
                <a:latin typeface="Calibri"/>
                <a:ea typeface="Calibri"/>
                <a:cs typeface="Calibri"/>
                <a:sym typeface="Calibri"/>
              </a:rPr>
              <a:t> -&gt;</a:t>
            </a:r>
            <a:endParaRPr sz="2400" kern="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51;p25">
            <a:extLst>
              <a:ext uri="{FF2B5EF4-FFF2-40B4-BE49-F238E27FC236}">
                <a16:creationId xmlns:a16="http://schemas.microsoft.com/office/drawing/2014/main" id="{8BEC9D23-0F67-5942-92CF-7DBF24FFDBE2}"/>
              </a:ext>
            </a:extLst>
          </p:cNvPr>
          <p:cNvSpPr txBox="1"/>
          <p:nvPr/>
        </p:nvSpPr>
        <p:spPr>
          <a:xfrm>
            <a:off x="114300" y="5867400"/>
            <a:ext cx="1104900" cy="5207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fp</a:t>
            </a:r>
            <a:r>
              <a:rPr lang="en-US" sz="2400" kern="0" dirty="0">
                <a:latin typeface="Calibri"/>
                <a:ea typeface="Calibri"/>
                <a:cs typeface="Calibri"/>
                <a:sym typeface="Calibri"/>
              </a:rPr>
              <a:t> -&gt;</a:t>
            </a:r>
            <a:endParaRPr sz="2400" kern="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3">
            <a:extLst>
              <a:ext uri="{FF2B5EF4-FFF2-40B4-BE49-F238E27FC236}">
                <a16:creationId xmlns:a16="http://schemas.microsoft.com/office/drawing/2014/main" id="{391FC7F4-DC9B-9E40-93DB-3FF7AF9AB4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90729FC9-FA5A-A845-BFA9-7523598883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E8FBC6-160B-C745-9689-C87E524E0B5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EB6BBC2-56E6-E045-A05C-EE0EEFEDA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040579E-6AD7-084D-9A87-7068EDBFF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Notion of binding time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Object lifetime and storage management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 aside: Stack Smashing 101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Scoping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Static scoping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Dynamic scoping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4E2C5FD-4974-7842-BB53-75E1E960C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Notion of Binding Time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F6CA2B1F-96D8-D049-913D-9B8E12013C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726488" cy="48006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Binding time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(Scott): the time an answer becomes associated to an open question</a:t>
            </a:r>
          </a:p>
          <a:p>
            <a:endParaRPr lang="en-US" altLang="en-US" sz="3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34A53552-DE6F-DC49-8DCE-F4852F741D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9F8AAD-CF3C-2849-B2EF-3DE89C6C164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01B8AE2-85D2-2941-AD68-0FF8A6BE7D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4724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>
            <a:extLst>
              <a:ext uri="{FF2B5EF4-FFF2-40B4-BE49-F238E27FC236}">
                <a16:creationId xmlns:a16="http://schemas.microsoft.com/office/drawing/2014/main" id="{743C0545-BC55-E349-8416-F855B81A54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96A179DB-DCCC-D745-B5B4-32C40817EA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7CB7BC-4895-E24D-AF9F-CE41605EF7F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8641F02-41A0-E845-BA49-485FBCC9E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Notion of Binding Time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44AE0DE-FA50-DD4F-8CDF-B7B44E184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Static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Before program execution</a:t>
            </a:r>
          </a:p>
          <a:p>
            <a:pPr eaLnBrk="1" hangingPunct="1"/>
            <a:endParaRPr lang="en-US" altLang="en-US">
              <a:solidFill>
                <a:schemeClr val="hlin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solidFill>
                <a:schemeClr val="hlin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Dynamic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During program executes</a:t>
            </a:r>
          </a:p>
        </p:txBody>
      </p:sp>
    </p:spTree>
    <p:extLst>
      <p:ext uri="{BB962C8B-B14F-4D97-AF65-F5344CB8AC3E}">
        <p14:creationId xmlns:p14="http://schemas.microsoft.com/office/powerpoint/2010/main" val="41890408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4E2C5FD-4974-7842-BB53-75E1E960C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Examples of Binding Time Decisions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F6CA2B1F-96D8-D049-913D-9B8E12013C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726488" cy="4800600"/>
          </a:xfrm>
        </p:spPr>
        <p:txBody>
          <a:bodyPr/>
          <a:lstStyle/>
          <a:p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Binding time</a:t>
            </a: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(Scott): the time an answer becomes associated to an open question</a:t>
            </a:r>
          </a:p>
          <a:p>
            <a:endParaRPr lang="en-US" altLang="en-US" sz="3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Binding a variable name to a memory location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</a:rPr>
              <a:t>Static or dynamic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</a:rPr>
              <a:t>Determined by </a:t>
            </a:r>
            <a:r>
              <a:rPr lang="en-US" altLang="en-US" sz="2600" dirty="0">
                <a:solidFill>
                  <a:srgbClr val="FF0000"/>
                </a:solidFill>
                <a:latin typeface="Arial" panose="020B0604020202020204" pitchFamily="34" charset="0"/>
              </a:rPr>
              <a:t>scoping rules</a:t>
            </a:r>
          </a:p>
          <a:p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Binding a variable/expression to a type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</a:rPr>
              <a:t>Static or dynamic</a:t>
            </a:r>
          </a:p>
          <a:p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Binding a call to a target subroutine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</a:rPr>
              <a:t>Static (as it is in C, mostly) or dynamic (virtual calls in Java, C++)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34A53552-DE6F-DC49-8DCE-F4852F741D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9F8AAD-CF3C-2849-B2EF-3DE89C6C164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5104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3">
            <a:extLst>
              <a:ext uri="{FF2B5EF4-FFF2-40B4-BE49-F238E27FC236}">
                <a16:creationId xmlns:a16="http://schemas.microsoft.com/office/drawing/2014/main" id="{3DAE6D1F-9257-6041-8FA5-92EC34306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1A4A8323-F06C-5841-B644-83BDD928E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594496-E5E4-364D-9BD3-9C878D6403D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8ECB6B5-B880-D14D-B3D4-FD95CF92D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Example: Binding Variables to Locations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34614C9-E74F-C948-A846-7414D94E4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Map a variable to a location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Map variable at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use</a:t>
            </a:r>
            <a:r>
              <a:rPr lang="en-US" altLang="en-US" dirty="0">
                <a:latin typeface="Arial" panose="020B0604020202020204" pitchFamily="34" charset="0"/>
              </a:rPr>
              <a:t> to a location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Map subroutine at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use</a:t>
            </a:r>
            <a:r>
              <a:rPr lang="en-US" altLang="en-US" dirty="0">
                <a:latin typeface="Arial" panose="020B0604020202020204" pitchFamily="34" charset="0"/>
              </a:rPr>
              <a:t> to target subroutine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Determined by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scoping rules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Static scoping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Binding before execution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Dynamic scoping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Binding during execution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More on scoping later…</a:t>
            </a: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A1F31BFC-D385-CF43-A812-AECFD17B9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384550"/>
            <a:ext cx="2667000" cy="332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int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 sz="2000" b="1">
                <a:latin typeface="Courier New" panose="02070309020205020404" pitchFamily="49" charset="0"/>
              </a:rPr>
              <a:t>,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000" b="1">
                <a:latin typeface="Courier New" panose="02070309020205020404" pitchFamily="49" charset="0"/>
              </a:rPr>
              <a:t>;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void foo(int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 sz="2000" b="1">
                <a:latin typeface="Courier New" panose="02070309020205020404" pitchFamily="49" charset="0"/>
              </a:rPr>
              <a:t>) {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y = x;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int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y </a:t>
            </a:r>
            <a:r>
              <a:rPr lang="en-US" altLang="en-US" sz="2000" b="1">
                <a:latin typeface="Courier New" panose="02070309020205020404" pitchFamily="49" charset="0"/>
              </a:rPr>
              <a:t>= 0;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if (y) {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  int 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000" b="1">
                <a:latin typeface="Courier New" panose="02070309020205020404" pitchFamily="49" charset="0"/>
              </a:rPr>
              <a:t>;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  y = 1;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}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3">
            <a:extLst>
              <a:ext uri="{FF2B5EF4-FFF2-40B4-BE49-F238E27FC236}">
                <a16:creationId xmlns:a16="http://schemas.microsoft.com/office/drawing/2014/main" id="{C8363FE6-B078-DC48-BA32-A6C1F9E132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1D0B77EC-0FD8-F747-815B-43CE60CD7E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16FB3B-828C-C840-993C-7CDBA7DC9A2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FFAAF9F-2CFC-384C-ACEB-6CEC55933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General View of Dynamic Binding </a:t>
            </a: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AB619E39-31A5-704F-B0F0-AAFAD288D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Dynamic binding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What are the advantages of dynamic binding?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Disadvantages?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 example: Cost of dynamic binding of call to target method in OO languages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>
            <a:extLst>
              <a:ext uri="{FF2B5EF4-FFF2-40B4-BE49-F238E27FC236}">
                <a16:creationId xmlns:a16="http://schemas.microsoft.com/office/drawing/2014/main" id="{C02FC139-926A-D740-AB2B-2036CC25F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16E23385-30B2-E243-8AE3-3981BECD56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AAB653-CAAC-664F-9516-586DA63501A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0118ECA-834B-3D4B-9060-BF60D3C8D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>
                <a:latin typeface="Arial" panose="020B0604020202020204" pitchFamily="34" charset="0"/>
                <a:ea typeface="ＭＳ Ｐゴシック" panose="020B0600070205080204" pitchFamily="34" charset="-128"/>
              </a:rPr>
              <a:t>Example: Cost of Dynamic Dispatch in C++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08A0AEE3-016D-D448-94BA-BF6A8506ED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Source: Driesen and Hölzle, OOPSLA</a:t>
            </a:r>
            <a:r>
              <a:rPr lang="ja-JP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sz="2800">
                <a:latin typeface="Arial" panose="020B0604020202020204" pitchFamily="34" charset="0"/>
                <a:ea typeface="ＭＳ Ｐゴシック" panose="020B0600070205080204" pitchFamily="34" charset="-128"/>
              </a:rPr>
              <a:t>96</a:t>
            </a:r>
            <a:endParaRPr lang="en-US" altLang="en-US" sz="2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8677" name="Group 9">
            <a:extLst>
              <a:ext uri="{FF2B5EF4-FFF2-40B4-BE49-F238E27FC236}">
                <a16:creationId xmlns:a16="http://schemas.microsoft.com/office/drawing/2014/main" id="{3A28F03F-E6C1-7141-A1C4-071A70363CFD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012950"/>
            <a:ext cx="457200" cy="425450"/>
            <a:chOff x="576" y="1268"/>
            <a:chExt cx="288" cy="268"/>
          </a:xfrm>
        </p:grpSpPr>
        <p:sp>
          <p:nvSpPr>
            <p:cNvPr id="28749" name="Text Box 7">
              <a:extLst>
                <a:ext uri="{FF2B5EF4-FFF2-40B4-BE49-F238E27FC236}">
                  <a16:creationId xmlns:a16="http://schemas.microsoft.com/office/drawing/2014/main" id="{A9C18D90-3FC4-CD42-B56F-E7D165441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1268"/>
              <a:ext cx="2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8750" name="Oval 8">
              <a:extLst>
                <a:ext uri="{FF2B5EF4-FFF2-40B4-BE49-F238E27FC236}">
                  <a16:creationId xmlns:a16="http://schemas.microsoft.com/office/drawing/2014/main" id="{10C533DE-DD57-8743-A181-E8073B9C6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8678" name="Text Box 10">
            <a:extLst>
              <a:ext uri="{FF2B5EF4-FFF2-40B4-BE49-F238E27FC236}">
                <a16:creationId xmlns:a16="http://schemas.microsoft.com/office/drawing/2014/main" id="{5F4B960B-1B6E-E14B-9C7F-4781F0511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057400"/>
            <a:ext cx="3143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grpSp>
        <p:nvGrpSpPr>
          <p:cNvPr id="28679" name="Group 11">
            <a:extLst>
              <a:ext uri="{FF2B5EF4-FFF2-40B4-BE49-F238E27FC236}">
                <a16:creationId xmlns:a16="http://schemas.microsoft.com/office/drawing/2014/main" id="{65E905C9-09BC-0B41-AF68-AB621DD1F53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124200"/>
            <a:ext cx="457200" cy="425450"/>
            <a:chOff x="576" y="1268"/>
            <a:chExt cx="288" cy="268"/>
          </a:xfrm>
        </p:grpSpPr>
        <p:sp>
          <p:nvSpPr>
            <p:cNvPr id="28747" name="Text Box 12">
              <a:extLst>
                <a:ext uri="{FF2B5EF4-FFF2-40B4-BE49-F238E27FC236}">
                  <a16:creationId xmlns:a16="http://schemas.microsoft.com/office/drawing/2014/main" id="{9D97F10B-1CF0-214F-8A4B-A162D9A0C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1268"/>
              <a:ext cx="2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8748" name="Oval 13">
              <a:extLst>
                <a:ext uri="{FF2B5EF4-FFF2-40B4-BE49-F238E27FC236}">
                  <a16:creationId xmlns:a16="http://schemas.microsoft.com/office/drawing/2014/main" id="{EF67D87C-56AB-CC46-BBAD-49B8D0329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8680" name="Text Box 14">
            <a:extLst>
              <a:ext uri="{FF2B5EF4-FFF2-40B4-BE49-F238E27FC236}">
                <a16:creationId xmlns:a16="http://schemas.microsoft.com/office/drawing/2014/main" id="{CDD41D00-BB5B-334E-AEAC-0B43EB4C5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68650"/>
            <a:ext cx="4921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acf</a:t>
            </a:r>
          </a:p>
        </p:txBody>
      </p:sp>
      <p:grpSp>
        <p:nvGrpSpPr>
          <p:cNvPr id="28681" name="Group 15">
            <a:extLst>
              <a:ext uri="{FF2B5EF4-FFF2-40B4-BE49-F238E27FC236}">
                <a16:creationId xmlns:a16="http://schemas.microsoft.com/office/drawing/2014/main" id="{2414977C-56B2-3143-BBF1-BDFA30CF2B2F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124200"/>
            <a:ext cx="457200" cy="425450"/>
            <a:chOff x="576" y="1268"/>
            <a:chExt cx="288" cy="268"/>
          </a:xfrm>
        </p:grpSpPr>
        <p:sp>
          <p:nvSpPr>
            <p:cNvPr id="28745" name="Text Box 16">
              <a:extLst>
                <a:ext uri="{FF2B5EF4-FFF2-40B4-BE49-F238E27FC236}">
                  <a16:creationId xmlns:a16="http://schemas.microsoft.com/office/drawing/2014/main" id="{1D87084D-76AA-8B44-A32E-0919E87C5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1268"/>
              <a:ext cx="2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28746" name="Oval 17">
              <a:extLst>
                <a:ext uri="{FF2B5EF4-FFF2-40B4-BE49-F238E27FC236}">
                  <a16:creationId xmlns:a16="http://schemas.microsoft.com/office/drawing/2014/main" id="{E9F620BC-9ED2-8D40-B92D-131EC7D85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8682" name="Text Box 18">
            <a:extLst>
              <a:ext uri="{FF2B5EF4-FFF2-40B4-BE49-F238E27FC236}">
                <a16:creationId xmlns:a16="http://schemas.microsoft.com/office/drawing/2014/main" id="{E39FE7E2-3C3A-AB42-BE60-DB5E8D42C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168650"/>
            <a:ext cx="3143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grpSp>
        <p:nvGrpSpPr>
          <p:cNvPr id="28683" name="Group 19">
            <a:extLst>
              <a:ext uri="{FF2B5EF4-FFF2-40B4-BE49-F238E27FC236}">
                <a16:creationId xmlns:a16="http://schemas.microsoft.com/office/drawing/2014/main" id="{E3F1B8E0-799C-0B4D-88EA-C936D4290F2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191000"/>
            <a:ext cx="457200" cy="425450"/>
            <a:chOff x="576" y="1268"/>
            <a:chExt cx="288" cy="268"/>
          </a:xfrm>
        </p:grpSpPr>
        <p:sp>
          <p:nvSpPr>
            <p:cNvPr id="28743" name="Text Box 20">
              <a:extLst>
                <a:ext uri="{FF2B5EF4-FFF2-40B4-BE49-F238E27FC236}">
                  <a16:creationId xmlns:a16="http://schemas.microsoft.com/office/drawing/2014/main" id="{53729653-DB08-5947-91B2-8E48910BD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1268"/>
              <a:ext cx="2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8744" name="Oval 21">
              <a:extLst>
                <a:ext uri="{FF2B5EF4-FFF2-40B4-BE49-F238E27FC236}">
                  <a16:creationId xmlns:a16="http://schemas.microsoft.com/office/drawing/2014/main" id="{673FB647-BECD-5B46-8B83-845CA24BA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8684" name="Text Box 22">
            <a:extLst>
              <a:ext uri="{FF2B5EF4-FFF2-40B4-BE49-F238E27FC236}">
                <a16:creationId xmlns:a16="http://schemas.microsoft.com/office/drawing/2014/main" id="{37C55257-86AB-6742-8D84-A2120CE75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35450"/>
            <a:ext cx="4413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ag</a:t>
            </a:r>
          </a:p>
        </p:txBody>
      </p:sp>
      <p:grpSp>
        <p:nvGrpSpPr>
          <p:cNvPr id="28685" name="Group 23">
            <a:extLst>
              <a:ext uri="{FF2B5EF4-FFF2-40B4-BE49-F238E27FC236}">
                <a16:creationId xmlns:a16="http://schemas.microsoft.com/office/drawing/2014/main" id="{1B89D349-F67D-8A4B-BCC1-9C4F9E4F1792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222750"/>
            <a:ext cx="457200" cy="425450"/>
            <a:chOff x="576" y="1268"/>
            <a:chExt cx="288" cy="268"/>
          </a:xfrm>
        </p:grpSpPr>
        <p:sp>
          <p:nvSpPr>
            <p:cNvPr id="28741" name="Text Box 24">
              <a:extLst>
                <a:ext uri="{FF2B5EF4-FFF2-40B4-BE49-F238E27FC236}">
                  <a16:creationId xmlns:a16="http://schemas.microsoft.com/office/drawing/2014/main" id="{95C6EAC3-DFEB-4A40-90D0-07BC19143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1268"/>
              <a:ext cx="2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8742" name="Oval 25">
              <a:extLst>
                <a:ext uri="{FF2B5EF4-FFF2-40B4-BE49-F238E27FC236}">
                  <a16:creationId xmlns:a16="http://schemas.microsoft.com/office/drawing/2014/main" id="{325A164F-8174-DD42-BC11-09D44C538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8686" name="Text Box 26">
            <a:extLst>
              <a:ext uri="{FF2B5EF4-FFF2-40B4-BE49-F238E27FC236}">
                <a16:creationId xmlns:a16="http://schemas.microsoft.com/office/drawing/2014/main" id="{5889E8AE-92C2-764C-ADFC-DF5A11F5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67200"/>
            <a:ext cx="447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bd</a:t>
            </a:r>
          </a:p>
        </p:txBody>
      </p:sp>
      <p:sp>
        <p:nvSpPr>
          <p:cNvPr id="28687" name="Line 27">
            <a:extLst>
              <a:ext uri="{FF2B5EF4-FFF2-40B4-BE49-F238E27FC236}">
                <a16:creationId xmlns:a16="http://schemas.microsoft.com/office/drawing/2014/main" id="{85300E02-F8A8-E945-804F-8D3854B5E1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2438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28">
            <a:extLst>
              <a:ext uri="{FF2B5EF4-FFF2-40B4-BE49-F238E27FC236}">
                <a16:creationId xmlns:a16="http://schemas.microsoft.com/office/drawing/2014/main" id="{6F1F3CD4-E90D-7D46-B377-CF511F15D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438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29">
            <a:extLst>
              <a:ext uri="{FF2B5EF4-FFF2-40B4-BE49-F238E27FC236}">
                <a16:creationId xmlns:a16="http://schemas.microsoft.com/office/drawing/2014/main" id="{52C55533-2A43-0E47-85A9-4B8CF54A1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505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30">
            <a:extLst>
              <a:ext uri="{FF2B5EF4-FFF2-40B4-BE49-F238E27FC236}">
                <a16:creationId xmlns:a16="http://schemas.microsoft.com/office/drawing/2014/main" id="{6F157C41-6FC3-5345-AF7C-6E46834AA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Text Box 31">
            <a:extLst>
              <a:ext uri="{FF2B5EF4-FFF2-40B4-BE49-F238E27FC236}">
                <a16:creationId xmlns:a16="http://schemas.microsoft.com/office/drawing/2014/main" id="{21E6D9A4-6ECF-964B-94C6-74B534A34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00600"/>
            <a:ext cx="44307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Virtual function tables (VFTs)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Capital characters denote classes,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lowercase characters message selectors,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and numbers method addresses</a:t>
            </a:r>
          </a:p>
        </p:txBody>
      </p:sp>
      <p:grpSp>
        <p:nvGrpSpPr>
          <p:cNvPr id="28692" name="Group 32">
            <a:extLst>
              <a:ext uri="{FF2B5EF4-FFF2-40B4-BE49-F238E27FC236}">
                <a16:creationId xmlns:a16="http://schemas.microsoft.com/office/drawing/2014/main" id="{4862CB43-5ED8-5042-9D32-411B347B2D88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165350"/>
            <a:ext cx="457200" cy="425450"/>
            <a:chOff x="576" y="1268"/>
            <a:chExt cx="288" cy="268"/>
          </a:xfrm>
        </p:grpSpPr>
        <p:sp>
          <p:nvSpPr>
            <p:cNvPr id="28739" name="Text Box 33">
              <a:extLst>
                <a:ext uri="{FF2B5EF4-FFF2-40B4-BE49-F238E27FC236}">
                  <a16:creationId xmlns:a16="http://schemas.microsoft.com/office/drawing/2014/main" id="{AF1F73BA-0FE7-014D-BEDE-54BB03469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1268"/>
              <a:ext cx="2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8740" name="Oval 34">
              <a:extLst>
                <a:ext uri="{FF2B5EF4-FFF2-40B4-BE49-F238E27FC236}">
                  <a16:creationId xmlns:a16="http://schemas.microsoft.com/office/drawing/2014/main" id="{996E4140-E798-4048-BB28-106FCBEDF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8693" name="Text Box 35">
            <a:extLst>
              <a:ext uri="{FF2B5EF4-FFF2-40B4-BE49-F238E27FC236}">
                <a16:creationId xmlns:a16="http://schemas.microsoft.com/office/drawing/2014/main" id="{686300CB-34F8-9840-AC3C-53249551F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209800"/>
            <a:ext cx="3190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8694" name="Text Box 36">
            <a:extLst>
              <a:ext uri="{FF2B5EF4-FFF2-40B4-BE49-F238E27FC236}">
                <a16:creationId xmlns:a16="http://schemas.microsoft.com/office/drawing/2014/main" id="{304D4E04-4150-DF43-8629-394233820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828800"/>
            <a:ext cx="3143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grpSp>
        <p:nvGrpSpPr>
          <p:cNvPr id="28695" name="Group 37">
            <a:extLst>
              <a:ext uri="{FF2B5EF4-FFF2-40B4-BE49-F238E27FC236}">
                <a16:creationId xmlns:a16="http://schemas.microsoft.com/office/drawing/2014/main" id="{A404E6A5-11CA-0943-B885-113CAFC073A9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155950"/>
            <a:ext cx="457200" cy="425450"/>
            <a:chOff x="576" y="1268"/>
            <a:chExt cx="288" cy="268"/>
          </a:xfrm>
        </p:grpSpPr>
        <p:sp>
          <p:nvSpPr>
            <p:cNvPr id="28737" name="Text Box 38">
              <a:extLst>
                <a:ext uri="{FF2B5EF4-FFF2-40B4-BE49-F238E27FC236}">
                  <a16:creationId xmlns:a16="http://schemas.microsoft.com/office/drawing/2014/main" id="{05A29002-AF62-5F4F-A1F4-36B7BE7AE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1268"/>
              <a:ext cx="2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8738" name="Oval 39">
              <a:extLst>
                <a:ext uri="{FF2B5EF4-FFF2-40B4-BE49-F238E27FC236}">
                  <a16:creationId xmlns:a16="http://schemas.microsoft.com/office/drawing/2014/main" id="{97370C35-3839-564F-83C4-AE0D3910E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8696" name="Text Box 40">
            <a:extLst>
              <a:ext uri="{FF2B5EF4-FFF2-40B4-BE49-F238E27FC236}">
                <a16:creationId xmlns:a16="http://schemas.microsoft.com/office/drawing/2014/main" id="{CFDE1F75-3EA0-7D47-8A09-C94554359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200400"/>
            <a:ext cx="3190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8697" name="Text Box 41">
            <a:extLst>
              <a:ext uri="{FF2B5EF4-FFF2-40B4-BE49-F238E27FC236}">
                <a16:creationId xmlns:a16="http://schemas.microsoft.com/office/drawing/2014/main" id="{B0DB010E-0D71-8F44-92CD-7BD152ECC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819400"/>
            <a:ext cx="3143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8698" name="Text Box 42">
            <a:extLst>
              <a:ext uri="{FF2B5EF4-FFF2-40B4-BE49-F238E27FC236}">
                <a16:creationId xmlns:a16="http://schemas.microsoft.com/office/drawing/2014/main" id="{EA9A5455-CFD4-104B-91FE-7E84961FB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200400"/>
            <a:ext cx="3190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8699" name="Text Box 43">
            <a:extLst>
              <a:ext uri="{FF2B5EF4-FFF2-40B4-BE49-F238E27FC236}">
                <a16:creationId xmlns:a16="http://schemas.microsoft.com/office/drawing/2014/main" id="{B7655E41-1A86-3148-96E7-9189F413B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19400"/>
            <a:ext cx="2984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28700" name="Text Box 44">
            <a:extLst>
              <a:ext uri="{FF2B5EF4-FFF2-40B4-BE49-F238E27FC236}">
                <a16:creationId xmlns:a16="http://schemas.microsoft.com/office/drawing/2014/main" id="{00EC0FC9-B2FB-604C-9273-677D4D6CD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200400"/>
            <a:ext cx="3190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701" name="Text Box 45">
            <a:extLst>
              <a:ext uri="{FF2B5EF4-FFF2-40B4-BE49-F238E27FC236}">
                <a16:creationId xmlns:a16="http://schemas.microsoft.com/office/drawing/2014/main" id="{9BA11B24-3345-3348-ADD0-AB49C2BBD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0"/>
            <a:ext cx="304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</a:t>
            </a:r>
          </a:p>
        </p:txBody>
      </p:sp>
      <p:grpSp>
        <p:nvGrpSpPr>
          <p:cNvPr id="28702" name="Group 46">
            <a:extLst>
              <a:ext uri="{FF2B5EF4-FFF2-40B4-BE49-F238E27FC236}">
                <a16:creationId xmlns:a16="http://schemas.microsoft.com/office/drawing/2014/main" id="{069DB4D0-F931-404A-BA42-CF4EBAF57144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222750"/>
            <a:ext cx="457200" cy="425450"/>
            <a:chOff x="576" y="1268"/>
            <a:chExt cx="288" cy="268"/>
          </a:xfrm>
        </p:grpSpPr>
        <p:sp>
          <p:nvSpPr>
            <p:cNvPr id="28735" name="Text Box 47">
              <a:extLst>
                <a:ext uri="{FF2B5EF4-FFF2-40B4-BE49-F238E27FC236}">
                  <a16:creationId xmlns:a16="http://schemas.microsoft.com/office/drawing/2014/main" id="{AC67BB46-66CD-AC44-BF3E-43B260E0A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1268"/>
              <a:ext cx="2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28736" name="Oval 48">
              <a:extLst>
                <a:ext uri="{FF2B5EF4-FFF2-40B4-BE49-F238E27FC236}">
                  <a16:creationId xmlns:a16="http://schemas.microsoft.com/office/drawing/2014/main" id="{2A6A7B5D-B0D9-A444-8470-C8C0A44D8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8703" name="Text Box 49">
            <a:extLst>
              <a:ext uri="{FF2B5EF4-FFF2-40B4-BE49-F238E27FC236}">
                <a16:creationId xmlns:a16="http://schemas.microsoft.com/office/drawing/2014/main" id="{99ACA653-70BF-FC4F-A957-982736B28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67200"/>
            <a:ext cx="3190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8704" name="Text Box 50">
            <a:extLst>
              <a:ext uri="{FF2B5EF4-FFF2-40B4-BE49-F238E27FC236}">
                <a16:creationId xmlns:a16="http://schemas.microsoft.com/office/drawing/2014/main" id="{7B91107D-5BC3-6A45-933C-0079216D3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86200"/>
            <a:ext cx="3143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8705" name="AutoShape 51">
            <a:extLst>
              <a:ext uri="{FF2B5EF4-FFF2-40B4-BE49-F238E27FC236}">
                <a16:creationId xmlns:a16="http://schemas.microsoft.com/office/drawing/2014/main" id="{373CB8B6-7C4D-734C-A5A0-7FBEC610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95600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8706" name="Group 75">
            <a:extLst>
              <a:ext uri="{FF2B5EF4-FFF2-40B4-BE49-F238E27FC236}">
                <a16:creationId xmlns:a16="http://schemas.microsoft.com/office/drawing/2014/main" id="{1480FCCB-D4D2-EF4C-B0C4-404233F2222A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971800"/>
            <a:ext cx="1690688" cy="762000"/>
            <a:chOff x="3408" y="1200"/>
            <a:chExt cx="1065" cy="480"/>
          </a:xfrm>
        </p:grpSpPr>
        <p:grpSp>
          <p:nvGrpSpPr>
            <p:cNvPr id="28724" name="Group 52">
              <a:extLst>
                <a:ext uri="{FF2B5EF4-FFF2-40B4-BE49-F238E27FC236}">
                  <a16:creationId xmlns:a16="http://schemas.microsoft.com/office/drawing/2014/main" id="{6140B091-1391-234B-BAFA-F3C211DDC3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412"/>
              <a:ext cx="288" cy="268"/>
              <a:chOff x="576" y="1268"/>
              <a:chExt cx="288" cy="268"/>
            </a:xfrm>
          </p:grpSpPr>
          <p:sp>
            <p:nvSpPr>
              <p:cNvPr id="28733" name="Text Box 53">
                <a:extLst>
                  <a:ext uri="{FF2B5EF4-FFF2-40B4-BE49-F238E27FC236}">
                    <a16:creationId xmlns:a16="http://schemas.microsoft.com/office/drawing/2014/main" id="{8404CE38-B19C-A14C-A03B-414DB70773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" y="1268"/>
                <a:ext cx="21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28734" name="Oval 54">
                <a:extLst>
                  <a:ext uri="{FF2B5EF4-FFF2-40B4-BE49-F238E27FC236}">
                    <a16:creationId xmlns:a16="http://schemas.microsoft.com/office/drawing/2014/main" id="{4A7163BE-F0BD-5D4F-82D1-EB002E227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296"/>
                <a:ext cx="288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8725" name="Text Box 55">
              <a:extLst>
                <a:ext uri="{FF2B5EF4-FFF2-40B4-BE49-F238E27FC236}">
                  <a16:creationId xmlns:a16="http://schemas.microsoft.com/office/drawing/2014/main" id="{5DAE6F2B-68E4-654D-92E3-7BF313A4C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440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8726" name="Text Box 56">
              <a:extLst>
                <a:ext uri="{FF2B5EF4-FFF2-40B4-BE49-F238E27FC236}">
                  <a16:creationId xmlns:a16="http://schemas.microsoft.com/office/drawing/2014/main" id="{972EDEE0-7ED9-5344-A7F6-CFDEF5E94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200"/>
              <a:ext cx="19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8727" name="Text Box 57">
              <a:extLst>
                <a:ext uri="{FF2B5EF4-FFF2-40B4-BE49-F238E27FC236}">
                  <a16:creationId xmlns:a16="http://schemas.microsoft.com/office/drawing/2014/main" id="{07C7E5D9-E855-9646-B80D-B05F97C34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440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8728" name="Text Box 58">
              <a:extLst>
                <a:ext uri="{FF2B5EF4-FFF2-40B4-BE49-F238E27FC236}">
                  <a16:creationId xmlns:a16="http://schemas.microsoft.com/office/drawing/2014/main" id="{C15F1167-F20A-7A4E-A5ED-324201FED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200"/>
              <a:ext cx="19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8729" name="Text Box 59">
              <a:extLst>
                <a:ext uri="{FF2B5EF4-FFF2-40B4-BE49-F238E27FC236}">
                  <a16:creationId xmlns:a16="http://schemas.microsoft.com/office/drawing/2014/main" id="{9FB56950-B6D7-4846-82CF-ACF243481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440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8730" name="Text Box 60">
              <a:extLst>
                <a:ext uri="{FF2B5EF4-FFF2-40B4-BE49-F238E27FC236}">
                  <a16:creationId xmlns:a16="http://schemas.microsoft.com/office/drawing/2014/main" id="{5FF4B3A3-F4C7-564D-9F3B-234203EE4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200"/>
              <a:ext cx="1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8731" name="Text Box 61">
              <a:extLst>
                <a:ext uri="{FF2B5EF4-FFF2-40B4-BE49-F238E27FC236}">
                  <a16:creationId xmlns:a16="http://schemas.microsoft.com/office/drawing/2014/main" id="{A55FE35D-FA89-5140-84E5-9F5996730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200"/>
              <a:ext cx="1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8732" name="Text Box 62">
              <a:extLst>
                <a:ext uri="{FF2B5EF4-FFF2-40B4-BE49-F238E27FC236}">
                  <a16:creationId xmlns:a16="http://schemas.microsoft.com/office/drawing/2014/main" id="{29550A10-E523-5C49-A7FD-39901F933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440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28707" name="Group 76">
            <a:extLst>
              <a:ext uri="{FF2B5EF4-FFF2-40B4-BE49-F238E27FC236}">
                <a16:creationId xmlns:a16="http://schemas.microsoft.com/office/drawing/2014/main" id="{E2CB9EE1-3376-E24F-B36E-5AE0F58EC0D3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905000"/>
            <a:ext cx="1690688" cy="762000"/>
            <a:chOff x="3408" y="1824"/>
            <a:chExt cx="1065" cy="480"/>
          </a:xfrm>
        </p:grpSpPr>
        <p:grpSp>
          <p:nvGrpSpPr>
            <p:cNvPr id="28713" name="Group 63">
              <a:extLst>
                <a:ext uri="{FF2B5EF4-FFF2-40B4-BE49-F238E27FC236}">
                  <a16:creationId xmlns:a16="http://schemas.microsoft.com/office/drawing/2014/main" id="{4D764701-3E93-CE47-9AE4-1C9401B7B2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036"/>
              <a:ext cx="288" cy="268"/>
              <a:chOff x="576" y="1268"/>
              <a:chExt cx="288" cy="268"/>
            </a:xfrm>
          </p:grpSpPr>
          <p:sp>
            <p:nvSpPr>
              <p:cNvPr id="28722" name="Text Box 64">
                <a:extLst>
                  <a:ext uri="{FF2B5EF4-FFF2-40B4-BE49-F238E27FC236}">
                    <a16:creationId xmlns:a16="http://schemas.microsoft.com/office/drawing/2014/main" id="{671E51A9-96C8-3F49-829C-9FF73491F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" y="1268"/>
                <a:ext cx="22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28723" name="Oval 65">
                <a:extLst>
                  <a:ext uri="{FF2B5EF4-FFF2-40B4-BE49-F238E27FC236}">
                    <a16:creationId xmlns:a16="http://schemas.microsoft.com/office/drawing/2014/main" id="{03505BC7-4055-5544-9C43-D009051D4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296"/>
                <a:ext cx="288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8714" name="Text Box 66">
              <a:extLst>
                <a:ext uri="{FF2B5EF4-FFF2-40B4-BE49-F238E27FC236}">
                  <a16:creationId xmlns:a16="http://schemas.microsoft.com/office/drawing/2014/main" id="{74505DD2-1990-B84C-BA78-28ABAB5C9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064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8715" name="Text Box 67">
              <a:extLst>
                <a:ext uri="{FF2B5EF4-FFF2-40B4-BE49-F238E27FC236}">
                  <a16:creationId xmlns:a16="http://schemas.microsoft.com/office/drawing/2014/main" id="{CB217AF2-90B4-ED40-B05A-48F02CFBB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824"/>
              <a:ext cx="19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8716" name="Text Box 68">
              <a:extLst>
                <a:ext uri="{FF2B5EF4-FFF2-40B4-BE49-F238E27FC236}">
                  <a16:creationId xmlns:a16="http://schemas.microsoft.com/office/drawing/2014/main" id="{D39E66BD-2071-E84B-B6DC-6801B8526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64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8717" name="Text Box 69">
              <a:extLst>
                <a:ext uri="{FF2B5EF4-FFF2-40B4-BE49-F238E27FC236}">
                  <a16:creationId xmlns:a16="http://schemas.microsoft.com/office/drawing/2014/main" id="{B5E34F9F-6982-D34F-B5EC-D635E0910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824"/>
              <a:ext cx="18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28718" name="Text Box 70">
              <a:extLst>
                <a:ext uri="{FF2B5EF4-FFF2-40B4-BE49-F238E27FC236}">
                  <a16:creationId xmlns:a16="http://schemas.microsoft.com/office/drawing/2014/main" id="{F81CBBC1-CE2A-0E4F-AF9C-DF2F19FBC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064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8719" name="Text Box 71">
              <a:extLst>
                <a:ext uri="{FF2B5EF4-FFF2-40B4-BE49-F238E27FC236}">
                  <a16:creationId xmlns:a16="http://schemas.microsoft.com/office/drawing/2014/main" id="{C6003502-A23A-0242-8C4D-156283926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824"/>
              <a:ext cx="1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28720" name="Text Box 72">
              <a:extLst>
                <a:ext uri="{FF2B5EF4-FFF2-40B4-BE49-F238E27FC236}">
                  <a16:creationId xmlns:a16="http://schemas.microsoft.com/office/drawing/2014/main" id="{4DBDD820-1EB0-104E-B387-5075E2780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824"/>
              <a:ext cx="1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28721" name="Text Box 73">
              <a:extLst>
                <a:ext uri="{FF2B5EF4-FFF2-40B4-BE49-F238E27FC236}">
                  <a16:creationId xmlns:a16="http://schemas.microsoft.com/office/drawing/2014/main" id="{8EE77294-9E28-CC4B-920B-B2D8699D4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064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</p:grpSp>
      <p:sp>
        <p:nvSpPr>
          <p:cNvPr id="28708" name="Text Box 77">
            <a:extLst>
              <a:ext uri="{FF2B5EF4-FFF2-40B4-BE49-F238E27FC236}">
                <a16:creationId xmlns:a16="http://schemas.microsoft.com/office/drawing/2014/main" id="{D6A05631-1668-6749-8ADD-22098B0A1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876800"/>
            <a:ext cx="4953000" cy="1201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Arial" panose="020B0604020202020204" pitchFamily="34" charset="0"/>
              </a:rPr>
              <a:t>load [object_reg+#VFTOffset],table_reg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Arial" panose="020B0604020202020204" pitchFamily="34" charset="0"/>
              </a:rPr>
              <a:t>load [table_reg+#selectorOffset],method_reg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call method_reg</a:t>
            </a:r>
          </a:p>
        </p:txBody>
      </p:sp>
      <p:sp>
        <p:nvSpPr>
          <p:cNvPr id="28709" name="Text Box 78">
            <a:extLst>
              <a:ext uri="{FF2B5EF4-FFF2-40B4-BE49-F238E27FC236}">
                <a16:creationId xmlns:a16="http://schemas.microsoft.com/office/drawing/2014/main" id="{AB8699F7-DE42-5B47-8193-6DF5F8195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6356350"/>
            <a:ext cx="3148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Arial" panose="020B0604020202020204" pitchFamily="34" charset="0"/>
              </a:rPr>
              <a:t>Extra instructions: cost extra</a:t>
            </a:r>
          </a:p>
        </p:txBody>
      </p:sp>
      <p:cxnSp>
        <p:nvCxnSpPr>
          <p:cNvPr id="28710" name="AutoShape 79">
            <a:extLst>
              <a:ext uri="{FF2B5EF4-FFF2-40B4-BE49-F238E27FC236}">
                <a16:creationId xmlns:a16="http://schemas.microsoft.com/office/drawing/2014/main" id="{4F99C89E-1E27-6C41-BE8F-AE5F4DC664E3}"/>
              </a:ext>
            </a:extLst>
          </p:cNvPr>
          <p:cNvCxnSpPr>
            <a:cxnSpLocks noChangeShapeType="1"/>
            <a:stCxn id="28708" idx="1"/>
            <a:endCxn id="28709" idx="1"/>
          </p:cNvCxnSpPr>
          <p:nvPr/>
        </p:nvCxnSpPr>
        <p:spPr bwMode="auto">
          <a:xfrm rot="10800000" flipH="1" flipV="1">
            <a:off x="4191000" y="5478463"/>
            <a:ext cx="212725" cy="1062037"/>
          </a:xfrm>
          <a:prstGeom prst="curvedConnector3">
            <a:avLst>
              <a:gd name="adj1" fmla="val -107463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1" name="Text Box 80">
            <a:extLst>
              <a:ext uri="{FF2B5EF4-FFF2-40B4-BE49-F238E27FC236}">
                <a16:creationId xmlns:a16="http://schemas.microsoft.com/office/drawing/2014/main" id="{24034188-455D-B142-937D-7CC52923A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267200"/>
            <a:ext cx="3190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8712" name="Text Box 81">
            <a:extLst>
              <a:ext uri="{FF2B5EF4-FFF2-40B4-BE49-F238E27FC236}">
                <a16:creationId xmlns:a16="http://schemas.microsoft.com/office/drawing/2014/main" id="{5C1F771F-11F0-DA4C-AD2F-1E66A5A8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86200"/>
            <a:ext cx="3143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>
            <a:extLst>
              <a:ext uri="{FF2B5EF4-FFF2-40B4-BE49-F238E27FC236}">
                <a16:creationId xmlns:a16="http://schemas.microsoft.com/office/drawing/2014/main" id="{2C86CAAA-5D7B-744D-849B-188DB4D57C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977179-40FE-284D-A93D-6061B5C55FE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A140AD7-A945-1242-87A0-F0890B1C2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Other Choices Related to Binding Time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4818A8C-60F4-9341-8C92-004979F1A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Pointers: introduce </a:t>
            </a:r>
            <a:r>
              <a:rPr lang="ja-JP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heap</a:t>
            </a:r>
            <a:r>
              <a:rPr lang="en-US" altLang="ja-JP" sz="2800">
                <a:latin typeface="Arial" panose="020B0604020202020204" pitchFamily="34" charset="0"/>
                <a:ea typeface="ＭＳ Ｐゴシック" panose="020B0600070205080204" pitchFamily="34" charset="-128"/>
              </a:rPr>
              <a:t> variables</a:t>
            </a:r>
            <a:r>
              <a:rPr lang="ja-JP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endParaRPr lang="en-US" altLang="ja-JP" sz="2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Good for flexibility – allows dynamic structures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Bad for efficiency – direct cost: accessed indirectly; indirect cost: compiler unable to perform optimizations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Most PLs support pointers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Issues of management of heap memory</a:t>
            </a:r>
          </a:p>
          <a:p>
            <a:pPr lvl="2" eaLnBrk="1" hangingPunct="1"/>
            <a:r>
              <a:rPr lang="en-US" altLang="en-US" sz="2000">
                <a:latin typeface="Arial" panose="020B0604020202020204" pitchFamily="34" charset="0"/>
              </a:rPr>
              <a:t>Explicit allocation and deallocation</a:t>
            </a:r>
          </a:p>
          <a:p>
            <a:pPr lvl="2" eaLnBrk="1" hangingPunct="1"/>
            <a:r>
              <a:rPr lang="en-US" altLang="en-US" sz="2000">
                <a:latin typeface="Arial" panose="020B0604020202020204" pitchFamily="34" charset="0"/>
              </a:rPr>
              <a:t>Implicit deallocation (garbage collection)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PL design choices – many subtle variations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No pointers (FORTRAN 77)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Explicit pointers (C++ and C)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Implicit pointers (Java)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21717</TotalTime>
  <Words>1332</Words>
  <Application>Microsoft Macintosh PowerPoint</Application>
  <PresentationFormat>On-screen Show (4:3)</PresentationFormat>
  <Paragraphs>284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Tahoma</vt:lpstr>
      <vt:lpstr>Wingdings</vt:lpstr>
      <vt:lpstr>Blends</vt:lpstr>
      <vt:lpstr> Binding and Scoping</vt:lpstr>
      <vt:lpstr>Lecture Outline</vt:lpstr>
      <vt:lpstr>Notion of Binding Time</vt:lpstr>
      <vt:lpstr>Notion of Binding Time</vt:lpstr>
      <vt:lpstr>Examples of Binding Time Decisions</vt:lpstr>
      <vt:lpstr>Example: Binding Variables to Locations</vt:lpstr>
      <vt:lpstr>General View of Dynamic Binding </vt:lpstr>
      <vt:lpstr>Example: Cost of Dynamic Dispatch in C++</vt:lpstr>
      <vt:lpstr>Other Choices Related to Binding Time</vt:lpstr>
      <vt:lpstr>Lecture Outline</vt:lpstr>
      <vt:lpstr>Storage Allocation Mechanisms</vt:lpstr>
      <vt:lpstr>Combined View</vt:lpstr>
      <vt:lpstr>Examples of Static Data</vt:lpstr>
      <vt:lpstr>Examples of Stack Data</vt:lpstr>
      <vt:lpstr>Run-time Stack</vt:lpstr>
      <vt:lpstr>Run-time Stack</vt:lpstr>
      <vt:lpstr>Run-time Stack Management</vt:lpstr>
      <vt:lpstr> Frame Details</vt:lpstr>
      <vt:lpstr>Frame Example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 CSCI 4430 &amp; CSCI 6969</dc:title>
  <dc:creator>student</dc:creator>
  <cp:lastModifiedBy>Milanova, Ana L.</cp:lastModifiedBy>
  <cp:revision>4096</cp:revision>
  <cp:lastPrinted>2020-08-18T17:24:51Z</cp:lastPrinted>
  <dcterms:created xsi:type="dcterms:W3CDTF">2010-09-30T17:19:52Z</dcterms:created>
  <dcterms:modified xsi:type="dcterms:W3CDTF">2020-09-28T14:16:00Z</dcterms:modified>
</cp:coreProperties>
</file>