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556" r:id="rId2"/>
    <p:sldId id="623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638" r:id="rId17"/>
    <p:sldId id="583" r:id="rId18"/>
    <p:sldId id="676" r:id="rId19"/>
    <p:sldId id="696" r:id="rId20"/>
    <p:sldId id="587" r:id="rId21"/>
    <p:sldId id="589" r:id="rId22"/>
    <p:sldId id="590" r:id="rId23"/>
    <p:sldId id="591" r:id="rId24"/>
    <p:sldId id="609" r:id="rId25"/>
    <p:sldId id="610" r:id="rId26"/>
    <p:sldId id="632" r:id="rId27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816"/>
  </p:normalViewPr>
  <p:slideViewPr>
    <p:cSldViewPr>
      <p:cViewPr varScale="1">
        <p:scale>
          <a:sx n="102" d="100"/>
          <a:sy n="102" d="100"/>
        </p:scale>
        <p:origin x="2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3F37A5C-8C90-4045-BEAA-62C1069AF7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F9B109D-31E3-C94F-9EDA-2DF5609ADC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AEAB5AF3-03A5-DA47-B84D-4A15E713D9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AC6CDA4C-3FAA-0A48-8D7E-F8F38901A40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D71261-9EB9-F14C-810D-8FCA85FE37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A1C838C-EA48-A34B-BF34-32FC39577A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72C44B5-6C0B-A14F-9EF0-DE14B8920C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4553AD6-8F3C-0447-85B3-3557695F2CC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D13CD3B-4F53-234D-A8F3-4C1F23BA98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6E6E706-0D91-004B-BBFD-7356FEEAF3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A69E217-75E3-1D4D-8665-EF0FB399F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52F4F0-2124-6C4E-B2D4-7CDB08592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86F6AB57-D720-9B4F-AD69-D957CC8B3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563BDC-29E4-FE41-8F1D-8E72B4F035C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41D6EA3A-4FDE-FA4E-B20D-F0324B5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2536C29-7202-C848-B056-FDB4E25FD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D87D0192-A837-F447-9FB3-79D51A65D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19BDCE-96C4-3D45-A011-65EB1CE60857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87F3A66-FCA5-6243-9043-39FAAE6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335A40F-5908-214B-8A60-BFD5E276A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E34FEDFB-A192-C645-8E1C-0A2DC92E9E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0B4D0B-01EF-8F47-9BA9-842D8D87181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799D45D-2E2B-2349-9331-7994CC4CE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2C832C5-9DD2-CA43-AAE5-112D1E894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P.c is an example of hole in scope for main.c.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Visibility of procedures is the same as visibility of variables –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nested procedures are only knowable by the procedures that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Would be able to access them if they were declared variable.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84FB3445-66BD-1949-B3A9-C3020E966C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981872-B1A8-3C4F-9EF8-1FFDBCBBF94E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469CA17-6209-F342-A130-A5FA6701B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D218412-5D9A-5A4B-A37A-603A80345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Within procedure P, uses of a are main.a,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uses of b are main..b and uses of c are P.c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7AE65804-D293-464F-ACAF-C9609AEA4B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7CD82C-D2D4-D749-B18A-D358D8946189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795A408-0111-A146-8215-5F9EF4340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87FCFC3-97C0-D14C-A2BA-48CF7A769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within procedure r.main, accesses to a are to r.main.a,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b are to main.b and to c are main.c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B6EBBF-89CA-164F-B9DA-EFAA6DDC5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728D03-21E2-AC43-8C64-EC4A31E1E80B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72A7B98-F0E7-6E4E-83E8-202308E22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08709A7-7547-E64D-9121-68A26C11D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s, references to c and d are local; to a, b, are to main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 variables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2B0B6E2D-7268-F948-8AE5-AA11C66E1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09043CAD-7A75-244E-811A-AE8CC7D50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 always guaranteed lexically enclosing subroutine still on stack!!!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D9400030-AA84-9449-9971-61074C621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EAFA3B0-6A32-9E40-982E-3394A7F84A73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E5DF7B41-CF2B-1B42-A97C-35BFE9255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008B22-AB6B-3844-9864-822FA44D03A6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AB4CAE7F-5CE6-5B4F-A833-C43B2C936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65A0A12-CCE6-4944-8F73-27C41DFD2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F74CF61-6360-4243-B5BC-E44840C9E6E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F01BABC-3D16-354C-A4E2-2D04734F9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82D751C-B946-4D42-9FC3-5A98C0A14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779F3C4-2026-C348-817D-E9F7E6F8C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2FE40DC-F79B-704C-9BE6-8CE1F946E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936DB95-73B1-1845-85C1-6B6F212DE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625F7F9-C094-AE49-8880-619EFDC4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275E56-87E5-344B-B435-54360316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D69515-3F1E-8745-99C7-C37D53830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23A977-6CC9-AC40-AC1C-EFB974BBF3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B9A0BA6-D30A-654D-A157-3DE74871BA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A1CB728-EE43-F646-96CD-770D79606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2B63520-6EF7-CB4E-8314-8E374177E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D6F1C8-1276-3444-A200-36CAEB954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AB56B97-61A4-EC41-BA67-C93BE99D1C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44F8E0-4516-4242-92D4-A5687C3553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91283-A28E-5F45-B0C2-05A319445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5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68CE959-C486-B541-9EB5-E2A6CCF696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FBECBE8-DC83-7C4D-9042-7C9A176889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79841-EC9A-9748-9B82-77436A4DF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2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ECF27E4-10C7-234D-84FB-F930E9993B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E65C668-95BD-D34B-B7CC-212B8899DF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79586-012F-304A-80B6-FCAF36273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49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F909C9F-9C7C-C842-A8A0-5DB27DA5D7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B019A37-A055-4947-BC5B-7CE30C89C1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3E458-8225-D04B-8A8D-3962CF2B8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3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4F7C60E-8F75-004B-885E-F4AB17A616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3DC9462-7253-814E-8BA6-FB9336DA97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E3E03-8CD6-294D-9FD1-67B45DFA3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4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96F5A26-B8A1-3B4A-83CB-D867E1F2BC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2F1E7A9-3590-F24F-8D73-2DF2C847C2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3B12E-6DB1-8942-AA78-65A19DFC3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84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697844F-D8E7-DD48-AFEE-ECF979ADD2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F419EC7-5D3B-0E46-A45F-4478CE712B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A67EF-4C50-CA4B-A524-4E968D0870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67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F46A8C0-2977-F64C-B74A-71E9E9BCA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5CFFD685-23AB-6A41-BB5E-8316EFD0A3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F58C4-A5CF-0649-817F-C883BF81B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64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0A4459E-B76A-E04E-A820-CAB5566DF2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4C2E9C5-AEF4-8E40-8D7B-543856DE1F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6C1A2-1B5B-F649-9ABE-DFE02BCBD7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6D6A28C-8BDA-4D42-9E0A-FDAECF260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D409C5-87F6-1F46-A5F3-FB5A64689A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65B0-BF9E-8847-A1B3-B818D89C7D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7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73B7498-EFBB-5541-926A-77BD86771A8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27BDC1D5-BBCF-A048-8E3C-EE676A0ED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6A25A333-2BF8-E848-9C99-68ABCB7BD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A0CE381C-E652-8148-A30C-BB1AFB35D2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DF3C4F37-64F1-7345-A546-A5F3227367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06DD393-B4F5-2C4C-A809-E52D61EC23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4F8AD76-54AC-FA44-8954-523195F7D3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Names, Scopes, and Binding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D245E39-151B-3645-A397-97DFC35E93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80772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3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3400">
                <a:latin typeface="Arial" panose="020B0604020202020204" pitchFamily="34" charset="0"/>
                <a:ea typeface="ＭＳ Ｐゴシック" panose="020B0600070205080204" pitchFamily="34" charset="-128"/>
              </a:rPr>
              <a:t>Read: Scott, Chapter 3.1, 3.2 and 3.3.1, 3.3.2 and 3.3.6</a:t>
            </a:r>
          </a:p>
        </p:txBody>
      </p:sp>
      <p:sp>
        <p:nvSpPr>
          <p:cNvPr id="15363" name="Slide Number Placeholder 2">
            <a:extLst>
              <a:ext uri="{FF2B5EF4-FFF2-40B4-BE49-F238E27FC236}">
                <a16:creationId xmlns:a16="http://schemas.microsoft.com/office/drawing/2014/main" id="{9AEA6F63-8D0E-2142-AEAA-EFBD395D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8D65BF-B66E-6940-8B1D-E8773299FF96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D0C9E950-5AE7-6A41-84A0-BAB9FAF91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5CB592-7B1A-7543-939D-85BBC4F5AA9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03E9A5F-24ED-E948-84AA-3F47175D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FACEE1FB-917F-A54B-8EE3-E8F5B501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"/>
            <a:ext cx="3024188" cy="15700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/*6*/ main.R exits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sp </a:t>
            </a: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  <a:sym typeface="Symbol" pitchFamily="2" charset="2"/>
              </a:rPr>
              <a:t> fp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  <a:sym typeface="Symbol" pitchFamily="2" charset="2"/>
              </a:rPr>
              <a:t>fp   old fp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  <a:sym typeface="Symbol" pitchFamily="2" charset="2"/>
              </a:rPr>
              <a:t>in main.R</a:t>
            </a:r>
            <a:r>
              <a:rPr lang="ja-JP" altLang="en-US" sz="2400" b="1">
                <a:solidFill>
                  <a:srgbClr val="FF00FF"/>
                </a:solidFill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ja-JP" sz="2400" b="1">
                <a:solidFill>
                  <a:srgbClr val="FF00FF"/>
                </a:solidFill>
                <a:latin typeface="Arial" panose="020B0604020202020204" pitchFamily="34" charset="0"/>
                <a:sym typeface="Symbol" pitchFamily="2" charset="2"/>
              </a:rPr>
              <a:t>s frame</a:t>
            </a:r>
            <a:endParaRPr lang="en-US" altLang="en-US" sz="2400" b="1">
              <a:solidFill>
                <a:srgbClr val="FF00FF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A282C382-C795-0348-832D-91B8140BD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0"/>
            <a:ext cx="1219200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main.P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F822BF2A-9E55-C24E-BD1A-C5CDED45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5062112D-82F0-E948-889B-511A0E796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3434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6D45CE4E-DE33-C642-808E-B61241A4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562600"/>
            <a:ext cx="54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F7C2CA3E-AA22-184C-BE06-805DBDF5E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7912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C7A09A93-8C7C-F34A-9DD7-A66824973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5CD4CA54-9830-F040-B7F0-69F61E777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96000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top</a:t>
            </a: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E2C16045-3A81-D74E-8727-02D5759FB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B66DC9AF-81AF-D94E-8B85-5F1920707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2274FA33-4E80-3E4C-8B31-C423ADE95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5BF32F19-9776-4A4B-B1D5-59C611359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4C62C740-696A-3443-984B-44387FBB5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Freeform 16">
            <a:extLst>
              <a:ext uri="{FF2B5EF4-FFF2-40B4-BE49-F238E27FC236}">
                <a16:creationId xmlns:a16="http://schemas.microsoft.com/office/drawing/2014/main" id="{9B8DADFC-B57B-B64E-9167-8322E523F626}"/>
              </a:ext>
            </a:extLst>
          </p:cNvPr>
          <p:cNvSpPr>
            <a:spLocks/>
          </p:cNvSpPr>
          <p:nvPr/>
        </p:nvSpPr>
        <p:spPr bwMode="auto">
          <a:xfrm>
            <a:off x="4419600" y="2057400"/>
            <a:ext cx="1066800" cy="2819400"/>
          </a:xfrm>
          <a:custGeom>
            <a:avLst/>
            <a:gdLst>
              <a:gd name="T0" fmla="*/ 2147483646 w 672"/>
              <a:gd name="T1" fmla="*/ 2147483646 h 1776"/>
              <a:gd name="T2" fmla="*/ 2147483646 w 672"/>
              <a:gd name="T3" fmla="*/ 2147483646 h 1776"/>
              <a:gd name="T4" fmla="*/ 2147483646 w 672"/>
              <a:gd name="T5" fmla="*/ 2147483646 h 1776"/>
              <a:gd name="T6" fmla="*/ 2147483646 w 672"/>
              <a:gd name="T7" fmla="*/ 214748364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776"/>
              <a:gd name="T14" fmla="*/ 672 w 67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776">
                <a:moveTo>
                  <a:pt x="672" y="1776"/>
                </a:moveTo>
                <a:cubicBezTo>
                  <a:pt x="431" y="1759"/>
                  <a:pt x="191" y="1743"/>
                  <a:pt x="96" y="1488"/>
                </a:cubicBezTo>
                <a:cubicBezTo>
                  <a:pt x="0" y="1232"/>
                  <a:pt x="56" y="479"/>
                  <a:pt x="96" y="240"/>
                </a:cubicBezTo>
                <a:cubicBezTo>
                  <a:pt x="135" y="0"/>
                  <a:pt x="304" y="72"/>
                  <a:pt x="336" y="4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Freeform 17">
            <a:extLst>
              <a:ext uri="{FF2B5EF4-FFF2-40B4-BE49-F238E27FC236}">
                <a16:creationId xmlns:a16="http://schemas.microsoft.com/office/drawing/2014/main" id="{338A746E-F163-4D45-B3B9-65B171C965D1}"/>
              </a:ext>
            </a:extLst>
          </p:cNvPr>
          <p:cNvSpPr>
            <a:spLocks/>
          </p:cNvSpPr>
          <p:nvPr/>
        </p:nvSpPr>
        <p:spPr bwMode="auto">
          <a:xfrm>
            <a:off x="5562600" y="2286000"/>
            <a:ext cx="1636713" cy="2971800"/>
          </a:xfrm>
          <a:custGeom>
            <a:avLst/>
            <a:gdLst>
              <a:gd name="T0" fmla="*/ 2147483646 w 1031"/>
              <a:gd name="T1" fmla="*/ 0 h 1872"/>
              <a:gd name="T2" fmla="*/ 2147483646 w 1031"/>
              <a:gd name="T3" fmla="*/ 2147483646 h 1872"/>
              <a:gd name="T4" fmla="*/ 2147483646 w 1031"/>
              <a:gd name="T5" fmla="*/ 2147483646 h 1872"/>
              <a:gd name="T6" fmla="*/ 0 w 1031"/>
              <a:gd name="T7" fmla="*/ 2147483646 h 1872"/>
              <a:gd name="T8" fmla="*/ 0 60000 65536"/>
              <a:gd name="T9" fmla="*/ 0 60000 65536"/>
              <a:gd name="T10" fmla="*/ 0 60000 65536"/>
              <a:gd name="T11" fmla="*/ 0 60000 65536"/>
              <a:gd name="T12" fmla="*/ 0 w 1031"/>
              <a:gd name="T13" fmla="*/ 0 h 1872"/>
              <a:gd name="T14" fmla="*/ 1031 w 1031"/>
              <a:gd name="T15" fmla="*/ 1872 h 1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1" h="1872">
                <a:moveTo>
                  <a:pt x="384" y="0"/>
                </a:moveTo>
                <a:cubicBezTo>
                  <a:pt x="508" y="0"/>
                  <a:pt x="632" y="0"/>
                  <a:pt x="720" y="240"/>
                </a:cubicBezTo>
                <a:cubicBezTo>
                  <a:pt x="807" y="479"/>
                  <a:pt x="1031" y="1168"/>
                  <a:pt x="912" y="1440"/>
                </a:cubicBezTo>
                <a:cubicBezTo>
                  <a:pt x="792" y="1711"/>
                  <a:pt x="396" y="1791"/>
                  <a:pt x="0" y="1872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C672CD90-7A4C-AA48-80FF-D163964F1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F584B062-FA05-8542-8625-C6197EE5B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1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A467494-0AC8-6649-8957-488188B6F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a,</a:t>
            </a:r>
            <a:r>
              <a:rPr lang="en-US" altLang="en-US" sz="1800" kern="0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b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 kern="0" dirty="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integer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    /*3*/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 /*8*/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 /*10*/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end R /*11*/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/*9*/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end S /*12*/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/*4*/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/*7*/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P /*13*/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 /*5*/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R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/*6*/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/*2*/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end main /*14*/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D95CAB8D-6663-234F-A604-F765E4D28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F0ED3A-FC7A-194B-A0B9-FBF070A7059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F31427E-ED6B-AB41-98E0-1261E7135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F7A35BC2-2796-CE44-83A6-E89CF30A7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33800"/>
            <a:ext cx="1798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/*7*/,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P calls P.S;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/*8*/: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E6F26C78-D06D-6A4A-A237-EA8205685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"/>
            <a:ext cx="12192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main.P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P.S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D0592E18-A747-D545-AB67-CEDAC25DE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1148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75CB18BF-ADDC-B843-9741-6102BE5BDE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3434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B689CFF4-E938-9541-A2F2-8C7740E66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019800"/>
            <a:ext cx="54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2F80FD15-9126-3841-8F93-FF061748A0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62484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BAE07955-E65D-8E49-9164-DB220FD33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43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12ADEF1B-AEE7-054E-BAA0-B1EFCF5AA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23FB3E3E-C1DA-1B49-B8E2-1CB8AA15C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4F25EDCA-688B-A84B-BB25-6C7F707E9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00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49024CCD-4A6C-2C4A-8F6B-609D761F2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Freeform 14">
            <a:extLst>
              <a:ext uri="{FF2B5EF4-FFF2-40B4-BE49-F238E27FC236}">
                <a16:creationId xmlns:a16="http://schemas.microsoft.com/office/drawing/2014/main" id="{7E9C2164-BDAD-E046-933E-B88D960AB815}"/>
              </a:ext>
            </a:extLst>
          </p:cNvPr>
          <p:cNvSpPr>
            <a:spLocks/>
          </p:cNvSpPr>
          <p:nvPr/>
        </p:nvSpPr>
        <p:spPr bwMode="auto">
          <a:xfrm>
            <a:off x="5410200" y="609600"/>
            <a:ext cx="1066800" cy="2819400"/>
          </a:xfrm>
          <a:custGeom>
            <a:avLst/>
            <a:gdLst>
              <a:gd name="T0" fmla="*/ 2147483646 w 672"/>
              <a:gd name="T1" fmla="*/ 2147483646 h 1776"/>
              <a:gd name="T2" fmla="*/ 2147483646 w 672"/>
              <a:gd name="T3" fmla="*/ 2147483646 h 1776"/>
              <a:gd name="T4" fmla="*/ 2147483646 w 672"/>
              <a:gd name="T5" fmla="*/ 2147483646 h 1776"/>
              <a:gd name="T6" fmla="*/ 2147483646 w 672"/>
              <a:gd name="T7" fmla="*/ 214748364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776"/>
              <a:gd name="T14" fmla="*/ 672 w 67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776">
                <a:moveTo>
                  <a:pt x="672" y="1776"/>
                </a:moveTo>
                <a:cubicBezTo>
                  <a:pt x="431" y="1759"/>
                  <a:pt x="191" y="1743"/>
                  <a:pt x="96" y="1488"/>
                </a:cubicBezTo>
                <a:cubicBezTo>
                  <a:pt x="0" y="1232"/>
                  <a:pt x="56" y="479"/>
                  <a:pt x="96" y="240"/>
                </a:cubicBezTo>
                <a:cubicBezTo>
                  <a:pt x="135" y="0"/>
                  <a:pt x="304" y="72"/>
                  <a:pt x="336" y="4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Freeform 15">
            <a:extLst>
              <a:ext uri="{FF2B5EF4-FFF2-40B4-BE49-F238E27FC236}">
                <a16:creationId xmlns:a16="http://schemas.microsoft.com/office/drawing/2014/main" id="{E81E8F86-9ABD-994D-A933-0C337BE78755}"/>
              </a:ext>
            </a:extLst>
          </p:cNvPr>
          <p:cNvSpPr>
            <a:spLocks/>
          </p:cNvSpPr>
          <p:nvPr/>
        </p:nvSpPr>
        <p:spPr bwMode="auto">
          <a:xfrm>
            <a:off x="6553200" y="838200"/>
            <a:ext cx="1636713" cy="2971800"/>
          </a:xfrm>
          <a:custGeom>
            <a:avLst/>
            <a:gdLst>
              <a:gd name="T0" fmla="*/ 2147483646 w 1031"/>
              <a:gd name="T1" fmla="*/ 0 h 1872"/>
              <a:gd name="T2" fmla="*/ 2147483646 w 1031"/>
              <a:gd name="T3" fmla="*/ 2147483646 h 1872"/>
              <a:gd name="T4" fmla="*/ 2147483646 w 1031"/>
              <a:gd name="T5" fmla="*/ 2147483646 h 1872"/>
              <a:gd name="T6" fmla="*/ 0 w 1031"/>
              <a:gd name="T7" fmla="*/ 2147483646 h 1872"/>
              <a:gd name="T8" fmla="*/ 0 60000 65536"/>
              <a:gd name="T9" fmla="*/ 0 60000 65536"/>
              <a:gd name="T10" fmla="*/ 0 60000 65536"/>
              <a:gd name="T11" fmla="*/ 0 60000 65536"/>
              <a:gd name="T12" fmla="*/ 0 w 1031"/>
              <a:gd name="T13" fmla="*/ 0 h 1872"/>
              <a:gd name="T14" fmla="*/ 1031 w 1031"/>
              <a:gd name="T15" fmla="*/ 1872 h 1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1" h="1872">
                <a:moveTo>
                  <a:pt x="384" y="0"/>
                </a:moveTo>
                <a:cubicBezTo>
                  <a:pt x="508" y="0"/>
                  <a:pt x="632" y="0"/>
                  <a:pt x="720" y="240"/>
                </a:cubicBezTo>
                <a:cubicBezTo>
                  <a:pt x="807" y="479"/>
                  <a:pt x="1031" y="1168"/>
                  <a:pt x="912" y="1440"/>
                </a:cubicBezTo>
                <a:cubicBezTo>
                  <a:pt x="792" y="1711"/>
                  <a:pt x="396" y="1791"/>
                  <a:pt x="0" y="1872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8CB717B2-08DB-744E-8137-C487C1DE5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572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097F20E4-D38B-854E-B983-0EA7F175A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53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8D06818E-8892-3F47-98BA-A218B87C8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A5347D52-7DF1-FB44-A6C8-2FFC77829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Freeform 20">
            <a:extLst>
              <a:ext uri="{FF2B5EF4-FFF2-40B4-BE49-F238E27FC236}">
                <a16:creationId xmlns:a16="http://schemas.microsoft.com/office/drawing/2014/main" id="{8C984E77-D951-DB48-8712-4F2407824F90}"/>
              </a:ext>
            </a:extLst>
          </p:cNvPr>
          <p:cNvSpPr>
            <a:spLocks/>
          </p:cNvSpPr>
          <p:nvPr/>
        </p:nvSpPr>
        <p:spPr bwMode="auto">
          <a:xfrm>
            <a:off x="4876800" y="3048000"/>
            <a:ext cx="1347788" cy="1828800"/>
          </a:xfrm>
          <a:custGeom>
            <a:avLst/>
            <a:gdLst>
              <a:gd name="T0" fmla="*/ 2147483646 w 849"/>
              <a:gd name="T1" fmla="*/ 2147483646 h 1152"/>
              <a:gd name="T2" fmla="*/ 2147483646 w 849"/>
              <a:gd name="T3" fmla="*/ 2147483646 h 1152"/>
              <a:gd name="T4" fmla="*/ 2147483646 w 849"/>
              <a:gd name="T5" fmla="*/ 0 h 1152"/>
              <a:gd name="T6" fmla="*/ 0 60000 65536"/>
              <a:gd name="T7" fmla="*/ 0 60000 65536"/>
              <a:gd name="T8" fmla="*/ 0 60000 65536"/>
              <a:gd name="T9" fmla="*/ 0 w 849"/>
              <a:gd name="T10" fmla="*/ 0 h 1152"/>
              <a:gd name="T11" fmla="*/ 849 w 849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9" h="1152">
                <a:moveTo>
                  <a:pt x="849" y="1152"/>
                </a:moveTo>
                <a:cubicBezTo>
                  <a:pt x="457" y="888"/>
                  <a:pt x="65" y="624"/>
                  <a:pt x="33" y="432"/>
                </a:cubicBezTo>
                <a:cubicBezTo>
                  <a:pt x="0" y="239"/>
                  <a:pt x="328" y="119"/>
                  <a:pt x="657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Freeform 21">
            <a:extLst>
              <a:ext uri="{FF2B5EF4-FFF2-40B4-BE49-F238E27FC236}">
                <a16:creationId xmlns:a16="http://schemas.microsoft.com/office/drawing/2014/main" id="{0D3D3F16-406B-E744-99F6-054D7E9AD3EC}"/>
              </a:ext>
            </a:extLst>
          </p:cNvPr>
          <p:cNvSpPr>
            <a:spLocks/>
          </p:cNvSpPr>
          <p:nvPr/>
        </p:nvSpPr>
        <p:spPr bwMode="auto">
          <a:xfrm>
            <a:off x="6629400" y="2971800"/>
            <a:ext cx="1458913" cy="2133600"/>
          </a:xfrm>
          <a:custGeom>
            <a:avLst/>
            <a:gdLst>
              <a:gd name="T0" fmla="*/ 0 w 919"/>
              <a:gd name="T1" fmla="*/ 2147483646 h 1344"/>
              <a:gd name="T2" fmla="*/ 2147483646 w 919"/>
              <a:gd name="T3" fmla="*/ 2147483646 h 1344"/>
              <a:gd name="T4" fmla="*/ 2147483646 w 919"/>
              <a:gd name="T5" fmla="*/ 0 h 1344"/>
              <a:gd name="T6" fmla="*/ 0 60000 65536"/>
              <a:gd name="T7" fmla="*/ 0 60000 65536"/>
              <a:gd name="T8" fmla="*/ 0 60000 65536"/>
              <a:gd name="T9" fmla="*/ 0 w 919"/>
              <a:gd name="T10" fmla="*/ 0 h 1344"/>
              <a:gd name="T11" fmla="*/ 919 w 919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9" h="1344">
                <a:moveTo>
                  <a:pt x="0" y="1344"/>
                </a:moveTo>
                <a:cubicBezTo>
                  <a:pt x="404" y="1287"/>
                  <a:pt x="808" y="1231"/>
                  <a:pt x="864" y="1008"/>
                </a:cubicBezTo>
                <a:cubicBezTo>
                  <a:pt x="919" y="784"/>
                  <a:pt x="416" y="168"/>
                  <a:pt x="336" y="0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2">
            <a:extLst>
              <a:ext uri="{FF2B5EF4-FFF2-40B4-BE49-F238E27FC236}">
                <a16:creationId xmlns:a16="http://schemas.microsoft.com/office/drawing/2014/main" id="{846CD122-BE21-1A46-8F2F-0B3366012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01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3">
            <a:extLst>
              <a:ext uri="{FF2B5EF4-FFF2-40B4-BE49-F238E27FC236}">
                <a16:creationId xmlns:a16="http://schemas.microsoft.com/office/drawing/2014/main" id="{E4CE5166-625C-8442-A966-A8DAD8A72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4">
            <a:extLst>
              <a:ext uri="{FF2B5EF4-FFF2-40B4-BE49-F238E27FC236}">
                <a16:creationId xmlns:a16="http://schemas.microsoft.com/office/drawing/2014/main" id="{C7959D25-C413-3846-867B-A6DC45688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25">
            <a:extLst>
              <a:ext uri="{FF2B5EF4-FFF2-40B4-BE49-F238E27FC236}">
                <a16:creationId xmlns:a16="http://schemas.microsoft.com/office/drawing/2014/main" id="{67DBE9CA-565D-3547-9F48-DEF0CF771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8C76D26-120C-DC43-A400-2F91877C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a,</a:t>
            </a:r>
            <a:r>
              <a:rPr lang="en-US" altLang="en-US" sz="1800" kern="0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b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 kern="0" dirty="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integer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    /*3*/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/*8*/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 /*10*/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end R /*11*/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/*9*/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end S /*12*/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/*4*/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/*7*/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P /*13*/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 /*5*/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R /*6*/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/*2*/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end main /*14*/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37931D0E-E179-0D45-BEC0-283A402DA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F92D96-999C-3143-B01B-DAB0EBC89DF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79D4AB1-998C-3643-BDAA-2A0126956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B1B4E8B2-F0EF-D74E-8E59-23B5F1D21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"/>
            <a:ext cx="1219200" cy="6081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main.P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P.S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S.R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46ED998E-6E7E-0D41-90CD-302DBFC5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3340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BE34B762-3DF2-314B-A6C3-1A901DC82F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5626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794834A0-6AE7-B44F-A183-BB054F078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172200"/>
            <a:ext cx="54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2B3E7864-880C-E54F-B035-2143DA61E8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64008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B2B007C0-EB75-AE41-A0D1-99DBEE0DD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6937A9F2-ECE8-DA40-A3DC-BB1CBD911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0907269D-ACD8-204C-9B9F-F36FCBBB6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429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1CEDBEFB-A630-BA4A-812C-CF5EB4E34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19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82F4073D-7515-C84B-BD3E-BF20221C6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BB326027-8BBD-5A47-B2EC-29CEF097E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C2B29BCD-02BF-8148-9382-B6EAB6842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03891442-C692-5348-A879-231B46CDC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05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19773865-BEF0-BE4E-B684-F0A58822F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79677F8D-55A3-B947-9087-D4498E0F2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124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974D0CE6-08B1-CA40-8763-73403BEFE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C4825BA6-7D37-9F4D-B140-1D5DB6B9C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10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696415D1-4EFD-6146-A352-E9F760126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FFD8BD07-A5B3-E243-8671-CB94C2BD0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2">
            <a:extLst>
              <a:ext uri="{FF2B5EF4-FFF2-40B4-BE49-F238E27FC236}">
                <a16:creationId xmlns:a16="http://schemas.microsoft.com/office/drawing/2014/main" id="{DB1772BE-C5E2-8B40-A3E1-E05E00AE9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86200"/>
            <a:ext cx="236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/*9*/ S calls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in S.R; at /*10*/</a:t>
            </a:r>
          </a:p>
        </p:txBody>
      </p:sp>
      <p:sp>
        <p:nvSpPr>
          <p:cNvPr id="32791" name="Line 23">
            <a:extLst>
              <a:ext uri="{FF2B5EF4-FFF2-40B4-BE49-F238E27FC236}">
                <a16:creationId xmlns:a16="http://schemas.microsoft.com/office/drawing/2014/main" id="{6DC365D9-F54C-4B4F-BE60-573D05A74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52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07E3CD90-988A-4E41-842B-4A3DC285F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83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>
            <a:extLst>
              <a:ext uri="{FF2B5EF4-FFF2-40B4-BE49-F238E27FC236}">
                <a16:creationId xmlns:a16="http://schemas.microsoft.com/office/drawing/2014/main" id="{7239D3FC-CE59-B14F-8F25-086967D15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21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Freeform 26">
            <a:extLst>
              <a:ext uri="{FF2B5EF4-FFF2-40B4-BE49-F238E27FC236}">
                <a16:creationId xmlns:a16="http://schemas.microsoft.com/office/drawing/2014/main" id="{BD7234BC-A821-FD42-A7BE-0C3D712371B2}"/>
              </a:ext>
            </a:extLst>
          </p:cNvPr>
          <p:cNvSpPr>
            <a:spLocks/>
          </p:cNvSpPr>
          <p:nvPr/>
        </p:nvSpPr>
        <p:spPr bwMode="auto">
          <a:xfrm>
            <a:off x="5372100" y="533400"/>
            <a:ext cx="876300" cy="2438400"/>
          </a:xfrm>
          <a:custGeom>
            <a:avLst/>
            <a:gdLst>
              <a:gd name="T0" fmla="*/ 2147483646 w 552"/>
              <a:gd name="T1" fmla="*/ 2147483646 h 1536"/>
              <a:gd name="T2" fmla="*/ 2147483646 w 552"/>
              <a:gd name="T3" fmla="*/ 2147483646 h 1536"/>
              <a:gd name="T4" fmla="*/ 2147483646 w 552"/>
              <a:gd name="T5" fmla="*/ 2147483646 h 1536"/>
              <a:gd name="T6" fmla="*/ 2147483646 w 552"/>
              <a:gd name="T7" fmla="*/ 2147483646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1536"/>
              <a:gd name="T14" fmla="*/ 552 w 552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1536">
                <a:moveTo>
                  <a:pt x="552" y="1536"/>
                </a:moveTo>
                <a:cubicBezTo>
                  <a:pt x="347" y="1479"/>
                  <a:pt x="143" y="1423"/>
                  <a:pt x="72" y="1200"/>
                </a:cubicBezTo>
                <a:cubicBezTo>
                  <a:pt x="0" y="976"/>
                  <a:pt x="80" y="383"/>
                  <a:pt x="120" y="192"/>
                </a:cubicBezTo>
                <a:cubicBezTo>
                  <a:pt x="159" y="0"/>
                  <a:pt x="235" y="24"/>
                  <a:pt x="312" y="4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Freeform 27">
            <a:extLst>
              <a:ext uri="{FF2B5EF4-FFF2-40B4-BE49-F238E27FC236}">
                <a16:creationId xmlns:a16="http://schemas.microsoft.com/office/drawing/2014/main" id="{D2DA9332-23A3-7E47-99AD-9B670DD03CCE}"/>
              </a:ext>
            </a:extLst>
          </p:cNvPr>
          <p:cNvSpPr>
            <a:spLocks/>
          </p:cNvSpPr>
          <p:nvPr/>
        </p:nvSpPr>
        <p:spPr bwMode="auto">
          <a:xfrm>
            <a:off x="5346700" y="2667000"/>
            <a:ext cx="749300" cy="1676400"/>
          </a:xfrm>
          <a:custGeom>
            <a:avLst/>
            <a:gdLst>
              <a:gd name="T0" fmla="*/ 2147483646 w 472"/>
              <a:gd name="T1" fmla="*/ 2147483646 h 1056"/>
              <a:gd name="T2" fmla="*/ 2147483646 w 472"/>
              <a:gd name="T3" fmla="*/ 2147483646 h 1056"/>
              <a:gd name="T4" fmla="*/ 2147483646 w 472"/>
              <a:gd name="T5" fmla="*/ 2147483646 h 1056"/>
              <a:gd name="T6" fmla="*/ 2147483646 w 47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056"/>
              <a:gd name="T14" fmla="*/ 472 w 47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056">
                <a:moveTo>
                  <a:pt x="472" y="1056"/>
                </a:moveTo>
                <a:cubicBezTo>
                  <a:pt x="316" y="1028"/>
                  <a:pt x="160" y="1000"/>
                  <a:pt x="88" y="864"/>
                </a:cubicBezTo>
                <a:cubicBezTo>
                  <a:pt x="16" y="728"/>
                  <a:pt x="0" y="383"/>
                  <a:pt x="40" y="240"/>
                </a:cubicBezTo>
                <a:cubicBezTo>
                  <a:pt x="79" y="96"/>
                  <a:pt x="203" y="48"/>
                  <a:pt x="328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Freeform 28">
            <a:extLst>
              <a:ext uri="{FF2B5EF4-FFF2-40B4-BE49-F238E27FC236}">
                <a16:creationId xmlns:a16="http://schemas.microsoft.com/office/drawing/2014/main" id="{890D9A4A-6D0A-334F-BE5C-030FCD9D349B}"/>
              </a:ext>
            </a:extLst>
          </p:cNvPr>
          <p:cNvSpPr>
            <a:spLocks/>
          </p:cNvSpPr>
          <p:nvPr/>
        </p:nvSpPr>
        <p:spPr bwMode="auto">
          <a:xfrm>
            <a:off x="5080000" y="4114800"/>
            <a:ext cx="1016000" cy="1828800"/>
          </a:xfrm>
          <a:custGeom>
            <a:avLst/>
            <a:gdLst>
              <a:gd name="T0" fmla="*/ 2147483646 w 640"/>
              <a:gd name="T1" fmla="*/ 2147483646 h 1152"/>
              <a:gd name="T2" fmla="*/ 2147483646 w 640"/>
              <a:gd name="T3" fmla="*/ 2147483646 h 1152"/>
              <a:gd name="T4" fmla="*/ 2147483646 w 640"/>
              <a:gd name="T5" fmla="*/ 2147483646 h 1152"/>
              <a:gd name="T6" fmla="*/ 2147483646 w 640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640"/>
              <a:gd name="T13" fmla="*/ 0 h 1152"/>
              <a:gd name="T14" fmla="*/ 640 w 640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0" h="1152">
                <a:moveTo>
                  <a:pt x="640" y="1152"/>
                </a:moveTo>
                <a:cubicBezTo>
                  <a:pt x="423" y="991"/>
                  <a:pt x="207" y="831"/>
                  <a:pt x="112" y="672"/>
                </a:cubicBezTo>
                <a:cubicBezTo>
                  <a:pt x="16" y="512"/>
                  <a:pt x="0" y="303"/>
                  <a:pt x="64" y="192"/>
                </a:cubicBezTo>
                <a:cubicBezTo>
                  <a:pt x="127" y="80"/>
                  <a:pt x="311" y="40"/>
                  <a:pt x="496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Freeform 29">
            <a:extLst>
              <a:ext uri="{FF2B5EF4-FFF2-40B4-BE49-F238E27FC236}">
                <a16:creationId xmlns:a16="http://schemas.microsoft.com/office/drawing/2014/main" id="{FA2B9165-A373-0042-8D56-D9FFD007B6CC}"/>
              </a:ext>
            </a:extLst>
          </p:cNvPr>
          <p:cNvSpPr>
            <a:spLocks/>
          </p:cNvSpPr>
          <p:nvPr/>
        </p:nvSpPr>
        <p:spPr bwMode="auto">
          <a:xfrm>
            <a:off x="6400800" y="660400"/>
            <a:ext cx="1839913" cy="2919413"/>
          </a:xfrm>
          <a:custGeom>
            <a:avLst/>
            <a:gdLst>
              <a:gd name="T0" fmla="*/ 0 w 1159"/>
              <a:gd name="T1" fmla="*/ 2147483646 h 1839"/>
              <a:gd name="T2" fmla="*/ 2147483646 w 1159"/>
              <a:gd name="T3" fmla="*/ 2147483646 h 1839"/>
              <a:gd name="T4" fmla="*/ 2147483646 w 1159"/>
              <a:gd name="T5" fmla="*/ 2147483646 h 1839"/>
              <a:gd name="T6" fmla="*/ 2147483646 w 1159"/>
              <a:gd name="T7" fmla="*/ 2147483646 h 1839"/>
              <a:gd name="T8" fmla="*/ 0 60000 65536"/>
              <a:gd name="T9" fmla="*/ 0 60000 65536"/>
              <a:gd name="T10" fmla="*/ 0 60000 65536"/>
              <a:gd name="T11" fmla="*/ 0 60000 65536"/>
              <a:gd name="T12" fmla="*/ 0 w 1159"/>
              <a:gd name="T13" fmla="*/ 0 h 1839"/>
              <a:gd name="T14" fmla="*/ 1159 w 1159"/>
              <a:gd name="T15" fmla="*/ 1839 h 1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9" h="1839">
                <a:moveTo>
                  <a:pt x="0" y="1696"/>
                </a:moveTo>
                <a:cubicBezTo>
                  <a:pt x="428" y="1767"/>
                  <a:pt x="856" y="1839"/>
                  <a:pt x="1008" y="1600"/>
                </a:cubicBezTo>
                <a:cubicBezTo>
                  <a:pt x="1159" y="1360"/>
                  <a:pt x="999" y="511"/>
                  <a:pt x="912" y="256"/>
                </a:cubicBezTo>
                <a:cubicBezTo>
                  <a:pt x="824" y="0"/>
                  <a:pt x="652" y="32"/>
                  <a:pt x="480" y="64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Freeform 30">
            <a:extLst>
              <a:ext uri="{FF2B5EF4-FFF2-40B4-BE49-F238E27FC236}">
                <a16:creationId xmlns:a16="http://schemas.microsoft.com/office/drawing/2014/main" id="{0600114A-306B-D74C-8717-C4A9A515E082}"/>
              </a:ext>
            </a:extLst>
          </p:cNvPr>
          <p:cNvSpPr>
            <a:spLocks/>
          </p:cNvSpPr>
          <p:nvPr/>
        </p:nvSpPr>
        <p:spPr bwMode="auto">
          <a:xfrm>
            <a:off x="6553200" y="2349500"/>
            <a:ext cx="1574800" cy="2476500"/>
          </a:xfrm>
          <a:custGeom>
            <a:avLst/>
            <a:gdLst>
              <a:gd name="T0" fmla="*/ 0 w 992"/>
              <a:gd name="T1" fmla="*/ 2147483646 h 1560"/>
              <a:gd name="T2" fmla="*/ 2147483646 w 992"/>
              <a:gd name="T3" fmla="*/ 2147483646 h 1560"/>
              <a:gd name="T4" fmla="*/ 2147483646 w 992"/>
              <a:gd name="T5" fmla="*/ 2147483646 h 1560"/>
              <a:gd name="T6" fmla="*/ 2147483646 w 992"/>
              <a:gd name="T7" fmla="*/ 2147483646 h 1560"/>
              <a:gd name="T8" fmla="*/ 0 60000 65536"/>
              <a:gd name="T9" fmla="*/ 0 60000 65536"/>
              <a:gd name="T10" fmla="*/ 0 60000 65536"/>
              <a:gd name="T11" fmla="*/ 0 60000 65536"/>
              <a:gd name="T12" fmla="*/ 0 w 992"/>
              <a:gd name="T13" fmla="*/ 0 h 1560"/>
              <a:gd name="T14" fmla="*/ 992 w 992"/>
              <a:gd name="T15" fmla="*/ 1560 h 1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2" h="1560">
                <a:moveTo>
                  <a:pt x="0" y="1448"/>
                </a:moveTo>
                <a:cubicBezTo>
                  <a:pt x="368" y="1504"/>
                  <a:pt x="736" y="1560"/>
                  <a:pt x="864" y="1352"/>
                </a:cubicBezTo>
                <a:cubicBezTo>
                  <a:pt x="992" y="1144"/>
                  <a:pt x="840" y="400"/>
                  <a:pt x="768" y="200"/>
                </a:cubicBezTo>
                <a:cubicBezTo>
                  <a:pt x="696" y="0"/>
                  <a:pt x="564" y="76"/>
                  <a:pt x="432" y="152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Freeform 31">
            <a:extLst>
              <a:ext uri="{FF2B5EF4-FFF2-40B4-BE49-F238E27FC236}">
                <a16:creationId xmlns:a16="http://schemas.microsoft.com/office/drawing/2014/main" id="{6E883F6A-B516-F541-82C1-440794D88BDC}"/>
              </a:ext>
            </a:extLst>
          </p:cNvPr>
          <p:cNvSpPr>
            <a:spLocks/>
          </p:cNvSpPr>
          <p:nvPr/>
        </p:nvSpPr>
        <p:spPr bwMode="auto">
          <a:xfrm>
            <a:off x="6705600" y="3962400"/>
            <a:ext cx="1066800" cy="2284413"/>
          </a:xfrm>
          <a:custGeom>
            <a:avLst/>
            <a:gdLst>
              <a:gd name="T0" fmla="*/ 0 w 672"/>
              <a:gd name="T1" fmla="*/ 2147483646 h 1247"/>
              <a:gd name="T2" fmla="*/ 2147483646 w 672"/>
              <a:gd name="T3" fmla="*/ 2147483646 h 1247"/>
              <a:gd name="T4" fmla="*/ 2147483646 w 672"/>
              <a:gd name="T5" fmla="*/ 2147483646 h 1247"/>
              <a:gd name="T6" fmla="*/ 2147483646 w 672"/>
              <a:gd name="T7" fmla="*/ 2147483646 h 1247"/>
              <a:gd name="T8" fmla="*/ 2147483646 w 672"/>
              <a:gd name="T9" fmla="*/ 2147483646 h 12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247"/>
              <a:gd name="T17" fmla="*/ 672 w 672"/>
              <a:gd name="T18" fmla="*/ 1247 h 12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247">
                <a:moveTo>
                  <a:pt x="0" y="1208"/>
                </a:moveTo>
                <a:cubicBezTo>
                  <a:pt x="116" y="1227"/>
                  <a:pt x="232" y="1247"/>
                  <a:pt x="336" y="1160"/>
                </a:cubicBezTo>
                <a:cubicBezTo>
                  <a:pt x="439" y="1072"/>
                  <a:pt x="576" y="856"/>
                  <a:pt x="624" y="680"/>
                </a:cubicBezTo>
                <a:cubicBezTo>
                  <a:pt x="672" y="504"/>
                  <a:pt x="672" y="208"/>
                  <a:pt x="624" y="104"/>
                </a:cubicBezTo>
                <a:cubicBezTo>
                  <a:pt x="576" y="0"/>
                  <a:pt x="456" y="28"/>
                  <a:pt x="336" y="56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32">
            <a:extLst>
              <a:ext uri="{FF2B5EF4-FFF2-40B4-BE49-F238E27FC236}">
                <a16:creationId xmlns:a16="http://schemas.microsoft.com/office/drawing/2014/main" id="{D58E8C9B-F1FE-E94F-954B-9B89A0251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01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Line 33">
            <a:extLst>
              <a:ext uri="{FF2B5EF4-FFF2-40B4-BE49-F238E27FC236}">
                <a16:creationId xmlns:a16="http://schemas.microsoft.com/office/drawing/2014/main" id="{7A0D2AE1-039D-F247-830B-71D0AA45E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24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Line 34">
            <a:extLst>
              <a:ext uri="{FF2B5EF4-FFF2-40B4-BE49-F238E27FC236}">
                <a16:creationId xmlns:a16="http://schemas.microsoft.com/office/drawing/2014/main" id="{238BEB07-5A3A-9D41-A5C8-D6A2E9854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32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08A26180-7983-F54D-9AB5-C69931F27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a,</a:t>
            </a:r>
            <a:r>
              <a:rPr lang="en-US" altLang="en-US" sz="1800" kern="0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b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 kern="0" dirty="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integer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    /*3*/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 /*8*/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/*10*/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end R /*11*/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/*9*/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end S /*12*/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/*4*/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/*7*/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P /*13*/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 /*5*/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R /*6*/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/*2*/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end main /*14*/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>
            <a:extLst>
              <a:ext uri="{FF2B5EF4-FFF2-40B4-BE49-F238E27FC236}">
                <a16:creationId xmlns:a16="http://schemas.microsoft.com/office/drawing/2014/main" id="{91675327-B89F-5B4E-8410-CB4F19DEA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4ACA9-CBEE-7949-848B-B7F9D8CCCD3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54EB55A-4691-8F4F-BF58-89BAB96B1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53257D98-9D73-984C-938C-14CC339EA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"/>
            <a:ext cx="1219200" cy="574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main.P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P.S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D814F146-F63F-424B-8325-F1A1B0D17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8862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3BBDBFFD-18B9-C143-B2D0-FE98A9C31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0386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D01B5D8B-EA62-BB46-9847-70EA5B578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410200"/>
            <a:ext cx="54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32BB4787-87E8-8249-9C9F-3EF549C9F3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6388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5A9C2FB0-6CB3-0A40-9553-C13394500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21EE14D6-2816-F041-813A-D255E3BDD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6DDA9A83-CC60-E642-A4A9-DE3A2441F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429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922A9CC3-AE95-614A-BF2C-CF372F4CA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19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>
            <a:extLst>
              <a:ext uri="{FF2B5EF4-FFF2-40B4-BE49-F238E27FC236}">
                <a16:creationId xmlns:a16="http://schemas.microsoft.com/office/drawing/2014/main" id="{D4B82E3B-EE36-B949-8516-797D7753A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8CA6D0BE-03BF-CB43-9984-67807528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18198F76-46D9-BC4E-ABEB-C9F539490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FC497525-4ACF-114C-829E-B73B4AEAB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05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4AAB316B-44C8-764A-9843-29F02275F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837E2655-BF03-4C41-A720-FD794682C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124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793DA84C-F70C-0343-B354-65D41C5C6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8D519E87-7626-B14F-8068-64D964F07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10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C6D5B575-6A4C-8F4E-9142-6E8C70718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8624D941-E8CC-A04A-B6F6-959F0CDB7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52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22EA31DF-1845-3F4A-94E4-FE12F664D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83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183F6244-640D-204E-BB77-0281CF14A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21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Freeform 24">
            <a:extLst>
              <a:ext uri="{FF2B5EF4-FFF2-40B4-BE49-F238E27FC236}">
                <a16:creationId xmlns:a16="http://schemas.microsoft.com/office/drawing/2014/main" id="{50073F37-C0BF-FA4A-9DC0-84F1E10B0B97}"/>
              </a:ext>
            </a:extLst>
          </p:cNvPr>
          <p:cNvSpPr>
            <a:spLocks/>
          </p:cNvSpPr>
          <p:nvPr/>
        </p:nvSpPr>
        <p:spPr bwMode="auto">
          <a:xfrm>
            <a:off x="5372100" y="533400"/>
            <a:ext cx="876300" cy="2438400"/>
          </a:xfrm>
          <a:custGeom>
            <a:avLst/>
            <a:gdLst>
              <a:gd name="T0" fmla="*/ 2147483646 w 552"/>
              <a:gd name="T1" fmla="*/ 2147483646 h 1536"/>
              <a:gd name="T2" fmla="*/ 2147483646 w 552"/>
              <a:gd name="T3" fmla="*/ 2147483646 h 1536"/>
              <a:gd name="T4" fmla="*/ 2147483646 w 552"/>
              <a:gd name="T5" fmla="*/ 2147483646 h 1536"/>
              <a:gd name="T6" fmla="*/ 2147483646 w 552"/>
              <a:gd name="T7" fmla="*/ 2147483646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1536"/>
              <a:gd name="T14" fmla="*/ 552 w 552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1536">
                <a:moveTo>
                  <a:pt x="552" y="1536"/>
                </a:moveTo>
                <a:cubicBezTo>
                  <a:pt x="347" y="1479"/>
                  <a:pt x="143" y="1423"/>
                  <a:pt x="72" y="1200"/>
                </a:cubicBezTo>
                <a:cubicBezTo>
                  <a:pt x="0" y="976"/>
                  <a:pt x="80" y="383"/>
                  <a:pt x="120" y="192"/>
                </a:cubicBezTo>
                <a:cubicBezTo>
                  <a:pt x="159" y="0"/>
                  <a:pt x="235" y="24"/>
                  <a:pt x="312" y="4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Freeform 25">
            <a:extLst>
              <a:ext uri="{FF2B5EF4-FFF2-40B4-BE49-F238E27FC236}">
                <a16:creationId xmlns:a16="http://schemas.microsoft.com/office/drawing/2014/main" id="{5F8F3F9F-634A-0149-BCA8-D51A7ED934AF}"/>
              </a:ext>
            </a:extLst>
          </p:cNvPr>
          <p:cNvSpPr>
            <a:spLocks/>
          </p:cNvSpPr>
          <p:nvPr/>
        </p:nvSpPr>
        <p:spPr bwMode="auto">
          <a:xfrm>
            <a:off x="5346700" y="2667000"/>
            <a:ext cx="749300" cy="1676400"/>
          </a:xfrm>
          <a:custGeom>
            <a:avLst/>
            <a:gdLst>
              <a:gd name="T0" fmla="*/ 2147483646 w 472"/>
              <a:gd name="T1" fmla="*/ 2147483646 h 1056"/>
              <a:gd name="T2" fmla="*/ 2147483646 w 472"/>
              <a:gd name="T3" fmla="*/ 2147483646 h 1056"/>
              <a:gd name="T4" fmla="*/ 2147483646 w 472"/>
              <a:gd name="T5" fmla="*/ 2147483646 h 1056"/>
              <a:gd name="T6" fmla="*/ 2147483646 w 47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056"/>
              <a:gd name="T14" fmla="*/ 472 w 47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056">
                <a:moveTo>
                  <a:pt x="472" y="1056"/>
                </a:moveTo>
                <a:cubicBezTo>
                  <a:pt x="316" y="1028"/>
                  <a:pt x="160" y="1000"/>
                  <a:pt x="88" y="864"/>
                </a:cubicBezTo>
                <a:cubicBezTo>
                  <a:pt x="16" y="728"/>
                  <a:pt x="0" y="383"/>
                  <a:pt x="40" y="240"/>
                </a:cubicBezTo>
                <a:cubicBezTo>
                  <a:pt x="79" y="96"/>
                  <a:pt x="203" y="48"/>
                  <a:pt x="328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Freeform 26">
            <a:extLst>
              <a:ext uri="{FF2B5EF4-FFF2-40B4-BE49-F238E27FC236}">
                <a16:creationId xmlns:a16="http://schemas.microsoft.com/office/drawing/2014/main" id="{17F6DEEA-CC7C-2C46-A543-4FA5520390A5}"/>
              </a:ext>
            </a:extLst>
          </p:cNvPr>
          <p:cNvSpPr>
            <a:spLocks/>
          </p:cNvSpPr>
          <p:nvPr/>
        </p:nvSpPr>
        <p:spPr bwMode="auto">
          <a:xfrm>
            <a:off x="6400800" y="660400"/>
            <a:ext cx="1839913" cy="2919413"/>
          </a:xfrm>
          <a:custGeom>
            <a:avLst/>
            <a:gdLst>
              <a:gd name="T0" fmla="*/ 0 w 1159"/>
              <a:gd name="T1" fmla="*/ 2147483646 h 1839"/>
              <a:gd name="T2" fmla="*/ 2147483646 w 1159"/>
              <a:gd name="T3" fmla="*/ 2147483646 h 1839"/>
              <a:gd name="T4" fmla="*/ 2147483646 w 1159"/>
              <a:gd name="T5" fmla="*/ 2147483646 h 1839"/>
              <a:gd name="T6" fmla="*/ 2147483646 w 1159"/>
              <a:gd name="T7" fmla="*/ 2147483646 h 1839"/>
              <a:gd name="T8" fmla="*/ 0 60000 65536"/>
              <a:gd name="T9" fmla="*/ 0 60000 65536"/>
              <a:gd name="T10" fmla="*/ 0 60000 65536"/>
              <a:gd name="T11" fmla="*/ 0 60000 65536"/>
              <a:gd name="T12" fmla="*/ 0 w 1159"/>
              <a:gd name="T13" fmla="*/ 0 h 1839"/>
              <a:gd name="T14" fmla="*/ 1159 w 1159"/>
              <a:gd name="T15" fmla="*/ 1839 h 1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9" h="1839">
                <a:moveTo>
                  <a:pt x="0" y="1696"/>
                </a:moveTo>
                <a:cubicBezTo>
                  <a:pt x="428" y="1767"/>
                  <a:pt x="856" y="1839"/>
                  <a:pt x="1008" y="1600"/>
                </a:cubicBezTo>
                <a:cubicBezTo>
                  <a:pt x="1159" y="1360"/>
                  <a:pt x="999" y="511"/>
                  <a:pt x="912" y="256"/>
                </a:cubicBezTo>
                <a:cubicBezTo>
                  <a:pt x="824" y="0"/>
                  <a:pt x="652" y="32"/>
                  <a:pt x="480" y="64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Freeform 27">
            <a:extLst>
              <a:ext uri="{FF2B5EF4-FFF2-40B4-BE49-F238E27FC236}">
                <a16:creationId xmlns:a16="http://schemas.microsoft.com/office/drawing/2014/main" id="{14C0D2A3-70ED-E04A-8485-CE9D3B142C50}"/>
              </a:ext>
            </a:extLst>
          </p:cNvPr>
          <p:cNvSpPr>
            <a:spLocks/>
          </p:cNvSpPr>
          <p:nvPr/>
        </p:nvSpPr>
        <p:spPr bwMode="auto">
          <a:xfrm>
            <a:off x="6553200" y="2349500"/>
            <a:ext cx="1574800" cy="2476500"/>
          </a:xfrm>
          <a:custGeom>
            <a:avLst/>
            <a:gdLst>
              <a:gd name="T0" fmla="*/ 0 w 992"/>
              <a:gd name="T1" fmla="*/ 2147483646 h 1560"/>
              <a:gd name="T2" fmla="*/ 2147483646 w 992"/>
              <a:gd name="T3" fmla="*/ 2147483646 h 1560"/>
              <a:gd name="T4" fmla="*/ 2147483646 w 992"/>
              <a:gd name="T5" fmla="*/ 2147483646 h 1560"/>
              <a:gd name="T6" fmla="*/ 2147483646 w 992"/>
              <a:gd name="T7" fmla="*/ 2147483646 h 1560"/>
              <a:gd name="T8" fmla="*/ 0 60000 65536"/>
              <a:gd name="T9" fmla="*/ 0 60000 65536"/>
              <a:gd name="T10" fmla="*/ 0 60000 65536"/>
              <a:gd name="T11" fmla="*/ 0 60000 65536"/>
              <a:gd name="T12" fmla="*/ 0 w 992"/>
              <a:gd name="T13" fmla="*/ 0 h 1560"/>
              <a:gd name="T14" fmla="*/ 992 w 992"/>
              <a:gd name="T15" fmla="*/ 1560 h 1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2" h="1560">
                <a:moveTo>
                  <a:pt x="0" y="1448"/>
                </a:moveTo>
                <a:cubicBezTo>
                  <a:pt x="368" y="1504"/>
                  <a:pt x="736" y="1560"/>
                  <a:pt x="864" y="1352"/>
                </a:cubicBezTo>
                <a:cubicBezTo>
                  <a:pt x="992" y="1144"/>
                  <a:pt x="840" y="400"/>
                  <a:pt x="768" y="200"/>
                </a:cubicBezTo>
                <a:cubicBezTo>
                  <a:pt x="696" y="0"/>
                  <a:pt x="564" y="76"/>
                  <a:pt x="432" y="152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6D7F01D7-2A2B-D244-955F-6EA8F00F4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38600"/>
            <a:ext cx="3417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/*11*/ pop S.R</a:t>
            </a:r>
            <a:r>
              <a:rPr lang="ja-JP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b="1">
                <a:solidFill>
                  <a:srgbClr val="FF00FF"/>
                </a:solidFill>
                <a:latin typeface="Arial" panose="020B0604020202020204" pitchFamily="34" charset="0"/>
              </a:rPr>
              <a:t>s frame</a:t>
            </a:r>
            <a:endParaRPr lang="en-US" altLang="en-US" sz="2400" b="1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35E5DDF7-373F-6143-BCD7-7AC410F37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a,</a:t>
            </a:r>
            <a:r>
              <a:rPr lang="en-US" altLang="en-US" sz="1800" kern="0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b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 kern="0" dirty="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integer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    /*3*/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 /*8*/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 /*10*/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end R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/*11*/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/*9*/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end S /*12*/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/*4*/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/*7*/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P /*13*/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 /*5*/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R /*6*/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/*2*/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end main /*14*/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A815993D-65A4-394D-86A4-EB0293752F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8B826F-2D3D-254F-9EEF-35AA5BD7F7A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85E7DD1-D765-654F-A02D-F1BFA6D46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57479F2-B22E-A749-8126-A2FDBAC90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752600"/>
            <a:ext cx="1219200" cy="3754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main.P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3000F66-5828-CA4A-9107-E9864C4B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8100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18817D0A-F05B-B14D-8C53-05A40E07A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9624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456F1A77-9575-6A4E-8052-4C822A9A8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105400"/>
            <a:ext cx="54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802E201D-A86A-0A48-981E-A45F6A5C12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3340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1A8C2E31-AE44-E045-9FE0-9D6C71F2A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C2A33D07-F29A-0242-859B-B75C069F6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BFD46665-55B8-0A41-BB46-FF18E0F9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724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5A0D1870-D114-2544-A054-4C3843AF8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14AE1D33-BB63-E24D-804A-389B2F080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02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70FFCB09-495D-9142-834A-D5E4983F8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D95D0239-417B-D844-988F-C8F62C753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CB36F2F1-C216-BE4A-9A4B-2AA42106E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05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409DD971-8899-7440-882E-3BB495E6C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19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0E7C2CDE-FA9E-A447-8DF1-CE4B24E4F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2087C348-6551-214E-AF87-645AEDD2B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Freeform 19">
            <a:extLst>
              <a:ext uri="{FF2B5EF4-FFF2-40B4-BE49-F238E27FC236}">
                <a16:creationId xmlns:a16="http://schemas.microsoft.com/office/drawing/2014/main" id="{5EEC5411-E5C0-3840-BD5B-8C3AC2E123B5}"/>
              </a:ext>
            </a:extLst>
          </p:cNvPr>
          <p:cNvSpPr>
            <a:spLocks/>
          </p:cNvSpPr>
          <p:nvPr/>
        </p:nvSpPr>
        <p:spPr bwMode="auto">
          <a:xfrm>
            <a:off x="5295900" y="1828800"/>
            <a:ext cx="876300" cy="2438400"/>
          </a:xfrm>
          <a:custGeom>
            <a:avLst/>
            <a:gdLst>
              <a:gd name="T0" fmla="*/ 2147483646 w 552"/>
              <a:gd name="T1" fmla="*/ 2147483646 h 1536"/>
              <a:gd name="T2" fmla="*/ 2147483646 w 552"/>
              <a:gd name="T3" fmla="*/ 2147483646 h 1536"/>
              <a:gd name="T4" fmla="*/ 2147483646 w 552"/>
              <a:gd name="T5" fmla="*/ 2147483646 h 1536"/>
              <a:gd name="T6" fmla="*/ 2147483646 w 552"/>
              <a:gd name="T7" fmla="*/ 2147483646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1536"/>
              <a:gd name="T14" fmla="*/ 552 w 552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1536">
                <a:moveTo>
                  <a:pt x="552" y="1536"/>
                </a:moveTo>
                <a:cubicBezTo>
                  <a:pt x="347" y="1479"/>
                  <a:pt x="143" y="1423"/>
                  <a:pt x="72" y="1200"/>
                </a:cubicBezTo>
                <a:cubicBezTo>
                  <a:pt x="0" y="976"/>
                  <a:pt x="80" y="383"/>
                  <a:pt x="120" y="192"/>
                </a:cubicBezTo>
                <a:cubicBezTo>
                  <a:pt x="159" y="0"/>
                  <a:pt x="235" y="24"/>
                  <a:pt x="312" y="4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Freeform 20">
            <a:extLst>
              <a:ext uri="{FF2B5EF4-FFF2-40B4-BE49-F238E27FC236}">
                <a16:creationId xmlns:a16="http://schemas.microsoft.com/office/drawing/2014/main" id="{8A57C15A-98FA-534D-9D83-3BBE935DF79B}"/>
              </a:ext>
            </a:extLst>
          </p:cNvPr>
          <p:cNvSpPr>
            <a:spLocks/>
          </p:cNvSpPr>
          <p:nvPr/>
        </p:nvSpPr>
        <p:spPr bwMode="auto">
          <a:xfrm>
            <a:off x="6324600" y="1955800"/>
            <a:ext cx="1839913" cy="2919413"/>
          </a:xfrm>
          <a:custGeom>
            <a:avLst/>
            <a:gdLst>
              <a:gd name="T0" fmla="*/ 0 w 1159"/>
              <a:gd name="T1" fmla="*/ 2147483646 h 1839"/>
              <a:gd name="T2" fmla="*/ 2147483646 w 1159"/>
              <a:gd name="T3" fmla="*/ 2147483646 h 1839"/>
              <a:gd name="T4" fmla="*/ 2147483646 w 1159"/>
              <a:gd name="T5" fmla="*/ 2147483646 h 1839"/>
              <a:gd name="T6" fmla="*/ 2147483646 w 1159"/>
              <a:gd name="T7" fmla="*/ 2147483646 h 1839"/>
              <a:gd name="T8" fmla="*/ 0 60000 65536"/>
              <a:gd name="T9" fmla="*/ 0 60000 65536"/>
              <a:gd name="T10" fmla="*/ 0 60000 65536"/>
              <a:gd name="T11" fmla="*/ 0 60000 65536"/>
              <a:gd name="T12" fmla="*/ 0 w 1159"/>
              <a:gd name="T13" fmla="*/ 0 h 1839"/>
              <a:gd name="T14" fmla="*/ 1159 w 1159"/>
              <a:gd name="T15" fmla="*/ 1839 h 1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9" h="1839">
                <a:moveTo>
                  <a:pt x="0" y="1696"/>
                </a:moveTo>
                <a:cubicBezTo>
                  <a:pt x="428" y="1767"/>
                  <a:pt x="856" y="1839"/>
                  <a:pt x="1008" y="1600"/>
                </a:cubicBezTo>
                <a:cubicBezTo>
                  <a:pt x="1159" y="1360"/>
                  <a:pt x="999" y="511"/>
                  <a:pt x="912" y="256"/>
                </a:cubicBezTo>
                <a:cubicBezTo>
                  <a:pt x="824" y="0"/>
                  <a:pt x="652" y="32"/>
                  <a:pt x="480" y="64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Text Box 21">
            <a:extLst>
              <a:ext uri="{FF2B5EF4-FFF2-40B4-BE49-F238E27FC236}">
                <a16:creationId xmlns:a16="http://schemas.microsoft.com/office/drawing/2014/main" id="{F5B550A1-F40B-474C-88B1-405D21F37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267200"/>
            <a:ext cx="3041650" cy="4619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/*12*/pop S</a:t>
            </a:r>
            <a:r>
              <a:rPr lang="ja-JP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b="1">
                <a:solidFill>
                  <a:srgbClr val="FF00FF"/>
                </a:solidFill>
                <a:latin typeface="Arial" panose="020B0604020202020204" pitchFamily="34" charset="0"/>
              </a:rPr>
              <a:t>s frame</a:t>
            </a:r>
            <a:endParaRPr lang="en-US" altLang="en-US" sz="2400" b="1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FBE3BD50-1686-5242-9C45-35E2350A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a,</a:t>
            </a:r>
            <a:r>
              <a:rPr lang="en-US" altLang="en-US" sz="1800" kern="0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b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 kern="0" dirty="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integer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    /*3*/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 /*8*/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 /*10*/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end R /*11*/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/*9*/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end S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/*12*/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/*4*/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/*7*/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P /*13*/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 /*5*/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R /*6*/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/*2*/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end main /*14*/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4B6E5578-F95A-D046-A4D4-4C1E74FF7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A7D3D5-3A1B-694C-A52E-8CE3C4266FF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85950D1-25F1-AF47-83BA-42700D0CB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609B82F5-1B52-C84B-8C3E-9E240541E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752600"/>
            <a:ext cx="1219200" cy="240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14275645-D440-D647-B9E9-F5743008A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19050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6656DF37-7F22-E845-93A7-062DBFA4E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657600"/>
            <a:ext cx="54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22C70A4D-4E98-A348-BB51-1EB2D4A12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8862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ABB1C62A-006F-184D-9818-7D2361386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898C5B62-4FD3-044B-BD90-B257338AC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8E91D030-F37E-FC4A-9AC3-B34D7CD40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19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9B486B54-24C6-9F4C-8C84-A34EA1B79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0C51CA58-2C6E-1543-982E-126FC3DF6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747369AA-6CBB-8C49-A283-A6EFEFE8D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7526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270CB679-8DB6-064B-AD5C-90F931E8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724400"/>
            <a:ext cx="3640138" cy="12001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/*13*/ pop P</a:t>
            </a:r>
            <a:r>
              <a:rPr lang="ja-JP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b="1">
                <a:solidFill>
                  <a:srgbClr val="FF00FF"/>
                </a:solidFill>
                <a:latin typeface="Arial" panose="020B0604020202020204" pitchFamily="34" charset="0"/>
              </a:rPr>
              <a:t>s frame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/*14*/ pop main</a:t>
            </a:r>
            <a:r>
              <a:rPr lang="ja-JP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b="1">
                <a:solidFill>
                  <a:srgbClr val="FF00FF"/>
                </a:solidFill>
                <a:latin typeface="Arial" panose="020B0604020202020204" pitchFamily="34" charset="0"/>
              </a:rPr>
              <a:t>s frame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so that sp </a:t>
            </a:r>
            <a:r>
              <a:rPr lang="en-US" altLang="en-US" sz="1800" b="1">
                <a:solidFill>
                  <a:srgbClr val="FF00FF"/>
                </a:solidFill>
                <a:latin typeface="Arial" panose="020B0604020202020204" pitchFamily="34" charset="0"/>
                <a:sym typeface="Symbol" pitchFamily="2" charset="2"/>
              </a:rPr>
              <a:t> </a:t>
            </a: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fp</a:t>
            </a:r>
            <a:r>
              <a:rPr lang="en-US" altLang="en-US" sz="2400" b="1">
                <a:latin typeface="Arial" panose="020B0604020202020204" pitchFamily="34" charset="0"/>
                <a:sym typeface="Symbol" pitchFamily="2" charset="2"/>
              </a:rPr>
              <a:t> </a:t>
            </a:r>
            <a:endParaRPr lang="en-US" altLang="en-US" sz="2400" b="1">
              <a:solidFill>
                <a:srgbClr val="FF00FF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9A1B1AE0-E5F6-3C43-8051-A3D6A6DC9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219200"/>
            <a:ext cx="129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/*13*/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D536E88-3FAE-E942-9142-4EF14C66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a,</a:t>
            </a:r>
            <a:r>
              <a:rPr lang="en-US" altLang="en-US" sz="1800" kern="0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b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 kern="0" dirty="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integer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    /*3*/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 /*8*/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 /*10*/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end R /*11*/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/*9*/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end S /*12*/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/*4*/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/*7*/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P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/*13*/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 /*5*/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R /*6*/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/*2*/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end main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/*14*/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C40DC064-6886-D74B-A144-3F81AF9DB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Link vs. Dynamic Link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693A0C46-C0A3-C343-87AB-6DD1BF53C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Static link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for a frame of subroutine P points to the most recent frame of P’s lexically enclosing subroutine 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Bookkeeping required to maintain the static link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If subroutine P is enclosed </a:t>
            </a:r>
            <a:r>
              <a:rPr lang="en-US" altLang="en-US" i="1">
                <a:latin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</a:rPr>
              <a:t>-levels deep from main, then the length of the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static chain</a:t>
            </a:r>
            <a:r>
              <a:rPr lang="en-US" altLang="en-US">
                <a:latin typeface="Arial" panose="020B0604020202020204" pitchFamily="34" charset="0"/>
              </a:rPr>
              <a:t> that begins at a frame for P, is </a:t>
            </a:r>
            <a:r>
              <a:rPr lang="en-US" altLang="en-US" i="1">
                <a:latin typeface="Arial" panose="020B0604020202020204" pitchFamily="34" charset="0"/>
              </a:rPr>
              <a:t>k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To find non-local variables, follow static chain</a:t>
            </a:r>
          </a:p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Dynamic link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points to the caller frame, this is essentially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old fp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stored on frame</a:t>
            </a:r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097BCC17-694C-5740-AF76-A439AA4E98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4C5A1C2A-7453-3D44-ACAA-0DFF1EEA2F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26713-74AE-A449-AD26-0BE3E7A5B77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>
            <a:extLst>
              <a:ext uri="{FF2B5EF4-FFF2-40B4-BE49-F238E27FC236}">
                <a16:creationId xmlns:a16="http://schemas.microsoft.com/office/drawing/2014/main" id="{BE59EEA7-73E0-E446-A16D-E89A324FF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B9307F9E-6406-644D-8BAF-C85A4952E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0FE1B1-DF54-8D43-A768-5B04660564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7560DDA-DB6E-9947-AF6D-4DC16720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Observations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DF4A0B1-1601-2548-ADD8-1265CEB7D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link of a subroutine P points to the frame of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most recent invocation of subroutine Q, where Q is the lexically enclosing subroutine of P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Used to implement static scoping using a </a:t>
            </a:r>
            <a:r>
              <a:rPr lang="en-US" altLang="en-US" i="1">
                <a:latin typeface="Arial" panose="020B0604020202020204" pitchFamily="34" charset="0"/>
              </a:rPr>
              <a:t>display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Dynamic link may point to a different subroutine’s frame, depending on where the subroutine is called from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5EF267F0-4D1A-2D47-A218-39970DA94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Important Note!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0369C438-AD09-C04F-BAAE-515C7219F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For now, we assume languages that do not allow subroutines to be passed as arguments or returned from other subroutines,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i.e.,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subroutines (functions) are third-class values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When subroutines (functions) are third-class values, it is guaranteed the static reference environment is on the stack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I.e., a subroutine cannot outlive its reference environment</a:t>
            </a:r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50886F27-922C-B646-B7B9-4C053C6DC8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11E25C25-A1AB-784A-98C9-1AC5436AE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40C424-D591-F44A-8F27-A2F1D002951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82290C19-1635-4B49-A364-BAE1013B2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Important Note!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17576F7-102A-9645-B2BD-69CB4124B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scoping rules become more involved in languages that allow subroutines to be passed as arguments and returned from other subroutines, i.e.,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subroutines (functions) are first class values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 will return to scoping later during our discussion of functional programming languages</a:t>
            </a:r>
          </a:p>
        </p:txBody>
      </p:sp>
      <p:sp>
        <p:nvSpPr>
          <p:cNvPr id="40963" name="Footer Placeholder 3">
            <a:extLst>
              <a:ext uri="{FF2B5EF4-FFF2-40B4-BE49-F238E27FC236}">
                <a16:creationId xmlns:a16="http://schemas.microsoft.com/office/drawing/2014/main" id="{FD5568E6-6756-2245-9402-56AA51E26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89533E5E-E37A-3246-AB81-C6D0913FB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564E63-7EA1-254F-BA29-C632E082E2C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>
            <a:extLst>
              <a:ext uri="{FF2B5EF4-FFF2-40B4-BE49-F238E27FC236}">
                <a16:creationId xmlns:a16="http://schemas.microsoft.com/office/drawing/2014/main" id="{F440C8AB-4A79-4F48-8B11-89AF09311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D17678F4-A392-B040-801E-C300180BE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AACC2-7A80-EF46-A6FE-0239617C900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9DDC44B-1200-0D47-8D24-BDB5F1A56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1BDAD8-1512-CA49-8C0F-9D341ECF5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Notion of binding time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Object lifetime and storage management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aside: Stack Smashing 101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Scoping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Static scoping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Dynamic scoping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3">
            <a:extLst>
              <a:ext uri="{FF2B5EF4-FFF2-40B4-BE49-F238E27FC236}">
                <a16:creationId xmlns:a16="http://schemas.microsoft.com/office/drawing/2014/main" id="{5495E77B-4B70-2D42-8901-358E20212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3B1E4F6F-5EFF-2246-827E-A8E810737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993D39-C3E2-BC4F-AFC8-D35EC8826B6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484F7B1-37F5-304A-8B23-EA4D69517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Dynamic Scoping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16547F8-0640-D44A-AE7F-54843F3BF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Allows for local variable declaration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Inherits non-local variables from subroutines that are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live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when current subroutine is invoked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Use of variable is resolved to the declaration of that variable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in the most recently invoked and not yet terminated frame. </a:t>
            </a:r>
            <a:r>
              <a:rPr lang="en-US" altLang="en-US">
                <a:latin typeface="Arial" panose="020B0604020202020204" pitchFamily="34" charset="0"/>
              </a:rPr>
              <a:t>I.e., lookup proceeds from closest predecessor on stack to furthest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latin typeface="Arial" panose="020B0604020202020204" pitchFamily="34" charset="0"/>
              </a:rPr>
              <a:t>(old) Lisp, APL, Snobol, Perl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>
            <a:extLst>
              <a:ext uri="{FF2B5EF4-FFF2-40B4-BE49-F238E27FC236}">
                <a16:creationId xmlns:a16="http://schemas.microsoft.com/office/drawing/2014/main" id="{AAC700E0-1C4E-524B-A1A4-3BD63EE34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2A4CD2-254D-3A44-8DC4-EF2BADF277E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2B5820C-A61F-8D4A-9A8F-613B4414F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D97AE78-FD31-AC48-9828-FC83C00F6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 :=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Y()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output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end 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W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 :=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Y()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output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end 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:= 0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end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Z()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W()</a:t>
            </a: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end main</a:t>
            </a: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B53F16B3-E610-FA4B-A78F-FF0CBEE4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517650"/>
            <a:ext cx="42243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Which a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Arial" panose="020B0604020202020204" pitchFamily="34" charset="0"/>
              </a:rPr>
              <a:t>is modified at</a:t>
            </a:r>
            <a:r>
              <a:rPr lang="en-US" altLang="en-US" sz="2400" b="1">
                <a:solidFill>
                  <a:srgbClr val="CC0000"/>
                </a:solidFill>
                <a:latin typeface="Arial" panose="020B0604020202020204" pitchFamily="34" charset="0"/>
              </a:rPr>
              <a:t> /*1*/</a:t>
            </a:r>
            <a:r>
              <a:rPr lang="en-US" altLang="en-US" sz="2400" b="1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under dynamic scoping? </a:t>
            </a:r>
            <a:r>
              <a:rPr lang="en-US" altLang="en-US" sz="2400" b="1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  <a:latin typeface="Arial" panose="020B0604020202020204" pitchFamily="34" charset="0"/>
              </a:rPr>
              <a:t>Z.a</a:t>
            </a:r>
            <a:r>
              <a:rPr lang="en-US" altLang="en-US" sz="2400" b="1">
                <a:latin typeface="Arial" panose="020B0604020202020204" pitchFamily="34" charset="0"/>
              </a:rPr>
              <a:t> or </a:t>
            </a:r>
            <a:r>
              <a:rPr lang="en-US" altLang="en-US" sz="2400" b="1">
                <a:solidFill>
                  <a:srgbClr val="996633"/>
                </a:solidFill>
                <a:latin typeface="Arial" panose="020B0604020202020204" pitchFamily="34" charset="0"/>
              </a:rPr>
              <a:t>W.a</a:t>
            </a:r>
            <a:r>
              <a:rPr lang="en-US" altLang="en-US" sz="2400" b="1">
                <a:latin typeface="Arial" panose="020B0604020202020204" pitchFamily="34" charset="0"/>
              </a:rPr>
              <a:t> or both?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>
            <a:extLst>
              <a:ext uri="{FF2B5EF4-FFF2-40B4-BE49-F238E27FC236}">
                <a16:creationId xmlns:a16="http://schemas.microsoft.com/office/drawing/2014/main" id="{4772AC8F-43E2-5844-B8C6-D2231E7D8B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01CF00-EA09-5F45-A4B7-122D140FEFF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AC0559CA-6709-8346-956B-428E31ECD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44035" name="Freeform 3">
            <a:extLst>
              <a:ext uri="{FF2B5EF4-FFF2-40B4-BE49-F238E27FC236}">
                <a16:creationId xmlns:a16="http://schemas.microsoft.com/office/drawing/2014/main" id="{171A38BF-59DC-3740-8760-1DF5CBE4C48B}"/>
              </a:ext>
            </a:extLst>
          </p:cNvPr>
          <p:cNvSpPr>
            <a:spLocks/>
          </p:cNvSpPr>
          <p:nvPr/>
        </p:nvSpPr>
        <p:spPr bwMode="auto">
          <a:xfrm>
            <a:off x="76200" y="1503363"/>
            <a:ext cx="609600" cy="4516437"/>
          </a:xfrm>
          <a:custGeom>
            <a:avLst/>
            <a:gdLst>
              <a:gd name="T0" fmla="*/ 2147483646 w 384"/>
              <a:gd name="T1" fmla="*/ 2147483646 h 2696"/>
              <a:gd name="T2" fmla="*/ 0 w 384"/>
              <a:gd name="T3" fmla="*/ 2147483646 h 2696"/>
              <a:gd name="T4" fmla="*/ 2147483646 w 384"/>
              <a:gd name="T5" fmla="*/ 0 h 2696"/>
              <a:gd name="T6" fmla="*/ 0 60000 65536"/>
              <a:gd name="T7" fmla="*/ 0 60000 65536"/>
              <a:gd name="T8" fmla="*/ 0 60000 65536"/>
              <a:gd name="T9" fmla="*/ 0 w 384"/>
              <a:gd name="T10" fmla="*/ 0 h 2696"/>
              <a:gd name="T11" fmla="*/ 384 w 384"/>
              <a:gd name="T12" fmla="*/ 2696 h 2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696">
                <a:moveTo>
                  <a:pt x="384" y="2640"/>
                </a:moveTo>
                <a:cubicBezTo>
                  <a:pt x="192" y="2668"/>
                  <a:pt x="0" y="2696"/>
                  <a:pt x="0" y="2256"/>
                </a:cubicBezTo>
                <a:cubicBezTo>
                  <a:pt x="0" y="1816"/>
                  <a:pt x="192" y="908"/>
                  <a:pt x="384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Freeform 4">
            <a:extLst>
              <a:ext uri="{FF2B5EF4-FFF2-40B4-BE49-F238E27FC236}">
                <a16:creationId xmlns:a16="http://schemas.microsoft.com/office/drawing/2014/main" id="{6B276004-CEB7-2F4F-8E89-7BB908020BA6}"/>
              </a:ext>
            </a:extLst>
          </p:cNvPr>
          <p:cNvSpPr>
            <a:spLocks/>
          </p:cNvSpPr>
          <p:nvPr/>
        </p:nvSpPr>
        <p:spPr bwMode="auto">
          <a:xfrm>
            <a:off x="1676400" y="2209800"/>
            <a:ext cx="990600" cy="2743200"/>
          </a:xfrm>
          <a:custGeom>
            <a:avLst/>
            <a:gdLst>
              <a:gd name="T0" fmla="*/ 0 w 872"/>
              <a:gd name="T1" fmla="*/ 2147483646 h 1745"/>
              <a:gd name="T2" fmla="*/ 2147483646 w 872"/>
              <a:gd name="T3" fmla="*/ 2147483646 h 1745"/>
              <a:gd name="T4" fmla="*/ 2147483646 w 872"/>
              <a:gd name="T5" fmla="*/ 2147483646 h 1745"/>
              <a:gd name="T6" fmla="*/ 2147483646 w 872"/>
              <a:gd name="T7" fmla="*/ 2147483646 h 1745"/>
              <a:gd name="T8" fmla="*/ 0 60000 65536"/>
              <a:gd name="T9" fmla="*/ 0 60000 65536"/>
              <a:gd name="T10" fmla="*/ 0 60000 65536"/>
              <a:gd name="T11" fmla="*/ 0 60000 65536"/>
              <a:gd name="T12" fmla="*/ 0 w 872"/>
              <a:gd name="T13" fmla="*/ 0 h 1745"/>
              <a:gd name="T14" fmla="*/ 872 w 872"/>
              <a:gd name="T15" fmla="*/ 1745 h 1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2" h="1745">
                <a:moveTo>
                  <a:pt x="0" y="65"/>
                </a:moveTo>
                <a:cubicBezTo>
                  <a:pt x="291" y="32"/>
                  <a:pt x="583" y="0"/>
                  <a:pt x="720" y="209"/>
                </a:cubicBezTo>
                <a:cubicBezTo>
                  <a:pt x="856" y="417"/>
                  <a:pt x="872" y="1057"/>
                  <a:pt x="816" y="1313"/>
                </a:cubicBezTo>
                <a:cubicBezTo>
                  <a:pt x="760" y="1569"/>
                  <a:pt x="572" y="1657"/>
                  <a:pt x="384" y="1745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C0AEBE43-09D1-0146-9F57-FD20ABF5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03363"/>
            <a:ext cx="2325688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 calls Z,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Z calls Y,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Y sets </a:t>
            </a:r>
            <a:r>
              <a:rPr lang="en-US" altLang="en-US" sz="2400" b="1">
                <a:solidFill>
                  <a:schemeClr val="accent1"/>
                </a:solidFill>
                <a:latin typeface="Arial" panose="020B0604020202020204" pitchFamily="34" charset="0"/>
              </a:rPr>
              <a:t>Z.a</a:t>
            </a:r>
            <a:r>
              <a:rPr lang="en-US" altLang="en-US" sz="2400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latin typeface="Arial" panose="020B0604020202020204" pitchFamily="34" charset="0"/>
              </a:rPr>
              <a:t>to 0.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E39BAB47-7E14-3644-A43A-01C7E4F93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480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 :=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Y()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output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end 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 :=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Y()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output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end 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:= 0;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end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Z()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W()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end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60ACADB0-8727-264C-9FDC-029DC5D4B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7769D2-D35D-D04E-8929-54278AB5A70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3CCA8B4-BCF9-F54B-8987-20E8BAC11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5959C4CF-4600-EA49-AFE4-AEF9259D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503363"/>
            <a:ext cx="2427288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 calls W,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W calls Y,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Y sets </a:t>
            </a:r>
            <a:r>
              <a:rPr lang="en-US" altLang="en-US" sz="2400" b="1">
                <a:solidFill>
                  <a:srgbClr val="996633"/>
                </a:solidFill>
                <a:latin typeface="Arial" panose="020B0604020202020204" pitchFamily="34" charset="0"/>
              </a:rPr>
              <a:t>W.a</a:t>
            </a:r>
            <a:r>
              <a:rPr lang="en-US" altLang="en-US" sz="2400" b="1">
                <a:latin typeface="Arial" panose="020B0604020202020204" pitchFamily="34" charset="0"/>
              </a:rPr>
              <a:t> to 0.</a:t>
            </a:r>
          </a:p>
        </p:txBody>
      </p:sp>
      <p:sp>
        <p:nvSpPr>
          <p:cNvPr id="45060" name="Freeform 4">
            <a:extLst>
              <a:ext uri="{FF2B5EF4-FFF2-40B4-BE49-F238E27FC236}">
                <a16:creationId xmlns:a16="http://schemas.microsoft.com/office/drawing/2014/main" id="{A6ECCE2A-AF9C-974B-9B37-7F8DD628DA85}"/>
              </a:ext>
            </a:extLst>
          </p:cNvPr>
          <p:cNvSpPr>
            <a:spLocks/>
          </p:cNvSpPr>
          <p:nvPr/>
        </p:nvSpPr>
        <p:spPr bwMode="auto">
          <a:xfrm>
            <a:off x="0" y="3276600"/>
            <a:ext cx="762000" cy="2819400"/>
          </a:xfrm>
          <a:custGeom>
            <a:avLst/>
            <a:gdLst>
              <a:gd name="T0" fmla="*/ 2147483646 w 480"/>
              <a:gd name="T1" fmla="*/ 2147483646 h 1776"/>
              <a:gd name="T2" fmla="*/ 0 w 480"/>
              <a:gd name="T3" fmla="*/ 2147483646 h 1776"/>
              <a:gd name="T4" fmla="*/ 2147483646 w 480"/>
              <a:gd name="T5" fmla="*/ 0 h 1776"/>
              <a:gd name="T6" fmla="*/ 0 60000 65536"/>
              <a:gd name="T7" fmla="*/ 0 60000 65536"/>
              <a:gd name="T8" fmla="*/ 0 60000 65536"/>
              <a:gd name="T9" fmla="*/ 0 w 480"/>
              <a:gd name="T10" fmla="*/ 0 h 1776"/>
              <a:gd name="T11" fmla="*/ 480 w 480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776">
                <a:moveTo>
                  <a:pt x="480" y="1776"/>
                </a:moveTo>
                <a:cubicBezTo>
                  <a:pt x="240" y="1492"/>
                  <a:pt x="0" y="1208"/>
                  <a:pt x="0" y="912"/>
                </a:cubicBezTo>
                <a:cubicBezTo>
                  <a:pt x="0" y="616"/>
                  <a:pt x="240" y="308"/>
                  <a:pt x="48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Freeform 5">
            <a:extLst>
              <a:ext uri="{FF2B5EF4-FFF2-40B4-BE49-F238E27FC236}">
                <a16:creationId xmlns:a16="http://schemas.microsoft.com/office/drawing/2014/main" id="{65D2FBB2-01F7-1841-9CB4-81E0A4586DC6}"/>
              </a:ext>
            </a:extLst>
          </p:cNvPr>
          <p:cNvSpPr>
            <a:spLocks/>
          </p:cNvSpPr>
          <p:nvPr/>
        </p:nvSpPr>
        <p:spPr bwMode="auto">
          <a:xfrm>
            <a:off x="1752600" y="4114800"/>
            <a:ext cx="1243013" cy="914400"/>
          </a:xfrm>
          <a:custGeom>
            <a:avLst/>
            <a:gdLst>
              <a:gd name="T0" fmla="*/ 0 w 783"/>
              <a:gd name="T1" fmla="*/ 0 h 576"/>
              <a:gd name="T2" fmla="*/ 2147483646 w 783"/>
              <a:gd name="T3" fmla="*/ 2147483646 h 576"/>
              <a:gd name="T4" fmla="*/ 2147483646 w 783"/>
              <a:gd name="T5" fmla="*/ 2147483646 h 576"/>
              <a:gd name="T6" fmla="*/ 0 60000 65536"/>
              <a:gd name="T7" fmla="*/ 0 60000 65536"/>
              <a:gd name="T8" fmla="*/ 0 60000 65536"/>
              <a:gd name="T9" fmla="*/ 0 w 783"/>
              <a:gd name="T10" fmla="*/ 0 h 576"/>
              <a:gd name="T11" fmla="*/ 783 w 783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3" h="576">
                <a:moveTo>
                  <a:pt x="0" y="0"/>
                </a:moveTo>
                <a:cubicBezTo>
                  <a:pt x="328" y="24"/>
                  <a:pt x="656" y="48"/>
                  <a:pt x="720" y="144"/>
                </a:cubicBezTo>
                <a:cubicBezTo>
                  <a:pt x="783" y="239"/>
                  <a:pt x="448" y="503"/>
                  <a:pt x="384" y="57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7">
            <a:extLst>
              <a:ext uri="{FF2B5EF4-FFF2-40B4-BE49-F238E27FC236}">
                <a16:creationId xmlns:a16="http://schemas.microsoft.com/office/drawing/2014/main" id="{571DE7EE-10D9-8842-AC13-BA1BF836E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480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 :=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Y()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output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end Z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a :=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Y()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output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end 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:= 0;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end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Z()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W()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end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4">
            <a:extLst>
              <a:ext uri="{FF2B5EF4-FFF2-40B4-BE49-F238E27FC236}">
                <a16:creationId xmlns:a16="http://schemas.microsoft.com/office/drawing/2014/main" id="{BD755972-2385-C142-A156-B31C772E3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215789-DDA7-C141-98B7-D62CBE035B5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6F884177-F219-8D42-94E1-C8879A3FD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724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a, b, 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end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end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S()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end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…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end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P()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end main	</a:t>
            </a:r>
          </a:p>
        </p:txBody>
      </p:sp>
      <p:sp>
        <p:nvSpPr>
          <p:cNvPr id="46083" name="AutoShape 4">
            <a:extLst>
              <a:ext uri="{FF2B5EF4-FFF2-40B4-BE49-F238E27FC236}">
                <a16:creationId xmlns:a16="http://schemas.microsoft.com/office/drawing/2014/main" id="{B892DB43-B8A1-404E-A844-02720BE3FE15}"/>
              </a:ext>
            </a:extLst>
          </p:cNvPr>
          <p:cNvSpPr>
            <a:spLocks/>
          </p:cNvSpPr>
          <p:nvPr/>
        </p:nvSpPr>
        <p:spPr bwMode="auto">
          <a:xfrm>
            <a:off x="2603500" y="4953000"/>
            <a:ext cx="228600" cy="914400"/>
          </a:xfrm>
          <a:prstGeom prst="rightBracket">
            <a:avLst>
              <a:gd name="adj" fmla="val 3333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84" name="AutoShape 5">
            <a:extLst>
              <a:ext uri="{FF2B5EF4-FFF2-40B4-BE49-F238E27FC236}">
                <a16:creationId xmlns:a16="http://schemas.microsoft.com/office/drawing/2014/main" id="{9DBA25A6-E028-184A-B931-4ADEAB9F8B66}"/>
              </a:ext>
            </a:extLst>
          </p:cNvPr>
          <p:cNvSpPr>
            <a:spLocks/>
          </p:cNvSpPr>
          <p:nvPr/>
        </p:nvSpPr>
        <p:spPr bwMode="auto">
          <a:xfrm>
            <a:off x="393700" y="1143000"/>
            <a:ext cx="152400" cy="5257800"/>
          </a:xfrm>
          <a:prstGeom prst="leftBracket">
            <a:avLst>
              <a:gd name="adj" fmla="val 2875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85" name="AutoShape 14">
            <a:extLst>
              <a:ext uri="{FF2B5EF4-FFF2-40B4-BE49-F238E27FC236}">
                <a16:creationId xmlns:a16="http://schemas.microsoft.com/office/drawing/2014/main" id="{E7632561-BE3C-4F42-9372-23E306DBDD9D}"/>
              </a:ext>
            </a:extLst>
          </p:cNvPr>
          <p:cNvSpPr>
            <a:spLocks/>
          </p:cNvSpPr>
          <p:nvPr/>
        </p:nvSpPr>
        <p:spPr bwMode="auto">
          <a:xfrm>
            <a:off x="698500" y="1676400"/>
            <a:ext cx="152400" cy="3048000"/>
          </a:xfrm>
          <a:prstGeom prst="leftBracket">
            <a:avLst>
              <a:gd name="adj" fmla="val 16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86" name="AutoShape 15">
            <a:extLst>
              <a:ext uri="{FF2B5EF4-FFF2-40B4-BE49-F238E27FC236}">
                <a16:creationId xmlns:a16="http://schemas.microsoft.com/office/drawing/2014/main" id="{59A9DC0E-3E7A-6E47-B0F7-B0A78F6EF714}"/>
              </a:ext>
            </a:extLst>
          </p:cNvPr>
          <p:cNvSpPr>
            <a:spLocks/>
          </p:cNvSpPr>
          <p:nvPr/>
        </p:nvSpPr>
        <p:spPr bwMode="auto">
          <a:xfrm>
            <a:off x="1231900" y="2209800"/>
            <a:ext cx="152400" cy="1676400"/>
          </a:xfrm>
          <a:prstGeom prst="leftBracket">
            <a:avLst>
              <a:gd name="adj" fmla="val 91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87" name="AutoShape 16">
            <a:extLst>
              <a:ext uri="{FF2B5EF4-FFF2-40B4-BE49-F238E27FC236}">
                <a16:creationId xmlns:a16="http://schemas.microsoft.com/office/drawing/2014/main" id="{86ED9FE1-C6AF-5D40-AB66-2CAD010CA9DD}"/>
              </a:ext>
            </a:extLst>
          </p:cNvPr>
          <p:cNvSpPr>
            <a:spLocks/>
          </p:cNvSpPr>
          <p:nvPr/>
        </p:nvSpPr>
        <p:spPr bwMode="auto">
          <a:xfrm>
            <a:off x="2146300" y="2819400"/>
            <a:ext cx="152400" cy="457200"/>
          </a:xfrm>
          <a:prstGeom prst="leftBracket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88" name="Rectangle 17">
            <a:extLst>
              <a:ext uri="{FF2B5EF4-FFF2-40B4-BE49-F238E27FC236}">
                <a16:creationId xmlns:a16="http://schemas.microsoft.com/office/drawing/2014/main" id="{B2B0587C-3098-004B-9E56-20045E98A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915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" panose="020B0604020202020204" pitchFamily="34" charset="0"/>
              </a:rPr>
              <a:t>Static vs. Dynamic Scoping</a:t>
            </a:r>
          </a:p>
        </p:txBody>
      </p:sp>
      <p:grpSp>
        <p:nvGrpSpPr>
          <p:cNvPr id="46089" name="Group 35">
            <a:extLst>
              <a:ext uri="{FF2B5EF4-FFF2-40B4-BE49-F238E27FC236}">
                <a16:creationId xmlns:a16="http://schemas.microsoft.com/office/drawing/2014/main" id="{5174E203-2B10-CC4E-A3B9-23B6FAFB01D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066800"/>
            <a:ext cx="3913188" cy="5607050"/>
            <a:chOff x="2127" y="672"/>
            <a:chExt cx="2465" cy="3532"/>
          </a:xfrm>
        </p:grpSpPr>
        <p:sp>
          <p:nvSpPr>
            <p:cNvPr id="46095" name="Text Box 19">
              <a:extLst>
                <a:ext uri="{FF2B5EF4-FFF2-40B4-BE49-F238E27FC236}">
                  <a16:creationId xmlns:a16="http://schemas.microsoft.com/office/drawing/2014/main" id="{B9EA5862-C669-8846-96AD-346EAA6FA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672"/>
              <a:ext cx="768" cy="35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main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---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---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main.P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main.R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6096" name="Freeform 20">
              <a:extLst>
                <a:ext uri="{FF2B5EF4-FFF2-40B4-BE49-F238E27FC236}">
                  <a16:creationId xmlns:a16="http://schemas.microsoft.com/office/drawing/2014/main" id="{C44AB305-762D-D14D-8A48-9E272C606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768"/>
              <a:ext cx="672" cy="1776"/>
            </a:xfrm>
            <a:custGeom>
              <a:avLst/>
              <a:gdLst>
                <a:gd name="T0" fmla="*/ 672 w 672"/>
                <a:gd name="T1" fmla="*/ 1776 h 1776"/>
                <a:gd name="T2" fmla="*/ 96 w 672"/>
                <a:gd name="T3" fmla="*/ 1488 h 1776"/>
                <a:gd name="T4" fmla="*/ 96 w 672"/>
                <a:gd name="T5" fmla="*/ 240 h 1776"/>
                <a:gd name="T6" fmla="*/ 336 w 672"/>
                <a:gd name="T7" fmla="*/ 48 h 17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776"/>
                <a:gd name="T14" fmla="*/ 672 w 672"/>
                <a:gd name="T15" fmla="*/ 1776 h 17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776">
                  <a:moveTo>
                    <a:pt x="672" y="1776"/>
                  </a:moveTo>
                  <a:cubicBezTo>
                    <a:pt x="431" y="1759"/>
                    <a:pt x="191" y="1743"/>
                    <a:pt x="96" y="1488"/>
                  </a:cubicBezTo>
                  <a:cubicBezTo>
                    <a:pt x="0" y="1232"/>
                    <a:pt x="56" y="479"/>
                    <a:pt x="96" y="240"/>
                  </a:cubicBezTo>
                  <a:cubicBezTo>
                    <a:pt x="135" y="0"/>
                    <a:pt x="304" y="72"/>
                    <a:pt x="336" y="4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Freeform 21">
              <a:extLst>
                <a:ext uri="{FF2B5EF4-FFF2-40B4-BE49-F238E27FC236}">
                  <a16:creationId xmlns:a16="http://schemas.microsoft.com/office/drawing/2014/main" id="{C69FDCC1-788A-124C-96EC-A4C46618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912"/>
              <a:ext cx="1031" cy="1872"/>
            </a:xfrm>
            <a:custGeom>
              <a:avLst/>
              <a:gdLst>
                <a:gd name="T0" fmla="*/ 384 w 1031"/>
                <a:gd name="T1" fmla="*/ 0 h 1872"/>
                <a:gd name="T2" fmla="*/ 720 w 1031"/>
                <a:gd name="T3" fmla="*/ 240 h 1872"/>
                <a:gd name="T4" fmla="*/ 912 w 1031"/>
                <a:gd name="T5" fmla="*/ 1440 h 1872"/>
                <a:gd name="T6" fmla="*/ 0 w 1031"/>
                <a:gd name="T7" fmla="*/ 1872 h 1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1"/>
                <a:gd name="T13" fmla="*/ 0 h 1872"/>
                <a:gd name="T14" fmla="*/ 1031 w 1031"/>
                <a:gd name="T15" fmla="*/ 1872 h 1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1" h="1872">
                  <a:moveTo>
                    <a:pt x="384" y="0"/>
                  </a:moveTo>
                  <a:cubicBezTo>
                    <a:pt x="508" y="0"/>
                    <a:pt x="632" y="0"/>
                    <a:pt x="720" y="240"/>
                  </a:cubicBezTo>
                  <a:cubicBezTo>
                    <a:pt x="807" y="479"/>
                    <a:pt x="1031" y="1168"/>
                    <a:pt x="912" y="1440"/>
                  </a:cubicBezTo>
                  <a:cubicBezTo>
                    <a:pt x="792" y="1711"/>
                    <a:pt x="396" y="1791"/>
                    <a:pt x="0" y="187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Freeform 22">
              <a:extLst>
                <a:ext uri="{FF2B5EF4-FFF2-40B4-BE49-F238E27FC236}">
                  <a16:creationId xmlns:a16="http://schemas.microsoft.com/office/drawing/2014/main" id="{BA3E3491-A466-6F48-94FD-9591E2619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2256"/>
              <a:ext cx="849" cy="1152"/>
            </a:xfrm>
            <a:custGeom>
              <a:avLst/>
              <a:gdLst>
                <a:gd name="T0" fmla="*/ 849 w 849"/>
                <a:gd name="T1" fmla="*/ 1152 h 1152"/>
                <a:gd name="T2" fmla="*/ 33 w 849"/>
                <a:gd name="T3" fmla="*/ 432 h 1152"/>
                <a:gd name="T4" fmla="*/ 657 w 849"/>
                <a:gd name="T5" fmla="*/ 0 h 1152"/>
                <a:gd name="T6" fmla="*/ 0 60000 65536"/>
                <a:gd name="T7" fmla="*/ 0 60000 65536"/>
                <a:gd name="T8" fmla="*/ 0 60000 65536"/>
                <a:gd name="T9" fmla="*/ 0 w 849"/>
                <a:gd name="T10" fmla="*/ 0 h 1152"/>
                <a:gd name="T11" fmla="*/ 849 w 849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9" h="1152">
                  <a:moveTo>
                    <a:pt x="849" y="1152"/>
                  </a:moveTo>
                  <a:cubicBezTo>
                    <a:pt x="457" y="888"/>
                    <a:pt x="65" y="624"/>
                    <a:pt x="33" y="432"/>
                  </a:cubicBezTo>
                  <a:cubicBezTo>
                    <a:pt x="0" y="239"/>
                    <a:pt x="328" y="119"/>
                    <a:pt x="657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Freeform 23">
              <a:extLst>
                <a:ext uri="{FF2B5EF4-FFF2-40B4-BE49-F238E27FC236}">
                  <a16:creationId xmlns:a16="http://schemas.microsoft.com/office/drawing/2014/main" id="{C83047A9-B34B-4947-931A-9B343AC9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768"/>
              <a:ext cx="1280" cy="2880"/>
            </a:xfrm>
            <a:custGeom>
              <a:avLst/>
              <a:gdLst>
                <a:gd name="T0" fmla="*/ 288 w 1280"/>
                <a:gd name="T1" fmla="*/ 0 h 2880"/>
                <a:gd name="T2" fmla="*/ 1056 w 1280"/>
                <a:gd name="T3" fmla="*/ 480 h 2880"/>
                <a:gd name="T4" fmla="*/ 1104 w 1280"/>
                <a:gd name="T5" fmla="*/ 1584 h 2880"/>
                <a:gd name="T6" fmla="*/ 0 w 1280"/>
                <a:gd name="T7" fmla="*/ 2880 h 28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0"/>
                <a:gd name="T13" fmla="*/ 0 h 2880"/>
                <a:gd name="T14" fmla="*/ 1280 w 1280"/>
                <a:gd name="T15" fmla="*/ 2880 h 28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0" h="2880">
                  <a:moveTo>
                    <a:pt x="288" y="0"/>
                  </a:moveTo>
                  <a:cubicBezTo>
                    <a:pt x="604" y="108"/>
                    <a:pt x="920" y="216"/>
                    <a:pt x="1056" y="480"/>
                  </a:cubicBezTo>
                  <a:cubicBezTo>
                    <a:pt x="1191" y="743"/>
                    <a:pt x="1280" y="1183"/>
                    <a:pt x="1104" y="1584"/>
                  </a:cubicBezTo>
                  <a:cubicBezTo>
                    <a:pt x="927" y="1984"/>
                    <a:pt x="463" y="2432"/>
                    <a:pt x="0" y="288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4">
              <a:extLst>
                <a:ext uri="{FF2B5EF4-FFF2-40B4-BE49-F238E27FC236}">
                  <a16:creationId xmlns:a16="http://schemas.microsoft.com/office/drawing/2014/main" id="{27AD6560-67EF-EE48-B24C-69DEA87FB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6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25">
              <a:extLst>
                <a:ext uri="{FF2B5EF4-FFF2-40B4-BE49-F238E27FC236}">
                  <a16:creationId xmlns:a16="http://schemas.microsoft.com/office/drawing/2014/main" id="{FEA92420-B6EE-2642-ABC2-DE6A3293F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26">
              <a:extLst>
                <a:ext uri="{FF2B5EF4-FFF2-40B4-BE49-F238E27FC236}">
                  <a16:creationId xmlns:a16="http://schemas.microsoft.com/office/drawing/2014/main" id="{CF2B2772-E55E-EE48-B77E-20B2E0653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27">
              <a:extLst>
                <a:ext uri="{FF2B5EF4-FFF2-40B4-BE49-F238E27FC236}">
                  <a16:creationId xmlns:a16="http://schemas.microsoft.com/office/drawing/2014/main" id="{BBF0948B-A70E-974C-9466-F5BDA729E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28">
              <a:extLst>
                <a:ext uri="{FF2B5EF4-FFF2-40B4-BE49-F238E27FC236}">
                  <a16:creationId xmlns:a16="http://schemas.microsoft.com/office/drawing/2014/main" id="{55F1DC54-EFA4-7842-831F-AF639BE23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29">
              <a:extLst>
                <a:ext uri="{FF2B5EF4-FFF2-40B4-BE49-F238E27FC236}">
                  <a16:creationId xmlns:a16="http://schemas.microsoft.com/office/drawing/2014/main" id="{C8ECB1F5-C419-434A-BE20-EEF929720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4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30">
              <a:extLst>
                <a:ext uri="{FF2B5EF4-FFF2-40B4-BE49-F238E27FC236}">
                  <a16:creationId xmlns:a16="http://schemas.microsoft.com/office/drawing/2014/main" id="{6C786385-97D5-9D4C-A054-1BDAC5212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7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31">
              <a:extLst>
                <a:ext uri="{FF2B5EF4-FFF2-40B4-BE49-F238E27FC236}">
                  <a16:creationId xmlns:a16="http://schemas.microsoft.com/office/drawing/2014/main" id="{65B0D6C5-CFD1-CF4B-8824-09F14AEF0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32">
              <a:extLst>
                <a:ext uri="{FF2B5EF4-FFF2-40B4-BE49-F238E27FC236}">
                  <a16:creationId xmlns:a16="http://schemas.microsoft.com/office/drawing/2014/main" id="{632D8D60-A687-D744-946F-44FEEE433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33">
              <a:extLst>
                <a:ext uri="{FF2B5EF4-FFF2-40B4-BE49-F238E27FC236}">
                  <a16:creationId xmlns:a16="http://schemas.microsoft.com/office/drawing/2014/main" id="{8F1BFEAB-F2AD-4D46-B486-393566DE8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1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34">
              <a:extLst>
                <a:ext uri="{FF2B5EF4-FFF2-40B4-BE49-F238E27FC236}">
                  <a16:creationId xmlns:a16="http://schemas.microsoft.com/office/drawing/2014/main" id="{FB7B3619-559D-AF46-A4CD-23867ABD4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9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5812" name="Text Box 36">
            <a:extLst>
              <a:ext uri="{FF2B5EF4-FFF2-40B4-BE49-F238E27FC236}">
                <a16:creationId xmlns:a16="http://schemas.microsoft.com/office/drawing/2014/main" id="{307BC46B-089C-A048-95BA-308E43566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46200"/>
            <a:ext cx="21526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Static Scoping: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 bound to R.a,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000">
                <a:latin typeface="Arial" panose="020B0604020202020204" pitchFamily="34" charset="0"/>
              </a:rPr>
              <a:t> to main.b,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000">
                <a:latin typeface="Arial" panose="020B0604020202020204" pitchFamily="34" charset="0"/>
              </a:rPr>
              <a:t> to main.c</a:t>
            </a:r>
          </a:p>
        </p:txBody>
      </p:sp>
      <p:sp>
        <p:nvSpPr>
          <p:cNvPr id="715813" name="Text Box 37">
            <a:extLst>
              <a:ext uri="{FF2B5EF4-FFF2-40B4-BE49-F238E27FC236}">
                <a16:creationId xmlns:a16="http://schemas.microsoft.com/office/drawing/2014/main" id="{0FC8349D-9867-1C4A-88D5-87D50F31E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2249488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Dynamic Scoping: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 bound to R.a,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000">
                <a:latin typeface="Arial" panose="020B0604020202020204" pitchFamily="34" charset="0"/>
              </a:rPr>
              <a:t> to main.b,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000">
                <a:latin typeface="Arial" panose="020B0604020202020204" pitchFamily="34" charset="0"/>
              </a:rPr>
              <a:t> to P.c</a:t>
            </a:r>
          </a:p>
        </p:txBody>
      </p:sp>
      <p:sp>
        <p:nvSpPr>
          <p:cNvPr id="715815" name="Rectangle 39">
            <a:extLst>
              <a:ext uri="{FF2B5EF4-FFF2-40B4-BE49-F238E27FC236}">
                <a16:creationId xmlns:a16="http://schemas.microsoft.com/office/drawing/2014/main" id="{A34F5C89-7A66-2F4D-9C59-94F291D44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2057400" cy="1905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15816" name="Rectangle 40">
            <a:extLst>
              <a:ext uri="{FF2B5EF4-FFF2-40B4-BE49-F238E27FC236}">
                <a16:creationId xmlns:a16="http://schemas.microsoft.com/office/drawing/2014/main" id="{B96472DA-5C49-5444-8FF3-8411E385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76600"/>
            <a:ext cx="2667000" cy="3581400"/>
          </a:xfrm>
          <a:prstGeom prst="rect">
            <a:avLst/>
          </a:prstGeom>
          <a:solidFill>
            <a:schemeClr val="accent1">
              <a:alpha val="12157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15817" name="Rectangle 41">
            <a:extLst>
              <a:ext uri="{FF2B5EF4-FFF2-40B4-BE49-F238E27FC236}">
                <a16:creationId xmlns:a16="http://schemas.microsoft.com/office/drawing/2014/main" id="{0902C933-B5AA-C942-B638-3BF15E0B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066800"/>
            <a:ext cx="3124200" cy="5791200"/>
          </a:xfrm>
          <a:prstGeom prst="rect">
            <a:avLst/>
          </a:prstGeom>
          <a:solidFill>
            <a:schemeClr val="accent1">
              <a:alpha val="7059"/>
            </a:schemeClr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812" grpId="0" animBg="1"/>
      <p:bldP spid="715813" grpId="0" animBg="1"/>
      <p:bldP spid="715815" grpId="0" animBg="1"/>
      <p:bldP spid="715816" grpId="0" animBg="1"/>
      <p:bldP spid="7158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50B4A229-2573-1E4F-9AF7-F0E146403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Dynamic Scoping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789C5C0B-C728-A742-AE01-58C7EC64E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Dynamic scoping is considered a bad idea. Why?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More on static and dynamic scoping to come!</a:t>
            </a:r>
          </a:p>
        </p:txBody>
      </p:sp>
      <p:sp>
        <p:nvSpPr>
          <p:cNvPr id="48131" name="Footer Placeholder 3">
            <a:extLst>
              <a:ext uri="{FF2B5EF4-FFF2-40B4-BE49-F238E27FC236}">
                <a16:creationId xmlns:a16="http://schemas.microsoft.com/office/drawing/2014/main" id="{9E1DE1D6-CF4D-364C-9DC4-EFBFCCF689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6A7283ED-87B2-2B4B-9BC1-5FDC8F182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66615-D8C7-DD4B-AB82-6FEA616A22A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623F3645-E584-F941-A8D1-C1A1E704D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End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42C9FDC3-6362-E944-907D-A7C03A461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51357816-B357-9D4F-B429-5EE8C3FD3C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ABF0ACB9-89F1-DA45-8FAD-6F7C95C17A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5061EE-B3F9-D745-B081-F977EB400BA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5AEB637D-48E4-AD4B-9117-43F613509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2542DBAB-ABBA-274D-93F3-470866441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226C08-D778-5143-BE47-D086C37DE0E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ED4AA48-0D8D-7C48-8C3B-33F042143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Scoping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7F62E7A-1628-1C4E-A644-6F939204C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most languages the same variable name can be used to denote different memory locations</a:t>
            </a:r>
          </a:p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Scoping rules: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map variable to location</a:t>
            </a: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Scope: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region of program text where a declaration is visible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Most languages use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static scoping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Mapping from variables to locations is made at compile time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Block-structured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programming languages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Nested subroutines (Pascal, ML, Scheme, etc.)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Nested blocks (C, C++ { … })</a:t>
            </a:r>
          </a:p>
          <a:p>
            <a:pPr lvl="2" eaLnBrk="1" hangingPunct="1"/>
            <a:endParaRPr lang="en-US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>
            <a:extLst>
              <a:ext uri="{FF2B5EF4-FFF2-40B4-BE49-F238E27FC236}">
                <a16:creationId xmlns:a16="http://schemas.microsoft.com/office/drawing/2014/main" id="{1DCD9650-516D-6D40-87D9-E1E4222F20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ACB791E6-F7C9-7840-836A-BFD47C79C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45E258-B52C-D940-8898-4BA6A371966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EA8725E-651F-ED4F-BD04-C8A799D76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8113"/>
            <a:ext cx="8707438" cy="1004887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Static Scoping in Block Structured Programming Languages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662D510-3CD8-5749-8B12-F5F492692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4196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Also known as lexical scoping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Block structure and nesting of blocks gives rise to the </a:t>
            </a:r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closest nested scope rule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There are local variable declaration within a block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A block inherits variable declarations from enclosing blocks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Local declarations take precedence over inherited ones</a:t>
            </a:r>
          </a:p>
          <a:p>
            <a:pPr lvl="2" eaLnBrk="1" hangingPunct="1"/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Hole in scope of inherited declaration</a:t>
            </a:r>
          </a:p>
          <a:p>
            <a:pPr lvl="2" eaLnBrk="1" hangingPunct="1"/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In other words, inherited declaration is hidden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Lookup for non-local variables proceeds from inner to outer enclosing blocks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2582CFD9-CD81-AD40-A0DF-63952E232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97CD07-B06D-AA4B-8591-F39CCB1F504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B8A4E0A-6E3A-F442-98AA-F54B9F750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 - Block Structured PL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A214D9A-7DEB-1345-981A-F133280E1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724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a, b, 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end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end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end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end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end main	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6CA91C63-9460-BB4A-84C3-20C01F8AB2B8}"/>
              </a:ext>
            </a:extLst>
          </p:cNvPr>
          <p:cNvSpPr>
            <a:spLocks/>
          </p:cNvSpPr>
          <p:nvPr/>
        </p:nvSpPr>
        <p:spPr bwMode="auto">
          <a:xfrm>
            <a:off x="2603500" y="4953000"/>
            <a:ext cx="228600" cy="914400"/>
          </a:xfrm>
          <a:prstGeom prst="rightBracket">
            <a:avLst>
              <a:gd name="adj" fmla="val 3333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AD7D88BD-6F8B-A04E-8A73-5BBAED3702D9}"/>
              </a:ext>
            </a:extLst>
          </p:cNvPr>
          <p:cNvSpPr>
            <a:spLocks/>
          </p:cNvSpPr>
          <p:nvPr/>
        </p:nvSpPr>
        <p:spPr bwMode="auto">
          <a:xfrm>
            <a:off x="393700" y="1143000"/>
            <a:ext cx="152400" cy="5257800"/>
          </a:xfrm>
          <a:prstGeom prst="leftBracket">
            <a:avLst>
              <a:gd name="adj" fmla="val 2875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A426AE7E-39A3-AD46-B709-BA9A381A5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0"/>
            <a:ext cx="37052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Nested block structure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allows locally defined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variables and subroutines</a:t>
            </a:r>
          </a:p>
        </p:txBody>
      </p:sp>
      <p:sp>
        <p:nvSpPr>
          <p:cNvPr id="672775" name="Text Box 7">
            <a:extLst>
              <a:ext uri="{FF2B5EF4-FFF2-40B4-BE49-F238E27FC236}">
                <a16:creationId xmlns:a16="http://schemas.microsoft.com/office/drawing/2014/main" id="{EDC38C9F-204C-9943-8BF3-C765467A6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2460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main.a, main.b, P.c</a:t>
            </a:r>
          </a:p>
        </p:txBody>
      </p:sp>
      <p:sp>
        <p:nvSpPr>
          <p:cNvPr id="672776" name="Text Box 8">
            <a:extLst>
              <a:ext uri="{FF2B5EF4-FFF2-40B4-BE49-F238E27FC236}">
                <a16:creationId xmlns:a16="http://schemas.microsoft.com/office/drawing/2014/main" id="{07F3770D-F7D4-BE42-8282-7BD61A0C3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293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main.a,main.b,S.c,S.d</a:t>
            </a:r>
          </a:p>
        </p:txBody>
      </p:sp>
      <p:sp>
        <p:nvSpPr>
          <p:cNvPr id="672777" name="Text Box 9">
            <a:extLst>
              <a:ext uri="{FF2B5EF4-FFF2-40B4-BE49-F238E27FC236}">
                <a16:creationId xmlns:a16="http://schemas.microsoft.com/office/drawing/2014/main" id="{C74F9696-2FD1-F445-9951-899213E32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5081588"/>
            <a:ext cx="250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R.a, main.b, main.c</a:t>
            </a:r>
          </a:p>
        </p:txBody>
      </p:sp>
      <p:sp>
        <p:nvSpPr>
          <p:cNvPr id="672778" name="Text Box 10">
            <a:extLst>
              <a:ext uri="{FF2B5EF4-FFF2-40B4-BE49-F238E27FC236}">
                <a16:creationId xmlns:a16="http://schemas.microsoft.com/office/drawing/2014/main" id="{F8BEF529-5766-F44A-88F3-63412373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752600"/>
            <a:ext cx="250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21707"/>
                </a:solidFill>
                <a:latin typeface="Arial" panose="020B0604020202020204" pitchFamily="34" charset="0"/>
              </a:rPr>
              <a:t>main.P, P.S, main.R</a:t>
            </a:r>
          </a:p>
        </p:txBody>
      </p:sp>
      <p:sp>
        <p:nvSpPr>
          <p:cNvPr id="672779" name="Text Box 11">
            <a:extLst>
              <a:ext uri="{FF2B5EF4-FFF2-40B4-BE49-F238E27FC236}">
                <a16:creationId xmlns:a16="http://schemas.microsoft.com/office/drawing/2014/main" id="{D223E3DA-C41C-C043-9E42-06089AAE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2438400"/>
            <a:ext cx="208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21707"/>
                </a:solidFill>
                <a:latin typeface="Arial" panose="020B0604020202020204" pitchFamily="34" charset="0"/>
              </a:rPr>
              <a:t>main.P, P.S, S.R</a:t>
            </a:r>
          </a:p>
        </p:txBody>
      </p:sp>
      <p:sp>
        <p:nvSpPr>
          <p:cNvPr id="672780" name="Text Box 12">
            <a:extLst>
              <a:ext uri="{FF2B5EF4-FFF2-40B4-BE49-F238E27FC236}">
                <a16:creationId xmlns:a16="http://schemas.microsoft.com/office/drawing/2014/main" id="{EDD359BF-ECBA-0D46-AA39-90B7FAD7F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19400"/>
            <a:ext cx="197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21707"/>
                </a:solidFill>
                <a:latin typeface="Arial" panose="020B0604020202020204" pitchFamily="34" charset="0"/>
              </a:rPr>
              <a:t>S.R,P.S,main.P</a:t>
            </a:r>
          </a:p>
        </p:txBody>
      </p:sp>
      <p:sp>
        <p:nvSpPr>
          <p:cNvPr id="672781" name="Text Box 13">
            <a:extLst>
              <a:ext uri="{FF2B5EF4-FFF2-40B4-BE49-F238E27FC236}">
                <a16:creationId xmlns:a16="http://schemas.microsoft.com/office/drawing/2014/main" id="{63DAC01F-ED34-E641-A1E3-985E4BCBF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5094288"/>
            <a:ext cx="2020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21707"/>
                </a:solidFill>
                <a:latin typeface="Arial" panose="020B0604020202020204" pitchFamily="34" charset="0"/>
              </a:rPr>
              <a:t>main.R, main.P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E9EFC743-C3CB-454E-9A7C-A59653013DCC}"/>
              </a:ext>
            </a:extLst>
          </p:cNvPr>
          <p:cNvSpPr>
            <a:spLocks/>
          </p:cNvSpPr>
          <p:nvPr/>
        </p:nvSpPr>
        <p:spPr bwMode="auto">
          <a:xfrm>
            <a:off x="698500" y="1676400"/>
            <a:ext cx="152400" cy="3048000"/>
          </a:xfrm>
          <a:prstGeom prst="leftBracket">
            <a:avLst>
              <a:gd name="adj" fmla="val 16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46751C93-FD38-154F-9810-34C5DDB68F1D}"/>
              </a:ext>
            </a:extLst>
          </p:cNvPr>
          <p:cNvSpPr>
            <a:spLocks/>
          </p:cNvSpPr>
          <p:nvPr/>
        </p:nvSpPr>
        <p:spPr bwMode="auto">
          <a:xfrm>
            <a:off x="1231900" y="2209800"/>
            <a:ext cx="152400" cy="1676400"/>
          </a:xfrm>
          <a:prstGeom prst="leftBracket">
            <a:avLst>
              <a:gd name="adj" fmla="val 91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117EDC4E-A51B-844E-8494-53627792B238}"/>
              </a:ext>
            </a:extLst>
          </p:cNvPr>
          <p:cNvSpPr>
            <a:spLocks/>
          </p:cNvSpPr>
          <p:nvPr/>
        </p:nvSpPr>
        <p:spPr bwMode="auto">
          <a:xfrm>
            <a:off x="2146300" y="2819400"/>
            <a:ext cx="152400" cy="457200"/>
          </a:xfrm>
          <a:prstGeom prst="leftBracket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5" grpId="0" autoUpdateAnimBg="0"/>
      <p:bldP spid="672776" grpId="0" autoUpdateAnimBg="0"/>
      <p:bldP spid="672777" grpId="0" autoUpdateAnimBg="0"/>
      <p:bldP spid="672778" grpId="0" autoUpdateAnimBg="0"/>
      <p:bldP spid="672779" grpId="0" autoUpdateAnimBg="0"/>
      <p:bldP spid="672780" grpId="0" autoUpdateAnimBg="0"/>
      <p:bldP spid="6727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>
            <a:extLst>
              <a:ext uri="{FF2B5EF4-FFF2-40B4-BE49-F238E27FC236}">
                <a16:creationId xmlns:a16="http://schemas.microsoft.com/office/drawing/2014/main" id="{3A0B0868-9ECC-C243-B0CA-87FB37C406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C203669A-9EBE-8842-B363-C52420C95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F3B6E3-CE02-574F-94D6-0BCAAD2DD68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3E8D527-A39E-D14F-BAE5-17D0DA4F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3835400" cy="5638800"/>
          </a:xfrm>
          <a:prstGeom prst="rect">
            <a:avLst/>
          </a:prstGeom>
          <a:solidFill>
            <a:srgbClr val="E6E65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6A659F7-1029-0F4F-84D3-635764505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00200"/>
            <a:ext cx="2751138" cy="259715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B086FF0D-962A-A440-AA8C-E6C8166EC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057400"/>
            <a:ext cx="2001838" cy="13795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217921E7-2821-BB4D-A48D-848688F3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00600"/>
            <a:ext cx="1417638" cy="6492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5945DE68-DEF6-094F-958A-98BD1418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750888" cy="323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1DABAE95-F167-8340-942A-1436216E0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8382000" cy="480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a, b, 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           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end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end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end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end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end main</a:t>
            </a:r>
            <a:r>
              <a:rPr lang="en-US" altLang="en-US" sz="1800" i="1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A4479055-0066-3D4D-AB5C-8044476C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47800"/>
            <a:ext cx="4298950" cy="23082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Rule</a:t>
            </a:r>
            <a:r>
              <a:rPr lang="en-US" altLang="en-US" sz="2400">
                <a:latin typeface="Arial" panose="020B0604020202020204" pitchFamily="34" charset="0"/>
              </a:rPr>
              <a:t>: a variable is visible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if it is declared in its own 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or in a textually surrounding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block </a:t>
            </a:r>
            <a:r>
              <a:rPr lang="en-US" altLang="en-US" sz="2400" b="1">
                <a:latin typeface="Arial" panose="020B0604020202020204" pitchFamily="34" charset="0"/>
              </a:rPr>
              <a:t>and</a:t>
            </a:r>
            <a:r>
              <a:rPr lang="en-US" altLang="en-US" sz="2400">
                <a:latin typeface="Arial" panose="020B0604020202020204" pitchFamily="34" charset="0"/>
              </a:rPr>
              <a:t> it is not </a:t>
            </a:r>
            <a:r>
              <a:rPr lang="ja-JP" altLang="en-US" sz="2400">
                <a:latin typeface="Arial" panose="020B0604020202020204" pitchFamily="34" charset="0"/>
              </a:rPr>
              <a:t>‘</a:t>
            </a:r>
            <a:r>
              <a:rPr lang="en-US" altLang="ja-JP" sz="2400">
                <a:latin typeface="Arial" panose="020B0604020202020204" pitchFamily="34" charset="0"/>
              </a:rPr>
              <a:t>hidden</a:t>
            </a:r>
            <a:r>
              <a:rPr lang="ja-JP" altLang="en-US" sz="2400">
                <a:latin typeface="Arial" panose="020B0604020202020204" pitchFamily="34" charset="0"/>
              </a:rPr>
              <a:t>’</a:t>
            </a:r>
            <a:r>
              <a:rPr lang="en-US" altLang="ja-JP" sz="2400">
                <a:latin typeface="Arial" panose="020B0604020202020204" pitchFamily="34" charset="0"/>
              </a:rPr>
              <a:t> by a </a:t>
            </a:r>
            <a:r>
              <a:rPr lang="en-US" altLang="en-US" sz="2400">
                <a:latin typeface="Arial" panose="020B0604020202020204" pitchFamily="34" charset="0"/>
              </a:rPr>
              <a:t>binding in a closer block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(i.e., there is no hole in scope)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3EEC1EDD-C2F1-1042-92B3-80C48C6D3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F288E-55D3-5545-AB8F-30C9BA2853D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77736CF-1F0A-E048-B2A1-71EBAD42B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 with Frames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CA0BC9E-5048-F14E-B3D1-1E9941F7F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343400" cy="464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a,</a:t>
            </a: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b</a:t>
            </a:r>
            <a:r>
              <a:rPr lang="en-US" altLang="en-US" sz="180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</a:t>
            </a:r>
            <a:r>
              <a:rPr lang="en-US" altLang="en-US" sz="180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integer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    /*3*/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 /*8*/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 /*10*/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end R /*11*/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 /*9*/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end S /*12*/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/*4*/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/*7*/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end P /*13*/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 /*5*/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end R /*6*/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r>
              <a:rPr lang="en-US" altLang="en-US" sz="180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/*2*/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 end main /*14*/	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E01E1B3C-41A2-974C-A2E1-F7D2920EA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0"/>
            <a:ext cx="123507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  <a:latin typeface="Arial" panose="020B0604020202020204" pitchFamily="34" charset="0"/>
              </a:rPr>
              <a:t>b</a:t>
            </a: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996633"/>
                </a:solidFill>
                <a:latin typeface="Arial" panose="020B0604020202020204" pitchFamily="34" charset="0"/>
              </a:rPr>
              <a:t>c</a:t>
            </a: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9F9EC91E-0D39-5D49-BC23-A256A233D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828800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/*1*/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7265D10F-246B-D747-9D00-C38339ADE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86000"/>
            <a:ext cx="207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fp - currently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active frame</a:t>
            </a:r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22FF18F8-A722-BB44-9B0B-A4C484916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146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3A5C764A-0A35-1C47-84E5-1B9C6B43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95800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latin typeface="Arial" panose="020B0604020202020204" pitchFamily="34" charset="0"/>
              </a:rPr>
              <a:t>sp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0E85AE01-CEF9-1341-B262-ED9412AFA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8006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DC276F9A-BB71-A54F-8496-D32E6E49F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003F8989-29B8-F644-A6F1-144B19605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86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8E13CD08-E890-A74C-B33E-AF02502F8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530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" pitchFamily="2" charset="0"/>
              </a:rPr>
              <a:t>top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0EAE99F0-FBB1-1B42-976F-572EB3DA7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05200"/>
            <a:ext cx="2784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/*2*/, main calls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main.P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48AB726D-0216-DD44-8169-872E05C4C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395BC-B0D1-0142-B954-E873A2EB363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AE87C11-F26C-E744-8518-3E24D7EEF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F1A20479-3232-BE43-8BB9-F74D6846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0"/>
            <a:ext cx="1219200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main.P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c</a:t>
            </a: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0FED991B-6433-EB45-A4F4-3FBB4F3FD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1CDFF9AA-A5A1-2B48-BBD4-AC289080DB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3434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5094679C-B33C-E14D-AC32-33A2F9DE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562600"/>
            <a:ext cx="54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D2CCA5D5-5ACB-DC42-B541-D68DD203D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7912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79C5A37F-04A2-DA44-A0AB-03BBAC551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1C62B9AE-DD38-8A49-8A89-D008270C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96000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top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2C0D9D5E-8AA1-3B40-A00A-7CBBB4B70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B1C3D09D-8A25-994F-AA53-2AFDDF19B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35FD32D9-1329-B04A-8B64-49B523C44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6056E132-EA4D-E44B-AE5F-EA17217B1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F9F5670C-1EAC-6A45-9DDA-5601F7D06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E37CA0FB-1638-7A49-8530-8EEA0648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47800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/*3*/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1987401A-AAB3-3E49-BCEB-F652EDBA2E6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2895600" cy="3028950"/>
            <a:chOff x="1632" y="1296"/>
            <a:chExt cx="1824" cy="1908"/>
          </a:xfrm>
        </p:grpSpPr>
        <p:sp>
          <p:nvSpPr>
            <p:cNvPr id="25623" name="Freeform 17">
              <a:extLst>
                <a:ext uri="{FF2B5EF4-FFF2-40B4-BE49-F238E27FC236}">
                  <a16:creationId xmlns:a16="http://schemas.microsoft.com/office/drawing/2014/main" id="{44528A9A-5F32-774F-97C2-1E75FCA4A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296"/>
              <a:ext cx="672" cy="1776"/>
            </a:xfrm>
            <a:custGeom>
              <a:avLst/>
              <a:gdLst>
                <a:gd name="T0" fmla="*/ 672 w 672"/>
                <a:gd name="T1" fmla="*/ 1776 h 1776"/>
                <a:gd name="T2" fmla="*/ 96 w 672"/>
                <a:gd name="T3" fmla="*/ 1488 h 1776"/>
                <a:gd name="T4" fmla="*/ 96 w 672"/>
                <a:gd name="T5" fmla="*/ 240 h 1776"/>
                <a:gd name="T6" fmla="*/ 336 w 672"/>
                <a:gd name="T7" fmla="*/ 48 h 17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776"/>
                <a:gd name="T14" fmla="*/ 672 w 672"/>
                <a:gd name="T15" fmla="*/ 1776 h 17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776">
                  <a:moveTo>
                    <a:pt x="672" y="1776"/>
                  </a:moveTo>
                  <a:cubicBezTo>
                    <a:pt x="431" y="1759"/>
                    <a:pt x="191" y="1743"/>
                    <a:pt x="96" y="1488"/>
                  </a:cubicBezTo>
                  <a:cubicBezTo>
                    <a:pt x="0" y="1232"/>
                    <a:pt x="56" y="479"/>
                    <a:pt x="96" y="240"/>
                  </a:cubicBezTo>
                  <a:cubicBezTo>
                    <a:pt x="135" y="0"/>
                    <a:pt x="304" y="72"/>
                    <a:pt x="336" y="4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Text Box 18">
              <a:extLst>
                <a:ext uri="{FF2B5EF4-FFF2-40B4-BE49-F238E27FC236}">
                  <a16:creationId xmlns:a16="http://schemas.microsoft.com/office/drawing/2014/main" id="{D8025FF6-AE14-D249-B155-6CB16A77F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48"/>
              <a:ext cx="1536" cy="756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Arial" panose="020B0604020202020204" pitchFamily="34" charset="0"/>
                </a:rPr>
                <a:t>dynamic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Arial" panose="020B0604020202020204" pitchFamily="34" charset="0"/>
                </a:rPr>
                <a:t>(control link; called-by chain)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3B8B237B-C32F-D147-A8EE-00CF7A856D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905000"/>
            <a:ext cx="3352800" cy="3200400"/>
            <a:chOff x="3504" y="1200"/>
            <a:chExt cx="2112" cy="2016"/>
          </a:xfrm>
        </p:grpSpPr>
        <p:sp>
          <p:nvSpPr>
            <p:cNvPr id="25621" name="Freeform 20">
              <a:extLst>
                <a:ext uri="{FF2B5EF4-FFF2-40B4-BE49-F238E27FC236}">
                  <a16:creationId xmlns:a16="http://schemas.microsoft.com/office/drawing/2014/main" id="{C8EF1F56-9FFB-CC4C-A5B4-14CBAB851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344"/>
              <a:ext cx="1031" cy="1872"/>
            </a:xfrm>
            <a:custGeom>
              <a:avLst/>
              <a:gdLst>
                <a:gd name="T0" fmla="*/ 384 w 1031"/>
                <a:gd name="T1" fmla="*/ 0 h 1872"/>
                <a:gd name="T2" fmla="*/ 720 w 1031"/>
                <a:gd name="T3" fmla="*/ 240 h 1872"/>
                <a:gd name="T4" fmla="*/ 912 w 1031"/>
                <a:gd name="T5" fmla="*/ 1440 h 1872"/>
                <a:gd name="T6" fmla="*/ 0 w 1031"/>
                <a:gd name="T7" fmla="*/ 1872 h 1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1"/>
                <a:gd name="T13" fmla="*/ 0 h 1872"/>
                <a:gd name="T14" fmla="*/ 1031 w 1031"/>
                <a:gd name="T15" fmla="*/ 1872 h 1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1" h="1872">
                  <a:moveTo>
                    <a:pt x="384" y="0"/>
                  </a:moveTo>
                  <a:cubicBezTo>
                    <a:pt x="508" y="0"/>
                    <a:pt x="632" y="0"/>
                    <a:pt x="720" y="240"/>
                  </a:cubicBezTo>
                  <a:cubicBezTo>
                    <a:pt x="807" y="479"/>
                    <a:pt x="1031" y="1168"/>
                    <a:pt x="912" y="1440"/>
                  </a:cubicBezTo>
                  <a:cubicBezTo>
                    <a:pt x="792" y="1711"/>
                    <a:pt x="396" y="1791"/>
                    <a:pt x="0" y="187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Text Box 21">
              <a:extLst>
                <a:ext uri="{FF2B5EF4-FFF2-40B4-BE49-F238E27FC236}">
                  <a16:creationId xmlns:a16="http://schemas.microsoft.com/office/drawing/2014/main" id="{B88A5C3A-30AC-A84C-A023-985358722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200"/>
              <a:ext cx="1536" cy="98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Arial" panose="020B0604020202020204" pitchFamily="34" charset="0"/>
                </a:rPr>
                <a:t>static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Arial" panose="020B0604020202020204" pitchFamily="34" charset="0"/>
                </a:rPr>
                <a:t>(access link; static environment)</a:t>
              </a:r>
            </a:p>
          </p:txBody>
        </p:sp>
      </p:grpSp>
      <p:sp>
        <p:nvSpPr>
          <p:cNvPr id="25618" name="Line 22">
            <a:extLst>
              <a:ext uri="{FF2B5EF4-FFF2-40B4-BE49-F238E27FC236}">
                <a16:creationId xmlns:a16="http://schemas.microsoft.com/office/drawing/2014/main" id="{FAE41B0D-47E0-4448-93DB-6A867310D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22">
            <a:extLst>
              <a:ext uri="{FF2B5EF4-FFF2-40B4-BE49-F238E27FC236}">
                <a16:creationId xmlns:a16="http://schemas.microsoft.com/office/drawing/2014/main" id="{D45ABF3C-BD23-D64A-9C65-518B11C8A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1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6C81C79C-4DD0-8846-A8B4-907636A9D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a,</a:t>
            </a:r>
            <a:r>
              <a:rPr lang="en-US" altLang="en-US" sz="1800" kern="0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b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 kern="0" dirty="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18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integer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   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 /*8*/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 /*10*/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end R /*11*/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/*9*/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end S /*12*/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/*4*/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/*7*/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P /*13*/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 /*5*/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R /*6*/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r>
              <a:rPr lang="en-US" altLang="en-US" sz="18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/*2*/ 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end main /*14*/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>
            <a:extLst>
              <a:ext uri="{FF2B5EF4-FFF2-40B4-BE49-F238E27FC236}">
                <a16:creationId xmlns:a16="http://schemas.microsoft.com/office/drawing/2014/main" id="{06D1909E-1111-9E4D-8982-88D0F12BF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6CA14-A389-2D4E-8335-D45606D7BF1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C9E2EA2-0E7B-124D-BC9A-AF287E102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AB021187-ADE5-0048-881C-692119CBC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990600"/>
            <a:ext cx="1219200" cy="557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---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main.P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main.R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</a:t>
            </a:r>
            <a:endParaRPr lang="en-US" altLang="en-US" sz="2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064992F3-9CF5-0E4B-B0B5-D1F7F2DFE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5720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0DA40A1F-DF62-C546-92BB-BD809FE53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8768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B9435C64-08AD-2749-91EF-0C44687F8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096000"/>
            <a:ext cx="544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1CDF9F28-D6DC-474A-A09C-0345DB140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6324600"/>
            <a:ext cx="45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A738DA76-EA33-6741-8035-4A02C423A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FE31C88B-CA9C-E140-A8F2-5F421F9E1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A5B83C9B-9DE3-D741-B7E6-BAA2D8C2D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D06F5B1C-3F9E-9E49-87DF-4E19350FF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3306D113-CFE5-FC4D-B8E4-7FE2B11CB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Freeform 13">
            <a:extLst>
              <a:ext uri="{FF2B5EF4-FFF2-40B4-BE49-F238E27FC236}">
                <a16:creationId xmlns:a16="http://schemas.microsoft.com/office/drawing/2014/main" id="{DCCEBC6C-C465-6C4E-87C7-428D39F55B67}"/>
              </a:ext>
            </a:extLst>
          </p:cNvPr>
          <p:cNvSpPr>
            <a:spLocks/>
          </p:cNvSpPr>
          <p:nvPr/>
        </p:nvSpPr>
        <p:spPr bwMode="auto">
          <a:xfrm>
            <a:off x="5410200" y="1143000"/>
            <a:ext cx="1066800" cy="2819400"/>
          </a:xfrm>
          <a:custGeom>
            <a:avLst/>
            <a:gdLst>
              <a:gd name="T0" fmla="*/ 2147483646 w 672"/>
              <a:gd name="T1" fmla="*/ 2147483646 h 1776"/>
              <a:gd name="T2" fmla="*/ 2147483646 w 672"/>
              <a:gd name="T3" fmla="*/ 2147483646 h 1776"/>
              <a:gd name="T4" fmla="*/ 2147483646 w 672"/>
              <a:gd name="T5" fmla="*/ 2147483646 h 1776"/>
              <a:gd name="T6" fmla="*/ 2147483646 w 672"/>
              <a:gd name="T7" fmla="*/ 214748364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776"/>
              <a:gd name="T14" fmla="*/ 672 w 672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776">
                <a:moveTo>
                  <a:pt x="672" y="1776"/>
                </a:moveTo>
                <a:cubicBezTo>
                  <a:pt x="431" y="1759"/>
                  <a:pt x="191" y="1743"/>
                  <a:pt x="96" y="1488"/>
                </a:cubicBezTo>
                <a:cubicBezTo>
                  <a:pt x="0" y="1232"/>
                  <a:pt x="56" y="479"/>
                  <a:pt x="96" y="240"/>
                </a:cubicBezTo>
                <a:cubicBezTo>
                  <a:pt x="135" y="0"/>
                  <a:pt x="304" y="72"/>
                  <a:pt x="336" y="4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Freeform 14">
            <a:extLst>
              <a:ext uri="{FF2B5EF4-FFF2-40B4-BE49-F238E27FC236}">
                <a16:creationId xmlns:a16="http://schemas.microsoft.com/office/drawing/2014/main" id="{BB14DB9D-6F1E-C846-B848-68A5EA9A5977}"/>
              </a:ext>
            </a:extLst>
          </p:cNvPr>
          <p:cNvSpPr>
            <a:spLocks/>
          </p:cNvSpPr>
          <p:nvPr/>
        </p:nvSpPr>
        <p:spPr bwMode="auto">
          <a:xfrm>
            <a:off x="6553200" y="1371600"/>
            <a:ext cx="1636713" cy="2971800"/>
          </a:xfrm>
          <a:custGeom>
            <a:avLst/>
            <a:gdLst>
              <a:gd name="T0" fmla="*/ 2147483646 w 1031"/>
              <a:gd name="T1" fmla="*/ 0 h 1872"/>
              <a:gd name="T2" fmla="*/ 2147483646 w 1031"/>
              <a:gd name="T3" fmla="*/ 2147483646 h 1872"/>
              <a:gd name="T4" fmla="*/ 2147483646 w 1031"/>
              <a:gd name="T5" fmla="*/ 2147483646 h 1872"/>
              <a:gd name="T6" fmla="*/ 0 w 1031"/>
              <a:gd name="T7" fmla="*/ 2147483646 h 1872"/>
              <a:gd name="T8" fmla="*/ 0 60000 65536"/>
              <a:gd name="T9" fmla="*/ 0 60000 65536"/>
              <a:gd name="T10" fmla="*/ 0 60000 65536"/>
              <a:gd name="T11" fmla="*/ 0 60000 65536"/>
              <a:gd name="T12" fmla="*/ 0 w 1031"/>
              <a:gd name="T13" fmla="*/ 0 h 1872"/>
              <a:gd name="T14" fmla="*/ 1031 w 1031"/>
              <a:gd name="T15" fmla="*/ 1872 h 1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1" h="1872">
                <a:moveTo>
                  <a:pt x="384" y="0"/>
                </a:moveTo>
                <a:cubicBezTo>
                  <a:pt x="508" y="0"/>
                  <a:pt x="632" y="0"/>
                  <a:pt x="720" y="240"/>
                </a:cubicBezTo>
                <a:cubicBezTo>
                  <a:pt x="807" y="479"/>
                  <a:pt x="1031" y="1168"/>
                  <a:pt x="912" y="1440"/>
                </a:cubicBezTo>
                <a:cubicBezTo>
                  <a:pt x="792" y="1711"/>
                  <a:pt x="396" y="1791"/>
                  <a:pt x="0" y="1872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FEF84ED4-9BEB-2A45-9FB3-AA28FD194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/*5*/</a:t>
            </a:r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A6BD81D8-E44C-604D-B0AE-4D610D59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05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289E1A8A-5302-D440-AB62-120BEB0E2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40A72F85-A312-6841-B6B6-261004D41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BF134CEE-F077-D34D-AB7E-E01C48E29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>
            <a:extLst>
              <a:ext uri="{FF2B5EF4-FFF2-40B4-BE49-F238E27FC236}">
                <a16:creationId xmlns:a16="http://schemas.microsoft.com/office/drawing/2014/main" id="{56016867-0EBB-224C-B3E6-F4F603481A5B}"/>
              </a:ext>
            </a:extLst>
          </p:cNvPr>
          <p:cNvSpPr>
            <a:spLocks/>
          </p:cNvSpPr>
          <p:nvPr/>
        </p:nvSpPr>
        <p:spPr bwMode="auto">
          <a:xfrm>
            <a:off x="4824413" y="3505200"/>
            <a:ext cx="1347787" cy="1828800"/>
          </a:xfrm>
          <a:custGeom>
            <a:avLst/>
            <a:gdLst>
              <a:gd name="T0" fmla="*/ 2147483646 w 849"/>
              <a:gd name="T1" fmla="*/ 2147483646 h 1152"/>
              <a:gd name="T2" fmla="*/ 2147483646 w 849"/>
              <a:gd name="T3" fmla="*/ 2147483646 h 1152"/>
              <a:gd name="T4" fmla="*/ 2147483646 w 849"/>
              <a:gd name="T5" fmla="*/ 0 h 1152"/>
              <a:gd name="T6" fmla="*/ 0 60000 65536"/>
              <a:gd name="T7" fmla="*/ 0 60000 65536"/>
              <a:gd name="T8" fmla="*/ 0 60000 65536"/>
              <a:gd name="T9" fmla="*/ 0 w 849"/>
              <a:gd name="T10" fmla="*/ 0 h 1152"/>
              <a:gd name="T11" fmla="*/ 849 w 849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9" h="1152">
                <a:moveTo>
                  <a:pt x="849" y="1152"/>
                </a:moveTo>
                <a:cubicBezTo>
                  <a:pt x="457" y="888"/>
                  <a:pt x="65" y="624"/>
                  <a:pt x="33" y="432"/>
                </a:cubicBezTo>
                <a:cubicBezTo>
                  <a:pt x="0" y="239"/>
                  <a:pt x="328" y="119"/>
                  <a:pt x="657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Freeform 21">
            <a:extLst>
              <a:ext uri="{FF2B5EF4-FFF2-40B4-BE49-F238E27FC236}">
                <a16:creationId xmlns:a16="http://schemas.microsoft.com/office/drawing/2014/main" id="{6D5644A2-DEC1-054D-A972-8D9CD533C77A}"/>
              </a:ext>
            </a:extLst>
          </p:cNvPr>
          <p:cNvSpPr>
            <a:spLocks/>
          </p:cNvSpPr>
          <p:nvPr/>
        </p:nvSpPr>
        <p:spPr bwMode="auto">
          <a:xfrm>
            <a:off x="6705600" y="1143000"/>
            <a:ext cx="2032000" cy="4572000"/>
          </a:xfrm>
          <a:custGeom>
            <a:avLst/>
            <a:gdLst>
              <a:gd name="T0" fmla="*/ 2147483646 w 1280"/>
              <a:gd name="T1" fmla="*/ 0 h 2880"/>
              <a:gd name="T2" fmla="*/ 2147483646 w 1280"/>
              <a:gd name="T3" fmla="*/ 2147483646 h 2880"/>
              <a:gd name="T4" fmla="*/ 2147483646 w 1280"/>
              <a:gd name="T5" fmla="*/ 2147483646 h 2880"/>
              <a:gd name="T6" fmla="*/ 0 w 1280"/>
              <a:gd name="T7" fmla="*/ 2147483646 h 2880"/>
              <a:gd name="T8" fmla="*/ 0 60000 65536"/>
              <a:gd name="T9" fmla="*/ 0 60000 65536"/>
              <a:gd name="T10" fmla="*/ 0 60000 65536"/>
              <a:gd name="T11" fmla="*/ 0 60000 65536"/>
              <a:gd name="T12" fmla="*/ 0 w 1280"/>
              <a:gd name="T13" fmla="*/ 0 h 2880"/>
              <a:gd name="T14" fmla="*/ 1280 w 1280"/>
              <a:gd name="T15" fmla="*/ 2880 h 28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0" h="2880">
                <a:moveTo>
                  <a:pt x="288" y="0"/>
                </a:moveTo>
                <a:cubicBezTo>
                  <a:pt x="604" y="108"/>
                  <a:pt x="920" y="216"/>
                  <a:pt x="1056" y="480"/>
                </a:cubicBezTo>
                <a:cubicBezTo>
                  <a:pt x="1191" y="743"/>
                  <a:pt x="1280" y="1183"/>
                  <a:pt x="1104" y="1584"/>
                </a:cubicBezTo>
                <a:cubicBezTo>
                  <a:pt x="927" y="1984"/>
                  <a:pt x="463" y="2432"/>
                  <a:pt x="0" y="288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72E4A58F-3745-9A49-BFD6-820084C0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22653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at /*4*/,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P calls main.R</a:t>
            </a:r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5B4B4C0D-F0A7-9445-9E4A-931880208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00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F977C794-ECD3-6047-8E88-B96721644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64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D617AD96-F867-7A40-8326-0AF0E815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24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C3666D12-47D2-A141-9631-1A2C9BD03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3434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a,</a:t>
            </a:r>
            <a:r>
              <a:rPr lang="en-US" altLang="en-US" sz="1800" kern="0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b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 kern="0" dirty="0">
                <a:solidFill>
                  <a:srgbClr val="9966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</a:t>
            </a:r>
            <a:r>
              <a:rPr lang="en-US" altLang="en-US" sz="1800" kern="0" dirty="0">
                <a:solidFill>
                  <a:srgbClr val="FF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integer /*1*/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    /*3*/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 /*8*/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 /*10*/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end R /*11*/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/*9*/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end S /*12*/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R()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/*4*/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/*7*/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P /*13*/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 </a:t>
            </a:r>
            <a:r>
              <a:rPr lang="en-US" altLang="en-US" sz="1800" kern="0" dirty="0">
                <a:solidFill>
                  <a:srgbClr val="AC00C8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/*5*/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… = a, b,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R /*6*/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P()</a:t>
            </a: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/*2*/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800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end main /*14*/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21522</TotalTime>
  <Words>3015</Words>
  <Application>Microsoft Macintosh PowerPoint</Application>
  <PresentationFormat>On-screen Show (4:3)</PresentationFormat>
  <Paragraphs>627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Tahoma</vt:lpstr>
      <vt:lpstr>Times</vt:lpstr>
      <vt:lpstr>Wingdings</vt:lpstr>
      <vt:lpstr>Blends</vt:lpstr>
      <vt:lpstr> Names, Scopes, and Binding</vt:lpstr>
      <vt:lpstr>Lecture Outline</vt:lpstr>
      <vt:lpstr>Scoping</vt:lpstr>
      <vt:lpstr>Static Scoping in Block Structured Programming Languages</vt:lpstr>
      <vt:lpstr>Example - Block Structured PL</vt:lpstr>
      <vt:lpstr>PowerPoint Presentation</vt:lpstr>
      <vt:lpstr>Example with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Static Link vs. Dynamic Link</vt:lpstr>
      <vt:lpstr>Observations</vt:lpstr>
      <vt:lpstr>An Important Note!</vt:lpstr>
      <vt:lpstr>An Important Note!</vt:lpstr>
      <vt:lpstr>Dynamic Scoping</vt:lpstr>
      <vt:lpstr>Example</vt:lpstr>
      <vt:lpstr>Example</vt:lpstr>
      <vt:lpstr>Example</vt:lpstr>
      <vt:lpstr>PowerPoint Presentation</vt:lpstr>
      <vt:lpstr>Dynamic Scoping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4060</cp:revision>
  <cp:lastPrinted>2020-08-18T17:24:51Z</cp:lastPrinted>
  <dcterms:created xsi:type="dcterms:W3CDTF">2010-09-30T17:19:52Z</dcterms:created>
  <dcterms:modified xsi:type="dcterms:W3CDTF">2020-08-21T01:33:34Z</dcterms:modified>
</cp:coreProperties>
</file>