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618" r:id="rId2"/>
    <p:sldId id="614" r:id="rId3"/>
    <p:sldId id="595" r:id="rId4"/>
    <p:sldId id="596" r:id="rId5"/>
    <p:sldId id="597" r:id="rId6"/>
    <p:sldId id="619" r:id="rId7"/>
    <p:sldId id="599" r:id="rId8"/>
    <p:sldId id="602" r:id="rId9"/>
    <p:sldId id="620" r:id="rId10"/>
    <p:sldId id="703" r:id="rId11"/>
    <p:sldId id="621" r:id="rId12"/>
    <p:sldId id="628" r:id="rId13"/>
    <p:sldId id="630" r:id="rId14"/>
    <p:sldId id="629" r:id="rId15"/>
    <p:sldId id="704" r:id="rId16"/>
    <p:sldId id="633" r:id="rId17"/>
    <p:sldId id="705" r:id="rId18"/>
    <p:sldId id="635" r:id="rId19"/>
    <p:sldId id="654" r:id="rId20"/>
    <p:sldId id="720" r:id="rId21"/>
    <p:sldId id="723" r:id="rId22"/>
    <p:sldId id="724" r:id="rId23"/>
    <p:sldId id="707" r:id="rId24"/>
    <p:sldId id="639" r:id="rId25"/>
    <p:sldId id="708" r:id="rId26"/>
    <p:sldId id="709" r:id="rId27"/>
    <p:sldId id="722" r:id="rId28"/>
    <p:sldId id="710" r:id="rId29"/>
    <p:sldId id="711" r:id="rId30"/>
    <p:sldId id="721" r:id="rId31"/>
    <p:sldId id="712" r:id="rId32"/>
    <p:sldId id="713" r:id="rId33"/>
    <p:sldId id="714" r:id="rId34"/>
    <p:sldId id="715" r:id="rId35"/>
    <p:sldId id="716" r:id="rId36"/>
    <p:sldId id="717" r:id="rId37"/>
    <p:sldId id="718" r:id="rId38"/>
    <p:sldId id="719" r:id="rId39"/>
    <p:sldId id="706" r:id="rId40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9932"/>
  </p:normalViewPr>
  <p:slideViewPr>
    <p:cSldViewPr>
      <p:cViewPr varScale="1">
        <p:scale>
          <a:sx n="115" d="100"/>
          <a:sy n="115" d="100"/>
        </p:scale>
        <p:origin x="10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F39B441-AAFF-C34A-8BE1-CFAB711DFF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65FB009-5985-A34E-AA08-F0732D7D00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C96B77D1-C587-7741-9F78-8498E6249A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9B3766FF-0355-7445-8F8D-A23558E723F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EFFABB-FB54-0F47-85B5-5660EFB7A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CB530B-52FB-3C46-9DE4-0D9EA63810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51F56FB-44FE-5E43-987F-541B2EF125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CD38A9D-C684-9346-9193-3E4E0E8339A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B9AC9CD-9BBC-1C4F-9B63-A80F7D8BA1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5EBAF84-9501-8C4D-BEC3-3C5CAEB733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3022C29-6E4A-5147-A84F-4C033FD69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922848-8659-C44D-9664-878F1099C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DAB8F6C3-0E44-BF42-9B87-5129F31CE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74581D-93BC-9C4D-86CA-AA84E86143E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4426096-4FCB-874B-8AE3-70594AE8C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9AAA5D-A286-2F4B-BAB0-882BEAE1A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1EAD80B-C5A5-F04C-9893-B246CC1EEE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9A3121-DAA6-3649-A5AF-671DE9879773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581962C-8A4F-A342-800D-5246468F47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C9F5764-7642-B846-BE7C-3159DB0C1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procedure returns the synthesized attribute val.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TT(num sub) takes as argument its inherited attribute sub.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418C88D3-6988-C643-A496-8DDB467016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60A55C47-3089-2A46-AFED-BCFB71DF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C++: almost none. C++ is said to be </a:t>
            </a:r>
            <a:r>
              <a:rPr lang="ja-JP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unsafe</a:t>
            </a:r>
            <a:r>
              <a:rPr lang="ja-JP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ja-JP" sz="2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Java: many (we’ll see examples). Java is said to be </a:t>
            </a:r>
            <a:r>
              <a:rPr lang="ja-JP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safe</a:t>
            </a:r>
            <a:r>
              <a:rPr lang="ja-JP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ja-JP" sz="2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26F8015D-6D40-B448-A923-D04E381DA1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68CB8C-514E-0C44-A53E-4756FA5DE1A4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2AC0F3A-9B75-7346-8122-D9983F956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14C719-1900-B346-BEF1-EA8C6BE986D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C490589-722B-C440-97F6-6AE448F09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8A25C4C-BC78-9F44-B132-A9CB853D8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semantic analyzer performs semantic analyses: most importantly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 checking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(or inference) and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intermediate code generation.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80BEBD07-6555-3F41-B00D-14AEBA6CD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3F6BA8D3-2EAF-5F4E-8EA7-AAAA0A24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60F3FB15-970B-C049-A4B0-09004100F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07F817-84E5-A949-9D25-BA3280322A28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2B47C39E-3F41-7D4D-A7D4-38AC645E0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8BA4A93C-48B9-084D-9791-BCD204E6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E337A899-4FFF-184B-85ED-9C398A88E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EFFAE2-893D-5947-9F43-9D6AD8850933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BE3FBEF-226C-DE4F-8548-9D6A089A8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0B4BF2CA-D0CD-6D47-A22E-98AEA916D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E.nptr is the “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nodepointer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Attribute is a pointer to the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AST node that is the root of the AST for the expression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represented by E.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23066782-F0F0-FD46-9AC1-EAB6A8384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4D8EF2-6621-E94E-B544-10305F9B871A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D0F2215A-212C-974B-B8E3-9030E13B2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60C4A6E3-D639-D24D-B174-6757E8FF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 far we worked with left-recursive grammars. The attribute grammars we constructed had inherent “bottom up attribute flow”, i.e., they used attributes of the rhs as arguments, and computed attributes of the left-hand-side as a result.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2A1916F4-F193-2447-9CC6-116D670F5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7F5D8B-DFF0-8040-9128-77AF012D4210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688D9621-682F-B74D-8C25-F8A186FE9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3CD93B67-040C-AD49-AC70-5FBC98D5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attribute grammar in the “bottom-up” style:</a:t>
            </a:r>
          </a:p>
          <a:p>
            <a:endParaRPr lang="en-US" altLang="en-US" sz="2200" i="1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 TT	    E.val := T.val – TT.val		</a:t>
            </a:r>
          </a:p>
          <a:p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TT 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en-US" altLang="ja-JP" sz="22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 TT</a:t>
            </a:r>
            <a:r>
              <a:rPr lang="en-US" altLang="ja-JP" sz="2200" i="1" baseline="-25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   TT.val := T.val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–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TT</a:t>
            </a:r>
            <a:r>
              <a:rPr lang="en-US" altLang="ja-JP" sz="2200" i="1" baseline="-25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.val  </a:t>
            </a:r>
          </a:p>
          <a:p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TT </a:t>
            </a:r>
            <a:r>
              <a:rPr lang="en-US" altLang="ja-JP" sz="24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l-GR" altLang="ja-JP" sz="22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ε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  TT.val := 0</a:t>
            </a:r>
          </a:p>
          <a:p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 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	    </a:t>
            </a:r>
            <a:r>
              <a:rPr lang="en-US" altLang="ja-JP" sz="2200" i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T.val :=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</a:t>
            </a:r>
            <a:r>
              <a:rPr lang="en-US" altLang="ja-JP" sz="2200" i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.val</a:t>
            </a:r>
            <a:endParaRPr lang="en-US" altLang="en-US" sz="2200" i="1"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This isn’t right because the “–” will be treated right-associatively.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E.g., 5-3-2 will be evaluated as 5-(3-2) not (5-3)-2.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938AE868-4B3A-6F46-B0D0-19F99C35F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30D466-0A93-9848-A349-5EB10100460E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C781FB46-A8C4-7445-8F8F-D0E017D78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F494D717-E04A-AE44-A40F-7B342387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Because the L-attributed grammar best suits LL parser.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the LL parser gets to Xj, it would have already parsed everything to the left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(and computed both synthesized and inherited attributes). However, it would not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have gotten yet to the symbols on the right (and this their attributes will be unknown!).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8AD7A587-50AA-0C49-AAE1-310A030F2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38C697-C6F2-9447-97EF-338CB125C75E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EECFBA8-7D28-1C46-8E8B-71AC804DCB1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9D085A8-2B9B-5944-BE53-A6D1998F2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D5536B19-1BBD-4C45-A801-DF7BE2B79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7B223902-754B-A941-8BC7-686B29FE8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42A5F90-EFFD-8E45-B6DF-20D8219D7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89E1397-0718-7748-A918-D99BCC5CC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8D253CB-4E0A-ED40-905A-C8BA0DC42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4ADFF0-5DCF-6041-ACD6-F9BFA28FE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8C43E2-5266-794D-BDC7-27F2F89FA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32FDAE-2F14-0949-8DC4-463023D732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337C2A5-37D2-1242-BA38-6C35EC382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1393E88-30C8-B340-ABE3-BE1C817A0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BFEB95D-DD4F-BA42-944C-A341E9A4A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13784F-4426-B84B-A39F-C8974101B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7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5B71807-24B4-AB49-904F-A02946944B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6292042-84D3-7E41-8109-3DF435B054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B63B9-4E19-CD43-8B9C-8A19D639AA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60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55B72D6-B560-4943-9E16-922C554CF8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CEE3F31-D235-1144-8795-605168CDFF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83C07-9E20-B846-9584-082022242E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8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AD6EE9-7C23-444F-A546-D11510647C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F295482-9F5B-AD4A-AC86-B814F2D77C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4D97-86E2-F246-A1FC-2E9241CAC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21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F9256FD-411A-DC4A-9970-027698D024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2CC33CC-3B74-AA4D-838D-A2059EE58F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A9FC6-BBCD-6841-9A87-03CA780D5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17113C6-87FE-8E49-A6AD-7C44A346DF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5578F4-9E87-334A-B2F6-E0890E1831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FAEB1-FFE5-5D47-B01C-22A7E8626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18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426862D-D30D-7547-95D2-4DDD2B2F60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6C560A8-4CB9-C44E-8FC9-FE95FC6571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2188E-BFD4-2B4E-A3D6-984810A171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3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99BAFC2-50B9-5B4A-B990-22A3913E75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2570543-BF62-4A40-9792-79FACBF8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9DD33-AAB9-8247-87E1-9DCD3ABD5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07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82263B4-DEB2-EF4C-9D1B-9789497497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0F272D2-664D-664E-86C1-95C00F8BD1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3B3C-E503-4943-93AA-EC4820F25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61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1EF8173-CC55-F049-A127-4DCF4F6384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4A26A0C-A871-1F4C-BBBF-30612DD163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F0A-56AB-BC4A-B418-BB638238C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264ABB-17A7-6B44-9D10-D3A2F06CAB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F5A975-716D-6741-BA3A-C725D3E350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453F1-4B20-6949-B8A4-074502494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37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9329934B-463A-AF4A-B877-9A36AD6C707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87F9CA10-C915-454E-85BD-F849D17EE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87150144-21F4-B441-8AC0-D965954AC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09412F46-2825-2F49-B569-2DDC159E73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C93E26A9-4B1A-B744-B5B7-FCB4105928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4C17E4B-ADF5-4244-BD98-3B87C866C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6">
            <a:extLst>
              <a:ext uri="{FF2B5EF4-FFF2-40B4-BE49-F238E27FC236}">
                <a16:creationId xmlns:a16="http://schemas.microsoft.com/office/drawing/2014/main" id="{FEF21B8C-6AEB-8847-BE1F-94E12DAC5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4ED2A-273A-2448-A33B-B82D6BB54579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3D94BEC-06E2-E94C-B822-D3D6F40574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Semantic Analysis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5094E1F-E753-F640-B88F-415D3E77E9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80772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3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3400">
                <a:latin typeface="Arial" panose="020B0604020202020204" pitchFamily="34" charset="0"/>
                <a:ea typeface="ＭＳ Ｐゴシック" panose="020B0600070205080204" pitchFamily="34" charset="-128"/>
              </a:rPr>
              <a:t>Read: Scott, Chapter 4.1-4.3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>
            <a:extLst>
              <a:ext uri="{FF2B5EF4-FFF2-40B4-BE49-F238E27FC236}">
                <a16:creationId xmlns:a16="http://schemas.microsoft.com/office/drawing/2014/main" id="{8AA73975-33F3-9649-BAEF-5D8EB2E17C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0730A9B9-D681-5D4F-B380-B74168EBC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1722EE-CF26-4C46-8093-7F283594D08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3A42671-6AAE-794A-BBD9-86616FDD8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BBCB148-5FE3-6C49-8886-A4F92EF02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Syntax vs. static semantics </a:t>
            </a:r>
          </a:p>
          <a:p>
            <a:pPr marL="514350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semantics vs. dynamic semantics</a:t>
            </a:r>
          </a:p>
          <a:p>
            <a:pPr marL="514350" indent="-457200"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514350" indent="-457200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Attribute Grammars</a:t>
            </a:r>
          </a:p>
          <a:p>
            <a:pPr marL="914400" lvl="1" indent="-457200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Attributes and rules</a:t>
            </a:r>
          </a:p>
          <a:p>
            <a:pPr marL="914400" lvl="1" indent="-457200" eaLnBrk="1" hangingPunct="1"/>
            <a:r>
              <a:rPr lang="en-US" altLang="en-US">
                <a:latin typeface="Arial" panose="020B0604020202020204" pitchFamily="34" charset="0"/>
              </a:rPr>
              <a:t>Synthesized and inherited attributes</a:t>
            </a:r>
          </a:p>
          <a:p>
            <a:pPr marL="914400" lvl="1" indent="-457200" eaLnBrk="1" hangingPunct="1"/>
            <a:r>
              <a:rPr lang="en-US" altLang="en-US">
                <a:latin typeface="Arial" panose="020B0604020202020204" pitchFamily="34" charset="0"/>
              </a:rPr>
              <a:t>S-attributed grammars</a:t>
            </a:r>
          </a:p>
          <a:p>
            <a:pPr marL="914400" lvl="1" indent="-457200" eaLnBrk="1" hangingPunct="1"/>
            <a:r>
              <a:rPr lang="en-US" altLang="en-US">
                <a:latin typeface="Arial" panose="020B0604020202020204" pitchFamily="34" charset="0"/>
              </a:rPr>
              <a:t>L-attributed grammars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>
            <a:extLst>
              <a:ext uri="{FF2B5EF4-FFF2-40B4-BE49-F238E27FC236}">
                <a16:creationId xmlns:a16="http://schemas.microsoft.com/office/drawing/2014/main" id="{C7718627-DBF9-E34A-926F-0DD21873E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1102E7F4-EAD7-F546-B3CE-B6E59AB30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76FCDA-720F-2443-A4EF-1960E72BDF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9599475-DBDE-4B4A-946B-4DEFCCBA5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1913"/>
            <a:ext cx="8707438" cy="1004887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Attribute Grammars: </a:t>
            </a:r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Foundation for Static Semantic Analysis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A67BFEB-0A14-1042-B71F-DD093A235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1054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Attribute Grammars: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generalization of Context-Free Grammars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Associate </a:t>
            </a:r>
            <a:r>
              <a:rPr lang="en-US" altLang="en-US" u="sng" dirty="0">
                <a:latin typeface="Arial" panose="020B0604020202020204" pitchFamily="34" charset="0"/>
              </a:rPr>
              <a:t>meaning</a:t>
            </a:r>
            <a:r>
              <a:rPr lang="en-US" altLang="en-US" dirty="0">
                <a:latin typeface="Arial" panose="020B0604020202020204" pitchFamily="34" charset="0"/>
              </a:rPr>
              <a:t> with parse trees</a:t>
            </a:r>
          </a:p>
          <a:p>
            <a:pPr lvl="1" eaLnBrk="1" hangingPunct="1"/>
            <a:r>
              <a:rPr lang="en-US" altLang="en-US" u="sng" dirty="0">
                <a:latin typeface="Arial" panose="020B0604020202020204" pitchFamily="34" charset="0"/>
              </a:rPr>
              <a:t>Attributes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Each grammar symbol has one or more values called 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attributes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associated with it. Each parse tree node has its own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instances</a:t>
            </a:r>
            <a:r>
              <a:rPr lang="en-US" altLang="en-US" dirty="0">
                <a:latin typeface="Arial" panose="020B0604020202020204" pitchFamily="34" charset="0"/>
              </a:rPr>
              <a:t> of those attributes; attribute value carries the “meaning” of the parse tree rooted at node</a:t>
            </a:r>
          </a:p>
          <a:p>
            <a:pPr lvl="1" eaLnBrk="1" hangingPunct="1"/>
            <a:r>
              <a:rPr lang="en-US" altLang="en-US" u="sng" dirty="0">
                <a:latin typeface="Arial" panose="020B0604020202020204" pitchFamily="34" charset="0"/>
              </a:rPr>
              <a:t>Semantic rules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Each grammar production has associated </a:t>
            </a:r>
            <a:r>
              <a:rPr lang="en-US" altLang="ja-JP" dirty="0">
                <a:solidFill>
                  <a:schemeClr val="hlink"/>
                </a:solidFill>
                <a:latin typeface="Arial" panose="020B0604020202020204" pitchFamily="34" charset="0"/>
              </a:rPr>
              <a:t>rule</a:t>
            </a:r>
            <a:r>
              <a:rPr lang="en-US" altLang="ja-JP" dirty="0">
                <a:latin typeface="Arial" panose="020B0604020202020204" pitchFamily="34" charset="0"/>
              </a:rPr>
              <a:t>, which may refer to and compute the values of attributes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>
            <a:extLst>
              <a:ext uri="{FF2B5EF4-FFF2-40B4-BE49-F238E27FC236}">
                <a16:creationId xmlns:a16="http://schemas.microsoft.com/office/drawing/2014/main" id="{27D25227-6710-E640-B21F-1251B21C04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A64B9A22-F121-9F44-B715-AEE0A9B8C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806DA6-72A8-E242-A466-AE3D540B092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4D23CEC-6869-AA43-AF4C-E4F0E5B39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  <a:ea typeface="ＭＳ Ｐゴシック" panose="020B0600070205080204" pitchFamily="34" charset="-128"/>
              </a:rPr>
              <a:t>Example: Attribute Grammar to Compute Value of Expression (denote grammar by AG1)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D96A538-FB0D-1C48-BC35-82879C521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26488" cy="4441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Production		Semantic Rule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	print(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E.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E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:= E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+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T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:= T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T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T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F		T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:= T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*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F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T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F			T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:= F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F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	F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:=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E8AFC0FD-ED1D-3F4C-961A-76470C7B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4365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S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E	E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E </a:t>
            </a: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T  </a:t>
            </a:r>
            <a:r>
              <a:rPr lang="en-US" altLang="en-US" sz="2200">
                <a:latin typeface="Arial" panose="020B0604020202020204" pitchFamily="34" charset="0"/>
                <a:ea typeface="ＭＳ Ｐゴシック" panose="020B0600070205080204" pitchFamily="34" charset="-128"/>
              </a:rPr>
              <a:t>|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T		T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 </a:t>
            </a: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F  </a:t>
            </a:r>
            <a:r>
              <a:rPr lang="en-US" altLang="en-US" sz="2200">
                <a:latin typeface="Arial" panose="020B0604020202020204" pitchFamily="34" charset="0"/>
                <a:ea typeface="ＭＳ Ｐゴシック" panose="020B0600070205080204" pitchFamily="34" charset="-128"/>
              </a:rPr>
              <a:t>|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F		F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en-US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A16F4104-12FF-CF4C-A6C6-80258C91A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4C80B106-F1EC-0B49-AF51-67AB1E474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8674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7">
            <a:extLst>
              <a:ext uri="{FF2B5EF4-FFF2-40B4-BE49-F238E27FC236}">
                <a16:creationId xmlns:a16="http://schemas.microsoft.com/office/drawing/2014/main" id="{B93FE092-1939-0B43-8D97-FAEAD8D5E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873750"/>
            <a:ext cx="176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FF"/>
                </a:solidFill>
                <a:latin typeface="Arial" panose="020B0604020202020204" pitchFamily="34" charset="0"/>
              </a:rPr>
              <a:t>val: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Attributes</a:t>
            </a:r>
            <a:endParaRPr lang="en-US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96CBC334-5513-9D4F-89F8-0C505F468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3A656093-186D-324F-91F9-3CCEA85F0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9E8B4A-3F70-C442-935A-3B67C554A2C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AA2CBC7-2068-2F4B-9D72-F7F54D8E7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1913"/>
            <a:ext cx="8707438" cy="1004887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Example: Decorated parse tree for input </a:t>
            </a:r>
            <a:r>
              <a:rPr lang="en-US" altLang="en-US" sz="36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3*5 + 2*4</a:t>
            </a:r>
          </a:p>
        </p:txBody>
      </p:sp>
      <p:sp>
        <p:nvSpPr>
          <p:cNvPr id="720902" name="Text Box 6">
            <a:extLst>
              <a:ext uri="{FF2B5EF4-FFF2-40B4-BE49-F238E27FC236}">
                <a16:creationId xmlns:a16="http://schemas.microsoft.com/office/drawing/2014/main" id="{F967B914-C286-6E4A-AA89-F0D19AE91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52800"/>
            <a:ext cx="466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20905" name="Text Box 9">
            <a:extLst>
              <a:ext uri="{FF2B5EF4-FFF2-40B4-BE49-F238E27FC236}">
                <a16:creationId xmlns:a16="http://schemas.microsoft.com/office/drawing/2014/main" id="{EFFF9E0E-9E75-BA40-B6A3-F0115560B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720907" name="Text Box 11">
            <a:extLst>
              <a:ext uri="{FF2B5EF4-FFF2-40B4-BE49-F238E27FC236}">
                <a16:creationId xmlns:a16="http://schemas.microsoft.com/office/drawing/2014/main" id="{FBEFEB02-FB68-6C4B-8647-54DA0F2C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24400"/>
            <a:ext cx="442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720912" name="Text Box 16">
            <a:extLst>
              <a:ext uri="{FF2B5EF4-FFF2-40B4-BE49-F238E27FC236}">
                <a16:creationId xmlns:a16="http://schemas.microsoft.com/office/drawing/2014/main" id="{1A5A255E-7840-DF47-B4CC-DBC0689D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244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720913" name="Text Box 17">
            <a:extLst>
              <a:ext uri="{FF2B5EF4-FFF2-40B4-BE49-F238E27FC236}">
                <a16:creationId xmlns:a16="http://schemas.microsoft.com/office/drawing/2014/main" id="{F9712B32-714D-4041-B529-1AA3435AE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910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*</a:t>
            </a:r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F1C1861F-7E44-8C47-BB80-65133D2DEE94}"/>
              </a:ext>
            </a:extLst>
          </p:cNvPr>
          <p:cNvGrpSpPr>
            <a:grpSpLocks/>
          </p:cNvGrpSpPr>
          <p:nvPr/>
        </p:nvGrpSpPr>
        <p:grpSpPr bwMode="auto">
          <a:xfrm>
            <a:off x="3108325" y="2090738"/>
            <a:ext cx="466725" cy="728662"/>
            <a:chOff x="1958" y="1317"/>
            <a:chExt cx="294" cy="459"/>
          </a:xfrm>
        </p:grpSpPr>
        <p:sp>
          <p:nvSpPr>
            <p:cNvPr id="31809" name="Text Box 4">
              <a:extLst>
                <a:ext uri="{FF2B5EF4-FFF2-40B4-BE49-F238E27FC236}">
                  <a16:creationId xmlns:a16="http://schemas.microsoft.com/office/drawing/2014/main" id="{C920BB57-7BD7-1A4B-A015-1E94044E8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317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31810" name="Line 21">
              <a:extLst>
                <a:ext uri="{FF2B5EF4-FFF2-40B4-BE49-F238E27FC236}">
                  <a16:creationId xmlns:a16="http://schemas.microsoft.com/office/drawing/2014/main" id="{F3A527FA-98F2-5747-A311-8C1D26381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0918" name="Line 22">
            <a:extLst>
              <a:ext uri="{FF2B5EF4-FFF2-40B4-BE49-F238E27FC236}">
                <a16:creationId xmlns:a16="http://schemas.microsoft.com/office/drawing/2014/main" id="{F561C30D-CD70-1C4A-9B6A-196FCCFC5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32" name="Line 36">
            <a:extLst>
              <a:ext uri="{FF2B5EF4-FFF2-40B4-BE49-F238E27FC236}">
                <a16:creationId xmlns:a16="http://schemas.microsoft.com/office/drawing/2014/main" id="{513505FC-E40D-1D42-AA83-70458E122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33" name="Text Box 37">
            <a:extLst>
              <a:ext uri="{FF2B5EF4-FFF2-40B4-BE49-F238E27FC236}">
                <a16:creationId xmlns:a16="http://schemas.microsoft.com/office/drawing/2014/main" id="{2D3D2B07-7D5E-7F43-BC87-13CA3C063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76800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num</a:t>
            </a:r>
          </a:p>
        </p:txBody>
      </p:sp>
      <p:grpSp>
        <p:nvGrpSpPr>
          <p:cNvPr id="31757" name="Group 53">
            <a:extLst>
              <a:ext uri="{FF2B5EF4-FFF2-40B4-BE49-F238E27FC236}">
                <a16:creationId xmlns:a16="http://schemas.microsoft.com/office/drawing/2014/main" id="{CA3536B7-D66C-864E-8EFE-A3CD01D6133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67400"/>
            <a:ext cx="1176338" cy="488950"/>
            <a:chOff x="576" y="3696"/>
            <a:chExt cx="741" cy="308"/>
          </a:xfrm>
        </p:grpSpPr>
        <p:sp>
          <p:nvSpPr>
            <p:cNvPr id="31807" name="Text Box 13">
              <a:extLst>
                <a:ext uri="{FF2B5EF4-FFF2-40B4-BE49-F238E27FC236}">
                  <a16:creationId xmlns:a16="http://schemas.microsoft.com/office/drawing/2014/main" id="{666563E0-8CAB-C14F-A2FD-67EC11D93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696"/>
              <a:ext cx="4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31808" name="Text Box 39">
              <a:extLst>
                <a:ext uri="{FF2B5EF4-FFF2-40B4-BE49-F238E27FC236}">
                  <a16:creationId xmlns:a16="http://schemas.microsoft.com/office/drawing/2014/main" id="{2D71D8CC-ABCF-EB4F-84BE-58CF5BBF8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744"/>
              <a:ext cx="213" cy="260"/>
            </a:xfrm>
            <a:prstGeom prst="rect">
              <a:avLst/>
            </a:prstGeom>
            <a:noFill/>
            <a:ln w="158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4" name="Group 57">
            <a:extLst>
              <a:ext uri="{FF2B5EF4-FFF2-40B4-BE49-F238E27FC236}">
                <a16:creationId xmlns:a16="http://schemas.microsoft.com/office/drawing/2014/main" id="{B2E8FA4B-770A-1248-AE90-3DF287538C1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10200"/>
            <a:ext cx="1100138" cy="488950"/>
            <a:chOff x="1872" y="3408"/>
            <a:chExt cx="693" cy="308"/>
          </a:xfrm>
        </p:grpSpPr>
        <p:sp>
          <p:nvSpPr>
            <p:cNvPr id="31805" name="Text Box 35">
              <a:extLst>
                <a:ext uri="{FF2B5EF4-FFF2-40B4-BE49-F238E27FC236}">
                  <a16:creationId xmlns:a16="http://schemas.microsoft.com/office/drawing/2014/main" id="{DB560F72-4D20-E04F-BBDC-0A618EE09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408"/>
              <a:ext cx="4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31806" name="Text Box 40">
              <a:extLst>
                <a:ext uri="{FF2B5EF4-FFF2-40B4-BE49-F238E27FC236}">
                  <a16:creationId xmlns:a16="http://schemas.microsoft.com/office/drawing/2014/main" id="{4842BD70-59F7-9D4F-86DF-7789C78ED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56"/>
              <a:ext cx="213" cy="260"/>
            </a:xfrm>
            <a:prstGeom prst="rect">
              <a:avLst/>
            </a:prstGeom>
            <a:noFill/>
            <a:ln w="158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5" name="Group 60">
            <a:extLst>
              <a:ext uri="{FF2B5EF4-FFF2-40B4-BE49-F238E27FC236}">
                <a16:creationId xmlns:a16="http://schemas.microsoft.com/office/drawing/2014/main" id="{23CBF140-D93D-D54F-9CCE-5301A3AAF66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486400"/>
            <a:ext cx="1176338" cy="538163"/>
            <a:chOff x="2544" y="3456"/>
            <a:chExt cx="741" cy="339"/>
          </a:xfrm>
        </p:grpSpPr>
        <p:sp>
          <p:nvSpPr>
            <p:cNvPr id="31803" name="Text Box 32">
              <a:extLst>
                <a:ext uri="{FF2B5EF4-FFF2-40B4-BE49-F238E27FC236}">
                  <a16:creationId xmlns:a16="http://schemas.microsoft.com/office/drawing/2014/main" id="{EA0F5F26-91C0-2C4F-8B56-069845556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504"/>
              <a:ext cx="4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31804" name="Text Box 41">
              <a:extLst>
                <a:ext uri="{FF2B5EF4-FFF2-40B4-BE49-F238E27FC236}">
                  <a16:creationId xmlns:a16="http://schemas.microsoft.com/office/drawing/2014/main" id="{9541925E-A684-3E42-B67E-2FA947E97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456"/>
              <a:ext cx="213" cy="260"/>
            </a:xfrm>
            <a:prstGeom prst="rect">
              <a:avLst/>
            </a:prstGeom>
            <a:noFill/>
            <a:ln w="158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720938" name="Text Box 42">
            <a:extLst>
              <a:ext uri="{FF2B5EF4-FFF2-40B4-BE49-F238E27FC236}">
                <a16:creationId xmlns:a16="http://schemas.microsoft.com/office/drawing/2014/main" id="{B4101DBA-DE4A-444A-BF18-E9A47127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53000"/>
            <a:ext cx="338138" cy="412750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grpSp>
        <p:nvGrpSpPr>
          <p:cNvPr id="6" name="Group 55">
            <a:extLst>
              <a:ext uri="{FF2B5EF4-FFF2-40B4-BE49-F238E27FC236}">
                <a16:creationId xmlns:a16="http://schemas.microsoft.com/office/drawing/2014/main" id="{F11D7011-F843-0849-BA0D-FA5A1602F88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257800"/>
            <a:ext cx="642938" cy="762000"/>
            <a:chOff x="720" y="3312"/>
            <a:chExt cx="405" cy="480"/>
          </a:xfrm>
        </p:grpSpPr>
        <p:sp>
          <p:nvSpPr>
            <p:cNvPr id="31800" name="Text Box 12">
              <a:extLst>
                <a:ext uri="{FF2B5EF4-FFF2-40B4-BE49-F238E27FC236}">
                  <a16:creationId xmlns:a16="http://schemas.microsoft.com/office/drawing/2014/main" id="{72B57615-6908-094E-B5E5-54C0A6FF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12"/>
              <a:ext cx="2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801" name="Line 30">
              <a:extLst>
                <a:ext uri="{FF2B5EF4-FFF2-40B4-BE49-F238E27FC236}">
                  <a16:creationId xmlns:a16="http://schemas.microsoft.com/office/drawing/2014/main" id="{3A972A51-3545-474A-9360-FD606EF25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Text Box 43">
              <a:extLst>
                <a:ext uri="{FF2B5EF4-FFF2-40B4-BE49-F238E27FC236}">
                  <a16:creationId xmlns:a16="http://schemas.microsoft.com/office/drawing/2014/main" id="{79FCB0A8-E69E-094C-AB0D-222E4B70F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312"/>
              <a:ext cx="213" cy="260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" name="Group 56">
            <a:extLst>
              <a:ext uri="{FF2B5EF4-FFF2-40B4-BE49-F238E27FC236}">
                <a16:creationId xmlns:a16="http://schemas.microsoft.com/office/drawing/2014/main" id="{520D7FE3-08C0-AF44-8B87-5A611EC1AF3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4400"/>
            <a:ext cx="642938" cy="609600"/>
            <a:chOff x="720" y="2976"/>
            <a:chExt cx="405" cy="384"/>
          </a:xfrm>
        </p:grpSpPr>
        <p:sp>
          <p:nvSpPr>
            <p:cNvPr id="31797" name="Text Box 10">
              <a:extLst>
                <a:ext uri="{FF2B5EF4-FFF2-40B4-BE49-F238E27FC236}">
                  <a16:creationId xmlns:a16="http://schemas.microsoft.com/office/drawing/2014/main" id="{BCF7C45F-E81D-B046-999F-FFF344866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6"/>
              <a:ext cx="2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798" name="Line 29">
              <a:extLst>
                <a:ext uri="{FF2B5EF4-FFF2-40B4-BE49-F238E27FC236}">
                  <a16:creationId xmlns:a16="http://schemas.microsoft.com/office/drawing/2014/main" id="{42419407-04E2-D547-B3D8-D78033C75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Text Box 44">
              <a:extLst>
                <a:ext uri="{FF2B5EF4-FFF2-40B4-BE49-F238E27FC236}">
                  <a16:creationId xmlns:a16="http://schemas.microsoft.com/office/drawing/2014/main" id="{A8708D56-9691-6740-8625-9F7309481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976"/>
              <a:ext cx="213" cy="260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id="{CF86C1C4-78C6-3249-B691-98AB2DF7A41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191000"/>
            <a:ext cx="2057400" cy="609600"/>
            <a:chOff x="816" y="2640"/>
            <a:chExt cx="1296" cy="384"/>
          </a:xfrm>
        </p:grpSpPr>
        <p:sp>
          <p:nvSpPr>
            <p:cNvPr id="31791" name="Line 24">
              <a:extLst>
                <a:ext uri="{FF2B5EF4-FFF2-40B4-BE49-F238E27FC236}">
                  <a16:creationId xmlns:a16="http://schemas.microsoft.com/office/drawing/2014/main" id="{42D8E385-70D8-6049-86AD-0F9EB35E5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92" name="Group 58">
              <a:extLst>
                <a:ext uri="{FF2B5EF4-FFF2-40B4-BE49-F238E27FC236}">
                  <a16:creationId xmlns:a16="http://schemas.microsoft.com/office/drawing/2014/main" id="{CA43F59B-6FAA-9549-80E1-E25E1CCA5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640"/>
              <a:ext cx="1116" cy="384"/>
              <a:chOff x="816" y="2640"/>
              <a:chExt cx="1116" cy="384"/>
            </a:xfrm>
          </p:grpSpPr>
          <p:sp>
            <p:nvSpPr>
              <p:cNvPr id="31793" name="Text Box 8">
                <a:extLst>
                  <a:ext uri="{FF2B5EF4-FFF2-40B4-BE49-F238E27FC236}">
                    <a16:creationId xmlns:a16="http://schemas.microsoft.com/office/drawing/2014/main" id="{D96E782E-E489-0B40-9B8C-D0F435F60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640"/>
                <a:ext cx="28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31794" name="Line 23">
                <a:extLst>
                  <a:ext uri="{FF2B5EF4-FFF2-40B4-BE49-F238E27FC236}">
                    <a16:creationId xmlns:a16="http://schemas.microsoft.com/office/drawing/2014/main" id="{DF52F223-5876-C241-AE72-1CF19A253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2880"/>
                <a:ext cx="72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5" name="Line 27">
                <a:extLst>
                  <a:ext uri="{FF2B5EF4-FFF2-40B4-BE49-F238E27FC236}">
                    <a16:creationId xmlns:a16="http://schemas.microsoft.com/office/drawing/2014/main" id="{E28E9903-EDDF-2445-A68C-2B49A0DC2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6" name="Text Box 45">
                <a:extLst>
                  <a:ext uri="{FF2B5EF4-FFF2-40B4-BE49-F238E27FC236}">
                    <a16:creationId xmlns:a16="http://schemas.microsoft.com/office/drawing/2014/main" id="{E99F968E-0339-924C-BAD6-1CC2A692C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640"/>
                <a:ext cx="300" cy="260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15</a:t>
                </a:r>
              </a:p>
            </p:txBody>
          </p:sp>
        </p:grpSp>
      </p:grpSp>
      <p:sp>
        <p:nvSpPr>
          <p:cNvPr id="720942" name="Text Box 46">
            <a:extLst>
              <a:ext uri="{FF2B5EF4-FFF2-40B4-BE49-F238E27FC236}">
                <a16:creationId xmlns:a16="http://schemas.microsoft.com/office/drawing/2014/main" id="{F9AA5B9A-FA1F-984A-A388-5106E612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338138" cy="4127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5</a:t>
            </a:r>
          </a:p>
        </p:txBody>
      </p:sp>
      <p:grpSp>
        <p:nvGrpSpPr>
          <p:cNvPr id="10" name="Group 61">
            <a:extLst>
              <a:ext uri="{FF2B5EF4-FFF2-40B4-BE49-F238E27FC236}">
                <a16:creationId xmlns:a16="http://schemas.microsoft.com/office/drawing/2014/main" id="{2DFD7521-5A1E-3342-BA89-75EB2C4C89A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953000"/>
            <a:ext cx="642938" cy="762000"/>
            <a:chOff x="2688" y="3120"/>
            <a:chExt cx="405" cy="480"/>
          </a:xfrm>
        </p:grpSpPr>
        <p:sp>
          <p:nvSpPr>
            <p:cNvPr id="31788" name="Text Box 31">
              <a:extLst>
                <a:ext uri="{FF2B5EF4-FFF2-40B4-BE49-F238E27FC236}">
                  <a16:creationId xmlns:a16="http://schemas.microsoft.com/office/drawing/2014/main" id="{50652C47-D021-A94A-85CF-3A9B344C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120"/>
              <a:ext cx="2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789" name="Line 33">
              <a:extLst>
                <a:ext uri="{FF2B5EF4-FFF2-40B4-BE49-F238E27FC236}">
                  <a16:creationId xmlns:a16="http://schemas.microsoft.com/office/drawing/2014/main" id="{9AFB38E9-D1B3-D94A-A1DE-7DEBCA6EC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Text Box 47">
              <a:extLst>
                <a:ext uri="{FF2B5EF4-FFF2-40B4-BE49-F238E27FC236}">
                  <a16:creationId xmlns:a16="http://schemas.microsoft.com/office/drawing/2014/main" id="{A69E976A-3167-DB49-875E-F8387D031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20"/>
              <a:ext cx="213" cy="260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1" name="Group 66">
            <a:extLst>
              <a:ext uri="{FF2B5EF4-FFF2-40B4-BE49-F238E27FC236}">
                <a16:creationId xmlns:a16="http://schemas.microsoft.com/office/drawing/2014/main" id="{8F47789E-1194-F140-B6A4-2B42325339D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191000"/>
            <a:ext cx="642938" cy="838200"/>
            <a:chOff x="2688" y="2640"/>
            <a:chExt cx="405" cy="528"/>
          </a:xfrm>
        </p:grpSpPr>
        <p:sp>
          <p:nvSpPr>
            <p:cNvPr id="31785" name="Text Box 14">
              <a:extLst>
                <a:ext uri="{FF2B5EF4-FFF2-40B4-BE49-F238E27FC236}">
                  <a16:creationId xmlns:a16="http://schemas.microsoft.com/office/drawing/2014/main" id="{0B6E6CBD-57F1-8E4A-B890-1424FCBA1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640"/>
              <a:ext cx="2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786" name="Line 34">
              <a:extLst>
                <a:ext uri="{FF2B5EF4-FFF2-40B4-BE49-F238E27FC236}">
                  <a16:creationId xmlns:a16="http://schemas.microsoft.com/office/drawing/2014/main" id="{1819C160-B819-0C48-9CF6-71CB57076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Text Box 48">
              <a:extLst>
                <a:ext uri="{FF2B5EF4-FFF2-40B4-BE49-F238E27FC236}">
                  <a16:creationId xmlns:a16="http://schemas.microsoft.com/office/drawing/2014/main" id="{A7B52ABF-FE41-7C42-B9AD-EBDAEA4B6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40"/>
              <a:ext cx="213" cy="260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20947" name="Text Box 51">
            <a:extLst>
              <a:ext uri="{FF2B5EF4-FFF2-40B4-BE49-F238E27FC236}">
                <a16:creationId xmlns:a16="http://schemas.microsoft.com/office/drawing/2014/main" id="{88B56111-27AC-6145-860A-1808F94A9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476250" cy="412750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15</a:t>
            </a:r>
          </a:p>
        </p:txBody>
      </p:sp>
      <p:grpSp>
        <p:nvGrpSpPr>
          <p:cNvPr id="12" name="Group 62">
            <a:extLst>
              <a:ext uri="{FF2B5EF4-FFF2-40B4-BE49-F238E27FC236}">
                <a16:creationId xmlns:a16="http://schemas.microsoft.com/office/drawing/2014/main" id="{D1F67788-7167-424D-B533-58CAF5F21BB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191000"/>
            <a:ext cx="642938" cy="838200"/>
            <a:chOff x="3936" y="2640"/>
            <a:chExt cx="405" cy="528"/>
          </a:xfrm>
        </p:grpSpPr>
        <p:sp>
          <p:nvSpPr>
            <p:cNvPr id="31782" name="Text Box 15">
              <a:extLst>
                <a:ext uri="{FF2B5EF4-FFF2-40B4-BE49-F238E27FC236}">
                  <a16:creationId xmlns:a16="http://schemas.microsoft.com/office/drawing/2014/main" id="{CBFFD322-5305-C843-A59A-1D62A450A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40"/>
              <a:ext cx="2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783" name="Line 38">
              <a:extLst>
                <a:ext uri="{FF2B5EF4-FFF2-40B4-BE49-F238E27FC236}">
                  <a16:creationId xmlns:a16="http://schemas.microsoft.com/office/drawing/2014/main" id="{8E7B8513-BD68-C149-8CC6-6525A2462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Text Box 49">
              <a:extLst>
                <a:ext uri="{FF2B5EF4-FFF2-40B4-BE49-F238E27FC236}">
                  <a16:creationId xmlns:a16="http://schemas.microsoft.com/office/drawing/2014/main" id="{2C895D00-6E72-F34B-86FC-2A2B256CB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640"/>
              <a:ext cx="213" cy="260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3" name="Group 67">
            <a:extLst>
              <a:ext uri="{FF2B5EF4-FFF2-40B4-BE49-F238E27FC236}">
                <a16:creationId xmlns:a16="http://schemas.microsoft.com/office/drawing/2014/main" id="{F66D36C5-12BC-0B49-A0BD-A22680966FA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352800"/>
            <a:ext cx="1981200" cy="914400"/>
            <a:chOff x="2784" y="2112"/>
            <a:chExt cx="1248" cy="576"/>
          </a:xfrm>
        </p:grpSpPr>
        <p:sp>
          <p:nvSpPr>
            <p:cNvPr id="31777" name="Text Box 7">
              <a:extLst>
                <a:ext uri="{FF2B5EF4-FFF2-40B4-BE49-F238E27FC236}">
                  <a16:creationId xmlns:a16="http://schemas.microsoft.com/office/drawing/2014/main" id="{51BEDF56-2CEB-FB45-90E1-4C355B2A7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12"/>
              <a:ext cx="2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778" name="Line 25">
              <a:extLst>
                <a:ext uri="{FF2B5EF4-FFF2-40B4-BE49-F238E27FC236}">
                  <a16:creationId xmlns:a16="http://schemas.microsoft.com/office/drawing/2014/main" id="{D450A4F4-AFAD-7247-A08E-DE8BE43A8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35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26">
              <a:extLst>
                <a:ext uri="{FF2B5EF4-FFF2-40B4-BE49-F238E27FC236}">
                  <a16:creationId xmlns:a16="http://schemas.microsoft.com/office/drawing/2014/main" id="{9E2079D2-6A28-2B4F-8A85-A097866FE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52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28">
              <a:extLst>
                <a:ext uri="{FF2B5EF4-FFF2-40B4-BE49-F238E27FC236}">
                  <a16:creationId xmlns:a16="http://schemas.microsoft.com/office/drawing/2014/main" id="{95E513EB-91A5-7C47-9963-FC3EF0245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Text Box 50">
              <a:extLst>
                <a:ext uri="{FF2B5EF4-FFF2-40B4-BE49-F238E27FC236}">
                  <a16:creationId xmlns:a16="http://schemas.microsoft.com/office/drawing/2014/main" id="{C4385192-B01C-9C43-88E6-092A25B4B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112"/>
              <a:ext cx="213" cy="260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14" name="Group 68">
            <a:extLst>
              <a:ext uri="{FF2B5EF4-FFF2-40B4-BE49-F238E27FC236}">
                <a16:creationId xmlns:a16="http://schemas.microsoft.com/office/drawing/2014/main" id="{7C19383C-39CB-C24E-9A25-4E203ADC043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743200"/>
            <a:ext cx="2514600" cy="762000"/>
            <a:chOff x="1584" y="1728"/>
            <a:chExt cx="1584" cy="480"/>
          </a:xfrm>
        </p:grpSpPr>
        <p:sp>
          <p:nvSpPr>
            <p:cNvPr id="31772" name="Text Box 5">
              <a:extLst>
                <a:ext uri="{FF2B5EF4-FFF2-40B4-BE49-F238E27FC236}">
                  <a16:creationId xmlns:a16="http://schemas.microsoft.com/office/drawing/2014/main" id="{65CD29B5-4B4B-0244-9D23-0EE533165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745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1773" name="Line 18">
              <a:extLst>
                <a:ext uri="{FF2B5EF4-FFF2-40B4-BE49-F238E27FC236}">
                  <a16:creationId xmlns:a16="http://schemas.microsoft.com/office/drawing/2014/main" id="{6A2440B4-0308-184C-A70D-3395FF197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96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19">
              <a:extLst>
                <a:ext uri="{FF2B5EF4-FFF2-40B4-BE49-F238E27FC236}">
                  <a16:creationId xmlns:a16="http://schemas.microsoft.com/office/drawing/2014/main" id="{0DD64F8F-4A77-0542-B49B-7F9A62582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20">
              <a:extLst>
                <a:ext uri="{FF2B5EF4-FFF2-40B4-BE49-F238E27FC236}">
                  <a16:creationId xmlns:a16="http://schemas.microsoft.com/office/drawing/2014/main" id="{9CEF0934-06DE-E94C-99B7-A2C7C1876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Text Box 52">
              <a:extLst>
                <a:ext uri="{FF2B5EF4-FFF2-40B4-BE49-F238E27FC236}">
                  <a16:creationId xmlns:a16="http://schemas.microsoft.com/office/drawing/2014/main" id="{9635CD84-D8E8-C242-860E-0273575D9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300" cy="260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23</a:t>
              </a:r>
            </a:p>
          </p:txBody>
        </p:sp>
      </p:grpSp>
      <p:sp>
        <p:nvSpPr>
          <p:cNvPr id="31771" name="Rectangle 72">
            <a:extLst>
              <a:ext uri="{FF2B5EF4-FFF2-40B4-BE49-F238E27FC236}">
                <a16:creationId xmlns:a16="http://schemas.microsoft.com/office/drawing/2014/main" id="{68CD44CA-D6CA-BC43-8E46-0B0632A3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079500"/>
            <a:ext cx="5257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</a:t>
            </a:r>
            <a:r>
              <a:rPr lang="en-US" altLang="en-US" sz="1800" i="1">
                <a:latin typeface="Arial" panose="020B0604020202020204" pitchFamily="34" charset="0"/>
              </a:rPr>
              <a:t>S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E</a:t>
            </a:r>
            <a:r>
              <a:rPr lang="en-US" altLang="en-US" sz="1800">
                <a:latin typeface="Arial" panose="020B0604020202020204" pitchFamily="34" charset="0"/>
              </a:rPr>
              <a:t>		print(</a:t>
            </a:r>
            <a:r>
              <a:rPr lang="en-US" altLang="en-US" sz="1800" i="1">
                <a:latin typeface="Arial" panose="020B0604020202020204" pitchFamily="34" charset="0"/>
              </a:rPr>
              <a:t>E.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val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</a:t>
            </a:r>
            <a:r>
              <a:rPr lang="en-US" altLang="en-US" sz="1800" i="1">
                <a:latin typeface="Arial" panose="020B0604020202020204" pitchFamily="34" charset="0"/>
              </a:rPr>
              <a:t>E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E</a:t>
            </a:r>
            <a:r>
              <a:rPr lang="en-US" altLang="en-US" sz="1800" i="1" baseline="-25000">
                <a:latin typeface="Arial" panose="020B0604020202020204" pitchFamily="34" charset="0"/>
              </a:rPr>
              <a:t>1</a:t>
            </a:r>
            <a:r>
              <a:rPr lang="en-US" altLang="en-US" sz="1800" i="1">
                <a:latin typeface="Arial" panose="020B0604020202020204" pitchFamily="34" charset="0"/>
              </a:rPr>
              <a:t>+T</a:t>
            </a:r>
            <a:r>
              <a:rPr lang="en-US" altLang="en-US" sz="1800">
                <a:latin typeface="Arial" panose="020B0604020202020204" pitchFamily="34" charset="0"/>
              </a:rPr>
              <a:t>	</a:t>
            </a:r>
            <a:r>
              <a:rPr lang="en-US" altLang="en-US" sz="1800" i="1">
                <a:latin typeface="Arial" panose="020B0604020202020204" pitchFamily="34" charset="0"/>
              </a:rPr>
              <a:t>E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1800" i="1">
                <a:latin typeface="Arial" panose="020B0604020202020204" pitchFamily="34" charset="0"/>
              </a:rPr>
              <a:t> := E</a:t>
            </a:r>
            <a:r>
              <a:rPr lang="en-US" altLang="en-US" sz="1800" i="1" baseline="-25000">
                <a:latin typeface="Arial" panose="020B0604020202020204" pitchFamily="34" charset="0"/>
              </a:rPr>
              <a:t>1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1800" i="1">
                <a:latin typeface="Arial" panose="020B0604020202020204" pitchFamily="34" charset="0"/>
              </a:rPr>
              <a:t>+T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</a:t>
            </a:r>
            <a:r>
              <a:rPr lang="en-US" altLang="en-US" sz="1800" i="1">
                <a:latin typeface="Arial" panose="020B0604020202020204" pitchFamily="34" charset="0"/>
              </a:rPr>
              <a:t>E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T</a:t>
            </a:r>
            <a:r>
              <a:rPr lang="en-US" altLang="en-US" sz="1800">
                <a:latin typeface="Arial" panose="020B0604020202020204" pitchFamily="34" charset="0"/>
              </a:rPr>
              <a:t>		</a:t>
            </a:r>
            <a:r>
              <a:rPr lang="en-US" altLang="en-US" sz="1800" i="1">
                <a:latin typeface="Arial" panose="020B0604020202020204" pitchFamily="34" charset="0"/>
              </a:rPr>
              <a:t>E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1800" i="1">
                <a:latin typeface="Arial" panose="020B0604020202020204" pitchFamily="34" charset="0"/>
              </a:rPr>
              <a:t> := T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	T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T</a:t>
            </a:r>
            <a:r>
              <a:rPr lang="en-US" altLang="en-US" sz="1800" i="1" baseline="-25000">
                <a:latin typeface="Arial" panose="020B0604020202020204" pitchFamily="34" charset="0"/>
              </a:rPr>
              <a:t>1</a:t>
            </a:r>
            <a:r>
              <a:rPr lang="en-US" altLang="en-US" sz="1800" i="1">
                <a:latin typeface="Arial" panose="020B0604020202020204" pitchFamily="34" charset="0"/>
              </a:rPr>
              <a:t>*F	T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1800" i="1">
                <a:latin typeface="Arial" panose="020B0604020202020204" pitchFamily="34" charset="0"/>
              </a:rPr>
              <a:t> := T</a:t>
            </a:r>
            <a:r>
              <a:rPr lang="en-US" altLang="en-US" sz="1800" i="1" baseline="-25000">
                <a:latin typeface="Arial" panose="020B0604020202020204" pitchFamily="34" charset="0"/>
              </a:rPr>
              <a:t>1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1800" i="1">
                <a:latin typeface="Arial" panose="020B0604020202020204" pitchFamily="34" charset="0"/>
              </a:rPr>
              <a:t>*F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1800" i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	T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F		T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1800" i="1">
                <a:latin typeface="Arial" panose="020B0604020202020204" pitchFamily="34" charset="0"/>
              </a:rPr>
              <a:t> := F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	F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b="1" i="1">
                <a:latin typeface="Arial" panose="020B0604020202020204" pitchFamily="34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num</a:t>
            </a:r>
            <a:r>
              <a:rPr lang="en-US" altLang="en-US" sz="1800" i="1">
                <a:latin typeface="Arial" panose="020B0604020202020204" pitchFamily="34" charset="0"/>
              </a:rPr>
              <a:t>		F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1800" i="1">
                <a:latin typeface="Arial" panose="020B0604020202020204" pitchFamily="34" charset="0"/>
              </a:rPr>
              <a:t> :=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2" grpId="0"/>
      <p:bldP spid="720905" grpId="0"/>
      <p:bldP spid="720907" grpId="0"/>
      <p:bldP spid="720912" grpId="0"/>
      <p:bldP spid="720913" grpId="0"/>
      <p:bldP spid="720933" grpId="0"/>
      <p:bldP spid="720938" grpId="0" animBg="1"/>
      <p:bldP spid="720942" grpId="0" animBg="1"/>
      <p:bldP spid="7209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>
            <a:extLst>
              <a:ext uri="{FF2B5EF4-FFF2-40B4-BE49-F238E27FC236}">
                <a16:creationId xmlns:a16="http://schemas.microsoft.com/office/drawing/2014/main" id="{B0758C48-1250-9948-8806-F6D8DE3482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481405D5-CA7E-3348-A3B3-A9DBF7172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074756-F327-1940-99F7-DB7653B429D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4F4E97A-98E3-964C-99F2-A76C0E7B2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45E2B9B-619E-2F49-AC5F-3880AE7A5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val: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Attributes associated to symbols 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Intuitively, </a:t>
            </a:r>
            <a:r>
              <a:rPr lang="en-US" altLang="en-US" sz="2400" i="1">
                <a:latin typeface="Arial" panose="020B0604020202020204" pitchFamily="34" charset="0"/>
              </a:rPr>
              <a:t>A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  <a:r>
              <a:rPr lang="en-US" altLang="en-US" sz="2400" i="1">
                <a:latin typeface="Arial" panose="020B0604020202020204" pitchFamily="34" charset="0"/>
              </a:rPr>
              <a:t>val</a:t>
            </a:r>
            <a:r>
              <a:rPr lang="en-US" altLang="en-US" sz="2400">
                <a:latin typeface="Arial" panose="020B0604020202020204" pitchFamily="34" charset="0"/>
              </a:rPr>
              <a:t> holds the value of the expression, represented by the subtree rooted at </a:t>
            </a:r>
            <a:r>
              <a:rPr lang="en-US" altLang="en-US" sz="2400" i="1">
                <a:latin typeface="Arial" panose="020B0604020202020204" pitchFamily="34" charset="0"/>
              </a:rPr>
              <a:t>A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Separate attributes are associated with separate nodes in the parse tree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Indices are used to distinguish between symbols with same name within same production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E.g., </a:t>
            </a:r>
            <a:r>
              <a:rPr lang="en-US" altLang="en-US" sz="2400" i="1">
                <a:latin typeface="Arial" panose="020B0604020202020204" pitchFamily="34" charset="0"/>
              </a:rPr>
              <a:t>E </a:t>
            </a:r>
            <a:r>
              <a:rPr lang="en-US" altLang="en-US" sz="24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400" i="1">
                <a:latin typeface="Arial" panose="020B0604020202020204" pitchFamily="34" charset="0"/>
              </a:rPr>
              <a:t> E</a:t>
            </a:r>
            <a:r>
              <a:rPr lang="en-US" altLang="en-US" sz="2400" i="1" baseline="-25000">
                <a:latin typeface="Arial" panose="020B0604020202020204" pitchFamily="34" charset="0"/>
              </a:rPr>
              <a:t>1</a:t>
            </a:r>
            <a:r>
              <a:rPr lang="en-US" altLang="en-US" sz="2400" i="1">
                <a:latin typeface="Arial" panose="020B0604020202020204" pitchFamily="34" charset="0"/>
              </a:rPr>
              <a:t>+T		E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2400" i="1">
                <a:latin typeface="Arial" panose="020B0604020202020204" pitchFamily="34" charset="0"/>
              </a:rPr>
              <a:t> := E</a:t>
            </a:r>
            <a:r>
              <a:rPr lang="en-US" altLang="en-US" sz="2400" i="1" baseline="-25000">
                <a:latin typeface="Arial" panose="020B0604020202020204" pitchFamily="34" charset="0"/>
              </a:rPr>
              <a:t>1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 sz="2400" i="1">
                <a:latin typeface="Arial" panose="020B0604020202020204" pitchFamily="34" charset="0"/>
              </a:rPr>
              <a:t>+T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Attributes of terminals supplied by scanner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In example, attributes of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are never used</a:t>
            </a:r>
          </a:p>
          <a:p>
            <a:pPr eaLnBrk="1" hangingPunct="1"/>
            <a:endParaRPr lang="en-US" altLang="en-US" sz="28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>
            <a:extLst>
              <a:ext uri="{FF2B5EF4-FFF2-40B4-BE49-F238E27FC236}">
                <a16:creationId xmlns:a16="http://schemas.microsoft.com/office/drawing/2014/main" id="{7F25A707-8B39-CF47-A700-E125A578B0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A9A66CE1-50E3-1D4B-8543-AA89B4702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0C097-FA0B-0E4A-9989-57AC144E65C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5CD96C7-0E99-B749-BF26-1303F6699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Building an Abstract Syntax Tree (AST)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1C12240-FC5A-544B-AAEF-B94879A1B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AST is an abbreviated parse tree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Operators and keywords do not appear as leaves, but at the interior node that would have been their parent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Chains of single productions are collapsed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Compilers typically work with ASTs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>
            <a:extLst>
              <a:ext uri="{FF2B5EF4-FFF2-40B4-BE49-F238E27FC236}">
                <a16:creationId xmlns:a16="http://schemas.microsoft.com/office/drawing/2014/main" id="{D267D0AE-7577-244F-80A1-9DADCD1C4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A475F358-AE25-754C-9511-B84F12948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A99115-DD79-4D4D-BDEA-B7796B33CDC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4A5788F-45C2-5D4B-8AF0-9BD2DED34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Building ASTs for Expressions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A9940B40-4244-F046-835C-9C7B676F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84388"/>
            <a:ext cx="46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C59F1729-C270-D842-85D9-232ECD507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667000"/>
            <a:ext cx="466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4A938CC5-81A1-584B-8A49-0A96CFC4E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667000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B082382A-05DD-C041-9277-ABA239CED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05200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35848" name="Text Box 7">
            <a:extLst>
              <a:ext uri="{FF2B5EF4-FFF2-40B4-BE49-F238E27FC236}">
                <a16:creationId xmlns:a16="http://schemas.microsoft.com/office/drawing/2014/main" id="{55FF774A-D76B-6542-A5C0-90A0101E6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+</a:t>
            </a:r>
          </a:p>
        </p:txBody>
      </p:sp>
      <p:sp>
        <p:nvSpPr>
          <p:cNvPr id="35849" name="Text Box 8">
            <a:extLst>
              <a:ext uri="{FF2B5EF4-FFF2-40B4-BE49-F238E27FC236}">
                <a16:creationId xmlns:a16="http://schemas.microsoft.com/office/drawing/2014/main" id="{F6F14B65-284E-3640-A043-397F36BB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35850" name="Text Box 9">
            <a:extLst>
              <a:ext uri="{FF2B5EF4-FFF2-40B4-BE49-F238E27FC236}">
                <a16:creationId xmlns:a16="http://schemas.microsoft.com/office/drawing/2014/main" id="{0615F001-AE5D-1E49-82BF-EEE295C3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442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35851" name="Text Box 10">
            <a:extLst>
              <a:ext uri="{FF2B5EF4-FFF2-40B4-BE49-F238E27FC236}">
                <a16:creationId xmlns:a16="http://schemas.microsoft.com/office/drawing/2014/main" id="{069DAD21-9774-4D48-B611-41F45AB3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442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35852" name="Text Box 11">
            <a:extLst>
              <a:ext uri="{FF2B5EF4-FFF2-40B4-BE49-F238E27FC236}">
                <a16:creationId xmlns:a16="http://schemas.microsoft.com/office/drawing/2014/main" id="{942BB4F6-17D9-9341-A5C8-6BF77C15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816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num:3</a:t>
            </a:r>
          </a:p>
        </p:txBody>
      </p:sp>
      <p:sp>
        <p:nvSpPr>
          <p:cNvPr id="35853" name="Text Box 12">
            <a:extLst>
              <a:ext uri="{FF2B5EF4-FFF2-40B4-BE49-F238E27FC236}">
                <a16:creationId xmlns:a16="http://schemas.microsoft.com/office/drawing/2014/main" id="{81B0AD49-27ED-FD42-A2EF-A6DE7B44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581400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35854" name="Text Box 13">
            <a:extLst>
              <a:ext uri="{FF2B5EF4-FFF2-40B4-BE49-F238E27FC236}">
                <a16:creationId xmlns:a16="http://schemas.microsoft.com/office/drawing/2014/main" id="{B3F38B4C-A88E-4B45-A469-4889712AF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05200"/>
            <a:ext cx="442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35855" name="Text Box 14">
            <a:extLst>
              <a:ext uri="{FF2B5EF4-FFF2-40B4-BE49-F238E27FC236}">
                <a16:creationId xmlns:a16="http://schemas.microsoft.com/office/drawing/2014/main" id="{259DA406-5548-DC47-81E3-2C6159BC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0386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35856" name="Text Box 15">
            <a:extLst>
              <a:ext uri="{FF2B5EF4-FFF2-40B4-BE49-F238E27FC236}">
                <a16:creationId xmlns:a16="http://schemas.microsoft.com/office/drawing/2014/main" id="{ED79B1D2-A436-0148-AE63-6725DF1C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35857" name="Line 16">
            <a:extLst>
              <a:ext uri="{FF2B5EF4-FFF2-40B4-BE49-F238E27FC236}">
                <a16:creationId xmlns:a16="http://schemas.microsoft.com/office/drawing/2014/main" id="{D33DC044-8B91-F340-AF64-9BDE8EB0F9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438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7">
            <a:extLst>
              <a:ext uri="{FF2B5EF4-FFF2-40B4-BE49-F238E27FC236}">
                <a16:creationId xmlns:a16="http://schemas.microsoft.com/office/drawing/2014/main" id="{E14A0552-2EE4-694B-A626-15E48250E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8">
            <a:extLst>
              <a:ext uri="{FF2B5EF4-FFF2-40B4-BE49-F238E27FC236}">
                <a16:creationId xmlns:a16="http://schemas.microsoft.com/office/drawing/2014/main" id="{9FDF1187-3EAF-F44C-973A-E374A66A0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19">
            <a:extLst>
              <a:ext uri="{FF2B5EF4-FFF2-40B4-BE49-F238E27FC236}">
                <a16:creationId xmlns:a16="http://schemas.microsoft.com/office/drawing/2014/main" id="{82568B55-8279-D348-BF72-A7CFA4212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0">
            <a:extLst>
              <a:ext uri="{FF2B5EF4-FFF2-40B4-BE49-F238E27FC236}">
                <a16:creationId xmlns:a16="http://schemas.microsoft.com/office/drawing/2014/main" id="{356EE621-72E3-6344-BB36-33B780CA5E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3886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1">
            <a:extLst>
              <a:ext uri="{FF2B5EF4-FFF2-40B4-BE49-F238E27FC236}">
                <a16:creationId xmlns:a16="http://schemas.microsoft.com/office/drawing/2014/main" id="{3E9BEB7F-DECB-6E46-959D-11FB30763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2">
            <a:extLst>
              <a:ext uri="{FF2B5EF4-FFF2-40B4-BE49-F238E27FC236}">
                <a16:creationId xmlns:a16="http://schemas.microsoft.com/office/drawing/2014/main" id="{DDCAA838-BBFA-1943-81E1-D9433C3C0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048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3">
            <a:extLst>
              <a:ext uri="{FF2B5EF4-FFF2-40B4-BE49-F238E27FC236}">
                <a16:creationId xmlns:a16="http://schemas.microsoft.com/office/drawing/2014/main" id="{475FFBD5-8486-F247-B26D-6A7FE4C22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048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4">
            <a:extLst>
              <a:ext uri="{FF2B5EF4-FFF2-40B4-BE49-F238E27FC236}">
                <a16:creationId xmlns:a16="http://schemas.microsoft.com/office/drawing/2014/main" id="{ABAA2AB1-D5AD-FA46-B816-75CABBE2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5">
            <a:extLst>
              <a:ext uri="{FF2B5EF4-FFF2-40B4-BE49-F238E27FC236}">
                <a16:creationId xmlns:a16="http://schemas.microsoft.com/office/drawing/2014/main" id="{AE46BA43-5941-1A46-8288-6C76DC14F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26">
            <a:extLst>
              <a:ext uri="{FF2B5EF4-FFF2-40B4-BE49-F238E27FC236}">
                <a16:creationId xmlns:a16="http://schemas.microsoft.com/office/drawing/2014/main" id="{091EF448-D82E-724A-B988-44F78AA82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27">
            <a:extLst>
              <a:ext uri="{FF2B5EF4-FFF2-40B4-BE49-F238E27FC236}">
                <a16:creationId xmlns:a16="http://schemas.microsoft.com/office/drawing/2014/main" id="{228A7CDC-14B5-7647-8D88-CA260EE25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Text Box 28">
            <a:extLst>
              <a:ext uri="{FF2B5EF4-FFF2-40B4-BE49-F238E27FC236}">
                <a16:creationId xmlns:a16="http://schemas.microsoft.com/office/drawing/2014/main" id="{B5D38F3D-7ABA-9245-BFE1-DEE53DF0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19600"/>
            <a:ext cx="442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35870" name="Text Box 29">
            <a:extLst>
              <a:ext uri="{FF2B5EF4-FFF2-40B4-BE49-F238E27FC236}">
                <a16:creationId xmlns:a16="http://schemas.microsoft.com/office/drawing/2014/main" id="{74967280-E504-8640-8F5F-298E5D2E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57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num:2</a:t>
            </a:r>
          </a:p>
        </p:txBody>
      </p:sp>
      <p:sp>
        <p:nvSpPr>
          <p:cNvPr id="35871" name="Line 30">
            <a:extLst>
              <a:ext uri="{FF2B5EF4-FFF2-40B4-BE49-F238E27FC236}">
                <a16:creationId xmlns:a16="http://schemas.microsoft.com/office/drawing/2014/main" id="{6223A5C2-0CCA-AA43-846C-EC35D0550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31">
            <a:extLst>
              <a:ext uri="{FF2B5EF4-FFF2-40B4-BE49-F238E27FC236}">
                <a16:creationId xmlns:a16="http://schemas.microsoft.com/office/drawing/2014/main" id="{19A0402C-6B50-014B-9872-D3F785C9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Text Box 32">
            <a:extLst>
              <a:ext uri="{FF2B5EF4-FFF2-40B4-BE49-F238E27FC236}">
                <a16:creationId xmlns:a16="http://schemas.microsoft.com/office/drawing/2014/main" id="{2912343D-A0B4-6E46-B080-1F289FF96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006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num:5</a:t>
            </a:r>
          </a:p>
        </p:txBody>
      </p:sp>
      <p:sp>
        <p:nvSpPr>
          <p:cNvPr id="35874" name="Line 33">
            <a:extLst>
              <a:ext uri="{FF2B5EF4-FFF2-40B4-BE49-F238E27FC236}">
                <a16:creationId xmlns:a16="http://schemas.microsoft.com/office/drawing/2014/main" id="{AF6BB99C-2F40-4544-95DF-C1FDB1823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Text Box 34">
            <a:extLst>
              <a:ext uri="{FF2B5EF4-FFF2-40B4-BE49-F238E27FC236}">
                <a16:creationId xmlns:a16="http://schemas.microsoft.com/office/drawing/2014/main" id="{20017042-AD58-3B42-97A7-7A18F3529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num:4</a:t>
            </a:r>
          </a:p>
        </p:txBody>
      </p:sp>
      <p:sp>
        <p:nvSpPr>
          <p:cNvPr id="35876" name="Line 35">
            <a:extLst>
              <a:ext uri="{FF2B5EF4-FFF2-40B4-BE49-F238E27FC236}">
                <a16:creationId xmlns:a16="http://schemas.microsoft.com/office/drawing/2014/main" id="{F397D5D8-7AAD-D84E-9A07-85799AC6F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Text Box 36">
            <a:extLst>
              <a:ext uri="{FF2B5EF4-FFF2-40B4-BE49-F238E27FC236}">
                <a16:creationId xmlns:a16="http://schemas.microsoft.com/office/drawing/2014/main" id="{8AB95806-23CB-2845-91A0-DFB70EB2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404938"/>
            <a:ext cx="3427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Parse tree for </a:t>
            </a:r>
            <a:r>
              <a:rPr lang="en-US" altLang="en-US" sz="2400" b="1">
                <a:latin typeface="Courier New" panose="02070309020205020404" pitchFamily="49" charset="0"/>
              </a:rPr>
              <a:t>3*5+2*4</a:t>
            </a:r>
          </a:p>
        </p:txBody>
      </p:sp>
      <p:sp>
        <p:nvSpPr>
          <p:cNvPr id="35878" name="Text Box 37">
            <a:extLst>
              <a:ext uri="{FF2B5EF4-FFF2-40B4-BE49-F238E27FC236}">
                <a16:creationId xmlns:a16="http://schemas.microsoft.com/office/drawing/2014/main" id="{558062E0-99CA-AC47-AE69-BDE6318B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371600"/>
            <a:ext cx="389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Abstract syntax tree (AST)</a:t>
            </a:r>
          </a:p>
        </p:txBody>
      </p:sp>
      <p:sp>
        <p:nvSpPr>
          <p:cNvPr id="35879" name="Text Box 38">
            <a:extLst>
              <a:ext uri="{FF2B5EF4-FFF2-40B4-BE49-F238E27FC236}">
                <a16:creationId xmlns:a16="http://schemas.microsoft.com/office/drawing/2014/main" id="{5A530F15-FC73-1D4A-8A30-205D88AA7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55788"/>
            <a:ext cx="369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+</a:t>
            </a:r>
          </a:p>
        </p:txBody>
      </p:sp>
      <p:sp>
        <p:nvSpPr>
          <p:cNvPr id="35880" name="Text Box 39">
            <a:extLst>
              <a:ext uri="{FF2B5EF4-FFF2-40B4-BE49-F238E27FC236}">
                <a16:creationId xmlns:a16="http://schemas.microsoft.com/office/drawing/2014/main" id="{FFD6DC2D-51E1-964C-8BCA-3D07C95D1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4384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35881" name="Text Box 40">
            <a:extLst>
              <a:ext uri="{FF2B5EF4-FFF2-40B4-BE49-F238E27FC236}">
                <a16:creationId xmlns:a16="http://schemas.microsoft.com/office/drawing/2014/main" id="{BE126F65-D584-BE43-AF33-1AD8B597E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4384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35882" name="Line 41">
            <a:extLst>
              <a:ext uri="{FF2B5EF4-FFF2-40B4-BE49-F238E27FC236}">
                <a16:creationId xmlns:a16="http://schemas.microsoft.com/office/drawing/2014/main" id="{BD380564-5B03-8F4F-B4D8-7E8CF57FA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209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Line 42">
            <a:extLst>
              <a:ext uri="{FF2B5EF4-FFF2-40B4-BE49-F238E27FC236}">
                <a16:creationId xmlns:a16="http://schemas.microsoft.com/office/drawing/2014/main" id="{60515C8B-A01D-FC46-B5AC-1EEFCE268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43">
            <a:extLst>
              <a:ext uri="{FF2B5EF4-FFF2-40B4-BE49-F238E27FC236}">
                <a16:creationId xmlns:a16="http://schemas.microsoft.com/office/drawing/2014/main" id="{5ACA8071-EEEA-014A-A68D-D8A5FD812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19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Text Box 44">
            <a:extLst>
              <a:ext uri="{FF2B5EF4-FFF2-40B4-BE49-F238E27FC236}">
                <a16:creationId xmlns:a16="http://schemas.microsoft.com/office/drawing/2014/main" id="{12DB13DB-4291-0143-AED2-0BCE427C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00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num:3</a:t>
            </a:r>
          </a:p>
        </p:txBody>
      </p:sp>
      <p:sp>
        <p:nvSpPr>
          <p:cNvPr id="35886" name="Text Box 45">
            <a:extLst>
              <a:ext uri="{FF2B5EF4-FFF2-40B4-BE49-F238E27FC236}">
                <a16:creationId xmlns:a16="http://schemas.microsoft.com/office/drawing/2014/main" id="{AFEAF29F-70D6-6C46-AFB2-E127E18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num:5</a:t>
            </a:r>
          </a:p>
        </p:txBody>
      </p:sp>
      <p:sp>
        <p:nvSpPr>
          <p:cNvPr id="35887" name="Text Box 46">
            <a:extLst>
              <a:ext uri="{FF2B5EF4-FFF2-40B4-BE49-F238E27FC236}">
                <a16:creationId xmlns:a16="http://schemas.microsoft.com/office/drawing/2014/main" id="{C3AA50D2-4C50-9646-ADD2-F744A2B92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2766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num:2</a:t>
            </a:r>
          </a:p>
        </p:txBody>
      </p:sp>
      <p:sp>
        <p:nvSpPr>
          <p:cNvPr id="35888" name="Text Box 47">
            <a:extLst>
              <a:ext uri="{FF2B5EF4-FFF2-40B4-BE49-F238E27FC236}">
                <a16:creationId xmlns:a16="http://schemas.microsoft.com/office/drawing/2014/main" id="{F31A5157-6F33-1C49-BAC6-445B25C5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30480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num:4</a:t>
            </a:r>
          </a:p>
        </p:txBody>
      </p:sp>
      <p:sp>
        <p:nvSpPr>
          <p:cNvPr id="35889" name="Line 48">
            <a:extLst>
              <a:ext uri="{FF2B5EF4-FFF2-40B4-BE49-F238E27FC236}">
                <a16:creationId xmlns:a16="http://schemas.microsoft.com/office/drawing/2014/main" id="{61187BFB-E3F7-C847-A960-C1ED714EF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743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Line 49">
            <a:extLst>
              <a:ext uri="{FF2B5EF4-FFF2-40B4-BE49-F238E27FC236}">
                <a16:creationId xmlns:a16="http://schemas.microsoft.com/office/drawing/2014/main" id="{40F0DC40-C34C-8741-9EF6-FC4F7BA12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7432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0">
            <a:extLst>
              <a:ext uri="{FF2B5EF4-FFF2-40B4-BE49-F238E27FC236}">
                <a16:creationId xmlns:a16="http://schemas.microsoft.com/office/drawing/2014/main" id="{41BD14E2-4275-A749-91A5-649106A5E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2743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51">
            <a:extLst>
              <a:ext uri="{FF2B5EF4-FFF2-40B4-BE49-F238E27FC236}">
                <a16:creationId xmlns:a16="http://schemas.microsoft.com/office/drawing/2014/main" id="{60681690-DB43-BA48-98AA-598C2D80D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Text Box 52">
            <a:extLst>
              <a:ext uri="{FF2B5EF4-FFF2-40B4-BE49-F238E27FC236}">
                <a16:creationId xmlns:a16="http://schemas.microsoft.com/office/drawing/2014/main" id="{882A5408-C608-E741-A4E7-0FAB7F53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943600"/>
            <a:ext cx="539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How do we construct syntax trees for expressions?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6215F05A-5E31-4F45-9E82-960A3C4C8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9F484-F282-814F-82A1-F0648899B36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8DC4908-D3BD-8A47-B75F-26840C138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07438" cy="100488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Attribute Grammar to build AST for Expression (denote by AG2)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7EBC972-BDD6-5A46-86FF-76C001CDC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attribute grammar: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77F6E91F-E522-D44C-B973-86D019FB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</a:t>
            </a:r>
            <a:r>
              <a:rPr lang="en-US" altLang="en-US" sz="2400">
                <a:latin typeface="Arial" panose="020B0604020202020204" pitchFamily="34" charset="0"/>
              </a:rPr>
              <a:t>Production		Semantic Rule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  <a:r>
              <a:rPr lang="en-US" altLang="en-US" sz="2400" i="1">
                <a:latin typeface="Arial" panose="020B0604020202020204" pitchFamily="34" charset="0"/>
              </a:rPr>
              <a:t>E </a:t>
            </a:r>
            <a:r>
              <a:rPr lang="en-US" altLang="en-US" sz="24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400" i="1">
                <a:latin typeface="Arial" panose="020B0604020202020204" pitchFamily="34" charset="0"/>
              </a:rPr>
              <a:t> E</a:t>
            </a:r>
            <a:r>
              <a:rPr lang="en-US" altLang="en-US" sz="2400" i="1" baseline="-25000">
                <a:latin typeface="Arial" panose="020B0604020202020204" pitchFamily="34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</a:rPr>
              <a:t>+</a:t>
            </a:r>
            <a:r>
              <a:rPr lang="en-US" altLang="en-US" sz="2400" i="1">
                <a:latin typeface="Arial" panose="020B0604020202020204" pitchFamily="34" charset="0"/>
              </a:rPr>
              <a:t>T	</a:t>
            </a:r>
            <a:r>
              <a:rPr lang="en-US" altLang="en-US" sz="2400">
                <a:latin typeface="Arial" panose="020B0604020202020204" pitchFamily="34" charset="0"/>
              </a:rPr>
              <a:t>	</a:t>
            </a:r>
            <a:r>
              <a:rPr lang="en-US" altLang="en-US" sz="2400" i="1">
                <a:latin typeface="Arial" panose="020B0604020202020204" pitchFamily="34" charset="0"/>
              </a:rPr>
              <a:t>E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2400" i="1">
                <a:latin typeface="Arial" panose="020B0604020202020204" pitchFamily="34" charset="0"/>
              </a:rPr>
              <a:t> := </a:t>
            </a:r>
            <a:r>
              <a:rPr lang="en-US" altLang="en-US" sz="2400" b="1" i="1">
                <a:latin typeface="Courier New" panose="02070309020205020404" pitchFamily="49" charset="0"/>
              </a:rPr>
              <a:t>mknode</a:t>
            </a:r>
            <a:r>
              <a:rPr lang="en-US" altLang="en-US" sz="2400" i="1">
                <a:latin typeface="Arial" panose="020B0604020202020204" pitchFamily="34" charset="0"/>
              </a:rPr>
              <a:t>(</a:t>
            </a:r>
            <a:r>
              <a:rPr lang="en-US" altLang="ja-JP" sz="2400" b="1">
                <a:latin typeface="Courier New" panose="02070309020205020404" pitchFamily="49" charset="0"/>
              </a:rPr>
              <a:t>+</a:t>
            </a:r>
            <a:r>
              <a:rPr lang="en-US" altLang="ja-JP" sz="2400" i="1">
                <a:latin typeface="Arial" panose="020B0604020202020204" pitchFamily="34" charset="0"/>
              </a:rPr>
              <a:t>, E</a:t>
            </a:r>
            <a:r>
              <a:rPr lang="en-US" altLang="ja-JP" sz="2400" i="1" baseline="-25000">
                <a:latin typeface="Arial" panose="020B0604020202020204" pitchFamily="34" charset="0"/>
              </a:rPr>
              <a:t>1</a:t>
            </a:r>
            <a:r>
              <a:rPr lang="en-US" altLang="ja-JP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ja-JP" sz="2400" i="1">
                <a:latin typeface="Arial" panose="020B0604020202020204" pitchFamily="34" charset="0"/>
              </a:rPr>
              <a:t>, T</a:t>
            </a:r>
            <a:r>
              <a:rPr lang="en-US" altLang="ja-JP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ja-JP" sz="2400" i="1">
                <a:latin typeface="Arial" panose="020B0604020202020204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	E </a:t>
            </a:r>
            <a:r>
              <a:rPr lang="en-US" altLang="en-US" sz="24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400" i="1">
                <a:latin typeface="Arial" panose="020B0604020202020204" pitchFamily="34" charset="0"/>
              </a:rPr>
              <a:t> T		E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2400" i="1">
                <a:latin typeface="Arial" panose="020B0604020202020204" pitchFamily="34" charset="0"/>
              </a:rPr>
              <a:t> := T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	T </a:t>
            </a:r>
            <a:r>
              <a:rPr lang="en-US" altLang="en-US" sz="24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400" i="1">
                <a:latin typeface="Arial" panose="020B0604020202020204" pitchFamily="34" charset="0"/>
              </a:rPr>
              <a:t> T</a:t>
            </a:r>
            <a:r>
              <a:rPr lang="en-US" altLang="en-US" sz="2400" i="1" baseline="-25000">
                <a:latin typeface="Arial" panose="020B0604020202020204" pitchFamily="34" charset="0"/>
              </a:rPr>
              <a:t>1 </a:t>
            </a:r>
            <a:r>
              <a:rPr lang="en-US" altLang="en-US" sz="2400" b="1">
                <a:latin typeface="Courier New" panose="02070309020205020404" pitchFamily="49" charset="0"/>
              </a:rPr>
              <a:t>*</a:t>
            </a:r>
            <a:r>
              <a:rPr lang="en-US" altLang="en-US" sz="2400" i="1">
                <a:latin typeface="Arial" panose="020B0604020202020204" pitchFamily="34" charset="0"/>
              </a:rPr>
              <a:t>F		T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2400" i="1">
                <a:latin typeface="Arial" panose="020B0604020202020204" pitchFamily="34" charset="0"/>
              </a:rPr>
              <a:t> := </a:t>
            </a:r>
            <a:r>
              <a:rPr lang="en-US" altLang="en-US" sz="2400" b="1" i="1">
                <a:latin typeface="Courier New" panose="02070309020205020404" pitchFamily="49" charset="0"/>
              </a:rPr>
              <a:t>mknode</a:t>
            </a:r>
            <a:r>
              <a:rPr lang="en-US" altLang="en-US" sz="2400" i="1">
                <a:latin typeface="Arial" panose="020B0604020202020204" pitchFamily="34" charset="0"/>
              </a:rPr>
              <a:t>(</a:t>
            </a:r>
            <a:r>
              <a:rPr lang="en-US" altLang="ja-JP" sz="2400" b="1">
                <a:latin typeface="Courier New" panose="02070309020205020404" pitchFamily="49" charset="0"/>
              </a:rPr>
              <a:t>*</a:t>
            </a:r>
            <a:r>
              <a:rPr lang="en-US" altLang="ja-JP" sz="2400" i="1">
                <a:latin typeface="Arial" panose="020B0604020202020204" pitchFamily="34" charset="0"/>
              </a:rPr>
              <a:t>, T</a:t>
            </a:r>
            <a:r>
              <a:rPr lang="en-US" altLang="ja-JP" sz="2400" i="1" baseline="-25000">
                <a:latin typeface="Arial" panose="020B0604020202020204" pitchFamily="34" charset="0"/>
              </a:rPr>
              <a:t>1</a:t>
            </a:r>
            <a:r>
              <a:rPr lang="en-US" altLang="ja-JP" sz="2400" i="1">
                <a:solidFill>
                  <a:srgbClr val="0000FF"/>
                </a:solidFill>
                <a:latin typeface="Arial" panose="020B0604020202020204" pitchFamily="34" charset="0"/>
              </a:rPr>
              <a:t>.nptr, </a:t>
            </a:r>
            <a:r>
              <a:rPr lang="en-US" altLang="ja-JP" sz="2400" i="1">
                <a:latin typeface="Arial" panose="020B0604020202020204" pitchFamily="34" charset="0"/>
              </a:rPr>
              <a:t>F</a:t>
            </a:r>
            <a:r>
              <a:rPr lang="en-US" altLang="ja-JP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ja-JP" sz="2400" i="1">
                <a:latin typeface="Arial" panose="020B0604020202020204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	T </a:t>
            </a:r>
            <a:r>
              <a:rPr lang="en-US" altLang="en-US" sz="24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400" i="1">
                <a:latin typeface="Arial" panose="020B0604020202020204" pitchFamily="34" charset="0"/>
              </a:rPr>
              <a:t> F		T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2400" i="1">
                <a:latin typeface="Arial" panose="020B0604020202020204" pitchFamily="34" charset="0"/>
              </a:rPr>
              <a:t> := F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	F </a:t>
            </a:r>
            <a:r>
              <a:rPr lang="en-US" altLang="en-US" sz="24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400" i="1">
                <a:latin typeface="Arial" panose="020B0604020202020204" pitchFamily="34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num</a:t>
            </a:r>
            <a:r>
              <a:rPr lang="en-US" altLang="en-US" sz="2400">
                <a:latin typeface="Arial" panose="020B0604020202020204" pitchFamily="34" charset="0"/>
              </a:rPr>
              <a:t>	</a:t>
            </a:r>
            <a:r>
              <a:rPr lang="en-US" altLang="en-US" sz="2400" i="1">
                <a:latin typeface="Arial" panose="020B0604020202020204" pitchFamily="34" charset="0"/>
              </a:rPr>
              <a:t>	F</a:t>
            </a: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2400" i="1">
                <a:latin typeface="Arial" panose="020B0604020202020204" pitchFamily="34" charset="0"/>
              </a:rPr>
              <a:t> := </a:t>
            </a:r>
            <a:r>
              <a:rPr lang="en-US" altLang="en-US" sz="2400" b="1" i="1">
                <a:latin typeface="Courier New" panose="02070309020205020404" pitchFamily="49" charset="0"/>
              </a:rPr>
              <a:t>mkleaf</a:t>
            </a:r>
            <a:r>
              <a:rPr lang="en-US" altLang="en-US" sz="2400" i="1">
                <a:latin typeface="Arial" panose="020B0604020202020204" pitchFamily="34" charset="0"/>
              </a:rPr>
              <a:t>(</a:t>
            </a:r>
            <a:r>
              <a:rPr lang="en-US" altLang="ja-JP" sz="2400" b="1">
                <a:latin typeface="Courier New" panose="02070309020205020404" pitchFamily="49" charset="0"/>
              </a:rPr>
              <a:t>num</a:t>
            </a:r>
            <a:r>
              <a:rPr lang="en-US" altLang="ja-JP" sz="2400">
                <a:latin typeface="Arial" panose="020B0604020202020204" pitchFamily="34" charset="0"/>
              </a:rPr>
              <a:t>, </a:t>
            </a:r>
            <a:r>
              <a:rPr lang="en-US" altLang="ja-JP" sz="2400" b="1">
                <a:latin typeface="Courier New" panose="02070309020205020404" pitchFamily="49" charset="0"/>
              </a:rPr>
              <a:t>num</a:t>
            </a:r>
            <a:r>
              <a:rPr lang="en-US" altLang="ja-JP" sz="2400">
                <a:latin typeface="Arial" panose="020B0604020202020204" pitchFamily="34" charset="0"/>
              </a:rPr>
              <a:t>.</a:t>
            </a:r>
            <a:r>
              <a:rPr lang="en-US" altLang="ja-JP" sz="2400" i="1">
                <a:latin typeface="Arial" panose="020B0604020202020204" pitchFamily="34" charset="0"/>
              </a:rPr>
              <a:t>val)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i="1">
                <a:latin typeface="Courier New" panose="02070309020205020404" pitchFamily="49" charset="0"/>
              </a:rPr>
              <a:t>mknode(op,left,right)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creates an operator node with label </a:t>
            </a:r>
            <a:r>
              <a:rPr lang="en-US" altLang="en-US" sz="2400" b="1" i="1">
                <a:latin typeface="Courier New" panose="02070309020205020404" pitchFamily="49" charset="0"/>
              </a:rPr>
              <a:t>op</a:t>
            </a:r>
            <a:r>
              <a:rPr lang="en-US" altLang="en-US" sz="2400">
                <a:latin typeface="Arial" panose="020B0604020202020204" pitchFamily="34" charset="0"/>
              </a:rPr>
              <a:t>, and two fields containing pointers </a:t>
            </a:r>
            <a:r>
              <a:rPr lang="en-US" altLang="en-US" sz="2400" b="1" i="1">
                <a:latin typeface="Courier New" panose="02070309020205020404" pitchFamily="49" charset="0"/>
              </a:rPr>
              <a:t>left, </a:t>
            </a:r>
            <a:r>
              <a:rPr lang="en-US" altLang="en-US" sz="2400">
                <a:latin typeface="Arial" panose="020B0604020202020204" pitchFamily="34" charset="0"/>
              </a:rPr>
              <a:t>to left operand and </a:t>
            </a:r>
            <a:r>
              <a:rPr lang="en-US" altLang="en-US" sz="2400" b="1" i="1">
                <a:latin typeface="Courier New" panose="02070309020205020404" pitchFamily="49" charset="0"/>
              </a:rPr>
              <a:t>right, </a:t>
            </a:r>
            <a:r>
              <a:rPr lang="en-US" altLang="en-US" sz="2400">
                <a:latin typeface="Arial" panose="020B0604020202020204" pitchFamily="34" charset="0"/>
              </a:rPr>
              <a:t>to right operand</a:t>
            </a:r>
            <a:endParaRPr lang="en-US" altLang="en-US" sz="2400" b="1" i="1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i="1">
                <a:latin typeface="Courier New" panose="02070309020205020404" pitchFamily="49" charset="0"/>
              </a:rPr>
              <a:t>mkleaf(</a:t>
            </a:r>
            <a:r>
              <a:rPr lang="en-US" altLang="en-US" sz="2400" b="1">
                <a:latin typeface="Courier New" panose="02070309020205020404" pitchFamily="49" charset="0"/>
              </a:rPr>
              <a:t>num</a:t>
            </a:r>
            <a:r>
              <a:rPr lang="en-US" altLang="en-US" sz="2400" b="1" i="1">
                <a:latin typeface="Courier New" panose="02070309020205020404" pitchFamily="49" charset="0"/>
              </a:rPr>
              <a:t>,</a:t>
            </a:r>
            <a:r>
              <a:rPr lang="en-US" altLang="en-US" sz="2400" b="1">
                <a:latin typeface="Courier New" panose="02070309020205020404" pitchFamily="49" charset="0"/>
              </a:rPr>
              <a:t>num.</a:t>
            </a:r>
            <a:r>
              <a:rPr lang="en-US" altLang="en-US" sz="2400" i="1">
                <a:latin typeface="Arial" panose="020B0604020202020204" pitchFamily="34" charset="0"/>
              </a:rPr>
              <a:t>val</a:t>
            </a:r>
            <a:r>
              <a:rPr lang="en-US" altLang="en-US" sz="2400" b="1" i="1">
                <a:latin typeface="Courier New" panose="02070309020205020404" pitchFamily="49" charset="0"/>
              </a:rPr>
              <a:t>)</a:t>
            </a:r>
            <a:r>
              <a:rPr lang="en-US" altLang="en-US" sz="2400">
                <a:latin typeface="Arial" panose="020B0604020202020204" pitchFamily="34" charset="0"/>
              </a:rPr>
              <a:t> creates a leaf node with label </a:t>
            </a:r>
            <a:r>
              <a:rPr lang="en-US" altLang="en-US" sz="2400" b="1" i="1">
                <a:latin typeface="Courier New" panose="02070309020205020404" pitchFamily="49" charset="0"/>
              </a:rPr>
              <a:t>num</a:t>
            </a:r>
            <a:r>
              <a:rPr lang="en-US" altLang="en-US" sz="2400">
                <a:latin typeface="Arial" panose="020B0604020202020204" pitchFamily="34" charset="0"/>
              </a:rPr>
              <a:t>, and a field containing the value of the number</a:t>
            </a:r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AFD2502D-1685-9546-9601-0FE4C6A062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981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70CB6046-88E8-C849-85E4-F6AA8251A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143000"/>
            <a:ext cx="2571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Attribute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nodepointer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endParaRPr lang="en-US" altLang="ja-JP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points to AST </a:t>
            </a:r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8889FC7D-5689-F241-809D-925DBA054D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24384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1F7CB28C-1DB7-C44F-8E3B-F67E97404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56350" y="66246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753D03-013C-3B46-8210-279EB42ED3D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55C7F9D-A258-9A40-B168-40D04F2EA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163" y="0"/>
            <a:ext cx="8707437" cy="10048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Constructing ASTs for Expressions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DB0CBF7-51BF-FB4B-964C-7984B1631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44488" y="1143000"/>
            <a:ext cx="8726488" cy="4800600"/>
          </a:xfrm>
        </p:spPr>
        <p:txBody>
          <a:bodyPr/>
          <a:lstStyle/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Input: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3 * 5 + 2 * 4</a:t>
            </a:r>
          </a:p>
        </p:txBody>
      </p:sp>
      <p:sp>
        <p:nvSpPr>
          <p:cNvPr id="739333" name="Text Box 5">
            <a:extLst>
              <a:ext uri="{FF2B5EF4-FFF2-40B4-BE49-F238E27FC236}">
                <a16:creationId xmlns:a16="http://schemas.microsoft.com/office/drawing/2014/main" id="{24E7C119-6B3F-7649-9E25-357995BCF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739336" name="Text Box 8">
            <a:extLst>
              <a:ext uri="{FF2B5EF4-FFF2-40B4-BE49-F238E27FC236}">
                <a16:creationId xmlns:a16="http://schemas.microsoft.com/office/drawing/2014/main" id="{55C4FEB4-D587-BD40-AF29-850734BAE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958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*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3B478032-4FE2-6148-986E-66FD219F4D19}"/>
              </a:ext>
            </a:extLst>
          </p:cNvPr>
          <p:cNvGrpSpPr>
            <a:grpSpLocks/>
          </p:cNvGrpSpPr>
          <p:nvPr/>
        </p:nvGrpSpPr>
        <p:grpSpPr bwMode="auto">
          <a:xfrm>
            <a:off x="2422525" y="2471738"/>
            <a:ext cx="466725" cy="728662"/>
            <a:chOff x="1958" y="1317"/>
            <a:chExt cx="294" cy="459"/>
          </a:xfrm>
        </p:grpSpPr>
        <p:sp>
          <p:nvSpPr>
            <p:cNvPr id="39011" name="Text Box 10">
              <a:extLst>
                <a:ext uri="{FF2B5EF4-FFF2-40B4-BE49-F238E27FC236}">
                  <a16:creationId xmlns:a16="http://schemas.microsoft.com/office/drawing/2014/main" id="{AA29C306-3223-8547-AAE3-08C6522FD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317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39012" name="Line 11">
              <a:extLst>
                <a:ext uri="{FF2B5EF4-FFF2-40B4-BE49-F238E27FC236}">
                  <a16:creationId xmlns:a16="http://schemas.microsoft.com/office/drawing/2014/main" id="{24758EC0-5AB0-4047-A45A-619C643B7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2">
            <a:extLst>
              <a:ext uri="{FF2B5EF4-FFF2-40B4-BE49-F238E27FC236}">
                <a16:creationId xmlns:a16="http://schemas.microsoft.com/office/drawing/2014/main" id="{0FDBC004-06AD-D341-A49D-B968F66BED2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638800"/>
            <a:ext cx="1108075" cy="1082675"/>
            <a:chOff x="576" y="3312"/>
            <a:chExt cx="698" cy="682"/>
          </a:xfrm>
        </p:grpSpPr>
        <p:grpSp>
          <p:nvGrpSpPr>
            <p:cNvPr id="39004" name="Group 15">
              <a:extLst>
                <a:ext uri="{FF2B5EF4-FFF2-40B4-BE49-F238E27FC236}">
                  <a16:creationId xmlns:a16="http://schemas.microsoft.com/office/drawing/2014/main" id="{5324DD5B-9E1E-E343-BB3C-CD9812204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696"/>
              <a:ext cx="698" cy="298"/>
              <a:chOff x="576" y="3696"/>
              <a:chExt cx="698" cy="298"/>
            </a:xfrm>
          </p:grpSpPr>
          <p:sp>
            <p:nvSpPr>
              <p:cNvPr id="39009" name="Text Box 16">
                <a:extLst>
                  <a:ext uri="{FF2B5EF4-FFF2-40B4-BE49-F238E27FC236}">
                    <a16:creationId xmlns:a16="http://schemas.microsoft.com/office/drawing/2014/main" id="{C9752D4A-935D-624A-98BF-23E9F2007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3696"/>
                <a:ext cx="698" cy="291"/>
              </a:xfrm>
              <a:prstGeom prst="rect">
                <a:avLst/>
              </a:prstGeom>
              <a:solidFill>
                <a:schemeClr val="tx1">
                  <a:alpha val="1882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Courier New" panose="02070309020205020404" pitchFamily="49" charset="0"/>
                  </a:rPr>
                  <a:t>num,</a:t>
                </a:r>
                <a:r>
                  <a:rPr lang="en-US" altLang="en-US" sz="2400" b="1">
                    <a:solidFill>
                      <a:schemeClr val="hlink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9010" name="Text Box 17">
                <a:extLst>
                  <a:ext uri="{FF2B5EF4-FFF2-40B4-BE49-F238E27FC236}">
                    <a16:creationId xmlns:a16="http://schemas.microsoft.com/office/drawing/2014/main" id="{54C60905-F2D1-C645-97BD-71EA517EF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74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9005" name="Text Box 26">
              <a:extLst>
                <a:ext uri="{FF2B5EF4-FFF2-40B4-BE49-F238E27FC236}">
                  <a16:creationId xmlns:a16="http://schemas.microsoft.com/office/drawing/2014/main" id="{F477C3D6-5219-1844-BDD5-87655CB0D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12"/>
              <a:ext cx="2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9006" name="Line 27">
              <a:extLst>
                <a:ext uri="{FF2B5EF4-FFF2-40B4-BE49-F238E27FC236}">
                  <a16:creationId xmlns:a16="http://schemas.microsoft.com/office/drawing/2014/main" id="{40192FEE-16CE-3E44-9FFC-A715F9A8D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7" name="Text Box 28">
              <a:extLst>
                <a:ext uri="{FF2B5EF4-FFF2-40B4-BE49-F238E27FC236}">
                  <a16:creationId xmlns:a16="http://schemas.microsoft.com/office/drawing/2014/main" id="{6A029D26-17AC-7941-B0C7-5CF022887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312"/>
              <a:ext cx="116" cy="252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9008" name="Line 67">
              <a:extLst>
                <a:ext uri="{FF2B5EF4-FFF2-40B4-BE49-F238E27FC236}">
                  <a16:creationId xmlns:a16="http://schemas.microsoft.com/office/drawing/2014/main" id="{13E368CD-8E98-0D48-9181-A9F666A22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4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3">
            <a:extLst>
              <a:ext uri="{FF2B5EF4-FFF2-40B4-BE49-F238E27FC236}">
                <a16:creationId xmlns:a16="http://schemas.microsoft.com/office/drawing/2014/main" id="{DABFDC2B-7782-9249-ACDF-259B38F8AEB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105400"/>
            <a:ext cx="914400" cy="1143000"/>
            <a:chOff x="720" y="2976"/>
            <a:chExt cx="576" cy="720"/>
          </a:xfrm>
        </p:grpSpPr>
        <p:sp>
          <p:nvSpPr>
            <p:cNvPr id="39000" name="Text Box 30">
              <a:extLst>
                <a:ext uri="{FF2B5EF4-FFF2-40B4-BE49-F238E27FC236}">
                  <a16:creationId xmlns:a16="http://schemas.microsoft.com/office/drawing/2014/main" id="{241A5B29-4BB3-CB4B-9FB6-2F4E01BE7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6"/>
              <a:ext cx="2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9001" name="Line 31">
              <a:extLst>
                <a:ext uri="{FF2B5EF4-FFF2-40B4-BE49-F238E27FC236}">
                  <a16:creationId xmlns:a16="http://schemas.microsoft.com/office/drawing/2014/main" id="{C31A2E92-3E19-E844-A04F-C9EC85235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2" name="Text Box 32">
              <a:extLst>
                <a:ext uri="{FF2B5EF4-FFF2-40B4-BE49-F238E27FC236}">
                  <a16:creationId xmlns:a16="http://schemas.microsoft.com/office/drawing/2014/main" id="{F7A31EE4-C6DB-324E-8FB4-023D5C3F7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976"/>
              <a:ext cx="116" cy="252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9003" name="Freeform 70">
              <a:extLst>
                <a:ext uri="{FF2B5EF4-FFF2-40B4-BE49-F238E27FC236}">
                  <a16:creationId xmlns:a16="http://schemas.microsoft.com/office/drawing/2014/main" id="{D6E31F1B-7B43-0846-A26C-503B68C92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120"/>
              <a:ext cx="336" cy="576"/>
            </a:xfrm>
            <a:custGeom>
              <a:avLst/>
              <a:gdLst>
                <a:gd name="T0" fmla="*/ 0 w 432"/>
                <a:gd name="T1" fmla="*/ 0 h 576"/>
                <a:gd name="T2" fmla="*/ 21 w 432"/>
                <a:gd name="T3" fmla="*/ 288 h 576"/>
                <a:gd name="T4" fmla="*/ 0 w 432"/>
                <a:gd name="T5" fmla="*/ 576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0" y="0"/>
                  </a:moveTo>
                  <a:cubicBezTo>
                    <a:pt x="216" y="96"/>
                    <a:pt x="432" y="192"/>
                    <a:pt x="432" y="288"/>
                  </a:cubicBezTo>
                  <a:cubicBezTo>
                    <a:pt x="432" y="384"/>
                    <a:pt x="216" y="480"/>
                    <a:pt x="0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04">
            <a:extLst>
              <a:ext uri="{FF2B5EF4-FFF2-40B4-BE49-F238E27FC236}">
                <a16:creationId xmlns:a16="http://schemas.microsoft.com/office/drawing/2014/main" id="{8C8E94A5-B10A-4F41-82F9-AB2AE7AD7E7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105400"/>
            <a:ext cx="1108075" cy="1158875"/>
            <a:chOff x="1872" y="2976"/>
            <a:chExt cx="698" cy="730"/>
          </a:xfrm>
        </p:grpSpPr>
        <p:sp>
          <p:nvSpPr>
            <p:cNvPr id="38993" name="Text Box 6">
              <a:extLst>
                <a:ext uri="{FF2B5EF4-FFF2-40B4-BE49-F238E27FC236}">
                  <a16:creationId xmlns:a16="http://schemas.microsoft.com/office/drawing/2014/main" id="{D115E733-E293-314D-8247-3725521C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76"/>
              <a:ext cx="2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8994" name="Line 13">
              <a:extLst>
                <a:ext uri="{FF2B5EF4-FFF2-40B4-BE49-F238E27FC236}">
                  <a16:creationId xmlns:a16="http://schemas.microsoft.com/office/drawing/2014/main" id="{01AF488C-AFC3-4442-9CBE-F69F05501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95" name="Group 18">
              <a:extLst>
                <a:ext uri="{FF2B5EF4-FFF2-40B4-BE49-F238E27FC236}">
                  <a16:creationId xmlns:a16="http://schemas.microsoft.com/office/drawing/2014/main" id="{A9B41174-2351-9C42-A4C9-C234FBCBB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408"/>
              <a:ext cx="698" cy="298"/>
              <a:chOff x="1872" y="3408"/>
              <a:chExt cx="698" cy="298"/>
            </a:xfrm>
          </p:grpSpPr>
          <p:sp>
            <p:nvSpPr>
              <p:cNvPr id="38998" name="Text Box 19">
                <a:extLst>
                  <a:ext uri="{FF2B5EF4-FFF2-40B4-BE49-F238E27FC236}">
                    <a16:creationId xmlns:a16="http://schemas.microsoft.com/office/drawing/2014/main" id="{DBEC0C43-A41D-3A4F-A2EB-83D23E04D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408"/>
                <a:ext cx="698" cy="291"/>
              </a:xfrm>
              <a:prstGeom prst="rect">
                <a:avLst/>
              </a:prstGeom>
              <a:solidFill>
                <a:schemeClr val="tx1">
                  <a:alpha val="1882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Courier New" panose="02070309020205020404" pitchFamily="49" charset="0"/>
                  </a:rPr>
                  <a:t>num,</a:t>
                </a:r>
                <a:r>
                  <a:rPr lang="en-US" altLang="en-US" sz="2400" b="1">
                    <a:solidFill>
                      <a:schemeClr val="hlink"/>
                    </a:solidFill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38999" name="Text Box 20">
                <a:extLst>
                  <a:ext uri="{FF2B5EF4-FFF2-40B4-BE49-F238E27FC236}">
                    <a16:creationId xmlns:a16="http://schemas.microsoft.com/office/drawing/2014/main" id="{A9B86EC0-9C83-224B-B623-1C343A619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45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96" name="Text Box 40">
              <a:extLst>
                <a:ext uri="{FF2B5EF4-FFF2-40B4-BE49-F238E27FC236}">
                  <a16:creationId xmlns:a16="http://schemas.microsoft.com/office/drawing/2014/main" id="{8CB7F39D-63B3-9B4A-8CAF-B88B2AC2E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116" cy="252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8997" name="Line 71">
              <a:extLst>
                <a:ext uri="{FF2B5EF4-FFF2-40B4-BE49-F238E27FC236}">
                  <a16:creationId xmlns:a16="http://schemas.microsoft.com/office/drawing/2014/main" id="{429B1B70-00CA-7245-AFBB-08B2DE996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09">
            <a:extLst>
              <a:ext uri="{FF2B5EF4-FFF2-40B4-BE49-F238E27FC236}">
                <a16:creationId xmlns:a16="http://schemas.microsoft.com/office/drawing/2014/main" id="{7FFBA9E2-915D-054F-93A3-B67C69B4D5E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733800"/>
            <a:ext cx="914400" cy="914400"/>
            <a:chOff x="1440" y="2112"/>
            <a:chExt cx="576" cy="576"/>
          </a:xfrm>
        </p:grpSpPr>
        <p:sp>
          <p:nvSpPr>
            <p:cNvPr id="38989" name="Text Box 4">
              <a:extLst>
                <a:ext uri="{FF2B5EF4-FFF2-40B4-BE49-F238E27FC236}">
                  <a16:creationId xmlns:a16="http://schemas.microsoft.com/office/drawing/2014/main" id="{5F2F2F20-B256-DD4E-838B-E5CBB04E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12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8990" name="Line 12">
              <a:extLst>
                <a:ext uri="{FF2B5EF4-FFF2-40B4-BE49-F238E27FC236}">
                  <a16:creationId xmlns:a16="http://schemas.microsoft.com/office/drawing/2014/main" id="{09B4C213-3629-6248-A006-40507F8D2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Text Box 49">
              <a:extLst>
                <a:ext uri="{FF2B5EF4-FFF2-40B4-BE49-F238E27FC236}">
                  <a16:creationId xmlns:a16="http://schemas.microsoft.com/office/drawing/2014/main" id="{8ED00FF8-1FEA-BF41-A036-AAC69948A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112"/>
              <a:ext cx="116" cy="252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8992" name="Line 76">
              <a:extLst>
                <a:ext uri="{FF2B5EF4-FFF2-40B4-BE49-F238E27FC236}">
                  <a16:creationId xmlns:a16="http://schemas.microsoft.com/office/drawing/2014/main" id="{9453A06A-C098-894F-8829-D6250B63A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10">
            <a:extLst>
              <a:ext uri="{FF2B5EF4-FFF2-40B4-BE49-F238E27FC236}">
                <a16:creationId xmlns:a16="http://schemas.microsoft.com/office/drawing/2014/main" id="{6B6B93D3-0B9F-4346-B2A4-4B6C0678B51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334000"/>
            <a:ext cx="1108075" cy="1071563"/>
            <a:chOff x="2544" y="3120"/>
            <a:chExt cx="698" cy="675"/>
          </a:xfrm>
        </p:grpSpPr>
        <p:grpSp>
          <p:nvGrpSpPr>
            <p:cNvPr id="38981" name="Group 21">
              <a:extLst>
                <a:ext uri="{FF2B5EF4-FFF2-40B4-BE49-F238E27FC236}">
                  <a16:creationId xmlns:a16="http://schemas.microsoft.com/office/drawing/2014/main" id="{5A249A7A-D5C4-D94E-AC4E-EB8C4B579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456"/>
              <a:ext cx="698" cy="339"/>
              <a:chOff x="2544" y="3456"/>
              <a:chExt cx="698" cy="339"/>
            </a:xfrm>
          </p:grpSpPr>
          <p:sp>
            <p:nvSpPr>
              <p:cNvPr id="38987" name="Text Box 22">
                <a:extLst>
                  <a:ext uri="{FF2B5EF4-FFF2-40B4-BE49-F238E27FC236}">
                    <a16:creationId xmlns:a16="http://schemas.microsoft.com/office/drawing/2014/main" id="{03DAB763-8CE0-6047-AE87-CC9211AC7B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504"/>
                <a:ext cx="698" cy="291"/>
              </a:xfrm>
              <a:prstGeom prst="rect">
                <a:avLst/>
              </a:prstGeom>
              <a:solidFill>
                <a:schemeClr val="tx1">
                  <a:alpha val="1882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Courier New" panose="02070309020205020404" pitchFamily="49" charset="0"/>
                  </a:rPr>
                  <a:t>num,</a:t>
                </a:r>
                <a:r>
                  <a:rPr lang="en-US" altLang="en-US" sz="2400" b="1">
                    <a:solidFill>
                      <a:schemeClr val="hlink"/>
                    </a:solidFill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8988" name="Text Box 23">
                <a:extLst>
                  <a:ext uri="{FF2B5EF4-FFF2-40B4-BE49-F238E27FC236}">
                    <a16:creationId xmlns:a16="http://schemas.microsoft.com/office/drawing/2014/main" id="{D24A0763-179B-8A4B-9B0D-36753FC68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45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982" name="Group 41">
              <a:extLst>
                <a:ext uri="{FF2B5EF4-FFF2-40B4-BE49-F238E27FC236}">
                  <a16:creationId xmlns:a16="http://schemas.microsoft.com/office/drawing/2014/main" id="{15BCD0DF-3BA1-074E-BB7E-527220DE2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120"/>
              <a:ext cx="308" cy="480"/>
              <a:chOff x="2688" y="3120"/>
              <a:chExt cx="308" cy="480"/>
            </a:xfrm>
          </p:grpSpPr>
          <p:sp>
            <p:nvSpPr>
              <p:cNvPr id="38984" name="Text Box 42">
                <a:extLst>
                  <a:ext uri="{FF2B5EF4-FFF2-40B4-BE49-F238E27FC236}">
                    <a16:creationId xmlns:a16="http://schemas.microsoft.com/office/drawing/2014/main" id="{5BF2A309-5E3A-F544-9E0A-3EE85D5A5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120"/>
                <a:ext cx="27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38985" name="Line 43">
                <a:extLst>
                  <a:ext uri="{FF2B5EF4-FFF2-40B4-BE49-F238E27FC236}">
                    <a16:creationId xmlns:a16="http://schemas.microsoft.com/office/drawing/2014/main" id="{2FED6E3C-8D43-C948-AF64-0F66B06AB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6" name="Text Box 44">
                <a:extLst>
                  <a:ext uri="{FF2B5EF4-FFF2-40B4-BE49-F238E27FC236}">
                    <a16:creationId xmlns:a16="http://schemas.microsoft.com/office/drawing/2014/main" id="{A484F131-90A0-9844-9C58-E81147779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120"/>
                <a:ext cx="116" cy="252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83" name="Line 77">
              <a:extLst>
                <a:ext uri="{FF2B5EF4-FFF2-40B4-BE49-F238E27FC236}">
                  <a16:creationId xmlns:a16="http://schemas.microsoft.com/office/drawing/2014/main" id="{9DA665D6-A78C-EE4C-BC5A-52507C78D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1">
            <a:extLst>
              <a:ext uri="{FF2B5EF4-FFF2-40B4-BE49-F238E27FC236}">
                <a16:creationId xmlns:a16="http://schemas.microsoft.com/office/drawing/2014/main" id="{8650F398-B932-014B-B04F-9C6C69ACAAD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572000"/>
            <a:ext cx="914400" cy="1371600"/>
            <a:chOff x="2688" y="2640"/>
            <a:chExt cx="576" cy="864"/>
          </a:xfrm>
        </p:grpSpPr>
        <p:grpSp>
          <p:nvGrpSpPr>
            <p:cNvPr id="38976" name="Group 45">
              <a:extLst>
                <a:ext uri="{FF2B5EF4-FFF2-40B4-BE49-F238E27FC236}">
                  <a16:creationId xmlns:a16="http://schemas.microsoft.com/office/drawing/2014/main" id="{6767BCDF-BB56-184F-BB7E-9C8D1A2AB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640"/>
              <a:ext cx="308" cy="528"/>
              <a:chOff x="2688" y="2640"/>
              <a:chExt cx="308" cy="528"/>
            </a:xfrm>
          </p:grpSpPr>
          <p:sp>
            <p:nvSpPr>
              <p:cNvPr id="38978" name="Text Box 46">
                <a:extLst>
                  <a:ext uri="{FF2B5EF4-FFF2-40B4-BE49-F238E27FC236}">
                    <a16:creationId xmlns:a16="http://schemas.microsoft.com/office/drawing/2014/main" id="{522C0F05-A635-2A49-B82C-AE3B800252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640"/>
                <a:ext cx="28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38979" name="Line 47">
                <a:extLst>
                  <a:ext uri="{FF2B5EF4-FFF2-40B4-BE49-F238E27FC236}">
                    <a16:creationId xmlns:a16="http://schemas.microsoft.com/office/drawing/2014/main" id="{069D12E3-BF4F-EE47-8ECC-EE7C8D431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8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0" name="Text Box 48">
                <a:extLst>
                  <a:ext uri="{FF2B5EF4-FFF2-40B4-BE49-F238E27FC236}">
                    <a16:creationId xmlns:a16="http://schemas.microsoft.com/office/drawing/2014/main" id="{D112ED21-CDD1-3F4E-BC79-22F85802F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640"/>
                <a:ext cx="116" cy="252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77" name="Freeform 78">
              <a:extLst>
                <a:ext uri="{FF2B5EF4-FFF2-40B4-BE49-F238E27FC236}">
                  <a16:creationId xmlns:a16="http://schemas.microsoft.com/office/drawing/2014/main" id="{E9222DF4-F788-9148-8AA8-00A97C7B8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784"/>
              <a:ext cx="336" cy="720"/>
            </a:xfrm>
            <a:custGeom>
              <a:avLst/>
              <a:gdLst>
                <a:gd name="T0" fmla="*/ 0 w 432"/>
                <a:gd name="T1" fmla="*/ 0 h 576"/>
                <a:gd name="T2" fmla="*/ 21 w 432"/>
                <a:gd name="T3" fmla="*/ 4198 h 576"/>
                <a:gd name="T4" fmla="*/ 0 w 432"/>
                <a:gd name="T5" fmla="*/ 8388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0" y="0"/>
                  </a:moveTo>
                  <a:cubicBezTo>
                    <a:pt x="216" y="96"/>
                    <a:pt x="432" y="192"/>
                    <a:pt x="432" y="288"/>
                  </a:cubicBezTo>
                  <a:cubicBezTo>
                    <a:pt x="432" y="384"/>
                    <a:pt x="216" y="480"/>
                    <a:pt x="0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A4BEEF86-AA9B-8242-95EF-1C91BEB6D48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572000"/>
            <a:ext cx="1108075" cy="1147763"/>
            <a:chOff x="3792" y="2640"/>
            <a:chExt cx="698" cy="723"/>
          </a:xfrm>
        </p:grpSpPr>
        <p:sp>
          <p:nvSpPr>
            <p:cNvPr id="38970" name="Text Box 14">
              <a:extLst>
                <a:ext uri="{FF2B5EF4-FFF2-40B4-BE49-F238E27FC236}">
                  <a16:creationId xmlns:a16="http://schemas.microsoft.com/office/drawing/2014/main" id="{8C80AA4E-5681-364E-AACD-B09836504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72"/>
              <a:ext cx="698" cy="291"/>
            </a:xfrm>
            <a:prstGeom prst="rect">
              <a:avLst/>
            </a:prstGeom>
            <a:solidFill>
              <a:schemeClr val="tx1">
                <a:alpha val="1882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Courier New" panose="02070309020205020404" pitchFamily="49" charset="0"/>
                </a:rPr>
                <a:t>num,</a:t>
              </a:r>
              <a:r>
                <a:rPr lang="en-US" altLang="en-US" sz="2400" b="1">
                  <a:solidFill>
                    <a:schemeClr val="hlink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grpSp>
          <p:nvGrpSpPr>
            <p:cNvPr id="38971" name="Group 50">
              <a:extLst>
                <a:ext uri="{FF2B5EF4-FFF2-40B4-BE49-F238E27FC236}">
                  <a16:creationId xmlns:a16="http://schemas.microsoft.com/office/drawing/2014/main" id="{27CB8D57-1F32-2942-A824-4CD4065CE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640"/>
              <a:ext cx="308" cy="528"/>
              <a:chOff x="3936" y="2640"/>
              <a:chExt cx="308" cy="528"/>
            </a:xfrm>
          </p:grpSpPr>
          <p:sp>
            <p:nvSpPr>
              <p:cNvPr id="38973" name="Text Box 51">
                <a:extLst>
                  <a:ext uri="{FF2B5EF4-FFF2-40B4-BE49-F238E27FC236}">
                    <a16:creationId xmlns:a16="http://schemas.microsoft.com/office/drawing/2014/main" id="{97CB33DC-7E01-354F-BDD6-B6D02BDA4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2640"/>
                <a:ext cx="27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38974" name="Line 52">
                <a:extLst>
                  <a:ext uri="{FF2B5EF4-FFF2-40B4-BE49-F238E27FC236}">
                    <a16:creationId xmlns:a16="http://schemas.microsoft.com/office/drawing/2014/main" id="{9E34AC83-ECAD-F044-973C-987AE4A69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5" name="Text Box 53">
                <a:extLst>
                  <a:ext uri="{FF2B5EF4-FFF2-40B4-BE49-F238E27FC236}">
                    <a16:creationId xmlns:a16="http://schemas.microsoft.com/office/drawing/2014/main" id="{0E0EF12A-643E-234A-B360-2D14DF29A7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640"/>
                <a:ext cx="116" cy="252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72" name="Line 79">
              <a:extLst>
                <a:ext uri="{FF2B5EF4-FFF2-40B4-BE49-F238E27FC236}">
                  <a16:creationId xmlns:a16="http://schemas.microsoft.com/office/drawing/2014/main" id="{83E48D6E-1D0F-EE41-8A12-C5A32E36F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9335" name="Text Box 7">
            <a:extLst>
              <a:ext uri="{FF2B5EF4-FFF2-40B4-BE49-F238E27FC236}">
                <a16:creationId xmlns:a16="http://schemas.microsoft.com/office/drawing/2014/main" id="{03B81C73-ECB3-5D40-8610-BA5EE7C6B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054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*</a:t>
            </a:r>
          </a:p>
        </p:txBody>
      </p:sp>
      <p:grpSp>
        <p:nvGrpSpPr>
          <p:cNvPr id="16" name="Group 108">
            <a:extLst>
              <a:ext uri="{FF2B5EF4-FFF2-40B4-BE49-F238E27FC236}">
                <a16:creationId xmlns:a16="http://schemas.microsoft.com/office/drawing/2014/main" id="{9282C220-418F-1643-A720-D427DBA78AA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0"/>
            <a:ext cx="2819400" cy="1676400"/>
            <a:chOff x="816" y="2640"/>
            <a:chExt cx="1776" cy="1056"/>
          </a:xfrm>
        </p:grpSpPr>
        <p:sp>
          <p:nvSpPr>
            <p:cNvPr id="38958" name="Line 38">
              <a:extLst>
                <a:ext uri="{FF2B5EF4-FFF2-40B4-BE49-F238E27FC236}">
                  <a16:creationId xmlns:a16="http://schemas.microsoft.com/office/drawing/2014/main" id="{8405CD7B-2EDC-E74B-83CE-7F555DC97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34">
              <a:extLst>
                <a:ext uri="{FF2B5EF4-FFF2-40B4-BE49-F238E27FC236}">
                  <a16:creationId xmlns:a16="http://schemas.microsoft.com/office/drawing/2014/main" id="{87AB56CA-D12D-8F4D-96E0-3320F853B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Text Box 36">
              <a:extLst>
                <a:ext uri="{FF2B5EF4-FFF2-40B4-BE49-F238E27FC236}">
                  <a16:creationId xmlns:a16="http://schemas.microsoft.com/office/drawing/2014/main" id="{A2C89D7A-CF1D-314E-A2AC-0CFC477FD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40"/>
              <a:ext cx="2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8961" name="Line 37">
              <a:extLst>
                <a:ext uri="{FF2B5EF4-FFF2-40B4-BE49-F238E27FC236}">
                  <a16:creationId xmlns:a16="http://schemas.microsoft.com/office/drawing/2014/main" id="{BD3E97C5-1755-EC4E-82D2-9EC612AA0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88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Line 72">
              <a:extLst>
                <a:ext uri="{FF2B5EF4-FFF2-40B4-BE49-F238E27FC236}">
                  <a16:creationId xmlns:a16="http://schemas.microsoft.com/office/drawing/2014/main" id="{7CF6F856-D3C1-D046-A65C-7AD646181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784"/>
              <a:ext cx="960" cy="91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63" name="Group 92">
              <a:extLst>
                <a:ext uri="{FF2B5EF4-FFF2-40B4-BE49-F238E27FC236}">
                  <a16:creationId xmlns:a16="http://schemas.microsoft.com/office/drawing/2014/main" id="{2C13132D-5752-3E44-9392-CA5BA112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640"/>
              <a:ext cx="720" cy="260"/>
              <a:chOff x="1632" y="2640"/>
              <a:chExt cx="720" cy="260"/>
            </a:xfrm>
          </p:grpSpPr>
          <p:sp>
            <p:nvSpPr>
              <p:cNvPr id="38967" name="Text Box 39">
                <a:extLst>
                  <a:ext uri="{FF2B5EF4-FFF2-40B4-BE49-F238E27FC236}">
                    <a16:creationId xmlns:a16="http://schemas.microsoft.com/office/drawing/2014/main" id="{BBFC79BF-D5BE-1349-A48F-A80C2B130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640"/>
                <a:ext cx="720" cy="260"/>
              </a:xfrm>
              <a:prstGeom prst="rect">
                <a:avLst/>
              </a:prstGeom>
              <a:solidFill>
                <a:schemeClr val="tx1">
                  <a:alpha val="18823"/>
                </a:scheme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* ,     , </a:t>
                </a:r>
              </a:p>
            </p:txBody>
          </p:sp>
          <p:sp>
            <p:nvSpPr>
              <p:cNvPr id="38968" name="Text Box 73">
                <a:extLst>
                  <a:ext uri="{FF2B5EF4-FFF2-40B4-BE49-F238E27FC236}">
                    <a16:creationId xmlns:a16="http://schemas.microsoft.com/office/drawing/2014/main" id="{52EC1EB7-5F73-7744-B3DA-0C2E44874A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144" cy="260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8969" name="Text Box 74">
                <a:extLst>
                  <a:ext uri="{FF2B5EF4-FFF2-40B4-BE49-F238E27FC236}">
                    <a16:creationId xmlns:a16="http://schemas.microsoft.com/office/drawing/2014/main" id="{A515189C-E969-374A-AA0E-7E3475785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640"/>
                <a:ext cx="144" cy="260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64" name="Freeform 75">
              <a:extLst>
                <a:ext uri="{FF2B5EF4-FFF2-40B4-BE49-F238E27FC236}">
                  <a16:creationId xmlns:a16="http://schemas.microsoft.com/office/drawing/2014/main" id="{582296FA-B303-7F41-9CE5-071D05837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784"/>
              <a:ext cx="144" cy="624"/>
            </a:xfrm>
            <a:custGeom>
              <a:avLst/>
              <a:gdLst>
                <a:gd name="T0" fmla="*/ 0 w 432"/>
                <a:gd name="T1" fmla="*/ 0 h 576"/>
                <a:gd name="T2" fmla="*/ 0 w 432"/>
                <a:gd name="T3" fmla="*/ 754 h 576"/>
                <a:gd name="T4" fmla="*/ 0 w 432"/>
                <a:gd name="T5" fmla="*/ 1506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0" y="0"/>
                  </a:moveTo>
                  <a:cubicBezTo>
                    <a:pt x="216" y="96"/>
                    <a:pt x="432" y="192"/>
                    <a:pt x="432" y="288"/>
                  </a:cubicBezTo>
                  <a:cubicBezTo>
                    <a:pt x="432" y="384"/>
                    <a:pt x="216" y="480"/>
                    <a:pt x="0" y="576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Text Box 93">
              <a:extLst>
                <a:ext uri="{FF2B5EF4-FFF2-40B4-BE49-F238E27FC236}">
                  <a16:creationId xmlns:a16="http://schemas.microsoft.com/office/drawing/2014/main" id="{D67004E2-9F6C-0F4A-B030-5E5C04839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40"/>
              <a:ext cx="116" cy="252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8966" name="Line 97">
              <a:extLst>
                <a:ext uri="{FF2B5EF4-FFF2-40B4-BE49-F238E27FC236}">
                  <a16:creationId xmlns:a16="http://schemas.microsoft.com/office/drawing/2014/main" id="{65EC6A78-18E5-F14B-B8A1-421D4C7A8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13">
            <a:extLst>
              <a:ext uri="{FF2B5EF4-FFF2-40B4-BE49-F238E27FC236}">
                <a16:creationId xmlns:a16="http://schemas.microsoft.com/office/drawing/2014/main" id="{D206FB4A-826A-9C46-985F-1761942294C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733800"/>
            <a:ext cx="3060700" cy="2209800"/>
            <a:chOff x="2784" y="2112"/>
            <a:chExt cx="1928" cy="1392"/>
          </a:xfrm>
        </p:grpSpPr>
        <p:sp>
          <p:nvSpPr>
            <p:cNvPr id="38946" name="Text Box 55">
              <a:extLst>
                <a:ext uri="{FF2B5EF4-FFF2-40B4-BE49-F238E27FC236}">
                  <a16:creationId xmlns:a16="http://schemas.microsoft.com/office/drawing/2014/main" id="{A77162A7-910D-D140-B59C-F6827C06C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12"/>
              <a:ext cx="2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8947" name="Line 56">
              <a:extLst>
                <a:ext uri="{FF2B5EF4-FFF2-40B4-BE49-F238E27FC236}">
                  <a16:creationId xmlns:a16="http://schemas.microsoft.com/office/drawing/2014/main" id="{9118A176-15BF-0F49-A18F-F138B6A85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35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57">
              <a:extLst>
                <a:ext uri="{FF2B5EF4-FFF2-40B4-BE49-F238E27FC236}">
                  <a16:creationId xmlns:a16="http://schemas.microsoft.com/office/drawing/2014/main" id="{41B7124B-53A3-5C40-867A-12FAA5178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52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58">
              <a:extLst>
                <a:ext uri="{FF2B5EF4-FFF2-40B4-BE49-F238E27FC236}">
                  <a16:creationId xmlns:a16="http://schemas.microsoft.com/office/drawing/2014/main" id="{EDD34A6D-49A0-9F41-8CA3-3AE7F4745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0" name="Group 94">
              <a:extLst>
                <a:ext uri="{FF2B5EF4-FFF2-40B4-BE49-F238E27FC236}">
                  <a16:creationId xmlns:a16="http://schemas.microsoft.com/office/drawing/2014/main" id="{7AD31263-7DB0-4B42-B7A2-1A1D4647A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112"/>
              <a:ext cx="720" cy="260"/>
              <a:chOff x="3312" y="2112"/>
              <a:chExt cx="720" cy="260"/>
            </a:xfrm>
          </p:grpSpPr>
          <p:sp>
            <p:nvSpPr>
              <p:cNvPr id="38955" name="Text Box 80">
                <a:extLst>
                  <a:ext uri="{FF2B5EF4-FFF2-40B4-BE49-F238E27FC236}">
                    <a16:creationId xmlns:a16="http://schemas.microsoft.com/office/drawing/2014/main" id="{5D5845D8-422D-084B-B14A-C3E6F1411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112"/>
                <a:ext cx="720" cy="260"/>
              </a:xfrm>
              <a:prstGeom prst="rect">
                <a:avLst/>
              </a:prstGeom>
              <a:solidFill>
                <a:schemeClr val="tx1">
                  <a:alpha val="18823"/>
                </a:scheme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* ,     ,   </a:t>
                </a:r>
              </a:p>
            </p:txBody>
          </p:sp>
          <p:sp>
            <p:nvSpPr>
              <p:cNvPr id="38956" name="Text Box 81">
                <a:extLst>
                  <a:ext uri="{FF2B5EF4-FFF2-40B4-BE49-F238E27FC236}">
                    <a16:creationId xmlns:a16="http://schemas.microsoft.com/office/drawing/2014/main" id="{2A068E21-4BFB-BD43-856F-7FF607091E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144" cy="260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8957" name="Text Box 82">
                <a:extLst>
                  <a:ext uri="{FF2B5EF4-FFF2-40B4-BE49-F238E27FC236}">
                    <a16:creationId xmlns:a16="http://schemas.microsoft.com/office/drawing/2014/main" id="{46AB16A6-5AA7-9444-A189-F39A61896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112"/>
                <a:ext cx="144" cy="260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51" name="Line 83">
              <a:extLst>
                <a:ext uri="{FF2B5EF4-FFF2-40B4-BE49-F238E27FC236}">
                  <a16:creationId xmlns:a16="http://schemas.microsoft.com/office/drawing/2014/main" id="{3F16231F-0170-DC4A-A256-8AF3C95BD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256"/>
              <a:ext cx="768" cy="12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Text Box 95">
              <a:extLst>
                <a:ext uri="{FF2B5EF4-FFF2-40B4-BE49-F238E27FC236}">
                  <a16:creationId xmlns:a16="http://schemas.microsoft.com/office/drawing/2014/main" id="{CCFA3866-B4A7-744E-9753-558A787F1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112"/>
              <a:ext cx="116" cy="252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8953" name="Line 98">
              <a:extLst>
                <a:ext uri="{FF2B5EF4-FFF2-40B4-BE49-F238E27FC236}">
                  <a16:creationId xmlns:a16="http://schemas.microsoft.com/office/drawing/2014/main" id="{8B9ED1ED-984C-5244-AB9E-32322924D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Freeform 99">
              <a:extLst>
                <a:ext uri="{FF2B5EF4-FFF2-40B4-BE49-F238E27FC236}">
                  <a16:creationId xmlns:a16="http://schemas.microsoft.com/office/drawing/2014/main" id="{08A07E9A-43E8-954E-AE7E-F4B2A51F1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256"/>
              <a:ext cx="536" cy="816"/>
            </a:xfrm>
            <a:custGeom>
              <a:avLst/>
              <a:gdLst>
                <a:gd name="T0" fmla="*/ 48 w 536"/>
                <a:gd name="T1" fmla="*/ 0 h 816"/>
                <a:gd name="T2" fmla="*/ 528 w 536"/>
                <a:gd name="T3" fmla="*/ 384 h 816"/>
                <a:gd name="T4" fmla="*/ 0 w 536"/>
                <a:gd name="T5" fmla="*/ 816 h 816"/>
                <a:gd name="T6" fmla="*/ 0 60000 65536"/>
                <a:gd name="T7" fmla="*/ 0 60000 65536"/>
                <a:gd name="T8" fmla="*/ 0 60000 65536"/>
                <a:gd name="T9" fmla="*/ 0 w 536"/>
                <a:gd name="T10" fmla="*/ 0 h 816"/>
                <a:gd name="T11" fmla="*/ 536 w 53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6" h="816">
                  <a:moveTo>
                    <a:pt x="48" y="0"/>
                  </a:moveTo>
                  <a:cubicBezTo>
                    <a:pt x="292" y="124"/>
                    <a:pt x="536" y="248"/>
                    <a:pt x="528" y="384"/>
                  </a:cubicBezTo>
                  <a:cubicBezTo>
                    <a:pt x="520" y="520"/>
                    <a:pt x="260" y="668"/>
                    <a:pt x="0" y="816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18">
            <a:extLst>
              <a:ext uri="{FF2B5EF4-FFF2-40B4-BE49-F238E27FC236}">
                <a16:creationId xmlns:a16="http://schemas.microsoft.com/office/drawing/2014/main" id="{A613580C-348F-7A44-9E61-17BBEB48438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48000"/>
            <a:ext cx="3429000" cy="1524000"/>
            <a:chOff x="1584" y="1680"/>
            <a:chExt cx="2160" cy="960"/>
          </a:xfrm>
        </p:grpSpPr>
        <p:grpSp>
          <p:nvGrpSpPr>
            <p:cNvPr id="38931" name="Group 115">
              <a:extLst>
                <a:ext uri="{FF2B5EF4-FFF2-40B4-BE49-F238E27FC236}">
                  <a16:creationId xmlns:a16="http://schemas.microsoft.com/office/drawing/2014/main" id="{F3932E5F-E7B7-844F-8384-AB6005E88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680"/>
              <a:ext cx="2160" cy="960"/>
              <a:chOff x="1584" y="1680"/>
              <a:chExt cx="2160" cy="960"/>
            </a:xfrm>
          </p:grpSpPr>
          <p:sp>
            <p:nvSpPr>
              <p:cNvPr id="38934" name="Text Box 91">
                <a:extLst>
                  <a:ext uri="{FF2B5EF4-FFF2-40B4-BE49-F238E27FC236}">
                    <a16:creationId xmlns:a16="http://schemas.microsoft.com/office/drawing/2014/main" id="{22AA9509-E561-A446-A3B9-B7D33D3B6D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680"/>
                <a:ext cx="116" cy="252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8935" name="Group 114">
                <a:extLst>
                  <a:ext uri="{FF2B5EF4-FFF2-40B4-BE49-F238E27FC236}">
                    <a16:creationId xmlns:a16="http://schemas.microsoft.com/office/drawing/2014/main" id="{D1AF5133-7A83-294A-BF02-E690D49391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680"/>
                <a:ext cx="2160" cy="960"/>
                <a:chOff x="1584" y="1680"/>
                <a:chExt cx="2160" cy="960"/>
              </a:xfrm>
            </p:grpSpPr>
            <p:grpSp>
              <p:nvGrpSpPr>
                <p:cNvPr id="38936" name="Group 60">
                  <a:extLst>
                    <a:ext uri="{FF2B5EF4-FFF2-40B4-BE49-F238E27FC236}">
                      <a16:creationId xmlns:a16="http://schemas.microsoft.com/office/drawing/2014/main" id="{0F96BBC3-6943-7044-A93C-A949A3B251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4" y="1728"/>
                  <a:ext cx="1584" cy="480"/>
                  <a:chOff x="1584" y="1728"/>
                  <a:chExt cx="1584" cy="480"/>
                </a:xfrm>
              </p:grpSpPr>
              <p:sp>
                <p:nvSpPr>
                  <p:cNvPr id="38941" name="Text Box 61">
                    <a:extLst>
                      <a:ext uri="{FF2B5EF4-FFF2-40B4-BE49-F238E27FC236}">
                        <a16:creationId xmlns:a16="http://schemas.microsoft.com/office/drawing/2014/main" id="{29861D2F-02AD-2F4A-A2A9-E5C2BD452F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8" y="1745"/>
                    <a:ext cx="29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i="1">
                        <a:latin typeface="Arial" panose="020B0604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8942" name="Line 62">
                    <a:extLst>
                      <a:ext uri="{FF2B5EF4-FFF2-40B4-BE49-F238E27FC236}">
                        <a16:creationId xmlns:a16="http://schemas.microsoft.com/office/drawing/2014/main" id="{07C396B5-B5B1-E349-9300-D8415529B4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84" y="1968"/>
                    <a:ext cx="48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943" name="Line 63">
                    <a:extLst>
                      <a:ext uri="{FF2B5EF4-FFF2-40B4-BE49-F238E27FC236}">
                        <a16:creationId xmlns:a16="http://schemas.microsoft.com/office/drawing/2014/main" id="{4BDE96F1-AFC1-CC4A-8BC6-52B2FAC7A3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968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944" name="Line 64">
                    <a:extLst>
                      <a:ext uri="{FF2B5EF4-FFF2-40B4-BE49-F238E27FC236}">
                        <a16:creationId xmlns:a16="http://schemas.microsoft.com/office/drawing/2014/main" id="{4B4A0A1F-FD87-2540-807F-959A9CB86F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968"/>
                    <a:ext cx="110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945" name="Text Box 65">
                    <a:extLst>
                      <a:ext uri="{FF2B5EF4-FFF2-40B4-BE49-F238E27FC236}">
                        <a16:creationId xmlns:a16="http://schemas.microsoft.com/office/drawing/2014/main" id="{0D07B8D8-AED6-1144-A4A1-B9ABCA824AC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1728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8937" name="Text Box 86">
                  <a:extLst>
                    <a:ext uri="{FF2B5EF4-FFF2-40B4-BE49-F238E27FC236}">
                      <a16:creationId xmlns:a16="http://schemas.microsoft.com/office/drawing/2014/main" id="{94F13938-3A7B-2C40-AC00-49F4DC344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680"/>
                  <a:ext cx="720" cy="260"/>
                </a:xfrm>
                <a:prstGeom prst="rect">
                  <a:avLst/>
                </a:prstGeom>
                <a:solidFill>
                  <a:schemeClr val="tx1">
                    <a:alpha val="18823"/>
                  </a:schemeClr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Arial" panose="020B0604020202020204" pitchFamily="34" charset="0"/>
                    </a:rPr>
                    <a:t>+,     ,   </a:t>
                  </a:r>
                </a:p>
              </p:txBody>
            </p:sp>
            <p:sp>
              <p:nvSpPr>
                <p:cNvPr id="38938" name="Line 89">
                  <a:extLst>
                    <a:ext uri="{FF2B5EF4-FFF2-40B4-BE49-F238E27FC236}">
                      <a16:creationId xmlns:a16="http://schemas.microsoft.com/office/drawing/2014/main" id="{1D76369B-BEC7-094F-BC6B-A01D58A93D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912" cy="816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39" name="Line 90">
                  <a:extLst>
                    <a:ext uri="{FF2B5EF4-FFF2-40B4-BE49-F238E27FC236}">
                      <a16:creationId xmlns:a16="http://schemas.microsoft.com/office/drawing/2014/main" id="{5D1AE4B2-2A1A-9B49-B9B1-10FFFD8C0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1824"/>
                  <a:ext cx="480" cy="288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0" name="Line 96">
                  <a:extLst>
                    <a:ext uri="{FF2B5EF4-FFF2-40B4-BE49-F238E27FC236}">
                      <a16:creationId xmlns:a16="http://schemas.microsoft.com/office/drawing/2014/main" id="{2C9167AE-0FB3-D44D-84C4-C270496A04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182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932" name="Rectangle 116">
              <a:extLst>
                <a:ext uri="{FF2B5EF4-FFF2-40B4-BE49-F238E27FC236}">
                  <a16:creationId xmlns:a16="http://schemas.microsoft.com/office/drawing/2014/main" id="{0AB6229D-B03F-0B46-88AE-429E44EDA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80"/>
              <a:ext cx="144" cy="24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933" name="Rectangle 117">
              <a:extLst>
                <a:ext uri="{FF2B5EF4-FFF2-40B4-BE49-F238E27FC236}">
                  <a16:creationId xmlns:a16="http://schemas.microsoft.com/office/drawing/2014/main" id="{EA2BA676-3687-B246-9C27-244D2E64A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680"/>
              <a:ext cx="144" cy="24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8930" name="Rectangle 3">
            <a:extLst>
              <a:ext uri="{FF2B5EF4-FFF2-40B4-BE49-F238E27FC236}">
                <a16:creationId xmlns:a16="http://schemas.microsoft.com/office/drawing/2014/main" id="{923B2750-83A5-7B43-A56B-33F387B4A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143000"/>
            <a:ext cx="55626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E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E</a:t>
            </a:r>
            <a:r>
              <a:rPr lang="en-US" altLang="en-US" sz="1800" i="1" baseline="-25000">
                <a:latin typeface="Arial" panose="020B0604020202020204" pitchFamily="34" charset="0"/>
              </a:rPr>
              <a:t>1</a:t>
            </a:r>
            <a:r>
              <a:rPr lang="en-US" altLang="en-US" sz="1800" b="1">
                <a:latin typeface="Courier New" panose="02070309020205020404" pitchFamily="49" charset="0"/>
              </a:rPr>
              <a:t>+</a:t>
            </a:r>
            <a:r>
              <a:rPr lang="en-US" altLang="en-US" sz="1800" i="1">
                <a:latin typeface="Arial" panose="020B0604020202020204" pitchFamily="34" charset="0"/>
              </a:rPr>
              <a:t>T         E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1800" i="1">
                <a:latin typeface="Arial" panose="020B0604020202020204" pitchFamily="34" charset="0"/>
              </a:rPr>
              <a:t> := </a:t>
            </a:r>
            <a:r>
              <a:rPr lang="en-US" altLang="en-US" sz="1800" b="1" i="1">
                <a:latin typeface="Courier New" panose="02070309020205020404" pitchFamily="49" charset="0"/>
              </a:rPr>
              <a:t>mknode</a:t>
            </a:r>
            <a:r>
              <a:rPr lang="en-US" altLang="en-US" sz="1800" i="1">
                <a:latin typeface="Arial" panose="020B0604020202020204" pitchFamily="34" charset="0"/>
              </a:rPr>
              <a:t>(</a:t>
            </a:r>
            <a:r>
              <a:rPr lang="ja-JP" altLang="en-US" sz="1800" i="1">
                <a:latin typeface="Arial" panose="020B0604020202020204" pitchFamily="34" charset="0"/>
              </a:rPr>
              <a:t>‘</a:t>
            </a:r>
            <a:r>
              <a:rPr lang="en-US" altLang="ja-JP" sz="1800" b="1">
                <a:latin typeface="Courier New" panose="02070309020205020404" pitchFamily="49" charset="0"/>
              </a:rPr>
              <a:t>+</a:t>
            </a:r>
            <a:r>
              <a:rPr lang="ja-JP" altLang="en-US" sz="1800" i="1">
                <a:latin typeface="Arial" panose="020B0604020202020204" pitchFamily="34" charset="0"/>
              </a:rPr>
              <a:t>’</a:t>
            </a:r>
            <a:r>
              <a:rPr lang="en-US" altLang="ja-JP" sz="1800" i="1">
                <a:latin typeface="Arial" panose="020B0604020202020204" pitchFamily="34" charset="0"/>
              </a:rPr>
              <a:t>, E</a:t>
            </a:r>
            <a:r>
              <a:rPr lang="en-US" altLang="ja-JP" sz="1800" i="1" baseline="-25000">
                <a:latin typeface="Arial" panose="020B0604020202020204" pitchFamily="34" charset="0"/>
              </a:rPr>
              <a:t>1</a:t>
            </a:r>
            <a:r>
              <a:rPr lang="en-US" altLang="ja-JP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ja-JP" sz="1800" i="1">
                <a:latin typeface="Arial" panose="020B0604020202020204" pitchFamily="34" charset="0"/>
              </a:rPr>
              <a:t>, T</a:t>
            </a:r>
            <a:r>
              <a:rPr lang="en-US" altLang="ja-JP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ja-JP" sz="1800" i="1">
                <a:latin typeface="Arial" panose="020B0604020202020204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E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T	          E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1800" i="1">
                <a:latin typeface="Arial" panose="020B0604020202020204" pitchFamily="34" charset="0"/>
              </a:rPr>
              <a:t> := T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T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T</a:t>
            </a:r>
            <a:r>
              <a:rPr lang="en-US" altLang="en-US" sz="1800" i="1" baseline="-25000">
                <a:latin typeface="Arial" panose="020B0604020202020204" pitchFamily="34" charset="0"/>
              </a:rPr>
              <a:t>1 </a:t>
            </a:r>
            <a:r>
              <a:rPr lang="en-US" altLang="en-US" sz="1800" b="1">
                <a:latin typeface="Courier New" panose="02070309020205020404" pitchFamily="49" charset="0"/>
              </a:rPr>
              <a:t>*</a:t>
            </a:r>
            <a:r>
              <a:rPr lang="en-US" altLang="en-US" sz="1800" i="1">
                <a:latin typeface="Arial" panose="020B0604020202020204" pitchFamily="34" charset="0"/>
              </a:rPr>
              <a:t>F        T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1800" i="1">
                <a:latin typeface="Arial" panose="020B0604020202020204" pitchFamily="34" charset="0"/>
              </a:rPr>
              <a:t> := </a:t>
            </a:r>
            <a:r>
              <a:rPr lang="en-US" altLang="en-US" sz="1800" b="1" i="1">
                <a:latin typeface="Courier New" panose="02070309020205020404" pitchFamily="49" charset="0"/>
              </a:rPr>
              <a:t>mknode</a:t>
            </a:r>
            <a:r>
              <a:rPr lang="en-US" altLang="en-US" sz="1800" i="1">
                <a:latin typeface="Arial" panose="020B0604020202020204" pitchFamily="34" charset="0"/>
              </a:rPr>
              <a:t>(</a:t>
            </a:r>
            <a:r>
              <a:rPr lang="ja-JP" altLang="en-US" sz="1800" i="1">
                <a:latin typeface="Arial" panose="020B0604020202020204" pitchFamily="34" charset="0"/>
              </a:rPr>
              <a:t>‘</a:t>
            </a:r>
            <a:r>
              <a:rPr lang="en-US" altLang="ja-JP" sz="1800" b="1">
                <a:latin typeface="Courier New" panose="02070309020205020404" pitchFamily="49" charset="0"/>
              </a:rPr>
              <a:t>*</a:t>
            </a:r>
            <a:r>
              <a:rPr lang="ja-JP" altLang="en-US" sz="1800" i="1">
                <a:latin typeface="Arial" panose="020B0604020202020204" pitchFamily="34" charset="0"/>
              </a:rPr>
              <a:t>’</a:t>
            </a:r>
            <a:r>
              <a:rPr lang="en-US" altLang="ja-JP" sz="1800" i="1">
                <a:latin typeface="Arial" panose="020B0604020202020204" pitchFamily="34" charset="0"/>
              </a:rPr>
              <a:t>, T</a:t>
            </a:r>
            <a:r>
              <a:rPr lang="en-US" altLang="ja-JP" sz="1800" i="1" baseline="-25000">
                <a:latin typeface="Arial" panose="020B0604020202020204" pitchFamily="34" charset="0"/>
              </a:rPr>
              <a:t>1</a:t>
            </a:r>
            <a:r>
              <a:rPr lang="en-US" altLang="ja-JP" sz="1800" i="1">
                <a:solidFill>
                  <a:srgbClr val="0000FF"/>
                </a:solidFill>
                <a:latin typeface="Arial" panose="020B0604020202020204" pitchFamily="34" charset="0"/>
              </a:rPr>
              <a:t>.nptr, </a:t>
            </a:r>
            <a:r>
              <a:rPr lang="en-US" altLang="ja-JP" sz="1800" i="1">
                <a:latin typeface="Arial" panose="020B0604020202020204" pitchFamily="34" charset="0"/>
              </a:rPr>
              <a:t>F</a:t>
            </a:r>
            <a:r>
              <a:rPr lang="en-US" altLang="ja-JP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ja-JP" sz="1800" i="1">
                <a:latin typeface="Arial" panose="020B0604020202020204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T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F              T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1800" i="1">
                <a:latin typeface="Arial" panose="020B0604020202020204" pitchFamily="34" charset="0"/>
              </a:rPr>
              <a:t> := F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F </a:t>
            </a:r>
            <a:r>
              <a:rPr lang="en-US" altLang="en-US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1800" i="1">
                <a:latin typeface="Arial" panose="020B0604020202020204" pitchFamily="34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num    </a:t>
            </a:r>
            <a:r>
              <a:rPr lang="en-US" altLang="en-US" sz="1800" i="1">
                <a:latin typeface="Arial" panose="020B0604020202020204" pitchFamily="34" charset="0"/>
              </a:rPr>
              <a:t>F</a:t>
            </a:r>
            <a:r>
              <a:rPr lang="en-US" altLang="en-US" sz="1800" i="1">
                <a:solidFill>
                  <a:srgbClr val="0000FF"/>
                </a:solidFill>
                <a:latin typeface="Arial" panose="020B0604020202020204" pitchFamily="34" charset="0"/>
              </a:rPr>
              <a:t>.nptr</a:t>
            </a:r>
            <a:r>
              <a:rPr lang="en-US" altLang="en-US" sz="1800" i="1">
                <a:latin typeface="Arial" panose="020B0604020202020204" pitchFamily="34" charset="0"/>
              </a:rPr>
              <a:t> := </a:t>
            </a:r>
            <a:r>
              <a:rPr lang="en-US" altLang="en-US" sz="1800" b="1" i="1">
                <a:latin typeface="Courier New" panose="02070309020205020404" pitchFamily="49" charset="0"/>
              </a:rPr>
              <a:t>mkleaf</a:t>
            </a:r>
            <a:r>
              <a:rPr lang="en-US" altLang="en-US" sz="1800" i="1">
                <a:latin typeface="Arial" panose="020B0604020202020204" pitchFamily="34" charset="0"/>
              </a:rPr>
              <a:t>(</a:t>
            </a:r>
            <a:r>
              <a:rPr lang="ja-JP" altLang="en-US" sz="1800">
                <a:latin typeface="Arial" panose="020B0604020202020204" pitchFamily="34" charset="0"/>
              </a:rPr>
              <a:t>‘</a:t>
            </a:r>
            <a:r>
              <a:rPr lang="en-US" altLang="ja-JP" sz="1800" b="1">
                <a:latin typeface="Courier New" panose="02070309020205020404" pitchFamily="49" charset="0"/>
              </a:rPr>
              <a:t>num</a:t>
            </a:r>
            <a:r>
              <a:rPr lang="ja-JP" altLang="en-US" sz="1800">
                <a:latin typeface="Arial" panose="020B0604020202020204" pitchFamily="34" charset="0"/>
              </a:rPr>
              <a:t>’</a:t>
            </a:r>
            <a:r>
              <a:rPr lang="en-US" altLang="ja-JP" sz="1800">
                <a:latin typeface="Arial" panose="020B0604020202020204" pitchFamily="34" charset="0"/>
              </a:rPr>
              <a:t>, </a:t>
            </a:r>
            <a:r>
              <a:rPr lang="en-US" altLang="ja-JP" sz="1800" b="1">
                <a:latin typeface="Courier New" panose="02070309020205020404" pitchFamily="49" charset="0"/>
              </a:rPr>
              <a:t>num</a:t>
            </a:r>
            <a:r>
              <a:rPr lang="en-US" altLang="ja-JP" sz="1800">
                <a:latin typeface="Arial" panose="020B0604020202020204" pitchFamily="34" charset="0"/>
              </a:rPr>
              <a:t>.</a:t>
            </a:r>
            <a:r>
              <a:rPr lang="en-US" altLang="ja-JP" sz="1800" i="1">
                <a:latin typeface="Arial" panose="020B0604020202020204" pitchFamily="34" charset="0"/>
              </a:rPr>
              <a:t>val)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3" grpId="0"/>
      <p:bldP spid="739336" grpId="0"/>
      <p:bldP spid="7393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3C2328B1-ACBE-6144-B837-04284BC92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D41D25C-D96E-EF4B-9BB9-0FDABEA24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 know that the language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 =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b="1" baseline="30000">
                <a:latin typeface="Courier New" panose="02070309020205020404" pitchFamily="49" charset="0"/>
                <a:ea typeface="ＭＳ Ｐゴシック" panose="020B0600070205080204" pitchFamily="34" charset="-128"/>
              </a:rPr>
              <a:t>n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b</a:t>
            </a:r>
            <a:r>
              <a:rPr lang="en-US" altLang="en-US" b="1" baseline="30000">
                <a:latin typeface="Courier New" panose="02070309020205020404" pitchFamily="49" charset="0"/>
                <a:ea typeface="ＭＳ Ｐゴシック" panose="020B0600070205080204" pitchFamily="34" charset="-128"/>
              </a:rPr>
              <a:t>n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</a:t>
            </a:r>
            <a:r>
              <a:rPr lang="en-US" altLang="en-US" b="1" baseline="30000">
                <a:latin typeface="Courier New" panose="02070309020205020404" pitchFamily="49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is not context free. It can be captured however with an attribute grammar. Give an underlying CFG and a set of attribute rules that associate an attribute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ok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with the root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each parse tree, such that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en-US" b="1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.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ok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is true if and only if the string corresponding to the fringe of the tree is in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0B69CBD1-E76D-D240-A81B-F4D0151E9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76C0D627-BB1C-1C46-9B75-BBDD09D6E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570204-A6BB-C54C-B7CD-C00CAF4BCBC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>
            <a:extLst>
              <a:ext uri="{FF2B5EF4-FFF2-40B4-BE49-F238E27FC236}">
                <a16:creationId xmlns:a16="http://schemas.microsoft.com/office/drawing/2014/main" id="{72B50721-50F3-5B44-AC4D-82213BBD1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951B5083-89EE-844A-942B-C6A619165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3C7BDD-625C-F14B-9B22-DE4F88B797C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FFD2822-DFB8-D84E-9315-0FDC68EC5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80256C2-60C5-4A4E-BE6D-C2A75723B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Syntax vs. static semantics </a:t>
            </a:r>
          </a:p>
          <a:p>
            <a:pPr marL="514350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semantics vs. dynamic semantics</a:t>
            </a:r>
          </a:p>
          <a:p>
            <a:pPr marL="514350" indent="-457200"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514350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Attribute Grammars</a:t>
            </a:r>
          </a:p>
          <a:p>
            <a:pPr marL="914400" lvl="1" indent="-457200" eaLnBrk="1" hangingPunct="1"/>
            <a:r>
              <a:rPr lang="en-US" altLang="en-US">
                <a:latin typeface="Arial" panose="020B0604020202020204" pitchFamily="34" charset="0"/>
              </a:rPr>
              <a:t>Attributes and rules</a:t>
            </a:r>
          </a:p>
          <a:p>
            <a:pPr marL="914400" lvl="1" indent="-457200" eaLnBrk="1" hangingPunct="1"/>
            <a:r>
              <a:rPr lang="en-US" altLang="en-US">
                <a:latin typeface="Arial" panose="020B0604020202020204" pitchFamily="34" charset="0"/>
              </a:rPr>
              <a:t>Synthesized and inherited attributes</a:t>
            </a:r>
          </a:p>
          <a:p>
            <a:pPr marL="914400" lvl="1" indent="-457200" eaLnBrk="1" hangingPunct="1"/>
            <a:r>
              <a:rPr lang="en-US" altLang="en-US">
                <a:latin typeface="Arial" panose="020B0604020202020204" pitchFamily="34" charset="0"/>
              </a:rPr>
              <a:t>S-attributed grammars</a:t>
            </a:r>
          </a:p>
          <a:p>
            <a:pPr marL="914400" lvl="1" indent="-457200" eaLnBrk="1" hangingPunct="1"/>
            <a:r>
              <a:rPr lang="en-US" altLang="en-US">
                <a:latin typeface="Arial" panose="020B0604020202020204" pitchFamily="34" charset="0"/>
              </a:rPr>
              <a:t>L-attributed grammars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D886D33A-AF78-934B-9A71-A5A77A2E5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B1A0E7D5-E36E-FA4B-BE15-259D49D78A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63" name="Footer Placeholder 3">
            <a:extLst>
              <a:ext uri="{FF2B5EF4-FFF2-40B4-BE49-F238E27FC236}">
                <a16:creationId xmlns:a16="http://schemas.microsoft.com/office/drawing/2014/main" id="{8B97AF91-E048-9545-998D-8E5BCADE8C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92888F92-884C-4C43-B386-BE8049EF23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3BB8B1-2186-1340-899D-B4017E543D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5362-CDCA-F145-B020-90FD13BD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9542-DC4E-7D4D-BD7D-B82BAFFC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the expression grammar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attribute rules to accumulate into the root a count of the maximum depth to which parentheses are nested in the expression. E.g., ((1 + 2)*3 + 4)*5 + 6 has a count of 2.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47DCC-6436-A440-90FC-D6AB849C2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83C01-4014-F24C-8158-E3696985F7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7A4D97-86E2-F246-A1FC-2E9241CAC5C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8C68059-01E8-D94A-AB56-EF6B46D1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458200" cy="110799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E </a:t>
            </a:r>
            <a:r>
              <a:rPr lang="en-US" altLang="en-US" sz="22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2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</a:t>
            </a:r>
            <a:r>
              <a:rPr lang="en-US" altLang="en-US" sz="22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 | T		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T </a:t>
            </a:r>
            <a:r>
              <a:rPr lang="en-US" altLang="ja-JP" sz="22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T 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  <a:r>
              <a:rPr lang="en-US" altLang="ja-JP" sz="22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F</a:t>
            </a:r>
            <a:r>
              <a:rPr lang="en-US" altLang="ja-JP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| </a:t>
            </a:r>
            <a:r>
              <a:rPr lang="en-US" altLang="ja-JP" sz="22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F	   	  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F </a:t>
            </a:r>
            <a:r>
              <a:rPr lang="en-US" altLang="ja-JP" sz="2200" i="1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ja-JP" sz="22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</a:t>
            </a:r>
            <a:r>
              <a:rPr lang="en-US" altLang="ja-JP" sz="2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ja-JP" sz="2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ja-JP" sz="2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endParaRPr lang="en-US" altLang="en-US" sz="22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7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C547-0C56-BF4D-8495-C033387C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707438" cy="10048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D5D0-58F6-6946-9FA0-CA14B712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726488" cy="4800600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9380-32F0-ED4A-92ED-B89BBF3228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2C9A0-7928-4742-A561-41211282D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7A4D97-86E2-F246-A1FC-2E9241CAC5C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43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3">
            <a:extLst>
              <a:ext uri="{FF2B5EF4-FFF2-40B4-BE49-F238E27FC236}">
                <a16:creationId xmlns:a16="http://schemas.microsoft.com/office/drawing/2014/main" id="{FE4924DC-940C-834C-99FB-C83C442B08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ABE4A892-8FFB-4043-B94F-56EB6623D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D1DAA3-F6E6-A341-BAA8-6FEA997C207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1B34CF5-E8A6-F546-9B32-FFB831155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Another Grammar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E60B58B-4C65-8A48-96C0-F33FA1043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26488" cy="464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Now, the right-recursive LL(1) grammar: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Goal: construct an attribute grammar that computes the value of an expression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Values must be computed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normally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, i.e.,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5-3-2</a:t>
            </a:r>
            <a:r>
              <a:rPr lang="en-US" altLang="en-US">
                <a:latin typeface="Arial" panose="020B0604020202020204" pitchFamily="34" charset="0"/>
              </a:rPr>
              <a:t> must be evaluated as </a:t>
            </a:r>
            <a:r>
              <a:rPr lang="en-US" altLang="en-US" b="1">
                <a:latin typeface="Courier New" panose="02070309020205020404" pitchFamily="49" charset="0"/>
              </a:rPr>
              <a:t>(5-3)-2</a:t>
            </a:r>
            <a:r>
              <a:rPr lang="en-US" altLang="en-US">
                <a:latin typeface="Arial" panose="020B0604020202020204" pitchFamily="34" charset="0"/>
              </a:rPr>
              <a:t>, not as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5-(3-2)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91633E62-EC2A-2E43-97F1-D3E7C30B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458200" cy="1477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E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T TT		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TT 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18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ja-JP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 TT	  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TT </a:t>
            </a:r>
            <a:r>
              <a:rPr lang="en-US" altLang="ja-JP" sz="24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l-GR" altLang="ja-JP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ε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	  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 </a:t>
            </a:r>
            <a:r>
              <a:rPr lang="en-US" altLang="ja-JP" sz="2200" i="1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1800">
                <a:ea typeface="ＭＳ Ｐゴシック" panose="020B0600070205080204" pitchFamily="34" charset="-128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endParaRPr lang="en-US" altLang="en-US" sz="22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1990" name="TextBox 1">
            <a:extLst>
              <a:ext uri="{FF2B5EF4-FFF2-40B4-BE49-F238E27FC236}">
                <a16:creationId xmlns:a16="http://schemas.microsoft.com/office/drawing/2014/main" id="{2881CC95-3928-6A44-BE67-2BB96572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8" y="152400"/>
            <a:ext cx="249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E </a:t>
            </a:r>
            <a:r>
              <a:rPr lang="en-US" altLang="en-US" sz="1800">
                <a:latin typeface="Arial" panose="020B0604020202020204" pitchFamily="34" charset="0"/>
              </a:rPr>
              <a:t>stands for</a:t>
            </a:r>
            <a:r>
              <a:rPr lang="en-US" altLang="en-US" sz="1800" i="1">
                <a:latin typeface="Arial" panose="020B0604020202020204" pitchFamily="34" charset="0"/>
              </a:rPr>
              <a:t> expr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T</a:t>
            </a:r>
            <a:r>
              <a:rPr lang="en-US" altLang="en-US" sz="1800">
                <a:latin typeface="Arial" panose="020B0604020202020204" pitchFamily="34" charset="0"/>
              </a:rPr>
              <a:t> stands for </a:t>
            </a:r>
            <a:r>
              <a:rPr lang="en-US" altLang="en-US" sz="1800" i="1">
                <a:latin typeface="Arial" panose="020B0604020202020204" pitchFamily="34" charset="0"/>
              </a:rPr>
              <a:t>term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TT</a:t>
            </a:r>
            <a:r>
              <a:rPr lang="en-US" altLang="en-US" sz="1800">
                <a:latin typeface="Arial" panose="020B0604020202020204" pitchFamily="34" charset="0"/>
              </a:rPr>
              <a:t> stands for </a:t>
            </a:r>
            <a:r>
              <a:rPr lang="en-US" altLang="en-US" sz="1800" i="1">
                <a:latin typeface="Arial" panose="020B0604020202020204" pitchFamily="34" charset="0"/>
              </a:rPr>
              <a:t>term_tail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97C4578-3700-E148-BD3C-AB6018711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1779B96A-4114-304C-9EF0-AD45B3374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happens if we wrote a “bottom-up attribute flow” grammar? 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316E3352-D426-7C4E-8208-0609828EB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97DA3918-B34C-434D-9519-8DF5C43E3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83F359-CFA4-C64F-A6DE-95DA0E1362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CD24BC40-81F5-3D42-AB3B-2E3C3EDE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90800"/>
            <a:ext cx="7467600" cy="1477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E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T TT		E.</a:t>
            </a:r>
            <a:r>
              <a:rPr lang="en-US" altLang="en-US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= T.</a:t>
            </a:r>
            <a:r>
              <a:rPr lang="en-US" altLang="en-US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– TT.</a:t>
            </a:r>
            <a:r>
              <a:rPr lang="en-US" altLang="en-US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TT </a:t>
            </a:r>
            <a:r>
              <a:rPr lang="en-US" altLang="ja-JP" sz="18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18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ja-JP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 TT</a:t>
            </a:r>
            <a:r>
              <a:rPr lang="en-US" altLang="ja-JP" sz="22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	TT.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= T.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– TT</a:t>
            </a:r>
            <a:r>
              <a:rPr lang="en-US" altLang="ja-JP" sz="22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TT </a:t>
            </a:r>
            <a:r>
              <a:rPr lang="en-US" altLang="ja-JP" sz="24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l-GR" altLang="ja-JP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ε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		TT.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= 0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 </a:t>
            </a:r>
            <a:r>
              <a:rPr lang="en-US" altLang="ja-JP" sz="1800" i="1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1800">
                <a:ea typeface="ＭＳ Ｐゴシック" panose="020B0600070205080204" pitchFamily="34" charset="-128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		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endParaRPr lang="en-US" altLang="en-US" sz="2200" b="1">
              <a:solidFill>
                <a:srgbClr val="0000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1A72FA75-E048-E941-97FE-25AA2A57B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91000"/>
            <a:ext cx="8534400" cy="21859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u="sng">
                <a:latin typeface="Arial" panose="020B0604020202020204" pitchFamily="34" charset="0"/>
                <a:ea typeface="ＭＳ Ｐゴシック" panose="020B0600070205080204" pitchFamily="34" charset="-128"/>
              </a:rPr>
              <a:t>A hack: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E 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T TT		E.</a:t>
            </a:r>
            <a:r>
              <a:rPr lang="en-US" altLang="en-US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= T.</a:t>
            </a:r>
            <a:r>
              <a:rPr lang="en-US" altLang="en-US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– TT.</a:t>
            </a:r>
            <a:r>
              <a:rPr lang="en-US" altLang="en-US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TT </a:t>
            </a:r>
            <a:r>
              <a:rPr lang="en-US" altLang="ja-JP" sz="18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18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ja-JP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 TT</a:t>
            </a:r>
            <a:r>
              <a:rPr lang="en-US" altLang="ja-JP" sz="22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	TT.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= T.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+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TT</a:t>
            </a:r>
            <a:r>
              <a:rPr lang="en-US" altLang="ja-JP" sz="22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TT </a:t>
            </a:r>
            <a:r>
              <a:rPr lang="en-US" altLang="ja-JP" sz="24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l-GR" altLang="ja-JP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ε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		TT.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= 0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 </a:t>
            </a:r>
            <a:r>
              <a:rPr lang="en-US" altLang="ja-JP" sz="1800" i="1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1800">
                <a:ea typeface="ＭＳ Ｐゴシック" panose="020B0600070205080204" pitchFamily="34" charset="-128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		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lang="en-US" altLang="ja-JP" sz="22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Arial" panose="020B0604020202020204" pitchFamily="34" charset="0"/>
                <a:ea typeface="ＭＳ Ｐゴシック" panose="020B0600070205080204" pitchFamily="34" charset="-128"/>
              </a:rPr>
              <a:t>Unfortunately, this won’t work if we add 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TT </a:t>
            </a:r>
            <a:r>
              <a:rPr lang="en-US" altLang="ja-JP" sz="24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ja-JP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200" i="1">
                <a:latin typeface="Arial" panose="020B0604020202020204" pitchFamily="34" charset="0"/>
                <a:ea typeface="ＭＳ Ｐゴシック" panose="020B0600070205080204" pitchFamily="34" charset="-128"/>
              </a:rPr>
              <a:t>T TT</a:t>
            </a:r>
            <a:r>
              <a:rPr lang="en-US" altLang="ja-JP" sz="22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2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 sz="22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3">
            <a:extLst>
              <a:ext uri="{FF2B5EF4-FFF2-40B4-BE49-F238E27FC236}">
                <a16:creationId xmlns:a16="http://schemas.microsoft.com/office/drawing/2014/main" id="{AE685AB6-30C4-734E-A456-0019ADC5B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D969C174-5205-5440-96CD-CBB0C3C68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0B4797-F711-0C43-949C-FC8A2A1AC38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CAB4C1B-1043-2D4B-BA11-7EBE2B228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1913"/>
            <a:ext cx="8707438" cy="1004887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Attribute Grammar to Compute Value of Expressions (denote by AG3) 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E60DB09-0636-6A45-93DF-42A650A6B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	Production	Semantic Rules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E 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 TT</a:t>
            </a:r>
            <a:r>
              <a:rPr lang="en-US" altLang="ja-JP" sz="2300">
                <a:latin typeface="Arial" panose="020B0604020202020204" pitchFamily="34" charset="0"/>
                <a:ea typeface="ＭＳ Ｐゴシック" panose="020B0600070205080204" pitchFamily="34" charset="-128"/>
              </a:rPr>
              <a:t>	     (1)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TT.</a:t>
            </a:r>
            <a:r>
              <a:rPr lang="en-US" altLang="ja-JP" sz="2300" i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:= T.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300">
                <a:latin typeface="Arial" panose="020B0604020202020204" pitchFamily="34" charset="0"/>
                <a:ea typeface="ＭＳ Ｐゴシック" panose="020B0600070205080204" pitchFamily="34" charset="-128"/>
              </a:rPr>
              <a:t>	        (2)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:= TT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3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TT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300" b="1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ja-JP" sz="23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 TT</a:t>
            </a:r>
            <a:r>
              <a:rPr lang="en-US" altLang="ja-JP" sz="23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300">
                <a:latin typeface="Arial" panose="020B0604020202020204" pitchFamily="34" charset="0"/>
                <a:ea typeface="ＭＳ Ｐゴシック" panose="020B0600070205080204" pitchFamily="34" charset="-128"/>
              </a:rPr>
              <a:t> (1)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TT</a:t>
            </a:r>
            <a:r>
              <a:rPr lang="en-US" altLang="ja-JP" sz="23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lang="en-US" altLang="ja-JP" sz="2300" i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:= TT.</a:t>
            </a:r>
            <a:r>
              <a:rPr lang="en-US" altLang="ja-JP" sz="2300" i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 </a:t>
            </a:r>
            <a:r>
              <a:rPr lang="en-US" altLang="ja-JP" sz="23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ja-JP" sz="2300" i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T.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   </a:t>
            </a:r>
            <a:r>
              <a:rPr lang="en-US" altLang="ja-JP" sz="2300">
                <a:latin typeface="Arial" panose="020B0604020202020204" pitchFamily="34" charset="0"/>
                <a:ea typeface="ＭＳ Ｐゴシック" panose="020B0600070205080204" pitchFamily="34" charset="-128"/>
              </a:rPr>
              <a:t>(2)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TT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:= TT</a:t>
            </a:r>
            <a:r>
              <a:rPr lang="en-US" altLang="ja-JP" sz="23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endParaRPr lang="en-US" altLang="ja-JP" sz="2300" i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3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TT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300" b="1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ja-JP" sz="23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 TT</a:t>
            </a:r>
            <a:r>
              <a:rPr lang="en-US" altLang="ja-JP" sz="23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300">
                <a:latin typeface="Arial" panose="020B0604020202020204" pitchFamily="34" charset="0"/>
                <a:ea typeface="ＭＳ Ｐゴシック" panose="020B0600070205080204" pitchFamily="34" charset="-128"/>
              </a:rPr>
              <a:t> (1)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TT</a:t>
            </a:r>
            <a:r>
              <a:rPr lang="en-US" altLang="ja-JP" sz="23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lang="en-US" altLang="ja-JP" sz="2300" i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:= TT.</a:t>
            </a:r>
            <a:r>
              <a:rPr lang="en-US" altLang="ja-JP" sz="2300" i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 </a:t>
            </a:r>
            <a:r>
              <a:rPr lang="en-US" altLang="ja-JP" sz="23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ja-JP" sz="2300" i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T.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   </a:t>
            </a:r>
            <a:r>
              <a:rPr lang="en-US" altLang="ja-JP" sz="2300">
                <a:latin typeface="Arial" panose="020B0604020202020204" pitchFamily="34" charset="0"/>
                <a:ea typeface="ＭＳ Ｐゴシック" panose="020B0600070205080204" pitchFamily="34" charset="-128"/>
              </a:rPr>
              <a:t>(2)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TT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:= TT</a:t>
            </a:r>
            <a:r>
              <a:rPr lang="en-US" altLang="ja-JP" sz="2300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.val</a:t>
            </a:r>
            <a:endParaRPr lang="en-US" altLang="en-US" sz="2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	TT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l-GR" altLang="ja-JP" sz="23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ε</a:t>
            </a:r>
            <a:r>
              <a:rPr lang="en-US" altLang="ja-JP" sz="2300">
                <a:latin typeface="Arial" panose="020B0604020202020204" pitchFamily="34" charset="0"/>
                <a:ea typeface="ＭＳ Ｐゴシック" panose="020B0600070205080204" pitchFamily="34" charset="-128"/>
              </a:rPr>
              <a:t>	     (1) 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TT.</a:t>
            </a:r>
            <a:r>
              <a:rPr lang="en-US" altLang="ja-JP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:= TT.</a:t>
            </a:r>
            <a:r>
              <a:rPr lang="en-US" altLang="ja-JP" sz="2300" i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3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3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 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3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3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en-US" sz="2300">
                <a:latin typeface="Arial" panose="020B0604020202020204" pitchFamily="34" charset="0"/>
                <a:ea typeface="ＭＳ Ｐゴシック" panose="020B0600070205080204" pitchFamily="34" charset="-128"/>
              </a:rPr>
              <a:t>	    (1) 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T.</a:t>
            </a:r>
            <a:r>
              <a:rPr lang="en-US" altLang="en-US" sz="23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300" i="1">
                <a:latin typeface="Arial" panose="020B0604020202020204" pitchFamily="34" charset="0"/>
                <a:ea typeface="ＭＳ Ｐゴシック" panose="020B0600070205080204" pitchFamily="34" charset="-128"/>
              </a:rPr>
              <a:t> := </a:t>
            </a:r>
            <a:r>
              <a:rPr lang="en-US" altLang="en-US" sz="23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en-US" sz="2300" b="1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lang="en-US" altLang="en-US" sz="23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300">
                <a:latin typeface="Arial" panose="020B0604020202020204" pitchFamily="34" charset="0"/>
                <a:ea typeface="ＭＳ Ｐゴシック" panose="020B0600070205080204" pitchFamily="34" charset="-128"/>
              </a:rPr>
              <a:t>	(provided by scanner)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300">
                <a:latin typeface="Arial" panose="020B0604020202020204" pitchFamily="34" charset="0"/>
                <a:ea typeface="ＭＳ Ｐゴシック" panose="020B0600070205080204" pitchFamily="34" charset="-128"/>
              </a:rPr>
              <a:t>    Attributes flow from parent to node, and from “siblings” to node!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B5F9E99E-6D6C-834A-9513-C33DA447E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95400"/>
            <a:ext cx="8915400" cy="4302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	E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sz="2200" i="1">
                <a:latin typeface="Arial" panose="020B0604020202020204" pitchFamily="34" charset="0"/>
              </a:rPr>
              <a:t>T TT</a:t>
            </a:r>
            <a:r>
              <a:rPr lang="en-US" altLang="ja-JP" sz="2200" i="1">
                <a:latin typeface="Arial" panose="020B0604020202020204" pitchFamily="34" charset="0"/>
              </a:rPr>
              <a:t>    	TT </a:t>
            </a:r>
            <a:r>
              <a:rPr lang="en-US" altLang="ja-JP" sz="18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1800">
                <a:latin typeface="Arial" panose="020B0604020202020204" pitchFamily="34" charset="0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</a:rPr>
              <a:t>-</a:t>
            </a:r>
            <a:r>
              <a:rPr lang="en-US" altLang="ja-JP" sz="2200" i="1">
                <a:latin typeface="Arial" panose="020B0604020202020204" pitchFamily="34" charset="0"/>
              </a:rPr>
              <a:t>T TT </a:t>
            </a:r>
            <a:r>
              <a:rPr lang="en-US" altLang="ja-JP" sz="2200">
                <a:latin typeface="Arial" panose="020B0604020202020204" pitchFamily="34" charset="0"/>
              </a:rPr>
              <a:t>| </a:t>
            </a:r>
            <a:r>
              <a:rPr lang="en-US" altLang="ja-JP" sz="2200" b="1">
                <a:latin typeface="Courier New" panose="02070309020205020404" pitchFamily="49" charset="0"/>
              </a:rPr>
              <a:t>+</a:t>
            </a:r>
            <a:r>
              <a:rPr lang="en-US" altLang="ja-JP" sz="2200" i="1">
                <a:latin typeface="Arial" panose="020B0604020202020204" pitchFamily="34" charset="0"/>
              </a:rPr>
              <a:t>T TT </a:t>
            </a:r>
            <a:r>
              <a:rPr lang="en-US" altLang="ja-JP" sz="2200">
                <a:latin typeface="Arial" panose="020B0604020202020204" pitchFamily="34" charset="0"/>
              </a:rPr>
              <a:t>| </a:t>
            </a:r>
            <a:r>
              <a:rPr lang="el-GR" altLang="ja-JP" sz="2200" b="1" i="1">
                <a:latin typeface="Arial" panose="020B0604020202020204" pitchFamily="34" charset="0"/>
              </a:rPr>
              <a:t>ε</a:t>
            </a:r>
            <a:r>
              <a:rPr lang="en-US" altLang="ja-JP" sz="2200" i="1">
                <a:latin typeface="Arial" panose="020B0604020202020204" pitchFamily="34" charset="0"/>
              </a:rPr>
              <a:t>      	T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ja-JP" sz="2200" b="1">
                <a:latin typeface="Courier New" panose="02070309020205020404" pitchFamily="49" charset="0"/>
              </a:rPr>
              <a:t>num</a:t>
            </a:r>
            <a:endParaRPr lang="en-US" altLang="en-US" sz="2200" b="1">
              <a:latin typeface="Courier New" panose="02070309020205020404" pitchFamily="49" charset="0"/>
            </a:endParaRPr>
          </a:p>
        </p:txBody>
      </p:sp>
      <p:sp>
        <p:nvSpPr>
          <p:cNvPr id="46086" name="Line 5">
            <a:extLst>
              <a:ext uri="{FF2B5EF4-FFF2-40B4-BE49-F238E27FC236}">
                <a16:creationId xmlns:a16="http://schemas.microsoft.com/office/drawing/2014/main" id="{C644475D-3868-0B41-B495-451425BBA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590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>
            <a:extLst>
              <a:ext uri="{FF2B5EF4-FFF2-40B4-BE49-F238E27FC236}">
                <a16:creationId xmlns:a16="http://schemas.microsoft.com/office/drawing/2014/main" id="{EC583CD6-CF19-9841-B2C7-58ACF4EFE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DF3FD5-9161-7242-9920-3B4263EB375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7841BFB-9847-0A4E-868F-752E8BACC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Attribute Flow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B872E60F-6130-7A4F-9014-2E1D089EC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1676400"/>
            <a:ext cx="636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TT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073057F8-8FCA-414A-853A-351A9759B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741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400" i="1">
                <a:latin typeface="Arial" panose="020B0604020202020204" pitchFamily="34" charset="0"/>
              </a:rPr>
              <a:t>TT</a:t>
            </a:r>
            <a:r>
              <a:rPr lang="en-US" altLang="ja-JP" sz="2400" i="1" baseline="-25000">
                <a:latin typeface="Arial" panose="020B0604020202020204" pitchFamily="34" charset="0"/>
              </a:rPr>
              <a:t>1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DCB7963D-182D-2D4B-BE12-6F86585F0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19400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5BC92E52-CB06-564F-9D52-60E85ED3A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384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BE2362B3-7374-AA43-B4AE-2D7B363E0B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057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53AA5A41-5378-3E4E-B4AB-BEA62E538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057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5E0B7B84-3FEC-CD49-A721-F135FD6A9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0574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Text Box 10">
            <a:extLst>
              <a:ext uri="{FF2B5EF4-FFF2-40B4-BE49-F238E27FC236}">
                <a16:creationId xmlns:a16="http://schemas.microsoft.com/office/drawing/2014/main" id="{888255F3-80B0-C742-9DBF-98C65991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27488"/>
            <a:ext cx="8382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E.g.,     </a:t>
            </a:r>
            <a:r>
              <a:rPr lang="en-US" altLang="en-US" sz="2400" b="1">
                <a:latin typeface="Courier New" panose="02070309020205020404" pitchFamily="49" charset="0"/>
              </a:rPr>
              <a:t>25 – 1 - 3 - 6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TT</a:t>
            </a:r>
            <a:r>
              <a:rPr lang="en-US" altLang="ja-JP" sz="2400">
                <a:latin typeface="Arial" panose="020B0604020202020204" pitchFamily="34" charset="0"/>
              </a:rPr>
              <a:t> holds </a:t>
            </a:r>
            <a:r>
              <a:rPr lang="en-US" altLang="ja-JP" sz="2400">
                <a:solidFill>
                  <a:schemeClr val="hlink"/>
                </a:solidFill>
                <a:latin typeface="Arial" panose="020B0604020202020204" pitchFamily="34" charset="0"/>
              </a:rPr>
              <a:t>subtotal</a:t>
            </a:r>
            <a:r>
              <a:rPr lang="en-US" altLang="ja-JP" sz="2400">
                <a:latin typeface="Arial" panose="020B0604020202020204" pitchFamily="34" charset="0"/>
              </a:rPr>
              <a:t> </a:t>
            </a:r>
            <a:r>
              <a:rPr lang="en-US" altLang="ja-JP" sz="2400" b="1">
                <a:latin typeface="Courier New" panose="02070309020205020404" pitchFamily="49" charset="0"/>
              </a:rPr>
              <a:t>24</a:t>
            </a:r>
            <a:r>
              <a:rPr lang="en-US" altLang="ja-JP" sz="2400">
                <a:latin typeface="Arial" panose="020B0604020202020204" pitchFamily="34" charset="0"/>
              </a:rPr>
              <a:t> (for </a:t>
            </a:r>
            <a:r>
              <a:rPr lang="en-US" altLang="ja-JP" sz="2400" b="1">
                <a:latin typeface="Courier New" panose="02070309020205020404" pitchFamily="49" charset="0"/>
              </a:rPr>
              <a:t>25 – 1</a:t>
            </a:r>
            <a:r>
              <a:rPr lang="en-US" altLang="ja-JP" sz="2400">
                <a:latin typeface="Arial" panose="020B0604020202020204" pitchFamily="34" charset="0"/>
              </a:rPr>
              <a:t>, computed so far)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</a:t>
            </a:r>
            <a:r>
              <a:rPr lang="en-US" altLang="en-US" sz="2400">
                <a:latin typeface="Arial" panose="020B0604020202020204" pitchFamily="34" charset="0"/>
              </a:rPr>
              <a:t>  holds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value </a:t>
            </a:r>
            <a:r>
              <a:rPr lang="en-US" altLang="en-US" sz="2400" b="1">
                <a:latin typeface="Courier New" panose="02070309020205020404" pitchFamily="49" charset="0"/>
              </a:rPr>
              <a:t>3</a:t>
            </a:r>
            <a:r>
              <a:rPr lang="en-US" altLang="en-US" sz="2400">
                <a:latin typeface="Arial" panose="020B0604020202020204" pitchFamily="34" charset="0"/>
              </a:rPr>
              <a:t> (i.e., the value of next term)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400" i="1">
                <a:latin typeface="Arial" panose="020B0604020202020204" pitchFamily="34" charset="0"/>
              </a:rPr>
              <a:t>TT</a:t>
            </a:r>
            <a:r>
              <a:rPr lang="en-US" altLang="ja-JP" sz="2400" i="1" baseline="-25000">
                <a:latin typeface="Arial" panose="020B0604020202020204" pitchFamily="34" charset="0"/>
              </a:rPr>
              <a:t>1</a:t>
            </a:r>
            <a:r>
              <a:rPr lang="en-US" altLang="ja-JP" sz="2400" baseline="-25000">
                <a:latin typeface="Arial" panose="020B0604020202020204" pitchFamily="34" charset="0"/>
              </a:rPr>
              <a:t>  </a:t>
            </a:r>
            <a:r>
              <a:rPr lang="en-US" altLang="ja-JP" sz="2400">
                <a:latin typeface="Arial" panose="020B0604020202020204" pitchFamily="34" charset="0"/>
              </a:rPr>
              <a:t>gets </a:t>
            </a:r>
            <a:r>
              <a:rPr lang="en-US" altLang="ja-JP" sz="2400">
                <a:solidFill>
                  <a:schemeClr val="hlink"/>
                </a:solidFill>
                <a:latin typeface="Arial" panose="020B0604020202020204" pitchFamily="34" charset="0"/>
              </a:rPr>
              <a:t>subtotal</a:t>
            </a:r>
            <a:r>
              <a:rPr lang="en-US" altLang="ja-JP" sz="2400">
                <a:latin typeface="Arial" panose="020B0604020202020204" pitchFamily="34" charset="0"/>
              </a:rPr>
              <a:t> </a:t>
            </a:r>
            <a:r>
              <a:rPr lang="en-US" altLang="ja-JP" sz="2400" b="1">
                <a:latin typeface="Courier New" panose="02070309020205020404" pitchFamily="49" charset="0"/>
              </a:rPr>
              <a:t>21</a:t>
            </a:r>
            <a:r>
              <a:rPr lang="en-US" altLang="ja-JP" sz="2400">
                <a:latin typeface="Arial" panose="020B0604020202020204" pitchFamily="34" charset="0"/>
              </a:rPr>
              <a:t> (for </a:t>
            </a:r>
            <a:r>
              <a:rPr lang="en-US" altLang="ja-JP" sz="2400" b="1">
                <a:latin typeface="Courier New" panose="02070309020205020404" pitchFamily="49" charset="0"/>
              </a:rPr>
              <a:t>25 – 1 – 3</a:t>
            </a:r>
            <a:r>
              <a:rPr lang="en-US" altLang="ja-JP" sz="240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Passed down the tree of </a:t>
            </a:r>
            <a:r>
              <a:rPr lang="en-US" altLang="en-US" sz="2400" i="1">
                <a:latin typeface="Arial" panose="020B0604020202020204" pitchFamily="34" charset="0"/>
              </a:rPr>
              <a:t>TT</a:t>
            </a:r>
            <a:r>
              <a:rPr lang="en-US" altLang="ja-JP" sz="2400" i="1" baseline="-25000">
                <a:latin typeface="Arial" panose="020B0604020202020204" pitchFamily="34" charset="0"/>
              </a:rPr>
              <a:t>1</a:t>
            </a:r>
            <a:r>
              <a:rPr lang="en-US" altLang="ja-JP" sz="2400" baseline="-25000">
                <a:latin typeface="Arial" panose="020B0604020202020204" pitchFamily="34" charset="0"/>
              </a:rPr>
              <a:t> </a:t>
            </a:r>
            <a:r>
              <a:rPr lang="en-US" altLang="ja-JP" sz="2400">
                <a:latin typeface="Arial" panose="020B0604020202020204" pitchFamily="34" charset="0"/>
              </a:rPr>
              <a:t>to next </a:t>
            </a:r>
            <a:r>
              <a:rPr lang="en-US" altLang="ja-JP" sz="2400" i="1">
                <a:latin typeface="Arial" panose="020B0604020202020204" pitchFamily="34" charset="0"/>
              </a:rPr>
              <a:t>TT</a:t>
            </a:r>
            <a:r>
              <a:rPr lang="en-US" altLang="ja-JP" sz="2400">
                <a:latin typeface="Arial" panose="020B0604020202020204" pitchFamily="34" charset="0"/>
              </a:rPr>
              <a:t> on chain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Eventually, we hit </a:t>
            </a:r>
            <a:r>
              <a:rPr lang="en-US" altLang="en-US" sz="2400" i="1">
                <a:latin typeface="Arial" panose="020B0604020202020204" pitchFamily="34" charset="0"/>
              </a:rPr>
              <a:t>TT</a:t>
            </a:r>
            <a:r>
              <a:rPr lang="en-US" altLang="ja-JP" sz="2400" i="1">
                <a:latin typeface="Arial" panose="020B0604020202020204" pitchFamily="34" charset="0"/>
              </a:rPr>
              <a:t> </a:t>
            </a:r>
            <a:r>
              <a:rPr lang="en-US" altLang="ja-JP" sz="24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l-GR" altLang="ja-JP" sz="2400" i="1">
                <a:latin typeface="Arial" panose="020B0604020202020204" pitchFamily="34" charset="0"/>
              </a:rPr>
              <a:t>ε</a:t>
            </a:r>
            <a:r>
              <a:rPr lang="en-US" altLang="ja-JP" sz="2400">
                <a:latin typeface="Arial" panose="020B0604020202020204" pitchFamily="34" charset="0"/>
              </a:rPr>
              <a:t> and </a:t>
            </a:r>
            <a:r>
              <a:rPr lang="en-US" altLang="ja-JP" sz="2400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  <a:r>
              <a:rPr lang="en-US" altLang="ja-JP" sz="2400">
                <a:latin typeface="Arial" panose="020B0604020202020204" pitchFamily="34" charset="0"/>
              </a:rPr>
              <a:t> gets </a:t>
            </a:r>
            <a:r>
              <a:rPr lang="en-US" altLang="ja-JP" sz="2400">
                <a:solidFill>
                  <a:schemeClr val="hlink"/>
                </a:solidFill>
                <a:latin typeface="Arial" panose="020B0604020202020204" pitchFamily="34" charset="0"/>
              </a:rPr>
              <a:t>subtotal</a:t>
            </a:r>
            <a:r>
              <a:rPr lang="en-US" altLang="ja-JP" sz="2400">
                <a:latin typeface="Arial" panose="020B0604020202020204" pitchFamily="34" charset="0"/>
              </a:rPr>
              <a:t> </a:t>
            </a:r>
            <a:r>
              <a:rPr lang="en-US" altLang="ja-JP" sz="2400" b="1">
                <a:latin typeface="Courier New" panose="02070309020205020404" pitchFamily="49" charset="0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Value </a:t>
            </a:r>
            <a:r>
              <a:rPr lang="en-US" altLang="en-US" sz="2400" b="1">
                <a:latin typeface="Courier New" panose="02070309020205020404" pitchFamily="49" charset="0"/>
              </a:rPr>
              <a:t>15</a:t>
            </a:r>
            <a:r>
              <a:rPr lang="en-US" altLang="en-US" sz="2400">
                <a:latin typeface="Arial" panose="020B0604020202020204" pitchFamily="34" charset="0"/>
              </a:rPr>
              <a:t> is passed back up</a:t>
            </a:r>
            <a:endParaRPr lang="el-GR" altLang="en-US" sz="2400">
              <a:latin typeface="Arial" panose="020B0604020202020204" pitchFamily="34" charset="0"/>
            </a:endParaRPr>
          </a:p>
        </p:txBody>
      </p:sp>
      <p:sp>
        <p:nvSpPr>
          <p:cNvPr id="47115" name="Text Box 11">
            <a:extLst>
              <a:ext uri="{FF2B5EF4-FFF2-40B4-BE49-F238E27FC236}">
                <a16:creationId xmlns:a16="http://schemas.microsoft.com/office/drawing/2014/main" id="{1935B800-85A2-4D4F-A5E4-168E03CB8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7116" name="Text Box 12">
            <a:extLst>
              <a:ext uri="{FF2B5EF4-FFF2-40B4-BE49-F238E27FC236}">
                <a16:creationId xmlns:a16="http://schemas.microsoft.com/office/drawing/2014/main" id="{7303AD41-7786-BA4E-9CA0-DD8886F9B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76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CE31227C-1101-4545-9E15-28E83E8D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429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48FA2455-0D44-764A-A50E-22418A94E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2851150"/>
            <a:ext cx="319088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AF621174-81A9-F747-B87E-83933134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76400"/>
            <a:ext cx="4445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824BA90A-13D9-3D48-AE77-905FB0BCC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95600"/>
            <a:ext cx="4445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21</a:t>
            </a:r>
          </a:p>
        </p:txBody>
      </p:sp>
      <p:cxnSp>
        <p:nvCxnSpPr>
          <p:cNvPr id="47121" name="AutoShape 17">
            <a:extLst>
              <a:ext uri="{FF2B5EF4-FFF2-40B4-BE49-F238E27FC236}">
                <a16:creationId xmlns:a16="http://schemas.microsoft.com/office/drawing/2014/main" id="{1C58D25B-C688-C94F-928E-9D25B4CA3672}"/>
              </a:ext>
            </a:extLst>
          </p:cNvPr>
          <p:cNvCxnSpPr>
            <a:cxnSpLocks noChangeShapeType="1"/>
            <a:stCxn id="47119" idx="3"/>
          </p:cNvCxnSpPr>
          <p:nvPr/>
        </p:nvCxnSpPr>
        <p:spPr bwMode="auto">
          <a:xfrm>
            <a:off x="3416300" y="1865313"/>
            <a:ext cx="1993900" cy="954087"/>
          </a:xfrm>
          <a:prstGeom prst="curvedConnector3">
            <a:avLst>
              <a:gd name="adj1" fmla="val 10565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8">
            <a:extLst>
              <a:ext uri="{FF2B5EF4-FFF2-40B4-BE49-F238E27FC236}">
                <a16:creationId xmlns:a16="http://schemas.microsoft.com/office/drawing/2014/main" id="{6B243D76-FAF7-F542-AA4F-1E75F7E5826F}"/>
              </a:ext>
            </a:extLst>
          </p:cNvPr>
          <p:cNvCxnSpPr>
            <a:cxnSpLocks noChangeShapeType="1"/>
            <a:stCxn id="47118" idx="0"/>
            <a:endCxn id="47120" idx="0"/>
          </p:cNvCxnSpPr>
          <p:nvPr/>
        </p:nvCxnSpPr>
        <p:spPr bwMode="auto">
          <a:xfrm rot="5400000" flipV="1">
            <a:off x="4237832" y="1729581"/>
            <a:ext cx="44450" cy="2287587"/>
          </a:xfrm>
          <a:prstGeom prst="curvedConnector3">
            <a:avLst>
              <a:gd name="adj1" fmla="val -51428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Line 19">
            <a:extLst>
              <a:ext uri="{FF2B5EF4-FFF2-40B4-BE49-F238E27FC236}">
                <a16:creationId xmlns:a16="http://schemas.microsoft.com/office/drawing/2014/main" id="{C621BCF3-EEAB-1346-803E-41A9332BD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11430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Text Box 20">
            <a:extLst>
              <a:ext uri="{FF2B5EF4-FFF2-40B4-BE49-F238E27FC236}">
                <a16:creationId xmlns:a16="http://schemas.microsoft.com/office/drawing/2014/main" id="{FE5913F2-AACB-8149-B811-D32819065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"/>
            <a:ext cx="4800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Attribute </a:t>
            </a:r>
            <a:r>
              <a:rPr lang="en-US" altLang="en-US" sz="1800" i="1">
                <a:latin typeface="Arial" panose="020B0604020202020204" pitchFamily="34" charset="0"/>
              </a:rPr>
              <a:t>TT</a:t>
            </a:r>
            <a:r>
              <a:rPr lang="en-US" altLang="ja-JP" sz="1800" i="1" baseline="-25000">
                <a:latin typeface="Arial" panose="020B0604020202020204" pitchFamily="34" charset="0"/>
              </a:rPr>
              <a:t>1</a:t>
            </a:r>
            <a:r>
              <a:rPr lang="en-US" altLang="ja-JP" sz="1800" i="1">
                <a:latin typeface="Arial" panose="020B0604020202020204" pitchFamily="34" charset="0"/>
              </a:rPr>
              <a:t>.</a:t>
            </a:r>
            <a:r>
              <a:rPr lang="en-US" altLang="ja-JP" sz="1800" i="1">
                <a:solidFill>
                  <a:schemeClr val="hlink"/>
                </a:solidFill>
                <a:latin typeface="Arial" panose="020B0604020202020204" pitchFamily="34" charset="0"/>
              </a:rPr>
              <a:t>sub</a:t>
            </a:r>
            <a:r>
              <a:rPr lang="en-US" altLang="ja-JP" sz="1800">
                <a:latin typeface="Arial" panose="020B0604020202020204" pitchFamily="34" charset="0"/>
              </a:rPr>
              <a:t>: computed based on parent </a:t>
            </a:r>
            <a:r>
              <a:rPr lang="en-US" altLang="ja-JP" sz="1800" i="1">
                <a:latin typeface="Arial" panose="020B0604020202020204" pitchFamily="34" charset="0"/>
              </a:rPr>
              <a:t>TT</a:t>
            </a:r>
            <a:r>
              <a:rPr lang="en-US" altLang="ja-JP" sz="1800">
                <a:latin typeface="Arial" panose="020B0604020202020204" pitchFamily="34" charset="0"/>
              </a:rPr>
              <a:t> and sibling </a:t>
            </a:r>
            <a:r>
              <a:rPr lang="en-US" altLang="ja-JP" sz="1800" i="1">
                <a:latin typeface="Arial" panose="020B0604020202020204" pitchFamily="34" charset="0"/>
              </a:rPr>
              <a:t>T</a:t>
            </a:r>
            <a:r>
              <a:rPr lang="en-US" altLang="ja-JP" sz="1800">
                <a:latin typeface="Arial" panose="020B0604020202020204" pitchFamily="34" charset="0"/>
              </a:rPr>
              <a:t>: </a:t>
            </a:r>
            <a:r>
              <a:rPr lang="en-US" altLang="ja-JP" sz="1800" i="1">
                <a:latin typeface="Arial" panose="020B0604020202020204" pitchFamily="34" charset="0"/>
              </a:rPr>
              <a:t>TT.</a:t>
            </a:r>
            <a:r>
              <a:rPr lang="en-US" altLang="ja-JP" sz="1800" i="1">
                <a:solidFill>
                  <a:schemeClr val="hlink"/>
                </a:solidFill>
                <a:latin typeface="Arial" panose="020B0604020202020204" pitchFamily="34" charset="0"/>
              </a:rPr>
              <a:t>sub</a:t>
            </a:r>
            <a:r>
              <a:rPr lang="en-US" altLang="ja-JP" sz="1800" i="1">
                <a:latin typeface="Arial" panose="020B0604020202020204" pitchFamily="34" charset="0"/>
              </a:rPr>
              <a:t> </a:t>
            </a:r>
            <a:r>
              <a:rPr lang="en-US" altLang="ja-JP" sz="1800" b="1" i="1">
                <a:latin typeface="Courier New" panose="02070309020205020404" pitchFamily="49" charset="0"/>
              </a:rPr>
              <a:t>-</a:t>
            </a:r>
            <a:r>
              <a:rPr lang="en-US" altLang="ja-JP" sz="1800" i="1">
                <a:latin typeface="Arial" panose="020B0604020202020204" pitchFamily="34" charset="0"/>
              </a:rPr>
              <a:t> T.</a:t>
            </a:r>
            <a:r>
              <a:rPr lang="en-US" altLang="ja-JP" sz="1800" i="1">
                <a:solidFill>
                  <a:srgbClr val="0000FF"/>
                </a:solidFill>
                <a:latin typeface="Arial" panose="020B0604020202020204" pitchFamily="34" charset="0"/>
              </a:rPr>
              <a:t>val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94B90750-4399-F940-9DEF-2CBC0908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95600"/>
            <a:ext cx="4445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568F2D1D-A19E-5048-9EB3-7BCEF53F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295400"/>
            <a:ext cx="4445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15</a:t>
            </a:r>
          </a:p>
        </p:txBody>
      </p:sp>
      <p:cxnSp>
        <p:nvCxnSpPr>
          <p:cNvPr id="47127" name="AutoShape 23">
            <a:extLst>
              <a:ext uri="{FF2B5EF4-FFF2-40B4-BE49-F238E27FC236}">
                <a16:creationId xmlns:a16="http://schemas.microsoft.com/office/drawing/2014/main" id="{41593AC6-E147-4545-96D6-60D391F1131D}"/>
              </a:ext>
            </a:extLst>
          </p:cNvPr>
          <p:cNvCxnSpPr>
            <a:cxnSpLocks noChangeShapeType="1"/>
            <a:stCxn id="47125" idx="0"/>
            <a:endCxn id="47126" idx="3"/>
          </p:cNvCxnSpPr>
          <p:nvPr/>
        </p:nvCxnSpPr>
        <p:spPr bwMode="auto">
          <a:xfrm rot="5400000" flipH="1">
            <a:off x="4466431" y="967582"/>
            <a:ext cx="1411287" cy="24447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8" name="Oval 24">
            <a:extLst>
              <a:ext uri="{FF2B5EF4-FFF2-40B4-BE49-F238E27FC236}">
                <a16:creationId xmlns:a16="http://schemas.microsoft.com/office/drawing/2014/main" id="{A5A1993A-AF8A-5B4A-981A-20B10F2A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38600"/>
            <a:ext cx="1371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29" name="Line 25">
            <a:extLst>
              <a:ext uri="{FF2B5EF4-FFF2-40B4-BE49-F238E27FC236}">
                <a16:creationId xmlns:a16="http://schemas.microsoft.com/office/drawing/2014/main" id="{83E0F911-C2FE-5849-8EA8-E5F08C772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18701506-F717-5D49-B80B-94C8B2E36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689350"/>
            <a:ext cx="52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TT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>
            <a:extLst>
              <a:ext uri="{FF2B5EF4-FFF2-40B4-BE49-F238E27FC236}">
                <a16:creationId xmlns:a16="http://schemas.microsoft.com/office/drawing/2014/main" id="{9D290815-5A73-494C-9B28-F4AE9212C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113666" name="Footer Placeholder 3">
            <a:extLst>
              <a:ext uri="{FF2B5EF4-FFF2-40B4-BE49-F238E27FC236}">
                <a16:creationId xmlns:a16="http://schemas.microsoft.com/office/drawing/2014/main" id="{3F0CE38E-49AE-9841-A970-C30F0E76B4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13667" name="Slide Number Placeholder 4">
            <a:extLst>
              <a:ext uri="{FF2B5EF4-FFF2-40B4-BE49-F238E27FC236}">
                <a16:creationId xmlns:a16="http://schemas.microsoft.com/office/drawing/2014/main" id="{5FFAFDA3-6772-0E4A-B40F-91FE901E87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4A61DE4-1EEC-1A47-BC59-115519959FD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>
            <a:extLst>
              <a:ext uri="{FF2B5EF4-FFF2-40B4-BE49-F238E27FC236}">
                <a16:creationId xmlns:a16="http://schemas.microsoft.com/office/drawing/2014/main" id="{87E7BA7F-9636-DA4E-B43B-5110E18D8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9E024D-991C-E848-A8B1-DA02C21E693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202E9A2-5A08-5344-A646-52B689D16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Attribute Flow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6F1CD31-4A05-BC46-BFBC-61AFB5503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Attribute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carries the total value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Attribute </a:t>
            </a:r>
            <a:r>
              <a:rPr lang="en-US" altLang="en-US" i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.sub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the subtotal carried from left</a:t>
            </a:r>
            <a:endParaRPr lang="en-US" altLang="en-US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Rules for nonterminals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E, 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do not perform computation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No need for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.</a:t>
            </a:r>
            <a:r>
              <a:rPr lang="en-US" altLang="en-US" i="1">
                <a:solidFill>
                  <a:schemeClr val="hlink"/>
                </a:solidFill>
                <a:latin typeface="Arial" panose="020B0604020202020204" pitchFamily="34" charset="0"/>
              </a:rPr>
              <a:t>sub</a:t>
            </a:r>
            <a:r>
              <a:rPr lang="en-US" altLang="en-US">
                <a:latin typeface="Arial" panose="020B0604020202020204" pitchFamily="34" charset="0"/>
              </a:rPr>
              <a:t> attribute</a:t>
            </a:r>
          </a:p>
          <a:p>
            <a:pPr lvl="1" eaLnBrk="1" hangingPunct="1"/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.val</a:t>
            </a:r>
            <a:r>
              <a:rPr lang="en-US" altLang="en-US">
                <a:latin typeface="Arial" panose="020B0604020202020204" pitchFamily="34" charset="0"/>
              </a:rPr>
              <a:t> attribute is carried to the right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In </a:t>
            </a:r>
            <a:r>
              <a:rPr lang="en-US" altLang="en-US" i="1">
                <a:latin typeface="Arial" panose="020B0604020202020204" pitchFamily="34" charset="0"/>
              </a:rPr>
              <a:t>E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i="1">
                <a:latin typeface="Arial" panose="020B0604020202020204" pitchFamily="34" charset="0"/>
              </a:rPr>
              <a:t>T TT </a:t>
            </a:r>
            <a:r>
              <a:rPr lang="en-US" altLang="ja-JP">
                <a:latin typeface="Arial" panose="020B0604020202020204" pitchFamily="34" charset="0"/>
              </a:rPr>
              <a:t>: </a:t>
            </a:r>
            <a:r>
              <a:rPr lang="en-US" altLang="ja-JP" i="1">
                <a:solidFill>
                  <a:srgbClr val="0000FF"/>
                </a:solidFill>
                <a:latin typeface="Arial" panose="020B0604020202020204" pitchFamily="34" charset="0"/>
              </a:rPr>
              <a:t>val</a:t>
            </a:r>
            <a:r>
              <a:rPr lang="en-US" altLang="ja-JP">
                <a:latin typeface="Arial" panose="020B0604020202020204" pitchFamily="34" charset="0"/>
              </a:rPr>
              <a:t> of </a:t>
            </a:r>
            <a:r>
              <a:rPr lang="en-US" altLang="ja-JP" i="1">
                <a:latin typeface="Arial" panose="020B0604020202020204" pitchFamily="34" charset="0"/>
              </a:rPr>
              <a:t>T</a:t>
            </a:r>
            <a:r>
              <a:rPr lang="en-US" altLang="ja-JP">
                <a:latin typeface="Arial" panose="020B0604020202020204" pitchFamily="34" charset="0"/>
              </a:rPr>
              <a:t> is passed to sibling </a:t>
            </a:r>
            <a:r>
              <a:rPr lang="en-US" altLang="ja-JP" i="1">
                <a:latin typeface="Arial" panose="020B0604020202020204" pitchFamily="34" charset="0"/>
              </a:rPr>
              <a:t>TT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In </a:t>
            </a:r>
            <a:r>
              <a:rPr lang="en-US" altLang="en-US" i="1">
                <a:latin typeface="Arial" panose="020B0604020202020204" pitchFamily="34" charset="0"/>
              </a:rPr>
              <a:t>TT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n-US" altLang="ja-JP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ja-JP" b="1">
                <a:latin typeface="Courier New" panose="02070309020205020404" pitchFamily="49" charset="0"/>
              </a:rPr>
              <a:t>-</a:t>
            </a:r>
            <a:r>
              <a:rPr lang="en-US" altLang="ja-JP" i="1">
                <a:latin typeface="Arial" panose="020B0604020202020204" pitchFamily="34" charset="0"/>
              </a:rPr>
              <a:t>T TT</a:t>
            </a:r>
            <a:r>
              <a:rPr lang="en-US" altLang="ja-JP" i="1" baseline="-25000">
                <a:latin typeface="Arial" panose="020B0604020202020204" pitchFamily="34" charset="0"/>
              </a:rPr>
              <a:t>1</a:t>
            </a:r>
            <a:r>
              <a:rPr lang="en-US" altLang="ja-JP" baseline="-25000">
                <a:latin typeface="Arial" panose="020B0604020202020204" pitchFamily="34" charset="0"/>
              </a:rPr>
              <a:t> </a:t>
            </a:r>
            <a:r>
              <a:rPr lang="en-US" altLang="ja-JP">
                <a:latin typeface="Arial" panose="020B0604020202020204" pitchFamily="34" charset="0"/>
              </a:rPr>
              <a:t>: </a:t>
            </a:r>
            <a:r>
              <a:rPr lang="en-US" altLang="ja-JP" i="1">
                <a:solidFill>
                  <a:srgbClr val="0000FF"/>
                </a:solidFill>
                <a:latin typeface="Arial" panose="020B0604020202020204" pitchFamily="34" charset="0"/>
              </a:rPr>
              <a:t>val</a:t>
            </a:r>
            <a:r>
              <a:rPr lang="en-US" altLang="ja-JP">
                <a:latin typeface="Arial" panose="020B0604020202020204" pitchFamily="34" charset="0"/>
              </a:rPr>
              <a:t> of </a:t>
            </a:r>
            <a:r>
              <a:rPr lang="en-US" altLang="ja-JP" i="1">
                <a:latin typeface="Arial" panose="020B0604020202020204" pitchFamily="34" charset="0"/>
              </a:rPr>
              <a:t>T</a:t>
            </a:r>
            <a:r>
              <a:rPr lang="en-US" altLang="ja-JP">
                <a:latin typeface="Arial" panose="020B0604020202020204" pitchFamily="34" charset="0"/>
              </a:rPr>
              <a:t> is passed to sibling </a:t>
            </a:r>
            <a:r>
              <a:rPr lang="en-US" altLang="ja-JP" i="1">
                <a:latin typeface="Arial" panose="020B0604020202020204" pitchFamily="34" charset="0"/>
              </a:rPr>
              <a:t>TT</a:t>
            </a:r>
            <a:r>
              <a:rPr lang="en-US" altLang="ja-JP" i="1" baseline="-25000">
                <a:latin typeface="Arial" panose="020B0604020202020204" pitchFamily="34" charset="0"/>
              </a:rPr>
              <a:t>1</a:t>
            </a:r>
            <a:endParaRPr lang="en-US" altLang="en-US" baseline="-25000">
              <a:latin typeface="Arial" panose="020B0604020202020204" pitchFamily="34" charset="0"/>
            </a:endParaRPr>
          </a:p>
        </p:txBody>
      </p:sp>
      <p:sp>
        <p:nvSpPr>
          <p:cNvPr id="48132" name="Footer Placeholder 1">
            <a:extLst>
              <a:ext uri="{FF2B5EF4-FFF2-40B4-BE49-F238E27FC236}">
                <a16:creationId xmlns:a16="http://schemas.microsoft.com/office/drawing/2014/main" id="{0F1D397F-EAD6-3B4D-9897-6F0165E85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>
            <a:extLst>
              <a:ext uri="{FF2B5EF4-FFF2-40B4-BE49-F238E27FC236}">
                <a16:creationId xmlns:a16="http://schemas.microsoft.com/office/drawing/2014/main" id="{F931AAEA-EBFD-AC4A-B58E-C5B34C3FC8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030AF6B4-145B-4D4D-A363-0257FB7AC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54A375-2F1A-9349-B782-873D5A013A3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40426F2-E578-D54C-8088-E79293929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Attribute Flow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ADF14B1-6D8B-BD4E-8A93-B97378209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Rules for nonterminal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TT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do perform computation</a:t>
            </a:r>
          </a:p>
          <a:p>
            <a:pPr lvl="1" eaLnBrk="1" hangingPunct="1"/>
            <a:r>
              <a:rPr lang="en-US" altLang="en-US" i="1">
                <a:latin typeface="Arial" panose="020B0604020202020204" pitchFamily="34" charset="0"/>
              </a:rPr>
              <a:t>TT</a:t>
            </a:r>
            <a:r>
              <a:rPr lang="en-US" altLang="ja-JP">
                <a:latin typeface="Arial" panose="020B0604020202020204" pitchFamily="34" charset="0"/>
              </a:rPr>
              <a:t> needs to carry subtotal in </a:t>
            </a:r>
            <a:r>
              <a:rPr lang="en-US" altLang="ja-JP" i="1">
                <a:solidFill>
                  <a:schemeClr val="hlink"/>
                </a:solidFill>
                <a:latin typeface="Arial" panose="020B0604020202020204" pitchFamily="34" charset="0"/>
              </a:rPr>
              <a:t>.sub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E.g., in </a:t>
            </a:r>
            <a:r>
              <a:rPr lang="en-US" altLang="en-US" i="1">
                <a:latin typeface="Arial" panose="020B0604020202020204" pitchFamily="34" charset="0"/>
              </a:rPr>
              <a:t>TT</a:t>
            </a:r>
            <a:r>
              <a:rPr lang="en-US" altLang="ja-JP" b="1">
                <a:latin typeface="Arial" panose="020B0604020202020204" pitchFamily="34" charset="0"/>
              </a:rPr>
              <a:t> </a:t>
            </a:r>
            <a:r>
              <a:rPr lang="en-US" altLang="ja-JP" b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n-US" altLang="ja-JP" b="1">
                <a:latin typeface="Courier New" panose="02070309020205020404" pitchFamily="49" charset="0"/>
              </a:rPr>
              <a:t>-</a:t>
            </a:r>
            <a:r>
              <a:rPr lang="en-US" altLang="ja-JP" b="1" i="1">
                <a:latin typeface="Arial" panose="020B0604020202020204" pitchFamily="34" charset="0"/>
              </a:rPr>
              <a:t> </a:t>
            </a:r>
            <a:r>
              <a:rPr lang="en-US" altLang="ja-JP" i="1">
                <a:latin typeface="Arial" panose="020B0604020202020204" pitchFamily="34" charset="0"/>
              </a:rPr>
              <a:t>T TT</a:t>
            </a:r>
            <a:r>
              <a:rPr lang="en-US" altLang="ja-JP" i="1" baseline="-25000">
                <a:latin typeface="Arial" panose="020B0604020202020204" pitchFamily="34" charset="0"/>
              </a:rPr>
              <a:t>1</a:t>
            </a:r>
            <a:r>
              <a:rPr lang="en-US" altLang="ja-JP" b="1">
                <a:latin typeface="Arial" panose="020B0604020202020204" pitchFamily="34" charset="0"/>
              </a:rPr>
              <a:t> </a:t>
            </a:r>
            <a:r>
              <a:rPr lang="en-US" altLang="ja-JP">
                <a:latin typeface="Arial" panose="020B0604020202020204" pitchFamily="34" charset="0"/>
              </a:rPr>
              <a:t>the subtotal of </a:t>
            </a:r>
            <a:r>
              <a:rPr lang="en-US" altLang="ja-JP" i="1">
                <a:latin typeface="Arial" panose="020B0604020202020204" pitchFamily="34" charset="0"/>
              </a:rPr>
              <a:t>TT</a:t>
            </a:r>
            <a:r>
              <a:rPr lang="en-US" altLang="ja-JP" i="1" baseline="-25000">
                <a:latin typeface="Arial" panose="020B0604020202020204" pitchFamily="34" charset="0"/>
              </a:rPr>
              <a:t>1</a:t>
            </a:r>
            <a:r>
              <a:rPr lang="en-US" altLang="ja-JP" b="1" baseline="-25000">
                <a:latin typeface="Arial" panose="020B0604020202020204" pitchFamily="34" charset="0"/>
              </a:rPr>
              <a:t> </a:t>
            </a:r>
            <a:r>
              <a:rPr lang="en-US" altLang="ja-JP">
                <a:latin typeface="Arial" panose="020B0604020202020204" pitchFamily="34" charset="0"/>
              </a:rPr>
              <a:t>is</a:t>
            </a:r>
            <a:r>
              <a:rPr lang="en-US" altLang="ja-JP" b="1">
                <a:latin typeface="Arial" panose="020B0604020202020204" pitchFamily="34" charset="0"/>
              </a:rPr>
              <a:t> </a:t>
            </a:r>
            <a:r>
              <a:rPr lang="en-US" altLang="ja-JP">
                <a:latin typeface="Arial" panose="020B0604020202020204" pitchFamily="34" charset="0"/>
              </a:rPr>
              <a:t>computed by subtracting the value of </a:t>
            </a:r>
            <a:r>
              <a:rPr lang="en-US" altLang="ja-JP" i="1">
                <a:latin typeface="Arial" panose="020B0604020202020204" pitchFamily="34" charset="0"/>
              </a:rPr>
              <a:t>T</a:t>
            </a:r>
            <a:r>
              <a:rPr lang="en-US" altLang="ja-JP">
                <a:latin typeface="Arial" panose="020B0604020202020204" pitchFamily="34" charset="0"/>
              </a:rPr>
              <a:t> from the subtotal of </a:t>
            </a:r>
            <a:r>
              <a:rPr lang="en-US" altLang="ja-JP" i="1">
                <a:latin typeface="Arial" panose="020B0604020202020204" pitchFamily="34" charset="0"/>
              </a:rPr>
              <a:t>TT</a:t>
            </a:r>
            <a:endParaRPr lang="en-US" altLang="ja-JP" i="1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4CB18821-026B-6A45-A4C4-B96A1B1D6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2B8A259-411E-564D-B57B-017DB19ED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530A77-1238-644B-8150-AF86D80F7D2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443FF64-88D4-DA44-9C7C-F8DD77C58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Semantics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D6BE533-6C33-444E-8739-B59B4E006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Earlier we considered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syntax analysis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Informally, syntax deals with the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form </a:t>
            </a:r>
            <a:r>
              <a:rPr lang="en-US" altLang="en-US" dirty="0">
                <a:latin typeface="Arial" panose="020B0604020202020204" pitchFamily="34" charset="0"/>
              </a:rPr>
              <a:t>of programming language constructs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 now look at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static semantic analysis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Semantics deals with the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meaning</a:t>
            </a:r>
            <a:r>
              <a:rPr lang="en-US" altLang="en-US" dirty="0">
                <a:latin typeface="Arial" panose="020B0604020202020204" pitchFamily="34" charset="0"/>
              </a:rPr>
              <a:t> of programming language constructs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distinction between the two is fuzzy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 practice, anything that is not expressed in terms of certain CFG (LALR(1), in particular) is considered semantics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3">
            <a:extLst>
              <a:ext uri="{FF2B5EF4-FFF2-40B4-BE49-F238E27FC236}">
                <a16:creationId xmlns:a16="http://schemas.microsoft.com/office/drawing/2014/main" id="{B0EADFC2-C3FA-2541-B21B-3B61D1356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4BEF5B39-F7D6-CF4F-B56E-5B6C4120C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F1E75-26EC-384B-A5A0-A72FA578624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5DB9741-05EA-0E4F-AD30-FFD9C9B39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6CAC47A-EE47-134D-BCC9-E22008AB0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Syntax vs. static semantics </a:t>
            </a:r>
          </a:p>
          <a:p>
            <a:pPr marL="514350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semantics vs. dynamic semantics</a:t>
            </a:r>
          </a:p>
          <a:p>
            <a:pPr marL="514350" indent="-457200"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514350" indent="-4572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Attribute Grammars</a:t>
            </a:r>
          </a:p>
          <a:p>
            <a:pPr marL="914400" lvl="1" indent="-457200" eaLnBrk="1" hangingPunct="1"/>
            <a:r>
              <a:rPr lang="en-US" altLang="en-US">
                <a:latin typeface="Arial" panose="020B0604020202020204" pitchFamily="34" charset="0"/>
              </a:rPr>
              <a:t>Attributes and rules</a:t>
            </a:r>
          </a:p>
          <a:p>
            <a:pPr marL="914400" lvl="1" indent="-457200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Synthesized and inherited attributes</a:t>
            </a:r>
          </a:p>
          <a:p>
            <a:pPr marL="914400" lvl="1" indent="-457200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S-attributed grammars</a:t>
            </a:r>
          </a:p>
          <a:p>
            <a:pPr marL="914400" lvl="1" indent="-457200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L-attributed grammars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>
            <a:extLst>
              <a:ext uri="{FF2B5EF4-FFF2-40B4-BE49-F238E27FC236}">
                <a16:creationId xmlns:a16="http://schemas.microsoft.com/office/drawing/2014/main" id="{EB62BF27-ED34-D84F-89E0-098310F03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6AB9CA-6AFD-D040-B0FB-9AA677E6E34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EDDE943-8319-5E4F-9BD7-93B675036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Synthesized and Inherited Attributes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76C013E3-ACC3-9641-BDAA-61F04F23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915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Synthesized attributes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Attribute value computed from attributes of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descendants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in parse tree, and/or attributes of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self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E.g., attributes 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in AG1, 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in AG3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E.g., attributes 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nptr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in AG2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Inherited attributes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Attribute value computed from attributes of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parent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in tree and/or attributes of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siblings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in tree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E.g., attributes </a:t>
            </a: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in AG3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 order to compute value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normally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we needed to pass sub down the tree (sub is inherited attribute).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Footer Placeholder 1">
            <a:extLst>
              <a:ext uri="{FF2B5EF4-FFF2-40B4-BE49-F238E27FC236}">
                <a16:creationId xmlns:a16="http://schemas.microsoft.com/office/drawing/2014/main" id="{1DBC5A8E-C3E4-164E-B323-DC1EC6DFAD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>
            <a:extLst>
              <a:ext uri="{FF2B5EF4-FFF2-40B4-BE49-F238E27FC236}">
                <a16:creationId xmlns:a16="http://schemas.microsoft.com/office/drawing/2014/main" id="{BB03C172-7843-1247-82E2-5526058C0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72A46-8605-E149-81BD-AE01C7A0CFF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3DFC275-9EAE-D24A-A9AF-5D73F3FF5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S-attributed Grammars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255A4B0-3360-274D-90DB-3B470E289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attribute grammar for which all attributes are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synthesized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said to be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S-attributed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“Arguments” of rules are attributes of symbols from the production right-hand-side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I.e., attributes of </a:t>
            </a:r>
            <a:r>
              <a:rPr lang="en-US" altLang="en-US" u="sng">
                <a:latin typeface="Arial" panose="020B0604020202020204" pitchFamily="34" charset="0"/>
              </a:rPr>
              <a:t>children</a:t>
            </a:r>
            <a:r>
              <a:rPr lang="en-US" altLang="en-US">
                <a:latin typeface="Arial" panose="020B0604020202020204" pitchFamily="34" charset="0"/>
              </a:rPr>
              <a:t> in parse tree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“Result” is placed in attribute of the symbol on the left-hand-side of the production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I.e., computes attribute of </a:t>
            </a:r>
            <a:r>
              <a:rPr lang="en-US" altLang="en-US" u="sng">
                <a:latin typeface="Arial" panose="020B0604020202020204" pitchFamily="34" charset="0"/>
              </a:rPr>
              <a:t>parent</a:t>
            </a:r>
            <a:r>
              <a:rPr lang="en-US" altLang="en-US">
                <a:latin typeface="Arial" panose="020B0604020202020204" pitchFamily="34" charset="0"/>
              </a:rPr>
              <a:t> in parse tree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I.e., attribute values depend only on descendants in tree. They do not depend on parents or siblings in tree!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49D7FDD-AD9D-624E-A581-B74A31F69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0407-48C7-894D-B70D-28B5D1738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Can you give examples of S-attributed grammars?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Answer: AG1 and AG2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can we evaluate S-attributed grammars?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I.e., in what order do we visit nodes of the parse tree and compute attributes, bottom-up or top-down?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Answer: bottom-up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Footer Placeholder 3">
            <a:extLst>
              <a:ext uri="{FF2B5EF4-FFF2-40B4-BE49-F238E27FC236}">
                <a16:creationId xmlns:a16="http://schemas.microsoft.com/office/drawing/2014/main" id="{75FB2C64-5D09-5B48-A8E0-BE48BA0654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95EFC63F-58F4-EF47-AC62-422D72EFF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27285C-5D1B-0441-B169-BD7C9690775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3">
            <a:extLst>
              <a:ext uri="{FF2B5EF4-FFF2-40B4-BE49-F238E27FC236}">
                <a16:creationId xmlns:a16="http://schemas.microsoft.com/office/drawing/2014/main" id="{C1D5DC16-D371-8247-801D-96D10B3C33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A977A27A-1A19-A34E-ABD0-B0311FFE8E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BF5468-329D-DD4F-AF00-D01EE1F3555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4083551-C4F9-BF4B-A763-7E3CB576E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L-attributed Grammar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DEC6086-D73B-7C45-B601-AB71C0EA3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attribute grammar is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L-attributed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each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inherited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attribute of 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j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on the right-hand-side of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…X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j-1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j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…X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depends only 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(1) the attributes of symbols </a:t>
            </a:r>
            <a:r>
              <a:rPr lang="en-US" altLang="en-US" u="sng">
                <a:latin typeface="Arial" panose="020B0604020202020204" pitchFamily="34" charset="0"/>
              </a:rPr>
              <a:t>to the left of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X</a:t>
            </a:r>
            <a:r>
              <a:rPr lang="en-US" altLang="en-US" i="1" baseline="-25000">
                <a:solidFill>
                  <a:srgbClr val="0000FF"/>
                </a:solidFill>
                <a:latin typeface="Arial" panose="020B0604020202020204" pitchFamily="34" charset="0"/>
              </a:rPr>
              <a:t>j</a:t>
            </a:r>
            <a:r>
              <a:rPr lang="en-US" altLang="en-US">
                <a:latin typeface="Arial" panose="020B0604020202020204" pitchFamily="34" charset="0"/>
              </a:rPr>
              <a:t>: </a:t>
            </a:r>
            <a:r>
              <a:rPr lang="en-US" altLang="en-US" i="1">
                <a:latin typeface="Arial" panose="020B0604020202020204" pitchFamily="34" charset="0"/>
              </a:rPr>
              <a:t>X</a:t>
            </a:r>
            <a:r>
              <a:rPr lang="en-US" altLang="en-US" i="1" baseline="-25000">
                <a:latin typeface="Arial" panose="020B0604020202020204" pitchFamily="34" charset="0"/>
              </a:rPr>
              <a:t>1</a:t>
            </a:r>
            <a:r>
              <a:rPr lang="en-US" altLang="en-US" i="1">
                <a:latin typeface="Arial" panose="020B0604020202020204" pitchFamily="34" charset="0"/>
              </a:rPr>
              <a:t>, X</a:t>
            </a:r>
            <a:r>
              <a:rPr lang="en-US" altLang="en-US" i="1" baseline="-25000">
                <a:latin typeface="Arial" panose="020B0604020202020204" pitchFamily="34" charset="0"/>
              </a:rPr>
              <a:t>2 </a:t>
            </a:r>
            <a:r>
              <a:rPr lang="en-US" altLang="en-US" i="1">
                <a:latin typeface="Arial" panose="020B0604020202020204" pitchFamily="34" charset="0"/>
              </a:rPr>
              <a:t>,…, X</a:t>
            </a:r>
            <a:r>
              <a:rPr lang="en-US" altLang="en-US" i="1" baseline="-25000">
                <a:latin typeface="Arial" panose="020B0604020202020204" pitchFamily="34" charset="0"/>
              </a:rPr>
              <a:t>j-1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(2) the </a:t>
            </a:r>
            <a:r>
              <a:rPr lang="en-US" altLang="en-US" u="sng">
                <a:latin typeface="Arial" panose="020B0604020202020204" pitchFamily="34" charset="0"/>
              </a:rPr>
              <a:t>inherited</a:t>
            </a:r>
            <a:r>
              <a:rPr lang="en-US" altLang="en-US">
                <a:latin typeface="Arial" panose="020B0604020202020204" pitchFamily="34" charset="0"/>
              </a:rPr>
              <a:t> attributes of </a:t>
            </a:r>
            <a:r>
              <a:rPr lang="en-US" altLang="en-US" i="1">
                <a:latin typeface="Arial" panose="020B0604020202020204" pitchFamily="34" charset="0"/>
              </a:rPr>
              <a:t>A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77AEBD07-822B-7842-B131-AE7D4CFB8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93F3-A6C5-004C-9626-FC59ADAFE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Can you give examples of L-attributed grammars?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Answer: AG3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can we evaluate L-attributed grammars?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I.e., in what order do we visit the nodes of the parse tree?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Answer: top-down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C9A4378D-E2C7-2844-8DE7-D4F117A5F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0255F7D9-31F0-CF43-A2C5-A94D04D04F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E0E8DB-CB4D-BA4B-B0E7-A3997C0B7BB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F7E35DEA-53E2-4A45-9E3A-5B87FEEFD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01107963-4663-9948-9515-28B6DC606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attribute grammar is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L-attributed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each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inherited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attribute of 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j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on the right-hand-side of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…X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j-1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j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…X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depends only 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(1) the attributes of symbols </a:t>
            </a:r>
            <a:r>
              <a:rPr lang="en-US" altLang="en-US" u="sng">
                <a:latin typeface="Arial" panose="020B0604020202020204" pitchFamily="34" charset="0"/>
              </a:rPr>
              <a:t>to the left</a:t>
            </a:r>
            <a:r>
              <a:rPr lang="en-US" altLang="en-US">
                <a:latin typeface="Arial" panose="020B0604020202020204" pitchFamily="34" charset="0"/>
              </a:rPr>
              <a:t> of 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X</a:t>
            </a:r>
            <a:r>
              <a:rPr lang="en-US" altLang="en-US" i="1" baseline="-25000">
                <a:solidFill>
                  <a:srgbClr val="0000FF"/>
                </a:solidFill>
                <a:latin typeface="Arial" panose="020B0604020202020204" pitchFamily="34" charset="0"/>
              </a:rPr>
              <a:t>j</a:t>
            </a:r>
            <a:r>
              <a:rPr lang="en-US" altLang="en-US">
                <a:latin typeface="Arial" panose="020B0604020202020204" pitchFamily="34" charset="0"/>
              </a:rPr>
              <a:t>: </a:t>
            </a:r>
            <a:r>
              <a:rPr lang="en-US" altLang="en-US" i="1">
                <a:latin typeface="Arial" panose="020B0604020202020204" pitchFamily="34" charset="0"/>
              </a:rPr>
              <a:t>X</a:t>
            </a:r>
            <a:r>
              <a:rPr lang="en-US" altLang="en-US" i="1" baseline="-25000">
                <a:latin typeface="Arial" panose="020B0604020202020204" pitchFamily="34" charset="0"/>
              </a:rPr>
              <a:t>1</a:t>
            </a:r>
            <a:r>
              <a:rPr lang="en-US" altLang="en-US" i="1">
                <a:latin typeface="Arial" panose="020B0604020202020204" pitchFamily="34" charset="0"/>
              </a:rPr>
              <a:t>, X</a:t>
            </a:r>
            <a:r>
              <a:rPr lang="en-US" altLang="en-US" i="1" baseline="-25000">
                <a:latin typeface="Arial" panose="020B0604020202020204" pitchFamily="34" charset="0"/>
              </a:rPr>
              <a:t>2 </a:t>
            </a:r>
            <a:r>
              <a:rPr lang="en-US" altLang="en-US" i="1">
                <a:latin typeface="Arial" panose="020B0604020202020204" pitchFamily="34" charset="0"/>
              </a:rPr>
              <a:t>,…, X</a:t>
            </a:r>
            <a:r>
              <a:rPr lang="en-US" altLang="en-US" i="1" baseline="-25000">
                <a:latin typeface="Arial" panose="020B0604020202020204" pitchFamily="34" charset="0"/>
              </a:rPr>
              <a:t>j-1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(2) the </a:t>
            </a:r>
            <a:r>
              <a:rPr lang="en-US" altLang="en-US" u="sng">
                <a:latin typeface="Arial" panose="020B0604020202020204" pitchFamily="34" charset="0"/>
              </a:rPr>
              <a:t>inherited</a:t>
            </a:r>
            <a:r>
              <a:rPr lang="en-US" altLang="en-US">
                <a:latin typeface="Arial" panose="020B0604020202020204" pitchFamily="34" charset="0"/>
              </a:rPr>
              <a:t> attributes of </a:t>
            </a:r>
            <a:r>
              <a:rPr lang="en-US" altLang="en-US" i="1">
                <a:latin typeface="Arial" panose="020B0604020202020204" pitchFamily="34" charset="0"/>
              </a:rPr>
              <a:t>A</a:t>
            </a:r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Why the restriction on siblings and kinds of attributes of parent? Why not allow dependence on siblings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to the right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j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, e.g., X</a:t>
            </a:r>
            <a:r>
              <a:rPr lang="en-US" altLang="en-US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j+1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etc.? 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A49E58D6-242B-3147-8E02-57F56A7D6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C4214-9F16-5746-A22C-B78C0D7AFA1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6324" name="Footer Placeholder 3">
            <a:extLst>
              <a:ext uri="{FF2B5EF4-FFF2-40B4-BE49-F238E27FC236}">
                <a16:creationId xmlns:a16="http://schemas.microsoft.com/office/drawing/2014/main" id="{AB148106-553E-5F46-B3D2-E13A8DE374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911A4CA2-D6A8-B742-AA07-9178E29DC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2FE821-0CAD-3C4D-B8E9-D1ED49BC47B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B2E9BD3-63E0-964B-BD88-263846910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Recursive Descent (sketch)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CB6280B-2D5B-EA41-84D5-99BBAE4BA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26488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num S()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case lookahead() of </a:t>
            </a: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num: </a:t>
            </a:r>
            <a:r>
              <a:rPr lang="en-US" altLang="en-US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E()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; match(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$$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); return </a:t>
            </a:r>
            <a:r>
              <a:rPr lang="en-US" altLang="en-US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	otherwise PARSE_ERROR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num E()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case lookahead() of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num: </a:t>
            </a:r>
            <a:r>
              <a:rPr lang="en-US" altLang="en-US" sz="2000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=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T()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; </a:t>
            </a:r>
            <a:r>
              <a:rPr lang="en-US" altLang="en-US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TT(</a:t>
            </a:r>
            <a:r>
              <a:rPr lang="en-US" altLang="en-US" sz="2000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;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return </a:t>
            </a:r>
            <a:r>
              <a:rPr lang="en-US" altLang="en-US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otherwise PARSE_ERROR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num TT(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num sub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case lookahead() of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- : 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match(</a:t>
            </a:r>
            <a:r>
              <a:rPr lang="ja-JP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ja-JP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); 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Tval</a:t>
            </a:r>
            <a:r>
              <a:rPr lang="en-US" altLang="ja-JP" sz="20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= </a:t>
            </a:r>
            <a:r>
              <a:rPr lang="en-US" altLang="ja-JP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T()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; 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ja-JP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TT(</a:t>
            </a:r>
            <a:r>
              <a:rPr lang="en-US" altLang="ja-JP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 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Tval</a:t>
            </a:r>
            <a:r>
              <a:rPr lang="en-US" altLang="ja-JP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; return 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+ : 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match(</a:t>
            </a:r>
            <a:r>
              <a:rPr lang="ja-JP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ja-JP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); 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Tval</a:t>
            </a:r>
            <a:r>
              <a:rPr lang="en-US" altLang="ja-JP" sz="20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= </a:t>
            </a:r>
            <a:r>
              <a:rPr lang="en-US" altLang="ja-JP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T()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; 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ja-JP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TT(</a:t>
            </a:r>
            <a:r>
              <a:rPr lang="en-US" altLang="ja-JP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 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Tval</a:t>
            </a:r>
            <a:r>
              <a:rPr lang="en-US" altLang="ja-JP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; return 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$$: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 </a:t>
            </a:r>
            <a:r>
              <a:rPr lang="en-US" altLang="ja-JP" sz="2000" i="1">
                <a:latin typeface="Arial" panose="020B0604020202020204" pitchFamily="34" charset="0"/>
                <a:ea typeface="ＭＳ Ｐゴシック" panose="020B0600070205080204" pitchFamily="34" charset="-128"/>
              </a:rPr>
              <a:t>=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</a:t>
            </a:r>
            <a:r>
              <a:rPr lang="en-US" altLang="ja-JP" sz="2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;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000">
                <a:latin typeface="Arial" panose="020B0604020202020204" pitchFamily="34" charset="0"/>
                <a:ea typeface="ＭＳ Ｐゴシック" panose="020B0600070205080204" pitchFamily="34" charset="-128"/>
              </a:rPr>
              <a:t>return </a:t>
            </a:r>
            <a:r>
              <a:rPr lang="en-US" altLang="ja-JP" sz="20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</a:t>
            </a: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otherwise: PARSE_ERROR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2AAF907-11DE-7447-A473-FDEE3896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8686800" cy="7699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S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E </a:t>
            </a:r>
            <a:r>
              <a:rPr lang="en-US" altLang="en-US" sz="2200" b="1">
                <a:latin typeface="Courier New" panose="02070309020205020404" pitchFamily="49" charset="0"/>
              </a:rPr>
              <a:t>$$</a:t>
            </a:r>
            <a:r>
              <a:rPr lang="en-US" altLang="en-US" sz="2200" b="1">
                <a:latin typeface="Arial" panose="020B0604020202020204" pitchFamily="34" charset="0"/>
              </a:rPr>
              <a:t>  </a:t>
            </a:r>
            <a:br>
              <a:rPr lang="en-US" altLang="en-US" sz="2200" b="1">
                <a:latin typeface="Arial" panose="020B0604020202020204" pitchFamily="34" charset="0"/>
              </a:rPr>
            </a:br>
            <a:r>
              <a:rPr lang="en-US" altLang="en-US" sz="2200" i="1">
                <a:latin typeface="Arial" panose="020B0604020202020204" pitchFamily="34" charset="0"/>
              </a:rPr>
              <a:t>E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T TT	TT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</a:rPr>
              <a:t>-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</a:rPr>
              <a:t>T  TT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>
                <a:latin typeface="Arial" panose="020B0604020202020204" pitchFamily="34" charset="0"/>
              </a:rPr>
              <a:t>|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b="1">
                <a:latin typeface="Courier New" panose="02070309020205020404" pitchFamily="49" charset="0"/>
              </a:rPr>
              <a:t>+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</a:rPr>
              <a:t>T  TT </a:t>
            </a:r>
            <a:r>
              <a:rPr lang="en-US" altLang="ja-JP" sz="2200" b="1">
                <a:latin typeface="Arial" panose="020B0604020202020204" pitchFamily="34" charset="0"/>
              </a:rPr>
              <a:t>| </a:t>
            </a:r>
            <a:r>
              <a:rPr lang="el-GR" altLang="ja-JP" sz="2200" b="1" dirty="0">
                <a:latin typeface="Courier New" panose="02070309020205020404" pitchFamily="49" charset="0"/>
              </a:rPr>
              <a:t>ε</a:t>
            </a:r>
            <a:r>
              <a:rPr lang="en-US" altLang="ja-JP" sz="2200" b="1" dirty="0">
                <a:latin typeface="Courier New" panose="02070309020205020404" pitchFamily="49" charset="0"/>
              </a:rPr>
              <a:t>	</a:t>
            </a:r>
            <a:r>
              <a:rPr lang="en-US" altLang="ja-JP" sz="2200" i="1" dirty="0">
                <a:latin typeface="Arial" panose="020B0604020202020204" pitchFamily="34" charset="0"/>
              </a:rPr>
              <a:t>T </a:t>
            </a:r>
            <a:r>
              <a:rPr lang="en-US" altLang="ja-JP" sz="2200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i="1" dirty="0">
                <a:latin typeface="Arial" panose="020B0604020202020204" pitchFamily="34" charset="0"/>
              </a:rPr>
              <a:t> </a:t>
            </a:r>
            <a:r>
              <a:rPr lang="en-US" altLang="ja-JP" sz="2200" b="1" dirty="0">
                <a:latin typeface="Courier New" panose="02070309020205020404" pitchFamily="49" charset="0"/>
              </a:rPr>
              <a:t>num</a:t>
            </a:r>
            <a:endParaRPr lang="en-US" altLang="en-US" sz="2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4">
            <a:extLst>
              <a:ext uri="{FF2B5EF4-FFF2-40B4-BE49-F238E27FC236}">
                <a16:creationId xmlns:a16="http://schemas.microsoft.com/office/drawing/2014/main" id="{B2830F8F-E257-1F44-9264-057C3EB84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129AF4-5456-6A49-B2EC-AF3A4ECF507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2B56853-A692-8542-87E1-4C3AE0315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Evaluating Attributes and Attribute Flow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1AEB685-01CE-264F-B351-68C006095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S-attributed grammars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 very special case of attribute grammars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Most important case in practice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Can be evaluated on-the-fly during a bottom-up (LR) parse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L-attributed grammars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 proper superset of S-attributed grammars 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Each S-attributed grammar is also L-attributed because restriction applies only to inherited attributes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Can be evaluated on-the-fly during a top-down (LL) parse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0E2E8FD-715F-B348-9842-80489B2CE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End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C9C94967-B369-0043-9399-4A57D3CABC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43" name="Footer Placeholder 3">
            <a:extLst>
              <a:ext uri="{FF2B5EF4-FFF2-40B4-BE49-F238E27FC236}">
                <a16:creationId xmlns:a16="http://schemas.microsoft.com/office/drawing/2014/main" id="{634E569F-E20C-0F49-A9C2-94A3DA0D15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61444" name="Slide Number Placeholder 4">
            <a:extLst>
              <a:ext uri="{FF2B5EF4-FFF2-40B4-BE49-F238E27FC236}">
                <a16:creationId xmlns:a16="http://schemas.microsoft.com/office/drawing/2014/main" id="{E5EC78B3-123D-4845-8511-4D5B07B1F1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EB276-5CB0-334E-BF76-A0F1B7DCCE3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>
            <a:extLst>
              <a:ext uri="{FF2B5EF4-FFF2-40B4-BE49-F238E27FC236}">
                <a16:creationId xmlns:a16="http://schemas.microsoft.com/office/drawing/2014/main" id="{CAE0113F-E87B-E940-929B-7AB1617F6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363662BC-7E01-F54B-91D8-A04BE649F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43B6CA-4C78-2F4A-953D-E429ACE7D3A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4AE9DFC-3693-FB4F-A56C-94870B439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Static Semantics vs. Dynamic Semantics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290638B-270B-FD49-872E-8709AD33D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semantic analysis (compile-time)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Informally, reasons about program properties statically,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before</a:t>
            </a:r>
            <a:r>
              <a:rPr lang="en-US" altLang="en-US">
                <a:latin typeface="Arial" panose="020B0604020202020204" pitchFamily="34" charset="0"/>
              </a:rPr>
              <a:t> program execution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E.g.,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determine static types of expressions</a:t>
            </a:r>
            <a:r>
              <a:rPr lang="en-US" altLang="en-US">
                <a:latin typeface="Arial" panose="020B0604020202020204" pitchFamily="34" charset="0"/>
              </a:rPr>
              <a:t>, detect certain errors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Dynamic semantic analysis (run-time)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Reasons about program properties dynamically,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during</a:t>
            </a:r>
            <a:r>
              <a:rPr lang="en-US" altLang="en-US">
                <a:latin typeface="Arial" panose="020B0604020202020204" pitchFamily="34" charset="0"/>
              </a:rPr>
              <a:t> program execution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E.g., could expression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a[i]</a:t>
            </a:r>
            <a:r>
              <a:rPr lang="en-US" altLang="en-US">
                <a:latin typeface="Arial" panose="020B0604020202020204" pitchFamily="34" charset="0"/>
              </a:rPr>
              <a:t> index out of array bounds, etc.?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719FB716-2952-7746-8667-9B9AAAA7E4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90B83-3793-C243-BB9D-2246CF9AB5F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14587F3-5BF4-3F44-9A03-8FAFD9AC1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Role of Semantic Analysis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C791703F-3A95-0540-BC81-57CFA1FD5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Detect errors in programs!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Static semantic analysis</a:t>
            </a:r>
          </a:p>
          <a:p>
            <a:pPr lvl="1" eaLnBrk="1" hangingPunct="1"/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Detect as many errors</a:t>
            </a:r>
            <a:r>
              <a:rPr lang="en-US" altLang="en-US" sz="2400">
                <a:latin typeface="Arial" panose="020B0604020202020204" pitchFamily="34" charset="0"/>
              </a:rPr>
              <a:t> as possible early,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before execution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</a:rPr>
              <a:t>Type inference and type checking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Dynamic semantic analysis</a:t>
            </a:r>
          </a:p>
          <a:p>
            <a:pPr lvl="1" eaLnBrk="1" hangingPunct="1"/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Detect errors </a:t>
            </a:r>
            <a:r>
              <a:rPr lang="en-US" altLang="en-US" sz="2400">
                <a:latin typeface="Arial" panose="020B0604020202020204" pitchFamily="34" charset="0"/>
              </a:rPr>
              <a:t>by performing checks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during execution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</a:rPr>
              <a:t>Again, detect errors as early as possible. E.g., flagging an array-out-of-bounds at assignment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a[i] = …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is useful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</a:rPr>
              <a:t>Tradeoff: dynamic checks slow program execution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Languages differ greatly in the amount of static semantic analysis and dynamic semantic analysis they perform</a:t>
            </a:r>
          </a:p>
        </p:txBody>
      </p:sp>
      <p:sp>
        <p:nvSpPr>
          <p:cNvPr id="20484" name="Footer Placeholder 1">
            <a:extLst>
              <a:ext uri="{FF2B5EF4-FFF2-40B4-BE49-F238E27FC236}">
                <a16:creationId xmlns:a16="http://schemas.microsoft.com/office/drawing/2014/main" id="{374C62A0-351A-E747-89F1-B8B04292F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>
            <a:extLst>
              <a:ext uri="{FF2B5EF4-FFF2-40B4-BE49-F238E27FC236}">
                <a16:creationId xmlns:a16="http://schemas.microsoft.com/office/drawing/2014/main" id="{58B7B09B-7812-8648-A194-03AA972E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190683B8-A370-ED4E-94D7-9C4E38228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D3B946-2581-864F-A57D-CFE237EDFF2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D10353C-7F59-BA4C-8BCE-307CBE292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Examples of Static Semantic Errors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A069E2A-6637-7A4F-AFEA-5BE761991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Type mismatch: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x = y+z+w</a:t>
            </a:r>
            <a:r>
              <a:rPr lang="en-US" altLang="en-US">
                <a:latin typeface="Arial" panose="020B0604020202020204" pitchFamily="34" charset="0"/>
              </a:rPr>
              <a:t>: type of left-hand-side does not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match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 type of right-hand-side</a:t>
            </a:r>
          </a:p>
          <a:p>
            <a:pPr lvl="1" eaLnBrk="1" hangingPunct="1"/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 a; … ; a.m()</a:t>
            </a:r>
            <a:r>
              <a:rPr lang="en-US" altLang="en-US" b="1">
                <a:latin typeface="Courier New" panose="02070309020205020404" pitchFamily="49" charset="0"/>
              </a:rPr>
              <a:t>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m()</a:t>
            </a:r>
            <a:r>
              <a:rPr lang="en-US" altLang="en-US">
                <a:latin typeface="Arial" panose="020B0604020202020204" pitchFamily="34" charset="0"/>
              </a:rPr>
              <a:t> cannot be invoked on a variable of type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Definite assignment check in Java: a local variable must be assigned before it is used</a:t>
            </a:r>
            <a:endParaRPr lang="en-US" altLang="en-US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>
            <a:extLst>
              <a:ext uri="{FF2B5EF4-FFF2-40B4-BE49-F238E27FC236}">
                <a16:creationId xmlns:a16="http://schemas.microsoft.com/office/drawing/2014/main" id="{4ABA6B0E-7960-6946-BB2C-3BE0DDFCFB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DA14F903-DA83-724D-A85A-14C0D093BA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AB56F8-5A38-8743-9CA6-73FD5E913CC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47513EF-6992-9B40-BE0E-9FBFD6745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707438" cy="1004887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Examples of Dynamic Semantic Errors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92EB66E-566D-8D4D-9189-CE54FA2FF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Null pointer dereference: </a:t>
            </a:r>
          </a:p>
          <a:p>
            <a:pPr lvl="1"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a.m()</a:t>
            </a:r>
            <a:r>
              <a:rPr lang="en-US" altLang="en-US" sz="2400">
                <a:latin typeface="Arial" panose="020B0604020202020204" pitchFamily="34" charset="0"/>
              </a:rPr>
              <a:t> in Java, and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b="1"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is null (i.e., uninitialized reference)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What happens?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Array-index-out-of-bounds: </a:t>
            </a:r>
          </a:p>
          <a:p>
            <a:pPr lvl="1"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a[i],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>
                <a:latin typeface="Arial" panose="020B0604020202020204" pitchFamily="34" charset="0"/>
              </a:rPr>
              <a:t> goes beyond the bounds of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What happens in C++? What happens in Java?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Casting an object to a type of which it is not an instance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C++? Java?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And more…</a:t>
            </a:r>
          </a:p>
          <a:p>
            <a:pPr lvl="1" eaLnBrk="1" hangingPunct="1"/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>
            <a:extLst>
              <a:ext uri="{FF2B5EF4-FFF2-40B4-BE49-F238E27FC236}">
                <a16:creationId xmlns:a16="http://schemas.microsoft.com/office/drawing/2014/main" id="{8CBCA28D-64B1-AD42-9D61-5A1DEA53E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0CE3C3F8-AE66-B64A-97C6-EEC40C2FA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EE9905-6289-BC4F-BBDC-E8047BCCFA0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869E8D4-E0E0-3B48-9866-60C50E49D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Static Semantics vs. Dynamic Semantics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A913DBB-79F4-CF40-A086-E18FBFC88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Again, distinction between the two is fuzzy</a:t>
            </a:r>
          </a:p>
          <a:p>
            <a:pPr eaLnBrk="1" hangingPunct="1"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For some programs, the compiler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predict run-time behavior by using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static analysis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anose="020B0604020202020204" pitchFamily="34" charset="0"/>
              </a:rPr>
              <a:t>E.g., there is no need for a </a:t>
            </a:r>
            <a:r>
              <a:rPr lang="en-US" altLang="en-US" dirty="0" err="1">
                <a:latin typeface="Arial" panose="020B0604020202020204" pitchFamily="34" charset="0"/>
              </a:rPr>
              <a:t>nullness</a:t>
            </a:r>
            <a:r>
              <a:rPr lang="en-US" altLang="en-US" dirty="0">
                <a:latin typeface="Arial" panose="020B0604020202020204" pitchFamily="34" charset="0"/>
              </a:rPr>
              <a:t> check: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new X();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x is non-null</a:t>
            </a:r>
          </a:p>
          <a:p>
            <a:pPr eaLnBrk="1" hangingPunct="1"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general, the compiler cannot predict run-time behavior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Static analysis is limited by the halting problem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>
            <a:extLst>
              <a:ext uri="{FF2B5EF4-FFF2-40B4-BE49-F238E27FC236}">
                <a16:creationId xmlns:a16="http://schemas.microsoft.com/office/drawing/2014/main" id="{D4A9CF89-5405-C94E-B330-33BA8B5E9D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693035A3-9B4C-484A-999A-BBEA996AD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894BDC-39FD-A640-BECE-C6A97A33DAD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E2209FA-A98C-BC4E-A8D3-FDEB69B1F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Semantic Analyzer 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BB16D2A5-F07B-F249-94A5-10DD6B859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08163"/>
            <a:ext cx="1289050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scanner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064499DB-A4EA-194B-91A0-53CBF38C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22563"/>
            <a:ext cx="1068388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parser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F8D16DDF-02AF-AE48-A892-F18D98FEE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3713163"/>
            <a:ext cx="2665412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semantic analyzer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and intermediate 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code generator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8443EFBD-0A7F-404B-BC2A-4EA58ECF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898650"/>
            <a:ext cx="1460500" cy="4953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optimizer</a:t>
            </a: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F2FC8BD7-029C-1541-A913-BA750D492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60763"/>
            <a:ext cx="22463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code generator</a:t>
            </a: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56ED5A73-5457-DD45-AC18-684456D34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86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9">
            <a:extLst>
              <a:ext uri="{FF2B5EF4-FFF2-40B4-BE49-F238E27FC236}">
                <a16:creationId xmlns:a16="http://schemas.microsoft.com/office/drawing/2014/main" id="{950AC89B-25D9-BE44-8D0B-701A02384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200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0">
            <a:extLst>
              <a:ext uri="{FF2B5EF4-FFF2-40B4-BE49-F238E27FC236}">
                <a16:creationId xmlns:a16="http://schemas.microsoft.com/office/drawing/2014/main" id="{5CF77BB5-9FDA-B94E-816C-C24DBEE12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EEB937FD-1889-B148-BDB9-ED78B9202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14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Freeform 12">
            <a:extLst>
              <a:ext uri="{FF2B5EF4-FFF2-40B4-BE49-F238E27FC236}">
                <a16:creationId xmlns:a16="http://schemas.microsoft.com/office/drawing/2014/main" id="{38C4CEB5-61A5-8B42-B19D-6A837B3E8FBA}"/>
              </a:ext>
            </a:extLst>
          </p:cNvPr>
          <p:cNvSpPr>
            <a:spLocks/>
          </p:cNvSpPr>
          <p:nvPr/>
        </p:nvSpPr>
        <p:spPr bwMode="auto">
          <a:xfrm>
            <a:off x="1524000" y="901700"/>
            <a:ext cx="4572000" cy="5154613"/>
          </a:xfrm>
          <a:custGeom>
            <a:avLst/>
            <a:gdLst>
              <a:gd name="T0" fmla="*/ 0 w 2880"/>
              <a:gd name="T1" fmla="*/ 2147483646 h 3247"/>
              <a:gd name="T2" fmla="*/ 2147483646 w 2880"/>
              <a:gd name="T3" fmla="*/ 2147483646 h 3247"/>
              <a:gd name="T4" fmla="*/ 2147483646 w 2880"/>
              <a:gd name="T5" fmla="*/ 2147483646 h 3247"/>
              <a:gd name="T6" fmla="*/ 2147483646 w 2880"/>
              <a:gd name="T7" fmla="*/ 2147483646 h 3247"/>
              <a:gd name="T8" fmla="*/ 0 60000 65536"/>
              <a:gd name="T9" fmla="*/ 0 60000 65536"/>
              <a:gd name="T10" fmla="*/ 0 60000 65536"/>
              <a:gd name="T11" fmla="*/ 0 60000 65536"/>
              <a:gd name="T12" fmla="*/ 0 w 2880"/>
              <a:gd name="T13" fmla="*/ 0 h 3247"/>
              <a:gd name="T14" fmla="*/ 2880 w 2880"/>
              <a:gd name="T15" fmla="*/ 3247 h 32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0" h="3247">
                <a:moveTo>
                  <a:pt x="0" y="2552"/>
                </a:moveTo>
                <a:cubicBezTo>
                  <a:pt x="244" y="2899"/>
                  <a:pt x="488" y="3247"/>
                  <a:pt x="816" y="2888"/>
                </a:cubicBezTo>
                <a:cubicBezTo>
                  <a:pt x="1143" y="2528"/>
                  <a:pt x="1624" y="783"/>
                  <a:pt x="1968" y="392"/>
                </a:cubicBezTo>
                <a:cubicBezTo>
                  <a:pt x="2311" y="0"/>
                  <a:pt x="2595" y="268"/>
                  <a:pt x="288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13">
            <a:extLst>
              <a:ext uri="{FF2B5EF4-FFF2-40B4-BE49-F238E27FC236}">
                <a16:creationId xmlns:a16="http://schemas.microsoft.com/office/drawing/2014/main" id="{FB8B57D6-2A55-324D-A23C-6B9E59D8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543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15" name="Text Box 14">
            <a:extLst>
              <a:ext uri="{FF2B5EF4-FFF2-40B4-BE49-F238E27FC236}">
                <a16:creationId xmlns:a16="http://schemas.microsoft.com/office/drawing/2014/main" id="{B0FFC2EE-37A8-224B-BFDE-B617EC28B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914400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compiler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FE9E5FF3-2BD2-864F-994E-6E401D1E1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365250"/>
            <a:ext cx="2085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Arial" panose="020B0604020202020204" pitchFamily="34" charset="0"/>
              </a:rPr>
              <a:t>character stream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88D9EF2D-D4E8-9545-983B-3B4063B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297113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token stream</a:t>
            </a: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id="{6AAADE77-9621-9A48-8BFD-8E65A56AC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211513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parse trees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FFF6DF38-99E3-6E4E-9FF8-F62CF06B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158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intermediate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form</a:t>
            </a:r>
          </a:p>
        </p:txBody>
      </p:sp>
      <p:sp>
        <p:nvSpPr>
          <p:cNvPr id="25620" name="Text Box 20">
            <a:extLst>
              <a:ext uri="{FF2B5EF4-FFF2-40B4-BE49-F238E27FC236}">
                <a16:creationId xmlns:a16="http://schemas.microsoft.com/office/drawing/2014/main" id="{631A9098-E01E-904A-AD54-E007AB4D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432050"/>
            <a:ext cx="165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modified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intermediate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form</a:t>
            </a: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AD8649E0-55A5-8241-BA01-20426440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4337050"/>
            <a:ext cx="187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assembly code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7794BDBD-70B8-2F41-AE47-E65FFABB2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91200"/>
            <a:ext cx="8177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Semantic analyzer </a:t>
            </a:r>
            <a:r>
              <a:rPr lang="en-US" altLang="en-US" sz="1800">
                <a:latin typeface="Arial" panose="020B0604020202020204" pitchFamily="34" charset="0"/>
              </a:rPr>
              <a:t>performs static semantic analysis on parse trees and ASTs.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Optimizer performs static semantic analysis on intermediate 3-address code.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24318</TotalTime>
  <Words>3471</Words>
  <Application>Microsoft Macintosh PowerPoint</Application>
  <PresentationFormat>On-screen Show (4:3)</PresentationFormat>
  <Paragraphs>497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Tahoma</vt:lpstr>
      <vt:lpstr>Wingdings</vt:lpstr>
      <vt:lpstr>Blends</vt:lpstr>
      <vt:lpstr> Semantic Analysis</vt:lpstr>
      <vt:lpstr>Lecture Outline</vt:lpstr>
      <vt:lpstr>Static Semantics</vt:lpstr>
      <vt:lpstr>Static Semantics vs. Dynamic Semantics</vt:lpstr>
      <vt:lpstr>The Role of Semantic Analysis</vt:lpstr>
      <vt:lpstr>Examples of Static Semantic Errors</vt:lpstr>
      <vt:lpstr>Examples of Dynamic Semantic Errors</vt:lpstr>
      <vt:lpstr>Static Semantics vs. Dynamic Semantics</vt:lpstr>
      <vt:lpstr>Semantic Analyzer </vt:lpstr>
      <vt:lpstr>Lecture Outline</vt:lpstr>
      <vt:lpstr>Attribute Grammars:  Foundation for Static Semantic Analysis</vt:lpstr>
      <vt:lpstr>Example: Attribute Grammar to Compute Value of Expression (denote grammar by AG1)</vt:lpstr>
      <vt:lpstr>Example: Decorated parse tree for input 3*5 + 2*4</vt:lpstr>
      <vt:lpstr>Example</vt:lpstr>
      <vt:lpstr>Building an Abstract Syntax Tree (AST)</vt:lpstr>
      <vt:lpstr>Building ASTs for Expressions</vt:lpstr>
      <vt:lpstr>Attribute Grammar to build AST for Expression (denote by AG2)</vt:lpstr>
      <vt:lpstr>Constructing ASTs for Expressions</vt:lpstr>
      <vt:lpstr>Exercise</vt:lpstr>
      <vt:lpstr>Exercise</vt:lpstr>
      <vt:lpstr>Exercise</vt:lpstr>
      <vt:lpstr>Exercise</vt:lpstr>
      <vt:lpstr>Another Grammar</vt:lpstr>
      <vt:lpstr>Question</vt:lpstr>
      <vt:lpstr>Attribute Grammar to Compute Value of Expressions (denote by AG3) </vt:lpstr>
      <vt:lpstr>Attribute Flow</vt:lpstr>
      <vt:lpstr>Example</vt:lpstr>
      <vt:lpstr>Attribute Flow</vt:lpstr>
      <vt:lpstr>Attribute Flow</vt:lpstr>
      <vt:lpstr>Lecture Outline</vt:lpstr>
      <vt:lpstr>Synthesized and Inherited Attributes</vt:lpstr>
      <vt:lpstr>S-attributed Grammars</vt:lpstr>
      <vt:lpstr>Questions</vt:lpstr>
      <vt:lpstr>L-attributed Grammar</vt:lpstr>
      <vt:lpstr>Questions</vt:lpstr>
      <vt:lpstr>Question</vt:lpstr>
      <vt:lpstr>Recursive Descent (sketch)</vt:lpstr>
      <vt:lpstr>Evaluating Attributes and Attribute Flow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3992</cp:revision>
  <dcterms:created xsi:type="dcterms:W3CDTF">2010-09-30T17:19:52Z</dcterms:created>
  <dcterms:modified xsi:type="dcterms:W3CDTF">2020-10-01T13:22:25Z</dcterms:modified>
</cp:coreProperties>
</file>