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2" r:id="rId2"/>
    <p:sldId id="283" r:id="rId3"/>
    <p:sldId id="285" r:id="rId4"/>
    <p:sldId id="284" r:id="rId5"/>
    <p:sldId id="286" r:id="rId6"/>
    <p:sldId id="287" r:id="rId7"/>
    <p:sldId id="288" r:id="rId8"/>
    <p:sldId id="289" r:id="rId9"/>
    <p:sldId id="290" r:id="rId10"/>
    <p:sldId id="291" r:id="rId11"/>
    <p:sldId id="292" r:id="rId12"/>
    <p:sldId id="293" r:id="rId13"/>
    <p:sldId id="29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6283" autoAdjust="0"/>
  </p:normalViewPr>
  <p:slideViewPr>
    <p:cSldViewPr snapToGrid="0">
      <p:cViewPr varScale="1">
        <p:scale>
          <a:sx n="116" d="100"/>
          <a:sy n="116" d="100"/>
        </p:scale>
        <p:origin x="27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6EDDA2-4156-258D-0967-EC4EA19CF0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D60EF01B-9CC2-6710-C551-DCADD1AA98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81B5C3A1-F36F-4650-4D76-DE858E67059E}"/>
              </a:ext>
            </a:extLst>
          </p:cNvPr>
          <p:cNvSpPr>
            <a:spLocks noGrp="1"/>
          </p:cNvSpPr>
          <p:nvPr>
            <p:ph type="dt" sz="half" idx="10"/>
          </p:nvPr>
        </p:nvSpPr>
        <p:spPr/>
        <p:txBody>
          <a:bodyPr/>
          <a:lstStyle/>
          <a:p>
            <a:fld id="{098B80E7-7BF4-4B16-92FA-A8E24CF477E4}" type="datetimeFigureOut">
              <a:rPr lang="en-US" smtClean="0"/>
              <a:t>7/25/2023</a:t>
            </a:fld>
            <a:endParaRPr lang="en-US"/>
          </a:p>
        </p:txBody>
      </p:sp>
      <p:sp>
        <p:nvSpPr>
          <p:cNvPr id="5" name="Footer Placeholder 4">
            <a:extLst>
              <a:ext uri="{FF2B5EF4-FFF2-40B4-BE49-F238E27FC236}">
                <a16:creationId xmlns:a16="http://schemas.microsoft.com/office/drawing/2014/main" xmlns="" id="{3DF9CF46-582A-9E00-5808-858EF68B68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3296D6C-6939-9FBA-E882-5D32624C59E5}"/>
              </a:ext>
            </a:extLst>
          </p:cNvPr>
          <p:cNvSpPr>
            <a:spLocks noGrp="1"/>
          </p:cNvSpPr>
          <p:nvPr>
            <p:ph type="sldNum" sz="quarter" idx="12"/>
          </p:nvPr>
        </p:nvSpPr>
        <p:spPr/>
        <p:txBody>
          <a:bodyPr/>
          <a:lstStyle/>
          <a:p>
            <a:fld id="{DF390252-DBC3-4163-89EB-3B71F851425D}" type="slidenum">
              <a:rPr lang="en-US" smtClean="0"/>
              <a:t>‹#›</a:t>
            </a:fld>
            <a:endParaRPr lang="en-US"/>
          </a:p>
        </p:txBody>
      </p:sp>
    </p:spTree>
    <p:extLst>
      <p:ext uri="{BB962C8B-B14F-4D97-AF65-F5344CB8AC3E}">
        <p14:creationId xmlns:p14="http://schemas.microsoft.com/office/powerpoint/2010/main" val="1299887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B88F52-C018-FA8A-B6DD-928134AE7E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C2172672-A700-BC49-6193-B8526ACD711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843B6B9-FBF1-B719-48B3-193EE981816B}"/>
              </a:ext>
            </a:extLst>
          </p:cNvPr>
          <p:cNvSpPr>
            <a:spLocks noGrp="1"/>
          </p:cNvSpPr>
          <p:nvPr>
            <p:ph type="dt" sz="half" idx="10"/>
          </p:nvPr>
        </p:nvSpPr>
        <p:spPr/>
        <p:txBody>
          <a:bodyPr/>
          <a:lstStyle/>
          <a:p>
            <a:fld id="{098B80E7-7BF4-4B16-92FA-A8E24CF477E4}" type="datetimeFigureOut">
              <a:rPr lang="en-US" smtClean="0"/>
              <a:t>7/25/2023</a:t>
            </a:fld>
            <a:endParaRPr lang="en-US"/>
          </a:p>
        </p:txBody>
      </p:sp>
      <p:sp>
        <p:nvSpPr>
          <p:cNvPr id="5" name="Footer Placeholder 4">
            <a:extLst>
              <a:ext uri="{FF2B5EF4-FFF2-40B4-BE49-F238E27FC236}">
                <a16:creationId xmlns:a16="http://schemas.microsoft.com/office/drawing/2014/main" xmlns="" id="{64DD78C9-B0F5-A2C8-AD3C-D7A839504E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F66340C-DF46-E8E1-91EE-D61442A47F0F}"/>
              </a:ext>
            </a:extLst>
          </p:cNvPr>
          <p:cNvSpPr>
            <a:spLocks noGrp="1"/>
          </p:cNvSpPr>
          <p:nvPr>
            <p:ph type="sldNum" sz="quarter" idx="12"/>
          </p:nvPr>
        </p:nvSpPr>
        <p:spPr/>
        <p:txBody>
          <a:bodyPr/>
          <a:lstStyle/>
          <a:p>
            <a:fld id="{DF390252-DBC3-4163-89EB-3B71F851425D}" type="slidenum">
              <a:rPr lang="en-US" smtClean="0"/>
              <a:t>‹#›</a:t>
            </a:fld>
            <a:endParaRPr lang="en-US"/>
          </a:p>
        </p:txBody>
      </p:sp>
    </p:spTree>
    <p:extLst>
      <p:ext uri="{BB962C8B-B14F-4D97-AF65-F5344CB8AC3E}">
        <p14:creationId xmlns:p14="http://schemas.microsoft.com/office/powerpoint/2010/main" val="1337647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C886E99-7266-20EA-A1A7-40389CEEED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E41CB0DA-7355-3E0E-5F1B-35D7533F76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6DB7EF0-3682-577D-286B-F3895A95BBEC}"/>
              </a:ext>
            </a:extLst>
          </p:cNvPr>
          <p:cNvSpPr>
            <a:spLocks noGrp="1"/>
          </p:cNvSpPr>
          <p:nvPr>
            <p:ph type="dt" sz="half" idx="10"/>
          </p:nvPr>
        </p:nvSpPr>
        <p:spPr/>
        <p:txBody>
          <a:bodyPr/>
          <a:lstStyle/>
          <a:p>
            <a:fld id="{098B80E7-7BF4-4B16-92FA-A8E24CF477E4}" type="datetimeFigureOut">
              <a:rPr lang="en-US" smtClean="0"/>
              <a:t>7/25/2023</a:t>
            </a:fld>
            <a:endParaRPr lang="en-US"/>
          </a:p>
        </p:txBody>
      </p:sp>
      <p:sp>
        <p:nvSpPr>
          <p:cNvPr id="5" name="Footer Placeholder 4">
            <a:extLst>
              <a:ext uri="{FF2B5EF4-FFF2-40B4-BE49-F238E27FC236}">
                <a16:creationId xmlns:a16="http://schemas.microsoft.com/office/drawing/2014/main" xmlns="" id="{61F566AB-2A32-4668-766A-8505B13F79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765AFB7-797D-1D53-CFB2-DE9E2592BE85}"/>
              </a:ext>
            </a:extLst>
          </p:cNvPr>
          <p:cNvSpPr>
            <a:spLocks noGrp="1"/>
          </p:cNvSpPr>
          <p:nvPr>
            <p:ph type="sldNum" sz="quarter" idx="12"/>
          </p:nvPr>
        </p:nvSpPr>
        <p:spPr/>
        <p:txBody>
          <a:bodyPr/>
          <a:lstStyle/>
          <a:p>
            <a:fld id="{DF390252-DBC3-4163-89EB-3B71F851425D}" type="slidenum">
              <a:rPr lang="en-US" smtClean="0"/>
              <a:t>‹#›</a:t>
            </a:fld>
            <a:endParaRPr lang="en-US"/>
          </a:p>
        </p:txBody>
      </p:sp>
    </p:spTree>
    <p:extLst>
      <p:ext uri="{BB962C8B-B14F-4D97-AF65-F5344CB8AC3E}">
        <p14:creationId xmlns:p14="http://schemas.microsoft.com/office/powerpoint/2010/main" val="1838165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810D82-F00F-18EB-BA0A-7171D53E80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C293E721-F2CD-89BA-11B3-A1829EFE3F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DB4AAAFD-A67C-4DDA-ADCC-F0304763FBDB}"/>
              </a:ext>
            </a:extLst>
          </p:cNvPr>
          <p:cNvSpPr>
            <a:spLocks noGrp="1"/>
          </p:cNvSpPr>
          <p:nvPr>
            <p:ph type="dt" sz="half" idx="10"/>
          </p:nvPr>
        </p:nvSpPr>
        <p:spPr/>
        <p:txBody>
          <a:bodyPr/>
          <a:lstStyle/>
          <a:p>
            <a:fld id="{098B80E7-7BF4-4B16-92FA-A8E24CF477E4}" type="datetimeFigureOut">
              <a:rPr lang="en-US" smtClean="0"/>
              <a:t>7/25/2023</a:t>
            </a:fld>
            <a:endParaRPr lang="en-US"/>
          </a:p>
        </p:txBody>
      </p:sp>
      <p:sp>
        <p:nvSpPr>
          <p:cNvPr id="5" name="Footer Placeholder 4">
            <a:extLst>
              <a:ext uri="{FF2B5EF4-FFF2-40B4-BE49-F238E27FC236}">
                <a16:creationId xmlns:a16="http://schemas.microsoft.com/office/drawing/2014/main" xmlns="" id="{0FCB6F5B-3ADC-5107-9E7C-0EF18802FD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C1240FB-A621-5916-C216-A39A3A0ED882}"/>
              </a:ext>
            </a:extLst>
          </p:cNvPr>
          <p:cNvSpPr>
            <a:spLocks noGrp="1"/>
          </p:cNvSpPr>
          <p:nvPr>
            <p:ph type="sldNum" sz="quarter" idx="12"/>
          </p:nvPr>
        </p:nvSpPr>
        <p:spPr/>
        <p:txBody>
          <a:bodyPr/>
          <a:lstStyle/>
          <a:p>
            <a:fld id="{DF390252-DBC3-4163-89EB-3B71F851425D}" type="slidenum">
              <a:rPr lang="en-US" smtClean="0"/>
              <a:t>‹#›</a:t>
            </a:fld>
            <a:endParaRPr lang="en-US"/>
          </a:p>
        </p:txBody>
      </p:sp>
    </p:spTree>
    <p:extLst>
      <p:ext uri="{BB962C8B-B14F-4D97-AF65-F5344CB8AC3E}">
        <p14:creationId xmlns:p14="http://schemas.microsoft.com/office/powerpoint/2010/main" val="492818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890945-DB51-FF2D-1649-7D9528B64D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8645D0BD-B7D0-65B9-21BB-6972037AB8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C259597-5321-1E51-8BD8-1C046A3E2447}"/>
              </a:ext>
            </a:extLst>
          </p:cNvPr>
          <p:cNvSpPr>
            <a:spLocks noGrp="1"/>
          </p:cNvSpPr>
          <p:nvPr>
            <p:ph type="dt" sz="half" idx="10"/>
          </p:nvPr>
        </p:nvSpPr>
        <p:spPr/>
        <p:txBody>
          <a:bodyPr/>
          <a:lstStyle/>
          <a:p>
            <a:fld id="{098B80E7-7BF4-4B16-92FA-A8E24CF477E4}" type="datetimeFigureOut">
              <a:rPr lang="en-US" smtClean="0"/>
              <a:t>7/25/2023</a:t>
            </a:fld>
            <a:endParaRPr lang="en-US"/>
          </a:p>
        </p:txBody>
      </p:sp>
      <p:sp>
        <p:nvSpPr>
          <p:cNvPr id="5" name="Footer Placeholder 4">
            <a:extLst>
              <a:ext uri="{FF2B5EF4-FFF2-40B4-BE49-F238E27FC236}">
                <a16:creationId xmlns:a16="http://schemas.microsoft.com/office/drawing/2014/main" xmlns="" id="{93D7BF87-892F-5D6D-DB37-71345F3840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51573DC-30E8-F09C-57E7-97194CB82320}"/>
              </a:ext>
            </a:extLst>
          </p:cNvPr>
          <p:cNvSpPr>
            <a:spLocks noGrp="1"/>
          </p:cNvSpPr>
          <p:nvPr>
            <p:ph type="sldNum" sz="quarter" idx="12"/>
          </p:nvPr>
        </p:nvSpPr>
        <p:spPr/>
        <p:txBody>
          <a:bodyPr/>
          <a:lstStyle/>
          <a:p>
            <a:fld id="{DF390252-DBC3-4163-89EB-3B71F851425D}" type="slidenum">
              <a:rPr lang="en-US" smtClean="0"/>
              <a:t>‹#›</a:t>
            </a:fld>
            <a:endParaRPr lang="en-US"/>
          </a:p>
        </p:txBody>
      </p:sp>
    </p:spTree>
    <p:extLst>
      <p:ext uri="{BB962C8B-B14F-4D97-AF65-F5344CB8AC3E}">
        <p14:creationId xmlns:p14="http://schemas.microsoft.com/office/powerpoint/2010/main" val="2635067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62F76D-B2FE-48CF-D335-1933764A8D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B8F6143-73E8-5DCD-8687-D470199EC3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0699CBC4-B4D7-8761-2830-BDA415FC44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1D467035-3C43-710D-C50A-7877BF55C011}"/>
              </a:ext>
            </a:extLst>
          </p:cNvPr>
          <p:cNvSpPr>
            <a:spLocks noGrp="1"/>
          </p:cNvSpPr>
          <p:nvPr>
            <p:ph type="dt" sz="half" idx="10"/>
          </p:nvPr>
        </p:nvSpPr>
        <p:spPr/>
        <p:txBody>
          <a:bodyPr/>
          <a:lstStyle/>
          <a:p>
            <a:fld id="{098B80E7-7BF4-4B16-92FA-A8E24CF477E4}" type="datetimeFigureOut">
              <a:rPr lang="en-US" smtClean="0"/>
              <a:t>7/25/2023</a:t>
            </a:fld>
            <a:endParaRPr lang="en-US"/>
          </a:p>
        </p:txBody>
      </p:sp>
      <p:sp>
        <p:nvSpPr>
          <p:cNvPr id="6" name="Footer Placeholder 5">
            <a:extLst>
              <a:ext uri="{FF2B5EF4-FFF2-40B4-BE49-F238E27FC236}">
                <a16:creationId xmlns:a16="http://schemas.microsoft.com/office/drawing/2014/main" xmlns="" id="{919A0BBA-E4EF-871E-05E5-0499B9D72A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B3EDEB9-57AF-BD25-BAB8-5313079DD5C6}"/>
              </a:ext>
            </a:extLst>
          </p:cNvPr>
          <p:cNvSpPr>
            <a:spLocks noGrp="1"/>
          </p:cNvSpPr>
          <p:nvPr>
            <p:ph type="sldNum" sz="quarter" idx="12"/>
          </p:nvPr>
        </p:nvSpPr>
        <p:spPr/>
        <p:txBody>
          <a:bodyPr/>
          <a:lstStyle/>
          <a:p>
            <a:fld id="{DF390252-DBC3-4163-89EB-3B71F851425D}" type="slidenum">
              <a:rPr lang="en-US" smtClean="0"/>
              <a:t>‹#›</a:t>
            </a:fld>
            <a:endParaRPr lang="en-US"/>
          </a:p>
        </p:txBody>
      </p:sp>
    </p:spTree>
    <p:extLst>
      <p:ext uri="{BB962C8B-B14F-4D97-AF65-F5344CB8AC3E}">
        <p14:creationId xmlns:p14="http://schemas.microsoft.com/office/powerpoint/2010/main" val="4291646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78ECC26-A536-A968-AA0B-D7E760E38A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F398A00F-3D9F-B05B-806D-B62914C436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FABE9EB-1DEB-307A-7B7B-63F3742CB0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BABB1B29-2EAD-8C95-1166-B843FDF496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DAA62D1-FE93-97C0-BE60-20CFAFE607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B6D5C1F3-3071-11B4-9796-96CEE89BC4BA}"/>
              </a:ext>
            </a:extLst>
          </p:cNvPr>
          <p:cNvSpPr>
            <a:spLocks noGrp="1"/>
          </p:cNvSpPr>
          <p:nvPr>
            <p:ph type="dt" sz="half" idx="10"/>
          </p:nvPr>
        </p:nvSpPr>
        <p:spPr/>
        <p:txBody>
          <a:bodyPr/>
          <a:lstStyle/>
          <a:p>
            <a:fld id="{098B80E7-7BF4-4B16-92FA-A8E24CF477E4}" type="datetimeFigureOut">
              <a:rPr lang="en-US" smtClean="0"/>
              <a:t>7/25/2023</a:t>
            </a:fld>
            <a:endParaRPr lang="en-US"/>
          </a:p>
        </p:txBody>
      </p:sp>
      <p:sp>
        <p:nvSpPr>
          <p:cNvPr id="8" name="Footer Placeholder 7">
            <a:extLst>
              <a:ext uri="{FF2B5EF4-FFF2-40B4-BE49-F238E27FC236}">
                <a16:creationId xmlns:a16="http://schemas.microsoft.com/office/drawing/2014/main" xmlns="" id="{89921EB9-5AB3-D9BF-961B-CCE50AE7D7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0CBE4A75-7A85-339A-6926-B8705D99636A}"/>
              </a:ext>
            </a:extLst>
          </p:cNvPr>
          <p:cNvSpPr>
            <a:spLocks noGrp="1"/>
          </p:cNvSpPr>
          <p:nvPr>
            <p:ph type="sldNum" sz="quarter" idx="12"/>
          </p:nvPr>
        </p:nvSpPr>
        <p:spPr/>
        <p:txBody>
          <a:bodyPr/>
          <a:lstStyle/>
          <a:p>
            <a:fld id="{DF390252-DBC3-4163-89EB-3B71F851425D}" type="slidenum">
              <a:rPr lang="en-US" smtClean="0"/>
              <a:t>‹#›</a:t>
            </a:fld>
            <a:endParaRPr lang="en-US"/>
          </a:p>
        </p:txBody>
      </p:sp>
    </p:spTree>
    <p:extLst>
      <p:ext uri="{BB962C8B-B14F-4D97-AF65-F5344CB8AC3E}">
        <p14:creationId xmlns:p14="http://schemas.microsoft.com/office/powerpoint/2010/main" val="17199316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2A1D8B-C13B-712F-E4C2-495BBC8CFF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97412CCE-ED11-1584-A4F0-DEC22E7A4FFF}"/>
              </a:ext>
            </a:extLst>
          </p:cNvPr>
          <p:cNvSpPr>
            <a:spLocks noGrp="1"/>
          </p:cNvSpPr>
          <p:nvPr>
            <p:ph type="dt" sz="half" idx="10"/>
          </p:nvPr>
        </p:nvSpPr>
        <p:spPr/>
        <p:txBody>
          <a:bodyPr/>
          <a:lstStyle/>
          <a:p>
            <a:fld id="{098B80E7-7BF4-4B16-92FA-A8E24CF477E4}" type="datetimeFigureOut">
              <a:rPr lang="en-US" smtClean="0"/>
              <a:t>7/25/2023</a:t>
            </a:fld>
            <a:endParaRPr lang="en-US"/>
          </a:p>
        </p:txBody>
      </p:sp>
      <p:sp>
        <p:nvSpPr>
          <p:cNvPr id="4" name="Footer Placeholder 3">
            <a:extLst>
              <a:ext uri="{FF2B5EF4-FFF2-40B4-BE49-F238E27FC236}">
                <a16:creationId xmlns:a16="http://schemas.microsoft.com/office/drawing/2014/main" xmlns="" id="{7EA4A26A-493A-7264-0404-92A35F90AA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D4408EDF-4BEC-385A-28CB-29FCAAE5096B}"/>
              </a:ext>
            </a:extLst>
          </p:cNvPr>
          <p:cNvSpPr>
            <a:spLocks noGrp="1"/>
          </p:cNvSpPr>
          <p:nvPr>
            <p:ph type="sldNum" sz="quarter" idx="12"/>
          </p:nvPr>
        </p:nvSpPr>
        <p:spPr/>
        <p:txBody>
          <a:bodyPr/>
          <a:lstStyle/>
          <a:p>
            <a:fld id="{DF390252-DBC3-4163-89EB-3B71F851425D}" type="slidenum">
              <a:rPr lang="en-US" smtClean="0"/>
              <a:t>‹#›</a:t>
            </a:fld>
            <a:endParaRPr lang="en-US"/>
          </a:p>
        </p:txBody>
      </p:sp>
    </p:spTree>
    <p:extLst>
      <p:ext uri="{BB962C8B-B14F-4D97-AF65-F5344CB8AC3E}">
        <p14:creationId xmlns:p14="http://schemas.microsoft.com/office/powerpoint/2010/main" val="1284515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5F33403-B6A6-8F59-6341-5B6492C71DE1}"/>
              </a:ext>
            </a:extLst>
          </p:cNvPr>
          <p:cNvSpPr>
            <a:spLocks noGrp="1"/>
          </p:cNvSpPr>
          <p:nvPr>
            <p:ph type="dt" sz="half" idx="10"/>
          </p:nvPr>
        </p:nvSpPr>
        <p:spPr/>
        <p:txBody>
          <a:bodyPr/>
          <a:lstStyle/>
          <a:p>
            <a:fld id="{098B80E7-7BF4-4B16-92FA-A8E24CF477E4}" type="datetimeFigureOut">
              <a:rPr lang="en-US" smtClean="0"/>
              <a:t>7/25/2023</a:t>
            </a:fld>
            <a:endParaRPr lang="en-US"/>
          </a:p>
        </p:txBody>
      </p:sp>
      <p:sp>
        <p:nvSpPr>
          <p:cNvPr id="3" name="Footer Placeholder 2">
            <a:extLst>
              <a:ext uri="{FF2B5EF4-FFF2-40B4-BE49-F238E27FC236}">
                <a16:creationId xmlns:a16="http://schemas.microsoft.com/office/drawing/2014/main" xmlns="" id="{37002BB2-0221-7107-470E-AF40895FD9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4AEEBDCE-0009-D29C-8591-A1ACDE68195B}"/>
              </a:ext>
            </a:extLst>
          </p:cNvPr>
          <p:cNvSpPr>
            <a:spLocks noGrp="1"/>
          </p:cNvSpPr>
          <p:nvPr>
            <p:ph type="sldNum" sz="quarter" idx="12"/>
          </p:nvPr>
        </p:nvSpPr>
        <p:spPr/>
        <p:txBody>
          <a:bodyPr/>
          <a:lstStyle/>
          <a:p>
            <a:fld id="{DF390252-DBC3-4163-89EB-3B71F851425D}" type="slidenum">
              <a:rPr lang="en-US" smtClean="0"/>
              <a:t>‹#›</a:t>
            </a:fld>
            <a:endParaRPr lang="en-US"/>
          </a:p>
        </p:txBody>
      </p:sp>
    </p:spTree>
    <p:extLst>
      <p:ext uri="{BB962C8B-B14F-4D97-AF65-F5344CB8AC3E}">
        <p14:creationId xmlns:p14="http://schemas.microsoft.com/office/powerpoint/2010/main" val="1023257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18B9F5-9B5D-A9F1-2281-24AABA2EA4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44853B50-2C61-2812-7CC8-0D9A44D0C6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FE5AF28-DC19-5C4C-A888-3680242D83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B771D64C-0472-ACD5-B325-CF63052747A6}"/>
              </a:ext>
            </a:extLst>
          </p:cNvPr>
          <p:cNvSpPr>
            <a:spLocks noGrp="1"/>
          </p:cNvSpPr>
          <p:nvPr>
            <p:ph type="dt" sz="half" idx="10"/>
          </p:nvPr>
        </p:nvSpPr>
        <p:spPr/>
        <p:txBody>
          <a:bodyPr/>
          <a:lstStyle/>
          <a:p>
            <a:fld id="{098B80E7-7BF4-4B16-92FA-A8E24CF477E4}" type="datetimeFigureOut">
              <a:rPr lang="en-US" smtClean="0"/>
              <a:t>7/25/2023</a:t>
            </a:fld>
            <a:endParaRPr lang="en-US"/>
          </a:p>
        </p:txBody>
      </p:sp>
      <p:sp>
        <p:nvSpPr>
          <p:cNvPr id="6" name="Footer Placeholder 5">
            <a:extLst>
              <a:ext uri="{FF2B5EF4-FFF2-40B4-BE49-F238E27FC236}">
                <a16:creationId xmlns:a16="http://schemas.microsoft.com/office/drawing/2014/main" xmlns="" id="{8468D647-DDFF-156E-E6C9-D2B2B99339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666204B0-9716-562B-EDC8-2725DC152031}"/>
              </a:ext>
            </a:extLst>
          </p:cNvPr>
          <p:cNvSpPr>
            <a:spLocks noGrp="1"/>
          </p:cNvSpPr>
          <p:nvPr>
            <p:ph type="sldNum" sz="quarter" idx="12"/>
          </p:nvPr>
        </p:nvSpPr>
        <p:spPr/>
        <p:txBody>
          <a:bodyPr/>
          <a:lstStyle/>
          <a:p>
            <a:fld id="{DF390252-DBC3-4163-89EB-3B71F851425D}" type="slidenum">
              <a:rPr lang="en-US" smtClean="0"/>
              <a:t>‹#›</a:t>
            </a:fld>
            <a:endParaRPr lang="en-US"/>
          </a:p>
        </p:txBody>
      </p:sp>
    </p:spTree>
    <p:extLst>
      <p:ext uri="{BB962C8B-B14F-4D97-AF65-F5344CB8AC3E}">
        <p14:creationId xmlns:p14="http://schemas.microsoft.com/office/powerpoint/2010/main" val="861477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0FD827-51B7-669C-E533-054625AD80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9A37D73A-63FF-2A57-7632-461DD648CA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C5F91A9C-20F1-D034-FEE4-DC8E9C3511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6948B94-B1E9-853B-F895-2356C919C12E}"/>
              </a:ext>
            </a:extLst>
          </p:cNvPr>
          <p:cNvSpPr>
            <a:spLocks noGrp="1"/>
          </p:cNvSpPr>
          <p:nvPr>
            <p:ph type="dt" sz="half" idx="10"/>
          </p:nvPr>
        </p:nvSpPr>
        <p:spPr/>
        <p:txBody>
          <a:bodyPr/>
          <a:lstStyle/>
          <a:p>
            <a:fld id="{098B80E7-7BF4-4B16-92FA-A8E24CF477E4}" type="datetimeFigureOut">
              <a:rPr lang="en-US" smtClean="0"/>
              <a:t>7/25/2023</a:t>
            </a:fld>
            <a:endParaRPr lang="en-US"/>
          </a:p>
        </p:txBody>
      </p:sp>
      <p:sp>
        <p:nvSpPr>
          <p:cNvPr id="6" name="Footer Placeholder 5">
            <a:extLst>
              <a:ext uri="{FF2B5EF4-FFF2-40B4-BE49-F238E27FC236}">
                <a16:creationId xmlns:a16="http://schemas.microsoft.com/office/drawing/2014/main" xmlns="" id="{03A0BD8A-253D-3A8A-F00E-ACC977C394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0482A44-0E5C-64B7-37B7-44057857F6F8}"/>
              </a:ext>
            </a:extLst>
          </p:cNvPr>
          <p:cNvSpPr>
            <a:spLocks noGrp="1"/>
          </p:cNvSpPr>
          <p:nvPr>
            <p:ph type="sldNum" sz="quarter" idx="12"/>
          </p:nvPr>
        </p:nvSpPr>
        <p:spPr/>
        <p:txBody>
          <a:bodyPr/>
          <a:lstStyle/>
          <a:p>
            <a:fld id="{DF390252-DBC3-4163-89EB-3B71F851425D}" type="slidenum">
              <a:rPr lang="en-US" smtClean="0"/>
              <a:t>‹#›</a:t>
            </a:fld>
            <a:endParaRPr lang="en-US"/>
          </a:p>
        </p:txBody>
      </p:sp>
    </p:spTree>
    <p:extLst>
      <p:ext uri="{BB962C8B-B14F-4D97-AF65-F5344CB8AC3E}">
        <p14:creationId xmlns:p14="http://schemas.microsoft.com/office/powerpoint/2010/main" val="1493039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0B8F44E-D735-8C83-5984-3EE74F6805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CA02EB84-1B34-FF38-E919-7CCB626102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1CE5B3C-E69E-96DA-D662-B42C3F55B7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8B80E7-7BF4-4B16-92FA-A8E24CF477E4}" type="datetimeFigureOut">
              <a:rPr lang="en-US" smtClean="0"/>
              <a:t>7/25/2023</a:t>
            </a:fld>
            <a:endParaRPr lang="en-US"/>
          </a:p>
        </p:txBody>
      </p:sp>
      <p:sp>
        <p:nvSpPr>
          <p:cNvPr id="5" name="Footer Placeholder 4">
            <a:extLst>
              <a:ext uri="{FF2B5EF4-FFF2-40B4-BE49-F238E27FC236}">
                <a16:creationId xmlns:a16="http://schemas.microsoft.com/office/drawing/2014/main" xmlns="" id="{01151771-EF43-5629-FD7E-E38D646ACE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90B967B8-1C26-B9AE-F66D-A632A4DA6C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390252-DBC3-4163-89EB-3B71F851425D}" type="slidenum">
              <a:rPr lang="en-US" smtClean="0"/>
              <a:t>‹#›</a:t>
            </a:fld>
            <a:endParaRPr lang="en-US"/>
          </a:p>
        </p:txBody>
      </p:sp>
    </p:spTree>
    <p:extLst>
      <p:ext uri="{BB962C8B-B14F-4D97-AF65-F5344CB8AC3E}">
        <p14:creationId xmlns:p14="http://schemas.microsoft.com/office/powerpoint/2010/main" val="4266789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3210A5-AADE-C5D6-EE54-D89620E7E610}"/>
              </a:ext>
            </a:extLst>
          </p:cNvPr>
          <p:cNvSpPr>
            <a:spLocks noGrp="1"/>
          </p:cNvSpPr>
          <p:nvPr>
            <p:ph type="ctrTitle"/>
          </p:nvPr>
        </p:nvSpPr>
        <p:spPr>
          <a:xfrm>
            <a:off x="642551" y="0"/>
            <a:ext cx="10939850" cy="3509963"/>
          </a:xfrm>
        </p:spPr>
        <p:txBody>
          <a:bodyPr>
            <a:normAutofit/>
          </a:bodyPr>
          <a:lstStyle/>
          <a:p>
            <a:r>
              <a:rPr lang="en-US" sz="4400" dirty="0"/>
              <a:t>ER Desktop: How to Operate ‘</a:t>
            </a:r>
            <a:r>
              <a:rPr lang="en-US" sz="4400" b="1" dirty="0"/>
              <a:t>Assurant’</a:t>
            </a:r>
            <a:r>
              <a:rPr lang="en-US" sz="4400" dirty="0"/>
              <a:t> tickets from </a:t>
            </a:r>
            <a:r>
              <a:rPr lang="en-US" sz="4400" b="1" dirty="0"/>
              <a:t>Service Power</a:t>
            </a:r>
            <a:endParaRPr lang="en-US" sz="4400" b="1" dirty="0">
              <a:solidFill>
                <a:srgbClr val="C00000"/>
              </a:solidFill>
            </a:endParaRPr>
          </a:p>
        </p:txBody>
      </p:sp>
      <p:sp>
        <p:nvSpPr>
          <p:cNvPr id="3" name="Subtitle 2">
            <a:extLst>
              <a:ext uri="{FF2B5EF4-FFF2-40B4-BE49-F238E27FC236}">
                <a16:creationId xmlns:a16="http://schemas.microsoft.com/office/drawing/2014/main" xmlns="" id="{44C742B9-2261-FE1F-E427-C2B1B282A9B6}"/>
              </a:ext>
            </a:extLst>
          </p:cNvPr>
          <p:cNvSpPr>
            <a:spLocks noGrp="1"/>
          </p:cNvSpPr>
          <p:nvPr>
            <p:ph type="subTitle" idx="1"/>
          </p:nvPr>
        </p:nvSpPr>
        <p:spPr>
          <a:xfrm>
            <a:off x="1524000" y="4200524"/>
            <a:ext cx="9144000" cy="1057275"/>
          </a:xfrm>
        </p:spPr>
        <p:txBody>
          <a:bodyPr/>
          <a:lstStyle/>
          <a:p>
            <a:r>
              <a:rPr lang="en-US" dirty="0"/>
              <a:t>By: James Whang</a:t>
            </a:r>
          </a:p>
        </p:txBody>
      </p:sp>
      <p:sp>
        <p:nvSpPr>
          <p:cNvPr id="4" name="Frame 3"/>
          <p:cNvSpPr/>
          <p:nvPr/>
        </p:nvSpPr>
        <p:spPr>
          <a:xfrm>
            <a:off x="0" y="0"/>
            <a:ext cx="12192000" cy="6858000"/>
          </a:xfrm>
          <a:prstGeom prst="frame">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25954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7F9626E-2D27-3657-4357-C98074BC8C8D}"/>
              </a:ext>
            </a:extLst>
          </p:cNvPr>
          <p:cNvSpPr/>
          <p:nvPr/>
        </p:nvSpPr>
        <p:spPr>
          <a:xfrm>
            <a:off x="0" y="0"/>
            <a:ext cx="3595456" cy="22194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ER Mobile: How to Update tickets as a Technician</a:t>
            </a:r>
          </a:p>
        </p:txBody>
      </p:sp>
      <p:pic>
        <p:nvPicPr>
          <p:cNvPr id="3" name="Picture 2">
            <a:extLst>
              <a:ext uri="{FF2B5EF4-FFF2-40B4-BE49-F238E27FC236}">
                <a16:creationId xmlns:a16="http://schemas.microsoft.com/office/drawing/2014/main" xmlns="" id="{A91BE140-812B-26DF-6F6C-8D9321DB518E}"/>
              </a:ext>
            </a:extLst>
          </p:cNvPr>
          <p:cNvPicPr>
            <a:picLocks noChangeAspect="1"/>
          </p:cNvPicPr>
          <p:nvPr/>
        </p:nvPicPr>
        <p:blipFill>
          <a:blip r:embed="rId2"/>
          <a:stretch>
            <a:fillRect/>
          </a:stretch>
        </p:blipFill>
        <p:spPr>
          <a:xfrm>
            <a:off x="0" y="319587"/>
            <a:ext cx="12192000" cy="6218825"/>
          </a:xfrm>
          <a:prstGeom prst="rect">
            <a:avLst/>
          </a:prstGeom>
        </p:spPr>
      </p:pic>
      <p:sp>
        <p:nvSpPr>
          <p:cNvPr id="6" name="Rectangle 5">
            <a:extLst>
              <a:ext uri="{FF2B5EF4-FFF2-40B4-BE49-F238E27FC236}">
                <a16:creationId xmlns:a16="http://schemas.microsoft.com/office/drawing/2014/main" xmlns="" id="{464BF53F-1ED6-075A-BC9B-9291BFCF5E7D}"/>
              </a:ext>
            </a:extLst>
          </p:cNvPr>
          <p:cNvSpPr/>
          <p:nvPr/>
        </p:nvSpPr>
        <p:spPr>
          <a:xfrm>
            <a:off x="1376040" y="554573"/>
            <a:ext cx="10622872" cy="75293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peech Bubble: Rectangle 1">
            <a:extLst>
              <a:ext uri="{FF2B5EF4-FFF2-40B4-BE49-F238E27FC236}">
                <a16:creationId xmlns:a16="http://schemas.microsoft.com/office/drawing/2014/main" xmlns="" id="{C21FAC38-B8D4-8E1C-B314-75FE1A215835}"/>
              </a:ext>
            </a:extLst>
          </p:cNvPr>
          <p:cNvSpPr/>
          <p:nvPr/>
        </p:nvSpPr>
        <p:spPr>
          <a:xfrm>
            <a:off x="3124940" y="1405154"/>
            <a:ext cx="3644285" cy="1191555"/>
          </a:xfrm>
          <a:prstGeom prst="wedgeRectCallout">
            <a:avLst>
              <a:gd name="adj1" fmla="val 66951"/>
              <a:gd name="adj2" fmla="val -63179"/>
            </a:avLst>
          </a:prstGeom>
          <a:solidFill>
            <a:schemeClr val="bg2"/>
          </a:solidFill>
          <a:ln w="28575">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8600" indent="-228600" algn="ctr">
              <a:buAutoNum type="arabicPeriod"/>
            </a:pPr>
            <a:r>
              <a:rPr lang="en-US" sz="1200" dirty="0">
                <a:solidFill>
                  <a:schemeClr val="tx1"/>
                </a:solidFill>
              </a:rPr>
              <a:t>To attach pictures to the ticket, click on </a:t>
            </a:r>
            <a:r>
              <a:rPr lang="en-US" sz="1200" b="1" dirty="0">
                <a:solidFill>
                  <a:schemeClr val="tx1"/>
                </a:solidFill>
              </a:rPr>
              <a:t>‘Choose Files’</a:t>
            </a:r>
            <a:r>
              <a:rPr lang="en-US" sz="1200" dirty="0">
                <a:solidFill>
                  <a:schemeClr val="tx1"/>
                </a:solidFill>
              </a:rPr>
              <a:t> under the </a:t>
            </a:r>
            <a:r>
              <a:rPr lang="en-US" sz="1200" b="1" dirty="0">
                <a:solidFill>
                  <a:schemeClr val="tx1"/>
                </a:solidFill>
              </a:rPr>
              <a:t>Attachments</a:t>
            </a:r>
            <a:r>
              <a:rPr lang="en-US" sz="1200" dirty="0">
                <a:solidFill>
                  <a:schemeClr val="tx1"/>
                </a:solidFill>
              </a:rPr>
              <a:t> tab and then select what type of attachment you are uploading.</a:t>
            </a:r>
          </a:p>
          <a:p>
            <a:pPr marL="228600" indent="-228600" algn="ctr">
              <a:buAutoNum type="arabicPeriod"/>
            </a:pPr>
            <a:endParaRPr lang="en-US" sz="1200" dirty="0">
              <a:solidFill>
                <a:schemeClr val="tx1"/>
              </a:solidFill>
            </a:endParaRPr>
          </a:p>
          <a:p>
            <a:pPr marL="228600" indent="-228600" algn="ctr">
              <a:buAutoNum type="arabicPeriod"/>
            </a:pPr>
            <a:r>
              <a:rPr lang="en-US" sz="1200" dirty="0">
                <a:solidFill>
                  <a:schemeClr val="tx1"/>
                </a:solidFill>
              </a:rPr>
              <a:t>Then select </a:t>
            </a:r>
            <a:r>
              <a:rPr lang="en-US" sz="1200" b="1" dirty="0">
                <a:solidFill>
                  <a:schemeClr val="tx1"/>
                </a:solidFill>
              </a:rPr>
              <a:t>Add</a:t>
            </a:r>
            <a:r>
              <a:rPr lang="en-US" sz="1200" dirty="0">
                <a:solidFill>
                  <a:schemeClr val="tx1"/>
                </a:solidFill>
              </a:rPr>
              <a:t> to upload</a:t>
            </a:r>
          </a:p>
        </p:txBody>
      </p:sp>
    </p:spTree>
    <p:extLst>
      <p:ext uri="{BB962C8B-B14F-4D97-AF65-F5344CB8AC3E}">
        <p14:creationId xmlns:p14="http://schemas.microsoft.com/office/powerpoint/2010/main" val="1429734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7F9626E-2D27-3657-4357-C98074BC8C8D}"/>
              </a:ext>
            </a:extLst>
          </p:cNvPr>
          <p:cNvSpPr/>
          <p:nvPr/>
        </p:nvSpPr>
        <p:spPr>
          <a:xfrm>
            <a:off x="0" y="0"/>
            <a:ext cx="3595456" cy="22194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ER Mobile: How to Update tickets as a Technician</a:t>
            </a:r>
          </a:p>
        </p:txBody>
      </p:sp>
      <p:pic>
        <p:nvPicPr>
          <p:cNvPr id="5" name="Picture 4">
            <a:extLst>
              <a:ext uri="{FF2B5EF4-FFF2-40B4-BE49-F238E27FC236}">
                <a16:creationId xmlns:a16="http://schemas.microsoft.com/office/drawing/2014/main" xmlns="" id="{A7DE73D4-AC84-9CA0-2C09-0F6D209D1787}"/>
              </a:ext>
            </a:extLst>
          </p:cNvPr>
          <p:cNvPicPr>
            <a:picLocks noChangeAspect="1"/>
          </p:cNvPicPr>
          <p:nvPr/>
        </p:nvPicPr>
        <p:blipFill>
          <a:blip r:embed="rId2"/>
          <a:stretch>
            <a:fillRect/>
          </a:stretch>
        </p:blipFill>
        <p:spPr>
          <a:xfrm>
            <a:off x="0" y="453764"/>
            <a:ext cx="12192000" cy="5950472"/>
          </a:xfrm>
          <a:prstGeom prst="rect">
            <a:avLst/>
          </a:prstGeom>
        </p:spPr>
      </p:pic>
      <p:sp>
        <p:nvSpPr>
          <p:cNvPr id="8" name="Speech Bubble: Rectangle 7">
            <a:extLst>
              <a:ext uri="{FF2B5EF4-FFF2-40B4-BE49-F238E27FC236}">
                <a16:creationId xmlns:a16="http://schemas.microsoft.com/office/drawing/2014/main" xmlns="" id="{6AF61F68-7C38-9B8F-40A7-C68D2E3D2875}"/>
              </a:ext>
            </a:extLst>
          </p:cNvPr>
          <p:cNvSpPr/>
          <p:nvPr/>
        </p:nvSpPr>
        <p:spPr>
          <a:xfrm>
            <a:off x="1340528" y="1353290"/>
            <a:ext cx="3900219" cy="736845"/>
          </a:xfrm>
          <a:prstGeom prst="wedgeRectCallout">
            <a:avLst>
              <a:gd name="adj1" fmla="val -58422"/>
              <a:gd name="adj2" fmla="val 144918"/>
            </a:avLst>
          </a:prstGeom>
          <a:solidFill>
            <a:schemeClr val="bg2"/>
          </a:solidFill>
          <a:ln w="28575">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8600" indent="-228600" algn="ctr">
              <a:buAutoNum type="arabicPeriod"/>
            </a:pPr>
            <a:r>
              <a:rPr lang="en-US" sz="1200" dirty="0">
                <a:solidFill>
                  <a:schemeClr val="tx1"/>
                </a:solidFill>
              </a:rPr>
              <a:t>Scroll down to </a:t>
            </a:r>
            <a:r>
              <a:rPr lang="en-US" sz="1200" b="1" dirty="0">
                <a:solidFill>
                  <a:schemeClr val="tx1"/>
                </a:solidFill>
              </a:rPr>
              <a:t>Part Transaction</a:t>
            </a:r>
            <a:r>
              <a:rPr lang="en-US" sz="1200" dirty="0">
                <a:solidFill>
                  <a:schemeClr val="tx1"/>
                </a:solidFill>
              </a:rPr>
              <a:t> to see the list of parts reserved for this Ticket.</a:t>
            </a:r>
          </a:p>
        </p:txBody>
      </p:sp>
      <p:sp>
        <p:nvSpPr>
          <p:cNvPr id="9" name="Speech Bubble: Rectangle 8">
            <a:extLst>
              <a:ext uri="{FF2B5EF4-FFF2-40B4-BE49-F238E27FC236}">
                <a16:creationId xmlns:a16="http://schemas.microsoft.com/office/drawing/2014/main" xmlns="" id="{9B092C4A-C331-3760-1A3F-122101C2C9AA}"/>
              </a:ext>
            </a:extLst>
          </p:cNvPr>
          <p:cNvSpPr/>
          <p:nvPr/>
        </p:nvSpPr>
        <p:spPr>
          <a:xfrm>
            <a:off x="3987289" y="5967277"/>
            <a:ext cx="3900219" cy="736845"/>
          </a:xfrm>
          <a:prstGeom prst="wedgeRectCallout">
            <a:avLst>
              <a:gd name="adj1" fmla="val -116921"/>
              <a:gd name="adj2" fmla="val -59903"/>
            </a:avLst>
          </a:prstGeom>
          <a:solidFill>
            <a:schemeClr val="bg2"/>
          </a:solidFill>
          <a:ln w="28575">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3. You can type notes into the text box under ‘</a:t>
            </a:r>
            <a:r>
              <a:rPr lang="en-US" sz="1200" b="1" dirty="0">
                <a:solidFill>
                  <a:schemeClr val="tx1"/>
                </a:solidFill>
              </a:rPr>
              <a:t>PO vendor’ </a:t>
            </a:r>
            <a:r>
              <a:rPr lang="en-US" sz="1200" dirty="0">
                <a:solidFill>
                  <a:schemeClr val="tx1"/>
                </a:solidFill>
              </a:rPr>
              <a:t>for a specific part.</a:t>
            </a:r>
            <a:endParaRPr lang="en-US" sz="1200" b="1" dirty="0">
              <a:solidFill>
                <a:schemeClr val="tx1"/>
              </a:solidFill>
            </a:endParaRPr>
          </a:p>
        </p:txBody>
      </p:sp>
      <p:sp>
        <p:nvSpPr>
          <p:cNvPr id="10" name="Rectangle 9">
            <a:extLst>
              <a:ext uri="{FF2B5EF4-FFF2-40B4-BE49-F238E27FC236}">
                <a16:creationId xmlns:a16="http://schemas.microsoft.com/office/drawing/2014/main" xmlns="" id="{6299AD80-BB1C-C0C0-FF48-EF958EE11058}"/>
              </a:ext>
            </a:extLst>
          </p:cNvPr>
          <p:cNvSpPr/>
          <p:nvPr/>
        </p:nvSpPr>
        <p:spPr>
          <a:xfrm>
            <a:off x="396905" y="5753675"/>
            <a:ext cx="943623" cy="33640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6D43A683-16D3-5F53-539D-1D9A703DAEFB}"/>
              </a:ext>
            </a:extLst>
          </p:cNvPr>
          <p:cNvSpPr/>
          <p:nvPr/>
        </p:nvSpPr>
        <p:spPr>
          <a:xfrm>
            <a:off x="78789" y="3024765"/>
            <a:ext cx="11968209" cy="33640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peech Bubble: Rectangle 11">
            <a:extLst>
              <a:ext uri="{FF2B5EF4-FFF2-40B4-BE49-F238E27FC236}">
                <a16:creationId xmlns:a16="http://schemas.microsoft.com/office/drawing/2014/main" xmlns="" id="{1D3B9A1C-A570-64B9-DCA9-066B3C97E181}"/>
              </a:ext>
            </a:extLst>
          </p:cNvPr>
          <p:cNvSpPr/>
          <p:nvPr/>
        </p:nvSpPr>
        <p:spPr>
          <a:xfrm>
            <a:off x="6206971" y="1721712"/>
            <a:ext cx="3900219" cy="736845"/>
          </a:xfrm>
          <a:prstGeom prst="wedgeRectCallout">
            <a:avLst>
              <a:gd name="adj1" fmla="val -58422"/>
              <a:gd name="adj2" fmla="val 144918"/>
            </a:avLst>
          </a:prstGeom>
          <a:solidFill>
            <a:schemeClr val="bg2"/>
          </a:solidFill>
          <a:ln w="28575">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 You can type notes in this text box (DESKTOP VERSION ONLY)</a:t>
            </a:r>
          </a:p>
        </p:txBody>
      </p:sp>
    </p:spTree>
    <p:extLst>
      <p:ext uri="{BB962C8B-B14F-4D97-AF65-F5344CB8AC3E}">
        <p14:creationId xmlns:p14="http://schemas.microsoft.com/office/powerpoint/2010/main" val="1873292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9F377D5D-127E-C754-C9F4-8587221F1A64}"/>
              </a:ext>
            </a:extLst>
          </p:cNvPr>
          <p:cNvPicPr>
            <a:picLocks noChangeAspect="1"/>
          </p:cNvPicPr>
          <p:nvPr/>
        </p:nvPicPr>
        <p:blipFill>
          <a:blip r:embed="rId2"/>
          <a:stretch>
            <a:fillRect/>
          </a:stretch>
        </p:blipFill>
        <p:spPr>
          <a:xfrm>
            <a:off x="0" y="632464"/>
            <a:ext cx="12192000" cy="5593072"/>
          </a:xfrm>
          <a:prstGeom prst="rect">
            <a:avLst/>
          </a:prstGeom>
        </p:spPr>
      </p:pic>
      <p:sp>
        <p:nvSpPr>
          <p:cNvPr id="6" name="Rectangle 5">
            <a:extLst>
              <a:ext uri="{FF2B5EF4-FFF2-40B4-BE49-F238E27FC236}">
                <a16:creationId xmlns:a16="http://schemas.microsoft.com/office/drawing/2014/main" xmlns="" id="{EA476066-2F50-77A0-462E-5166EB84CF8A}"/>
              </a:ext>
            </a:extLst>
          </p:cNvPr>
          <p:cNvSpPr/>
          <p:nvPr/>
        </p:nvSpPr>
        <p:spPr>
          <a:xfrm>
            <a:off x="0" y="0"/>
            <a:ext cx="3595456" cy="22194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ER Mobile: How to Update tickets as a Technician</a:t>
            </a:r>
          </a:p>
        </p:txBody>
      </p:sp>
      <p:sp>
        <p:nvSpPr>
          <p:cNvPr id="7" name="Speech Bubble: Rectangle 6">
            <a:extLst>
              <a:ext uri="{FF2B5EF4-FFF2-40B4-BE49-F238E27FC236}">
                <a16:creationId xmlns:a16="http://schemas.microsoft.com/office/drawing/2014/main" xmlns="" id="{A084CCD7-6B64-9FCE-2D2E-3C83F46E9876}"/>
              </a:ext>
            </a:extLst>
          </p:cNvPr>
          <p:cNvSpPr/>
          <p:nvPr/>
        </p:nvSpPr>
        <p:spPr>
          <a:xfrm>
            <a:off x="1562470" y="408373"/>
            <a:ext cx="3900219" cy="891649"/>
          </a:xfrm>
          <a:prstGeom prst="wedgeRectCallout">
            <a:avLst>
              <a:gd name="adj1" fmla="val -54780"/>
              <a:gd name="adj2" fmla="val 128988"/>
            </a:avLst>
          </a:prstGeom>
          <a:solidFill>
            <a:schemeClr val="bg2"/>
          </a:solidFill>
          <a:ln w="28575">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There’s one more additional way to make notes on a ticket.</a:t>
            </a:r>
          </a:p>
          <a:p>
            <a:pPr marL="228600" indent="-228600" algn="ctr">
              <a:buAutoNum type="arabicPeriod"/>
            </a:pPr>
            <a:endParaRPr lang="en-US" sz="1200" dirty="0">
              <a:solidFill>
                <a:schemeClr val="tx1"/>
              </a:solidFill>
            </a:endParaRPr>
          </a:p>
          <a:p>
            <a:pPr marL="228600" indent="-228600" algn="ctr">
              <a:buAutoNum type="arabicPeriod"/>
            </a:pPr>
            <a:r>
              <a:rPr lang="en-US" sz="1200" dirty="0">
                <a:solidFill>
                  <a:schemeClr val="tx1"/>
                </a:solidFill>
              </a:rPr>
              <a:t>Navigate to </a:t>
            </a:r>
            <a:r>
              <a:rPr lang="en-US" sz="1200" b="1" dirty="0">
                <a:solidFill>
                  <a:schemeClr val="tx1"/>
                </a:solidFill>
              </a:rPr>
              <a:t>‘General Information’</a:t>
            </a:r>
          </a:p>
        </p:txBody>
      </p:sp>
      <p:sp>
        <p:nvSpPr>
          <p:cNvPr id="8" name="Rectangle 7">
            <a:extLst>
              <a:ext uri="{FF2B5EF4-FFF2-40B4-BE49-F238E27FC236}">
                <a16:creationId xmlns:a16="http://schemas.microsoft.com/office/drawing/2014/main" xmlns="" id="{353FE404-2060-5395-36DB-DCF20F1FE2C2}"/>
              </a:ext>
            </a:extLst>
          </p:cNvPr>
          <p:cNvSpPr/>
          <p:nvPr/>
        </p:nvSpPr>
        <p:spPr>
          <a:xfrm>
            <a:off x="79899" y="1945155"/>
            <a:ext cx="1216241" cy="33640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1242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EA476066-2F50-77A0-462E-5166EB84CF8A}"/>
              </a:ext>
            </a:extLst>
          </p:cNvPr>
          <p:cNvSpPr/>
          <p:nvPr/>
        </p:nvSpPr>
        <p:spPr>
          <a:xfrm>
            <a:off x="0" y="0"/>
            <a:ext cx="3595456" cy="22194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ER Mobile: How to Update tickets as a Technician</a:t>
            </a:r>
          </a:p>
        </p:txBody>
      </p:sp>
      <p:pic>
        <p:nvPicPr>
          <p:cNvPr id="3" name="Picture 2">
            <a:extLst>
              <a:ext uri="{FF2B5EF4-FFF2-40B4-BE49-F238E27FC236}">
                <a16:creationId xmlns:a16="http://schemas.microsoft.com/office/drawing/2014/main" xmlns="" id="{4290B1AE-3A79-9375-CD80-253A995CC907}"/>
              </a:ext>
            </a:extLst>
          </p:cNvPr>
          <p:cNvPicPr>
            <a:picLocks noChangeAspect="1"/>
          </p:cNvPicPr>
          <p:nvPr/>
        </p:nvPicPr>
        <p:blipFill>
          <a:blip r:embed="rId2"/>
          <a:stretch>
            <a:fillRect/>
          </a:stretch>
        </p:blipFill>
        <p:spPr>
          <a:xfrm>
            <a:off x="0" y="953205"/>
            <a:ext cx="12192000" cy="4951590"/>
          </a:xfrm>
          <a:prstGeom prst="rect">
            <a:avLst/>
          </a:prstGeom>
        </p:spPr>
      </p:pic>
      <p:sp>
        <p:nvSpPr>
          <p:cNvPr id="4" name="Speech Bubble: Rectangle 3">
            <a:extLst>
              <a:ext uri="{FF2B5EF4-FFF2-40B4-BE49-F238E27FC236}">
                <a16:creationId xmlns:a16="http://schemas.microsoft.com/office/drawing/2014/main" xmlns="" id="{2046ACE8-047F-E610-9AFC-FA0ED0A4785B}"/>
              </a:ext>
            </a:extLst>
          </p:cNvPr>
          <p:cNvSpPr/>
          <p:nvPr/>
        </p:nvSpPr>
        <p:spPr>
          <a:xfrm>
            <a:off x="1438182" y="2104008"/>
            <a:ext cx="3900219" cy="891649"/>
          </a:xfrm>
          <a:prstGeom prst="wedgeRectCallout">
            <a:avLst>
              <a:gd name="adj1" fmla="val -53642"/>
              <a:gd name="adj2" fmla="val 138944"/>
            </a:avLst>
          </a:prstGeom>
          <a:solidFill>
            <a:schemeClr val="bg2"/>
          </a:solidFill>
          <a:ln w="28575">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8600" indent="-228600" algn="ctr">
              <a:buAutoNum type="arabicPeriod"/>
            </a:pPr>
            <a:r>
              <a:rPr lang="en-US" sz="1200" dirty="0">
                <a:solidFill>
                  <a:schemeClr val="tx1"/>
                </a:solidFill>
              </a:rPr>
              <a:t>Look for </a:t>
            </a:r>
            <a:r>
              <a:rPr lang="en-US" sz="1200" b="1" dirty="0">
                <a:solidFill>
                  <a:schemeClr val="tx1"/>
                </a:solidFill>
              </a:rPr>
              <a:t>‘Servicer Notes’</a:t>
            </a:r>
          </a:p>
        </p:txBody>
      </p:sp>
      <p:sp>
        <p:nvSpPr>
          <p:cNvPr id="9" name="Speech Bubble: Rectangle 8">
            <a:extLst>
              <a:ext uri="{FF2B5EF4-FFF2-40B4-BE49-F238E27FC236}">
                <a16:creationId xmlns:a16="http://schemas.microsoft.com/office/drawing/2014/main" xmlns="" id="{8A501710-D25D-AE99-A72D-CE4423886246}"/>
              </a:ext>
            </a:extLst>
          </p:cNvPr>
          <p:cNvSpPr/>
          <p:nvPr/>
        </p:nvSpPr>
        <p:spPr>
          <a:xfrm>
            <a:off x="7875972" y="2815701"/>
            <a:ext cx="3900219" cy="891649"/>
          </a:xfrm>
          <a:prstGeom prst="wedgeRectCallout">
            <a:avLst>
              <a:gd name="adj1" fmla="val -53642"/>
              <a:gd name="adj2" fmla="val 138944"/>
            </a:avLst>
          </a:prstGeom>
          <a:solidFill>
            <a:schemeClr val="bg2"/>
          </a:solidFill>
          <a:ln w="28575">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8600" indent="-228600" algn="ctr">
              <a:buAutoNum type="arabicPeriod"/>
            </a:pPr>
            <a:r>
              <a:rPr lang="en-US" sz="1200" dirty="0">
                <a:solidFill>
                  <a:schemeClr val="tx1"/>
                </a:solidFill>
              </a:rPr>
              <a:t>Type in your notes here and the click on </a:t>
            </a:r>
            <a:r>
              <a:rPr lang="en-US" sz="1200" b="1" dirty="0">
                <a:solidFill>
                  <a:schemeClr val="tx1"/>
                </a:solidFill>
              </a:rPr>
              <a:t>‘Add’</a:t>
            </a:r>
            <a:r>
              <a:rPr lang="en-US" sz="1200" dirty="0">
                <a:solidFill>
                  <a:schemeClr val="tx1"/>
                </a:solidFill>
              </a:rPr>
              <a:t> to upload</a:t>
            </a:r>
            <a:endParaRPr lang="en-US" sz="1200" b="1" dirty="0">
              <a:solidFill>
                <a:schemeClr val="tx1"/>
              </a:solidFill>
            </a:endParaRPr>
          </a:p>
        </p:txBody>
      </p:sp>
    </p:spTree>
    <p:extLst>
      <p:ext uri="{BB962C8B-B14F-4D97-AF65-F5344CB8AC3E}">
        <p14:creationId xmlns:p14="http://schemas.microsoft.com/office/powerpoint/2010/main" val="4066851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xmlns="" id="{1926FE81-871A-11AA-7D4B-8DDCA0AA248B}"/>
              </a:ext>
            </a:extLst>
          </p:cNvPr>
          <p:cNvPicPr>
            <a:picLocks noChangeAspect="1"/>
          </p:cNvPicPr>
          <p:nvPr/>
        </p:nvPicPr>
        <p:blipFill>
          <a:blip r:embed="rId2"/>
          <a:stretch>
            <a:fillRect/>
          </a:stretch>
        </p:blipFill>
        <p:spPr>
          <a:xfrm>
            <a:off x="0" y="400559"/>
            <a:ext cx="12192000" cy="6056881"/>
          </a:xfrm>
          <a:prstGeom prst="rect">
            <a:avLst/>
          </a:prstGeom>
        </p:spPr>
      </p:pic>
      <p:sp>
        <p:nvSpPr>
          <p:cNvPr id="9" name="Rectangle 8">
            <a:extLst>
              <a:ext uri="{FF2B5EF4-FFF2-40B4-BE49-F238E27FC236}">
                <a16:creationId xmlns:a16="http://schemas.microsoft.com/office/drawing/2014/main" xmlns="" id="{3A26EBA6-EEA7-61A8-9D67-2CF19B83C645}"/>
              </a:ext>
            </a:extLst>
          </p:cNvPr>
          <p:cNvSpPr/>
          <p:nvPr/>
        </p:nvSpPr>
        <p:spPr>
          <a:xfrm>
            <a:off x="71022" y="3577701"/>
            <a:ext cx="1473694" cy="31959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peech Bubble: Rectangle 9">
            <a:extLst>
              <a:ext uri="{FF2B5EF4-FFF2-40B4-BE49-F238E27FC236}">
                <a16:creationId xmlns:a16="http://schemas.microsoft.com/office/drawing/2014/main" xmlns="" id="{945D8D59-B9F4-6380-AA88-5C8672DC4016}"/>
              </a:ext>
            </a:extLst>
          </p:cNvPr>
          <p:cNvSpPr/>
          <p:nvPr/>
        </p:nvSpPr>
        <p:spPr>
          <a:xfrm>
            <a:off x="4092607" y="1722268"/>
            <a:ext cx="3151572" cy="1580226"/>
          </a:xfrm>
          <a:prstGeom prst="wedgeRectCallout">
            <a:avLst>
              <a:gd name="adj1" fmla="val -127289"/>
              <a:gd name="adj2" fmla="val 62700"/>
            </a:avLst>
          </a:prstGeom>
          <a:solidFill>
            <a:schemeClr val="bg2"/>
          </a:solidFill>
          <a:ln w="28575">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We are now getting tickets from </a:t>
            </a:r>
            <a:r>
              <a:rPr lang="en-US" sz="1200" b="1" dirty="0">
                <a:solidFill>
                  <a:schemeClr val="tx1"/>
                </a:solidFill>
              </a:rPr>
              <a:t>Service Power</a:t>
            </a:r>
            <a:r>
              <a:rPr lang="en-US" sz="1200" dirty="0">
                <a:solidFill>
                  <a:schemeClr val="tx1"/>
                </a:solidFill>
              </a:rPr>
              <a:t>. These tickets are referred to as </a:t>
            </a:r>
            <a:r>
              <a:rPr lang="en-US" sz="1200" b="1" dirty="0">
                <a:solidFill>
                  <a:schemeClr val="tx1"/>
                </a:solidFill>
              </a:rPr>
              <a:t>Assurant</a:t>
            </a:r>
            <a:r>
              <a:rPr lang="en-US" sz="1200" dirty="0">
                <a:solidFill>
                  <a:schemeClr val="tx1"/>
                </a:solidFill>
              </a:rPr>
              <a:t> tickets.</a:t>
            </a:r>
          </a:p>
          <a:p>
            <a:pPr algn="ctr"/>
            <a:endParaRPr lang="en-US" sz="1200" dirty="0">
              <a:solidFill>
                <a:schemeClr val="tx1"/>
              </a:solidFill>
            </a:endParaRPr>
          </a:p>
          <a:p>
            <a:pPr algn="ctr"/>
            <a:r>
              <a:rPr lang="en-US" sz="1200" dirty="0">
                <a:solidFill>
                  <a:schemeClr val="tx1"/>
                </a:solidFill>
              </a:rPr>
              <a:t>They have a different ticket number as compared to Samsung’s ‘417-’ ticket number</a:t>
            </a:r>
          </a:p>
        </p:txBody>
      </p:sp>
      <p:sp>
        <p:nvSpPr>
          <p:cNvPr id="2" name="Rectangle 1">
            <a:extLst>
              <a:ext uri="{FF2B5EF4-FFF2-40B4-BE49-F238E27FC236}">
                <a16:creationId xmlns:a16="http://schemas.microsoft.com/office/drawing/2014/main" xmlns="" id="{6F7A3E69-2926-A6F1-4C1B-32F7C7BD2651}"/>
              </a:ext>
            </a:extLst>
          </p:cNvPr>
          <p:cNvSpPr/>
          <p:nvPr/>
        </p:nvSpPr>
        <p:spPr>
          <a:xfrm>
            <a:off x="0" y="0"/>
            <a:ext cx="3595456" cy="22194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ER Mobile: Introducing Assurant Tickets</a:t>
            </a:r>
          </a:p>
        </p:txBody>
      </p:sp>
    </p:spTree>
    <p:extLst>
      <p:ext uri="{BB962C8B-B14F-4D97-AF65-F5344CB8AC3E}">
        <p14:creationId xmlns:p14="http://schemas.microsoft.com/office/powerpoint/2010/main" val="473645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45FC8428-6173-968C-2C83-8DA372714CAE}"/>
              </a:ext>
            </a:extLst>
          </p:cNvPr>
          <p:cNvPicPr>
            <a:picLocks noChangeAspect="1"/>
          </p:cNvPicPr>
          <p:nvPr/>
        </p:nvPicPr>
        <p:blipFill rotWithShape="1">
          <a:blip r:embed="rId2"/>
          <a:srcRect l="2370"/>
          <a:stretch/>
        </p:blipFill>
        <p:spPr>
          <a:xfrm>
            <a:off x="332912" y="0"/>
            <a:ext cx="6581683" cy="6858000"/>
          </a:xfrm>
          <a:prstGeom prst="rect">
            <a:avLst/>
          </a:prstGeom>
          <a:ln w="28575">
            <a:solidFill>
              <a:schemeClr val="tx1"/>
            </a:solidFill>
          </a:ln>
        </p:spPr>
      </p:pic>
      <p:pic>
        <p:nvPicPr>
          <p:cNvPr id="7" name="Picture 6">
            <a:extLst>
              <a:ext uri="{FF2B5EF4-FFF2-40B4-BE49-F238E27FC236}">
                <a16:creationId xmlns:a16="http://schemas.microsoft.com/office/drawing/2014/main" xmlns="" id="{8641B02E-CC61-ED82-0693-5FAA955427B3}"/>
              </a:ext>
            </a:extLst>
          </p:cNvPr>
          <p:cNvPicPr>
            <a:picLocks noChangeAspect="1"/>
          </p:cNvPicPr>
          <p:nvPr/>
        </p:nvPicPr>
        <p:blipFill rotWithShape="1">
          <a:blip r:embed="rId3"/>
          <a:srcRect r="46347"/>
          <a:stretch/>
        </p:blipFill>
        <p:spPr>
          <a:xfrm>
            <a:off x="7398428" y="0"/>
            <a:ext cx="4062643" cy="6858000"/>
          </a:xfrm>
          <a:prstGeom prst="rect">
            <a:avLst/>
          </a:prstGeom>
          <a:ln w="28575">
            <a:solidFill>
              <a:schemeClr val="tx1"/>
            </a:solidFill>
          </a:ln>
        </p:spPr>
      </p:pic>
      <p:sp>
        <p:nvSpPr>
          <p:cNvPr id="8" name="Rectangle 7">
            <a:extLst>
              <a:ext uri="{FF2B5EF4-FFF2-40B4-BE49-F238E27FC236}">
                <a16:creationId xmlns:a16="http://schemas.microsoft.com/office/drawing/2014/main" xmlns="" id="{D354C771-389C-1BC7-AA71-796065F8B150}"/>
              </a:ext>
            </a:extLst>
          </p:cNvPr>
          <p:cNvSpPr/>
          <p:nvPr/>
        </p:nvSpPr>
        <p:spPr>
          <a:xfrm>
            <a:off x="2712128" y="612560"/>
            <a:ext cx="443884" cy="31959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8B765F6F-A0D1-C5D4-23C2-897336B5883E}"/>
              </a:ext>
            </a:extLst>
          </p:cNvPr>
          <p:cNvSpPr/>
          <p:nvPr/>
        </p:nvSpPr>
        <p:spPr>
          <a:xfrm>
            <a:off x="9777644" y="532660"/>
            <a:ext cx="443884" cy="39949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xmlns="" id="{685EC090-5C40-D636-61B0-A6D68D36CFB2}"/>
              </a:ext>
            </a:extLst>
          </p:cNvPr>
          <p:cNvSpPr/>
          <p:nvPr/>
        </p:nvSpPr>
        <p:spPr>
          <a:xfrm>
            <a:off x="1284302" y="1679360"/>
            <a:ext cx="1365681" cy="31959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xmlns="" id="{7ADF924C-B07E-E8B1-DD5D-E6B54D4A3991}"/>
              </a:ext>
            </a:extLst>
          </p:cNvPr>
          <p:cNvSpPr/>
          <p:nvPr/>
        </p:nvSpPr>
        <p:spPr>
          <a:xfrm>
            <a:off x="8366093" y="1031289"/>
            <a:ext cx="1248423" cy="39949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xmlns="" id="{05EEDA60-258E-6A0B-5927-FDFD73FC54E2}"/>
              </a:ext>
            </a:extLst>
          </p:cNvPr>
          <p:cNvSpPr/>
          <p:nvPr/>
        </p:nvSpPr>
        <p:spPr>
          <a:xfrm>
            <a:off x="332912" y="2275642"/>
            <a:ext cx="6427434" cy="39949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xmlns="" id="{4370D97C-1B0D-4D0E-C961-4A2E6CC0335F}"/>
              </a:ext>
            </a:extLst>
          </p:cNvPr>
          <p:cNvSpPr/>
          <p:nvPr/>
        </p:nvSpPr>
        <p:spPr>
          <a:xfrm>
            <a:off x="7552677" y="1612776"/>
            <a:ext cx="3394970" cy="39949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peech Bubble: Rectangle 13">
            <a:extLst>
              <a:ext uri="{FF2B5EF4-FFF2-40B4-BE49-F238E27FC236}">
                <a16:creationId xmlns:a16="http://schemas.microsoft.com/office/drawing/2014/main" xmlns="" id="{3C7498D0-DABC-26EF-3689-FF54F1DA24AD}"/>
              </a:ext>
            </a:extLst>
          </p:cNvPr>
          <p:cNvSpPr/>
          <p:nvPr/>
        </p:nvSpPr>
        <p:spPr>
          <a:xfrm>
            <a:off x="10042494" y="2544932"/>
            <a:ext cx="1920536" cy="1171852"/>
          </a:xfrm>
          <a:prstGeom prst="wedgeRectCallout">
            <a:avLst>
              <a:gd name="adj1" fmla="val -102327"/>
              <a:gd name="adj2" fmla="val -89573"/>
            </a:avLst>
          </a:prstGeom>
          <a:solidFill>
            <a:schemeClr val="bg2"/>
          </a:solidFill>
          <a:ln w="28575">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Notice the different Layout between the two types of Tickets.</a:t>
            </a:r>
          </a:p>
        </p:txBody>
      </p:sp>
      <p:sp>
        <p:nvSpPr>
          <p:cNvPr id="15" name="Rectangle 14">
            <a:extLst>
              <a:ext uri="{FF2B5EF4-FFF2-40B4-BE49-F238E27FC236}">
                <a16:creationId xmlns:a16="http://schemas.microsoft.com/office/drawing/2014/main" xmlns="" id="{0992155A-CAEA-AF70-40D0-210C17C36BCD}"/>
              </a:ext>
            </a:extLst>
          </p:cNvPr>
          <p:cNvSpPr/>
          <p:nvPr/>
        </p:nvSpPr>
        <p:spPr>
          <a:xfrm>
            <a:off x="1668682" y="84338"/>
            <a:ext cx="2388731" cy="22194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‘Samsung’ Ticket</a:t>
            </a:r>
          </a:p>
        </p:txBody>
      </p:sp>
      <p:sp>
        <p:nvSpPr>
          <p:cNvPr id="16" name="Rectangle 15">
            <a:extLst>
              <a:ext uri="{FF2B5EF4-FFF2-40B4-BE49-F238E27FC236}">
                <a16:creationId xmlns:a16="http://schemas.microsoft.com/office/drawing/2014/main" xmlns="" id="{0034227F-9FB7-C886-FCC2-480AAF73CE11}"/>
              </a:ext>
            </a:extLst>
          </p:cNvPr>
          <p:cNvSpPr/>
          <p:nvPr/>
        </p:nvSpPr>
        <p:spPr>
          <a:xfrm>
            <a:off x="8734198" y="44388"/>
            <a:ext cx="2388731" cy="22194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‘Assurant’ Ticket</a:t>
            </a:r>
          </a:p>
        </p:txBody>
      </p:sp>
    </p:spTree>
    <p:extLst>
      <p:ext uri="{BB962C8B-B14F-4D97-AF65-F5344CB8AC3E}">
        <p14:creationId xmlns:p14="http://schemas.microsoft.com/office/powerpoint/2010/main" val="26746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EC6480F1-09F6-AAB6-5ABE-F16A422B80BA}"/>
              </a:ext>
            </a:extLst>
          </p:cNvPr>
          <p:cNvPicPr>
            <a:picLocks noChangeAspect="1"/>
          </p:cNvPicPr>
          <p:nvPr/>
        </p:nvPicPr>
        <p:blipFill>
          <a:blip r:embed="rId2"/>
          <a:stretch>
            <a:fillRect/>
          </a:stretch>
        </p:blipFill>
        <p:spPr>
          <a:xfrm>
            <a:off x="0" y="432661"/>
            <a:ext cx="12192000" cy="5992678"/>
          </a:xfrm>
          <a:prstGeom prst="rect">
            <a:avLst/>
          </a:prstGeom>
        </p:spPr>
      </p:pic>
      <p:sp>
        <p:nvSpPr>
          <p:cNvPr id="4" name="Rectangle 3">
            <a:extLst>
              <a:ext uri="{FF2B5EF4-FFF2-40B4-BE49-F238E27FC236}">
                <a16:creationId xmlns:a16="http://schemas.microsoft.com/office/drawing/2014/main" xmlns="" id="{621AAC0D-373A-9BA9-0891-8A25BB74180F}"/>
              </a:ext>
            </a:extLst>
          </p:cNvPr>
          <p:cNvSpPr/>
          <p:nvPr/>
        </p:nvSpPr>
        <p:spPr>
          <a:xfrm>
            <a:off x="0" y="0"/>
            <a:ext cx="3595456" cy="22194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ER Mobile: How to Update tickets as a Technician</a:t>
            </a:r>
          </a:p>
        </p:txBody>
      </p:sp>
      <p:sp>
        <p:nvSpPr>
          <p:cNvPr id="6" name="Speech Bubble: Rectangle 5">
            <a:extLst>
              <a:ext uri="{FF2B5EF4-FFF2-40B4-BE49-F238E27FC236}">
                <a16:creationId xmlns:a16="http://schemas.microsoft.com/office/drawing/2014/main" xmlns="" id="{C96EFF29-B768-2192-EF71-AE0567A18726}"/>
              </a:ext>
            </a:extLst>
          </p:cNvPr>
          <p:cNvSpPr/>
          <p:nvPr/>
        </p:nvSpPr>
        <p:spPr>
          <a:xfrm>
            <a:off x="3595456" y="1482567"/>
            <a:ext cx="1920536" cy="639193"/>
          </a:xfrm>
          <a:prstGeom prst="wedgeRectCallout">
            <a:avLst>
              <a:gd name="adj1" fmla="val -111572"/>
              <a:gd name="adj2" fmla="val 3231"/>
            </a:avLst>
          </a:prstGeom>
          <a:solidFill>
            <a:schemeClr val="bg2"/>
          </a:solidFill>
          <a:ln w="28575">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 Navigate to the </a:t>
            </a:r>
            <a:r>
              <a:rPr lang="en-US" sz="1200" b="1" dirty="0">
                <a:solidFill>
                  <a:schemeClr val="tx1"/>
                </a:solidFill>
              </a:rPr>
              <a:t>‘Service Tracking’</a:t>
            </a:r>
            <a:r>
              <a:rPr lang="en-US" sz="1200" dirty="0">
                <a:solidFill>
                  <a:schemeClr val="tx1"/>
                </a:solidFill>
              </a:rPr>
              <a:t> tab</a:t>
            </a:r>
          </a:p>
        </p:txBody>
      </p:sp>
      <p:sp>
        <p:nvSpPr>
          <p:cNvPr id="7" name="Rectangle 6">
            <a:extLst>
              <a:ext uri="{FF2B5EF4-FFF2-40B4-BE49-F238E27FC236}">
                <a16:creationId xmlns:a16="http://schemas.microsoft.com/office/drawing/2014/main" xmlns="" id="{561D1E9F-4958-5E47-3D1F-132F224A1B1A}"/>
              </a:ext>
            </a:extLst>
          </p:cNvPr>
          <p:cNvSpPr/>
          <p:nvPr/>
        </p:nvSpPr>
        <p:spPr>
          <a:xfrm>
            <a:off x="1297619" y="1802164"/>
            <a:ext cx="1072720" cy="31959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0F704A41-FBE4-0383-65D7-F481F1BFAAC6}"/>
              </a:ext>
            </a:extLst>
          </p:cNvPr>
          <p:cNvSpPr/>
          <p:nvPr/>
        </p:nvSpPr>
        <p:spPr>
          <a:xfrm>
            <a:off x="118369" y="5612164"/>
            <a:ext cx="1072720" cy="31959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peech Bubble: Rectangle 8">
            <a:extLst>
              <a:ext uri="{FF2B5EF4-FFF2-40B4-BE49-F238E27FC236}">
                <a16:creationId xmlns:a16="http://schemas.microsoft.com/office/drawing/2014/main" xmlns="" id="{13F9ACA7-54C4-5FBA-9D20-73AFDB29E84F}"/>
              </a:ext>
            </a:extLst>
          </p:cNvPr>
          <p:cNvSpPr/>
          <p:nvPr/>
        </p:nvSpPr>
        <p:spPr>
          <a:xfrm>
            <a:off x="1833979" y="4418864"/>
            <a:ext cx="2496106" cy="956569"/>
          </a:xfrm>
          <a:prstGeom prst="wedgeRectCallout">
            <a:avLst>
              <a:gd name="adj1" fmla="val -72600"/>
              <a:gd name="adj2" fmla="val 84540"/>
            </a:avLst>
          </a:prstGeom>
          <a:solidFill>
            <a:schemeClr val="bg2"/>
          </a:solidFill>
          <a:ln w="28575">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 Scroll down to </a:t>
            </a:r>
            <a:r>
              <a:rPr lang="en-US" sz="1200" b="1" dirty="0">
                <a:solidFill>
                  <a:schemeClr val="tx1"/>
                </a:solidFill>
              </a:rPr>
              <a:t>‘Visit Log’</a:t>
            </a:r>
          </a:p>
          <a:p>
            <a:pPr algn="ctr"/>
            <a:endParaRPr lang="en-US" sz="1200" dirty="0">
              <a:solidFill>
                <a:schemeClr val="tx1"/>
              </a:solidFill>
            </a:endParaRPr>
          </a:p>
          <a:p>
            <a:pPr algn="ctr"/>
            <a:r>
              <a:rPr lang="en-US" sz="1200" dirty="0">
                <a:solidFill>
                  <a:schemeClr val="tx1"/>
                </a:solidFill>
              </a:rPr>
              <a:t>This is where you will update your ticket as a Technician.</a:t>
            </a:r>
          </a:p>
        </p:txBody>
      </p:sp>
    </p:spTree>
    <p:extLst>
      <p:ext uri="{BB962C8B-B14F-4D97-AF65-F5344CB8AC3E}">
        <p14:creationId xmlns:p14="http://schemas.microsoft.com/office/powerpoint/2010/main" val="3121511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C664B22-3FC0-2EB0-5A4C-F212EC9C6717}"/>
              </a:ext>
            </a:extLst>
          </p:cNvPr>
          <p:cNvPicPr>
            <a:picLocks noChangeAspect="1"/>
          </p:cNvPicPr>
          <p:nvPr/>
        </p:nvPicPr>
        <p:blipFill>
          <a:blip r:embed="rId2"/>
          <a:stretch>
            <a:fillRect/>
          </a:stretch>
        </p:blipFill>
        <p:spPr>
          <a:xfrm>
            <a:off x="0" y="317871"/>
            <a:ext cx="12192000" cy="6222258"/>
          </a:xfrm>
          <a:prstGeom prst="rect">
            <a:avLst/>
          </a:prstGeom>
        </p:spPr>
      </p:pic>
      <p:sp>
        <p:nvSpPr>
          <p:cNvPr id="4" name="Speech Bubble: Rectangle 3">
            <a:extLst>
              <a:ext uri="{FF2B5EF4-FFF2-40B4-BE49-F238E27FC236}">
                <a16:creationId xmlns:a16="http://schemas.microsoft.com/office/drawing/2014/main" xmlns="" id="{9361F3D6-35BB-9AFB-3835-E5BAC95522D3}"/>
              </a:ext>
            </a:extLst>
          </p:cNvPr>
          <p:cNvSpPr/>
          <p:nvPr/>
        </p:nvSpPr>
        <p:spPr>
          <a:xfrm>
            <a:off x="1704512" y="798990"/>
            <a:ext cx="3486388" cy="1367161"/>
          </a:xfrm>
          <a:prstGeom prst="wedgeRectCallout">
            <a:avLst>
              <a:gd name="adj1" fmla="val -83624"/>
              <a:gd name="adj2" fmla="val 147700"/>
            </a:avLst>
          </a:prstGeom>
          <a:solidFill>
            <a:schemeClr val="bg2"/>
          </a:solidFill>
          <a:ln w="28575">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FYI: This refers to which number Visit you went out to service this Customer. If you are visiting the Customer for the first time, it will display as ‘V1.’ If you are visiting the Customer for the second time, it will display as ‘V2.’</a:t>
            </a:r>
          </a:p>
        </p:txBody>
      </p:sp>
      <p:sp>
        <p:nvSpPr>
          <p:cNvPr id="6" name="Rectangle 5">
            <a:extLst>
              <a:ext uri="{FF2B5EF4-FFF2-40B4-BE49-F238E27FC236}">
                <a16:creationId xmlns:a16="http://schemas.microsoft.com/office/drawing/2014/main" xmlns="" id="{0C0DFD59-B90D-1758-6593-451A251B630D}"/>
              </a:ext>
            </a:extLst>
          </p:cNvPr>
          <p:cNvSpPr/>
          <p:nvPr/>
        </p:nvSpPr>
        <p:spPr>
          <a:xfrm>
            <a:off x="0" y="3542191"/>
            <a:ext cx="443884" cy="31959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xmlns="" id="{97F9626E-2D27-3657-4357-C98074BC8C8D}"/>
              </a:ext>
            </a:extLst>
          </p:cNvPr>
          <p:cNvSpPr/>
          <p:nvPr/>
        </p:nvSpPr>
        <p:spPr>
          <a:xfrm>
            <a:off x="0" y="0"/>
            <a:ext cx="3595456" cy="22194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ER Mobile: How to Update tickets as a Technician</a:t>
            </a:r>
          </a:p>
        </p:txBody>
      </p:sp>
    </p:spTree>
    <p:extLst>
      <p:ext uri="{BB962C8B-B14F-4D97-AF65-F5344CB8AC3E}">
        <p14:creationId xmlns:p14="http://schemas.microsoft.com/office/powerpoint/2010/main" val="1001199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C664B22-3FC0-2EB0-5A4C-F212EC9C6717}"/>
              </a:ext>
            </a:extLst>
          </p:cNvPr>
          <p:cNvPicPr>
            <a:picLocks noChangeAspect="1"/>
          </p:cNvPicPr>
          <p:nvPr/>
        </p:nvPicPr>
        <p:blipFill>
          <a:blip r:embed="rId2"/>
          <a:stretch>
            <a:fillRect/>
          </a:stretch>
        </p:blipFill>
        <p:spPr>
          <a:xfrm>
            <a:off x="0" y="317871"/>
            <a:ext cx="12192000" cy="6222258"/>
          </a:xfrm>
          <a:prstGeom prst="rect">
            <a:avLst/>
          </a:prstGeom>
        </p:spPr>
      </p:pic>
      <p:sp>
        <p:nvSpPr>
          <p:cNvPr id="7" name="Rectangle 6">
            <a:extLst>
              <a:ext uri="{FF2B5EF4-FFF2-40B4-BE49-F238E27FC236}">
                <a16:creationId xmlns:a16="http://schemas.microsoft.com/office/drawing/2014/main" xmlns="" id="{97F9626E-2D27-3657-4357-C98074BC8C8D}"/>
              </a:ext>
            </a:extLst>
          </p:cNvPr>
          <p:cNvSpPr/>
          <p:nvPr/>
        </p:nvSpPr>
        <p:spPr>
          <a:xfrm>
            <a:off x="0" y="0"/>
            <a:ext cx="3595456" cy="22194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ER Mobile: How to Update tickets as a Technician</a:t>
            </a:r>
          </a:p>
        </p:txBody>
      </p:sp>
      <p:sp>
        <p:nvSpPr>
          <p:cNvPr id="8" name="Rectangle 7">
            <a:extLst>
              <a:ext uri="{FF2B5EF4-FFF2-40B4-BE49-F238E27FC236}">
                <a16:creationId xmlns:a16="http://schemas.microsoft.com/office/drawing/2014/main" xmlns="" id="{16BB93D5-6BF6-3C20-4E79-DEF5A13508A3}"/>
              </a:ext>
            </a:extLst>
          </p:cNvPr>
          <p:cNvSpPr/>
          <p:nvPr/>
        </p:nvSpPr>
        <p:spPr>
          <a:xfrm>
            <a:off x="446842" y="3783364"/>
            <a:ext cx="2038906" cy="31959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peech Bubble: Rectangle 1">
            <a:extLst>
              <a:ext uri="{FF2B5EF4-FFF2-40B4-BE49-F238E27FC236}">
                <a16:creationId xmlns:a16="http://schemas.microsoft.com/office/drawing/2014/main" xmlns="" id="{5C26715A-8D2E-FF57-A364-393B86B5F311}"/>
              </a:ext>
            </a:extLst>
          </p:cNvPr>
          <p:cNvSpPr/>
          <p:nvPr/>
        </p:nvSpPr>
        <p:spPr>
          <a:xfrm>
            <a:off x="1797728" y="1387135"/>
            <a:ext cx="2496106" cy="956569"/>
          </a:xfrm>
          <a:prstGeom prst="wedgeRectCallout">
            <a:avLst>
              <a:gd name="adj1" fmla="val -51260"/>
              <a:gd name="adj2" fmla="val 203335"/>
            </a:avLst>
          </a:prstGeom>
          <a:solidFill>
            <a:schemeClr val="bg2"/>
          </a:solidFill>
          <a:ln w="28575">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 To </a:t>
            </a:r>
            <a:r>
              <a:rPr lang="en-US" sz="1200" b="1" dirty="0">
                <a:solidFill>
                  <a:schemeClr val="tx1"/>
                </a:solidFill>
              </a:rPr>
              <a:t>Complete</a:t>
            </a:r>
            <a:r>
              <a:rPr lang="en-US" sz="1200" dirty="0">
                <a:solidFill>
                  <a:schemeClr val="tx1"/>
                </a:solidFill>
              </a:rPr>
              <a:t> your ticket, you can change the Repair Status here.</a:t>
            </a:r>
          </a:p>
        </p:txBody>
      </p:sp>
      <p:sp>
        <p:nvSpPr>
          <p:cNvPr id="9" name="Rectangle 8">
            <a:extLst>
              <a:ext uri="{FF2B5EF4-FFF2-40B4-BE49-F238E27FC236}">
                <a16:creationId xmlns:a16="http://schemas.microsoft.com/office/drawing/2014/main" xmlns="" id="{AA9EF71E-9E41-810F-46AB-DF113F31FB6D}"/>
              </a:ext>
            </a:extLst>
          </p:cNvPr>
          <p:cNvSpPr/>
          <p:nvPr/>
        </p:nvSpPr>
        <p:spPr>
          <a:xfrm>
            <a:off x="10119065" y="3394966"/>
            <a:ext cx="2038906" cy="31959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peech Bubble: Rectangle 4">
            <a:extLst>
              <a:ext uri="{FF2B5EF4-FFF2-40B4-BE49-F238E27FC236}">
                <a16:creationId xmlns:a16="http://schemas.microsoft.com/office/drawing/2014/main" xmlns="" id="{0A3308C9-266F-72A3-4C2F-640F796B7E49}"/>
              </a:ext>
            </a:extLst>
          </p:cNvPr>
          <p:cNvSpPr/>
          <p:nvPr/>
        </p:nvSpPr>
        <p:spPr>
          <a:xfrm>
            <a:off x="7622959" y="1690455"/>
            <a:ext cx="2496106" cy="956569"/>
          </a:xfrm>
          <a:prstGeom prst="wedgeRectCallout">
            <a:avLst>
              <a:gd name="adj1" fmla="val 71087"/>
              <a:gd name="adj2" fmla="val 131873"/>
            </a:avLst>
          </a:prstGeom>
          <a:solidFill>
            <a:schemeClr val="bg2"/>
          </a:solidFill>
          <a:ln w="28575">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2. You MUST choose an </a:t>
            </a:r>
            <a:r>
              <a:rPr lang="en-US" sz="1200" b="1" dirty="0">
                <a:solidFill>
                  <a:schemeClr val="tx1"/>
                </a:solidFill>
              </a:rPr>
              <a:t>Action Type </a:t>
            </a:r>
            <a:r>
              <a:rPr lang="en-US" sz="1200" dirty="0">
                <a:solidFill>
                  <a:schemeClr val="tx1"/>
                </a:solidFill>
              </a:rPr>
              <a:t>here before Updating the ticket</a:t>
            </a:r>
          </a:p>
        </p:txBody>
      </p:sp>
      <p:sp>
        <p:nvSpPr>
          <p:cNvPr id="10" name="Rectangle 9">
            <a:extLst>
              <a:ext uri="{FF2B5EF4-FFF2-40B4-BE49-F238E27FC236}">
                <a16:creationId xmlns:a16="http://schemas.microsoft.com/office/drawing/2014/main" xmlns="" id="{359C78CA-917C-0455-5E9C-A5F8A53B8E29}"/>
              </a:ext>
            </a:extLst>
          </p:cNvPr>
          <p:cNvSpPr/>
          <p:nvPr/>
        </p:nvSpPr>
        <p:spPr>
          <a:xfrm>
            <a:off x="11425560" y="1771832"/>
            <a:ext cx="636235" cy="31959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8084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7F9626E-2D27-3657-4357-C98074BC8C8D}"/>
              </a:ext>
            </a:extLst>
          </p:cNvPr>
          <p:cNvSpPr/>
          <p:nvPr/>
        </p:nvSpPr>
        <p:spPr>
          <a:xfrm>
            <a:off x="0" y="0"/>
            <a:ext cx="3595456" cy="22194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ER Mobile: How to Update tickets as a Technician</a:t>
            </a:r>
          </a:p>
        </p:txBody>
      </p:sp>
      <p:pic>
        <p:nvPicPr>
          <p:cNvPr id="6" name="Picture 5">
            <a:extLst>
              <a:ext uri="{FF2B5EF4-FFF2-40B4-BE49-F238E27FC236}">
                <a16:creationId xmlns:a16="http://schemas.microsoft.com/office/drawing/2014/main" xmlns="" id="{30862C36-884D-D7D2-3F15-E5E5AE04C347}"/>
              </a:ext>
            </a:extLst>
          </p:cNvPr>
          <p:cNvPicPr>
            <a:picLocks noChangeAspect="1"/>
          </p:cNvPicPr>
          <p:nvPr/>
        </p:nvPicPr>
        <p:blipFill>
          <a:blip r:embed="rId2"/>
          <a:stretch>
            <a:fillRect/>
          </a:stretch>
        </p:blipFill>
        <p:spPr>
          <a:xfrm>
            <a:off x="0" y="322510"/>
            <a:ext cx="12192000" cy="6212980"/>
          </a:xfrm>
          <a:prstGeom prst="rect">
            <a:avLst/>
          </a:prstGeom>
        </p:spPr>
      </p:pic>
      <p:sp>
        <p:nvSpPr>
          <p:cNvPr id="12" name="Rectangle 11">
            <a:extLst>
              <a:ext uri="{FF2B5EF4-FFF2-40B4-BE49-F238E27FC236}">
                <a16:creationId xmlns:a16="http://schemas.microsoft.com/office/drawing/2014/main" xmlns="" id="{4FE9C83F-A332-647E-C071-25C804CF8F36}"/>
              </a:ext>
            </a:extLst>
          </p:cNvPr>
          <p:cNvSpPr/>
          <p:nvPr/>
        </p:nvSpPr>
        <p:spPr>
          <a:xfrm>
            <a:off x="432047" y="3773009"/>
            <a:ext cx="2071456" cy="260115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peech Bubble: Rectangle 10">
            <a:extLst>
              <a:ext uri="{FF2B5EF4-FFF2-40B4-BE49-F238E27FC236}">
                <a16:creationId xmlns:a16="http://schemas.microsoft.com/office/drawing/2014/main" xmlns="" id="{A532F544-4BBD-1778-188C-B5F92D1F7EF3}"/>
              </a:ext>
            </a:extLst>
          </p:cNvPr>
          <p:cNvSpPr/>
          <p:nvPr/>
        </p:nvSpPr>
        <p:spPr>
          <a:xfrm>
            <a:off x="3058281" y="3136036"/>
            <a:ext cx="2496106" cy="956569"/>
          </a:xfrm>
          <a:prstGeom prst="wedgeRectCallout">
            <a:avLst>
              <a:gd name="adj1" fmla="val -71533"/>
              <a:gd name="adj2" fmla="val 32569"/>
            </a:avLst>
          </a:prstGeom>
          <a:solidFill>
            <a:schemeClr val="bg2"/>
          </a:solidFill>
          <a:ln w="28575">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1. If you click on Repair Status, you can also select a variety of Pending reasons.</a:t>
            </a:r>
          </a:p>
        </p:txBody>
      </p:sp>
    </p:spTree>
    <p:extLst>
      <p:ext uri="{BB962C8B-B14F-4D97-AF65-F5344CB8AC3E}">
        <p14:creationId xmlns:p14="http://schemas.microsoft.com/office/powerpoint/2010/main" val="1507448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7F9626E-2D27-3657-4357-C98074BC8C8D}"/>
              </a:ext>
            </a:extLst>
          </p:cNvPr>
          <p:cNvSpPr/>
          <p:nvPr/>
        </p:nvSpPr>
        <p:spPr>
          <a:xfrm>
            <a:off x="0" y="0"/>
            <a:ext cx="3595456" cy="22194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ER Mobile: How to Update tickets as a Technician</a:t>
            </a:r>
          </a:p>
        </p:txBody>
      </p:sp>
      <p:pic>
        <p:nvPicPr>
          <p:cNvPr id="3" name="Picture 2">
            <a:extLst>
              <a:ext uri="{FF2B5EF4-FFF2-40B4-BE49-F238E27FC236}">
                <a16:creationId xmlns:a16="http://schemas.microsoft.com/office/drawing/2014/main" xmlns="" id="{A91BE140-812B-26DF-6F6C-8D9321DB518E}"/>
              </a:ext>
            </a:extLst>
          </p:cNvPr>
          <p:cNvPicPr>
            <a:picLocks noChangeAspect="1"/>
          </p:cNvPicPr>
          <p:nvPr/>
        </p:nvPicPr>
        <p:blipFill>
          <a:blip r:embed="rId2"/>
          <a:stretch>
            <a:fillRect/>
          </a:stretch>
        </p:blipFill>
        <p:spPr>
          <a:xfrm>
            <a:off x="0" y="319587"/>
            <a:ext cx="12192000" cy="6218825"/>
          </a:xfrm>
          <a:prstGeom prst="rect">
            <a:avLst/>
          </a:prstGeom>
        </p:spPr>
      </p:pic>
      <p:sp>
        <p:nvSpPr>
          <p:cNvPr id="8" name="Rectangle 7">
            <a:extLst>
              <a:ext uri="{FF2B5EF4-FFF2-40B4-BE49-F238E27FC236}">
                <a16:creationId xmlns:a16="http://schemas.microsoft.com/office/drawing/2014/main" xmlns="" id="{16CAE3B7-960D-7FDA-74D5-717BA47194FF}"/>
              </a:ext>
            </a:extLst>
          </p:cNvPr>
          <p:cNvSpPr/>
          <p:nvPr/>
        </p:nvSpPr>
        <p:spPr>
          <a:xfrm>
            <a:off x="4160668" y="3293616"/>
            <a:ext cx="4974455" cy="75293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peech Bubble: Rectangle 3">
            <a:extLst>
              <a:ext uri="{FF2B5EF4-FFF2-40B4-BE49-F238E27FC236}">
                <a16:creationId xmlns:a16="http://schemas.microsoft.com/office/drawing/2014/main" xmlns="" id="{02E0E19B-F01F-C438-949F-63A0FEF46D21}"/>
              </a:ext>
            </a:extLst>
          </p:cNvPr>
          <p:cNvSpPr/>
          <p:nvPr/>
        </p:nvSpPr>
        <p:spPr>
          <a:xfrm>
            <a:off x="260449" y="866407"/>
            <a:ext cx="3900219" cy="1500326"/>
          </a:xfrm>
          <a:prstGeom prst="wedgeRectCallout">
            <a:avLst>
              <a:gd name="adj1" fmla="val 46738"/>
              <a:gd name="adj2" fmla="val 158962"/>
            </a:avLst>
          </a:prstGeom>
          <a:solidFill>
            <a:schemeClr val="bg2"/>
          </a:solidFill>
          <a:ln w="28575">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8600" indent="-228600" algn="ctr">
              <a:buAutoNum type="arabicPeriod"/>
            </a:pPr>
            <a:r>
              <a:rPr lang="en-US" sz="1200" dirty="0">
                <a:solidFill>
                  <a:schemeClr val="tx1"/>
                </a:solidFill>
              </a:rPr>
              <a:t>You can add notes by clicking on the </a:t>
            </a:r>
            <a:r>
              <a:rPr lang="en-US" sz="1200" b="1" dirty="0">
                <a:solidFill>
                  <a:schemeClr val="tx1"/>
                </a:solidFill>
              </a:rPr>
              <a:t>Edit </a:t>
            </a:r>
            <a:r>
              <a:rPr lang="en-US" sz="1200" dirty="0">
                <a:solidFill>
                  <a:schemeClr val="tx1"/>
                </a:solidFill>
              </a:rPr>
              <a:t>button located next to whichever note type you’re trying to add.</a:t>
            </a:r>
          </a:p>
          <a:p>
            <a:pPr marL="228600" indent="-228600" algn="ctr">
              <a:buAutoNum type="arabicPeriod"/>
            </a:pPr>
            <a:endParaRPr lang="en-US" sz="1200" dirty="0">
              <a:solidFill>
                <a:schemeClr val="tx1"/>
              </a:solidFill>
            </a:endParaRPr>
          </a:p>
          <a:p>
            <a:pPr marL="228600" indent="-228600" algn="ctr">
              <a:buAutoNum type="arabicPeriod"/>
            </a:pPr>
            <a:r>
              <a:rPr lang="en-US" sz="1200" dirty="0">
                <a:solidFill>
                  <a:schemeClr val="tx1"/>
                </a:solidFill>
              </a:rPr>
              <a:t>For example, if you’re trying to add notes about the Symptoms of the unit, you can click on the </a:t>
            </a:r>
            <a:r>
              <a:rPr lang="en-US" sz="1200" b="1" dirty="0">
                <a:solidFill>
                  <a:schemeClr val="tx1"/>
                </a:solidFill>
              </a:rPr>
              <a:t>‘Edit’ </a:t>
            </a:r>
            <a:r>
              <a:rPr lang="en-US" sz="1200" dirty="0">
                <a:solidFill>
                  <a:schemeClr val="tx1"/>
                </a:solidFill>
              </a:rPr>
              <a:t>button next to ‘Symptom (Tech)’</a:t>
            </a:r>
          </a:p>
        </p:txBody>
      </p:sp>
      <p:sp>
        <p:nvSpPr>
          <p:cNvPr id="5" name="Speech Bubble: Rectangle 4">
            <a:extLst>
              <a:ext uri="{FF2B5EF4-FFF2-40B4-BE49-F238E27FC236}">
                <a16:creationId xmlns:a16="http://schemas.microsoft.com/office/drawing/2014/main" xmlns="" id="{BD62C4A4-DC22-1343-F730-532B319553A6}"/>
              </a:ext>
            </a:extLst>
          </p:cNvPr>
          <p:cNvSpPr/>
          <p:nvPr/>
        </p:nvSpPr>
        <p:spPr>
          <a:xfrm>
            <a:off x="6284650" y="4335912"/>
            <a:ext cx="2496106" cy="956569"/>
          </a:xfrm>
          <a:prstGeom prst="wedgeRectCallout">
            <a:avLst>
              <a:gd name="adj1" fmla="val 70732"/>
              <a:gd name="adj2" fmla="val -75089"/>
            </a:avLst>
          </a:prstGeom>
          <a:solidFill>
            <a:schemeClr val="bg2"/>
          </a:solidFill>
          <a:ln w="28575">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3. If you’re done visiting the Customer, check mark the ‘Visited’ check box</a:t>
            </a:r>
          </a:p>
        </p:txBody>
      </p:sp>
      <p:sp>
        <p:nvSpPr>
          <p:cNvPr id="2" name="Rectangle 1">
            <a:extLst>
              <a:ext uri="{FF2B5EF4-FFF2-40B4-BE49-F238E27FC236}">
                <a16:creationId xmlns:a16="http://schemas.microsoft.com/office/drawing/2014/main" xmlns="" id="{6CC59BA7-C475-05F4-41B8-978273826D15}"/>
              </a:ext>
            </a:extLst>
          </p:cNvPr>
          <p:cNvSpPr/>
          <p:nvPr/>
        </p:nvSpPr>
        <p:spPr>
          <a:xfrm>
            <a:off x="4314548" y="1990265"/>
            <a:ext cx="4820575" cy="75293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2689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97F9626E-2D27-3657-4357-C98074BC8C8D}"/>
              </a:ext>
            </a:extLst>
          </p:cNvPr>
          <p:cNvSpPr/>
          <p:nvPr/>
        </p:nvSpPr>
        <p:spPr>
          <a:xfrm>
            <a:off x="0" y="0"/>
            <a:ext cx="3595456" cy="22194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ER Mobile: How to Update tickets as a Technician</a:t>
            </a:r>
          </a:p>
        </p:txBody>
      </p:sp>
      <p:pic>
        <p:nvPicPr>
          <p:cNvPr id="3" name="Picture 2">
            <a:extLst>
              <a:ext uri="{FF2B5EF4-FFF2-40B4-BE49-F238E27FC236}">
                <a16:creationId xmlns:a16="http://schemas.microsoft.com/office/drawing/2014/main" xmlns="" id="{A91BE140-812B-26DF-6F6C-8D9321DB518E}"/>
              </a:ext>
            </a:extLst>
          </p:cNvPr>
          <p:cNvPicPr>
            <a:picLocks noChangeAspect="1"/>
          </p:cNvPicPr>
          <p:nvPr/>
        </p:nvPicPr>
        <p:blipFill>
          <a:blip r:embed="rId2"/>
          <a:stretch>
            <a:fillRect/>
          </a:stretch>
        </p:blipFill>
        <p:spPr>
          <a:xfrm>
            <a:off x="0" y="319587"/>
            <a:ext cx="12192000" cy="6218825"/>
          </a:xfrm>
          <a:prstGeom prst="rect">
            <a:avLst/>
          </a:prstGeom>
        </p:spPr>
      </p:pic>
      <p:sp>
        <p:nvSpPr>
          <p:cNvPr id="6" name="Rectangle 5">
            <a:extLst>
              <a:ext uri="{FF2B5EF4-FFF2-40B4-BE49-F238E27FC236}">
                <a16:creationId xmlns:a16="http://schemas.microsoft.com/office/drawing/2014/main" xmlns="" id="{464BF53F-1ED6-075A-BC9B-9291BFCF5E7D}"/>
              </a:ext>
            </a:extLst>
          </p:cNvPr>
          <p:cNvSpPr/>
          <p:nvPr/>
        </p:nvSpPr>
        <p:spPr>
          <a:xfrm>
            <a:off x="1376040" y="554573"/>
            <a:ext cx="10622872" cy="75293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peech Bubble: Rectangle 1">
            <a:extLst>
              <a:ext uri="{FF2B5EF4-FFF2-40B4-BE49-F238E27FC236}">
                <a16:creationId xmlns:a16="http://schemas.microsoft.com/office/drawing/2014/main" xmlns="" id="{C21FAC38-B8D4-8E1C-B314-75FE1A215835}"/>
              </a:ext>
            </a:extLst>
          </p:cNvPr>
          <p:cNvSpPr/>
          <p:nvPr/>
        </p:nvSpPr>
        <p:spPr>
          <a:xfrm>
            <a:off x="3124940" y="1405154"/>
            <a:ext cx="3644285" cy="1191555"/>
          </a:xfrm>
          <a:prstGeom prst="wedgeRectCallout">
            <a:avLst>
              <a:gd name="adj1" fmla="val 66951"/>
              <a:gd name="adj2" fmla="val -63179"/>
            </a:avLst>
          </a:prstGeom>
          <a:solidFill>
            <a:schemeClr val="bg2"/>
          </a:solidFill>
          <a:ln w="28575">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28600" indent="-228600" algn="ctr">
              <a:buAutoNum type="arabicPeriod"/>
            </a:pPr>
            <a:r>
              <a:rPr lang="en-US" sz="1200" dirty="0">
                <a:solidFill>
                  <a:schemeClr val="tx1"/>
                </a:solidFill>
              </a:rPr>
              <a:t>To attach pictures to the ticket, click on </a:t>
            </a:r>
            <a:r>
              <a:rPr lang="en-US" sz="1200" b="1" dirty="0">
                <a:solidFill>
                  <a:schemeClr val="tx1"/>
                </a:solidFill>
              </a:rPr>
              <a:t>‘Choose Files’</a:t>
            </a:r>
            <a:r>
              <a:rPr lang="en-US" sz="1200" dirty="0">
                <a:solidFill>
                  <a:schemeClr val="tx1"/>
                </a:solidFill>
              </a:rPr>
              <a:t> under the </a:t>
            </a:r>
            <a:r>
              <a:rPr lang="en-US" sz="1200" b="1" dirty="0">
                <a:solidFill>
                  <a:schemeClr val="tx1"/>
                </a:solidFill>
              </a:rPr>
              <a:t>Attachments</a:t>
            </a:r>
            <a:r>
              <a:rPr lang="en-US" sz="1200" dirty="0">
                <a:solidFill>
                  <a:schemeClr val="tx1"/>
                </a:solidFill>
              </a:rPr>
              <a:t> tab and then select what type of attachment you are uploading.</a:t>
            </a:r>
          </a:p>
          <a:p>
            <a:pPr marL="228600" indent="-228600" algn="ctr">
              <a:buAutoNum type="arabicPeriod"/>
            </a:pPr>
            <a:endParaRPr lang="en-US" sz="1200" dirty="0">
              <a:solidFill>
                <a:schemeClr val="tx1"/>
              </a:solidFill>
            </a:endParaRPr>
          </a:p>
          <a:p>
            <a:pPr marL="228600" indent="-228600" algn="ctr">
              <a:buAutoNum type="arabicPeriod"/>
            </a:pPr>
            <a:r>
              <a:rPr lang="en-US" sz="1200" dirty="0">
                <a:solidFill>
                  <a:schemeClr val="tx1"/>
                </a:solidFill>
              </a:rPr>
              <a:t>Then select </a:t>
            </a:r>
            <a:r>
              <a:rPr lang="en-US" sz="1200" b="1" dirty="0">
                <a:solidFill>
                  <a:schemeClr val="tx1"/>
                </a:solidFill>
              </a:rPr>
              <a:t>Add</a:t>
            </a:r>
            <a:r>
              <a:rPr lang="en-US" sz="1200" dirty="0">
                <a:solidFill>
                  <a:schemeClr val="tx1"/>
                </a:solidFill>
              </a:rPr>
              <a:t> to upload</a:t>
            </a:r>
          </a:p>
        </p:txBody>
      </p:sp>
    </p:spTree>
    <p:extLst>
      <p:ext uri="{BB962C8B-B14F-4D97-AF65-F5344CB8AC3E}">
        <p14:creationId xmlns:p14="http://schemas.microsoft.com/office/powerpoint/2010/main" val="1673170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TotalTime>
  <Words>530</Words>
  <Application>Microsoft Office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ER Desktop: How to Operate ‘Assurant’ tickets from Service Power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 Notes: How to Operate ‘Assurant’ tickets from Service Power</dc:title>
  <dc:creator>James Whang</dc:creator>
  <cp:lastModifiedBy>HSN</cp:lastModifiedBy>
  <cp:revision>6</cp:revision>
  <dcterms:created xsi:type="dcterms:W3CDTF">2023-07-19T15:46:55Z</dcterms:created>
  <dcterms:modified xsi:type="dcterms:W3CDTF">2023-07-25T18:45:33Z</dcterms:modified>
</cp:coreProperties>
</file>