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293" r:id="rId4"/>
    <p:sldId id="294" r:id="rId5"/>
    <p:sldId id="296" r:id="rId6"/>
    <p:sldId id="292" r:id="rId7"/>
    <p:sldId id="297" r:id="rId8"/>
    <p:sldId id="299" r:id="rId9"/>
    <p:sldId id="301" r:id="rId10"/>
    <p:sldId id="302" r:id="rId11"/>
    <p:sldId id="2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6F1"/>
    <a:srgbClr val="C5C5C5"/>
    <a:srgbClr val="576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6" autoAdjust="0"/>
    <p:restoredTop sz="94660"/>
  </p:normalViewPr>
  <p:slideViewPr>
    <p:cSldViewPr snapToGrid="0">
      <p:cViewPr varScale="1">
        <p:scale>
          <a:sx n="115" d="100"/>
          <a:sy n="115" d="100"/>
        </p:scale>
        <p:origin x="1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4FBA8A-8FC2-4E5A-BF05-8C841D2E24E4}"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406127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FBA8A-8FC2-4E5A-BF05-8C841D2E24E4}"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54529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FBA8A-8FC2-4E5A-BF05-8C841D2E24E4}"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169908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FBA8A-8FC2-4E5A-BF05-8C841D2E24E4}"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337764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4FBA8A-8FC2-4E5A-BF05-8C841D2E24E4}"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385729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4FBA8A-8FC2-4E5A-BF05-8C841D2E24E4}"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10964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4FBA8A-8FC2-4E5A-BF05-8C841D2E24E4}"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78122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4FBA8A-8FC2-4E5A-BF05-8C841D2E24E4}"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58767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FBA8A-8FC2-4E5A-BF05-8C841D2E24E4}"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84695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FBA8A-8FC2-4E5A-BF05-8C841D2E24E4}"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1267243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FBA8A-8FC2-4E5A-BF05-8C841D2E24E4}"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A87B3-5BB2-4E7F-820A-0E7DE2A1127D}" type="slidenum">
              <a:rPr lang="en-US" smtClean="0"/>
              <a:t>‹#›</a:t>
            </a:fld>
            <a:endParaRPr lang="en-US"/>
          </a:p>
        </p:txBody>
      </p:sp>
    </p:spTree>
    <p:extLst>
      <p:ext uri="{BB962C8B-B14F-4D97-AF65-F5344CB8AC3E}">
        <p14:creationId xmlns:p14="http://schemas.microsoft.com/office/powerpoint/2010/main" val="22369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FBA8A-8FC2-4E5A-BF05-8C841D2E24E4}" type="datetimeFigureOut">
              <a:rPr lang="en-US" smtClean="0"/>
              <a:t>7/28/2023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A87B3-5BB2-4E7F-820A-0E7DE2A1127D}" type="slidenum">
              <a:rPr lang="en-US" smtClean="0"/>
              <a:t>‹#›</a:t>
            </a:fld>
            <a:endParaRPr lang="en-US"/>
          </a:p>
        </p:txBody>
      </p:sp>
    </p:spTree>
    <p:extLst>
      <p:ext uri="{BB962C8B-B14F-4D97-AF65-F5344CB8AC3E}">
        <p14:creationId xmlns:p14="http://schemas.microsoft.com/office/powerpoint/2010/main" val="4095802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766872"/>
            <a:ext cx="9144000" cy="490928"/>
          </a:xfrm>
        </p:spPr>
        <p:txBody>
          <a:bodyPr>
            <a:normAutofit/>
          </a:bodyPr>
          <a:lstStyle/>
          <a:p>
            <a:r>
              <a:rPr lang="en-US" sz="2800" dirty="0" smtClean="0"/>
              <a:t>Triage Team</a:t>
            </a:r>
          </a:p>
        </p:txBody>
      </p:sp>
      <p:pic>
        <p:nvPicPr>
          <p:cNvPr id="4" name="Picture 3" descr="Icon&#10;&#10;Description automatically generated">
            <a:extLst>
              <a:ext uri="{FF2B5EF4-FFF2-40B4-BE49-F238E27FC236}">
                <a16:creationId xmlns="" xmlns:a16="http://schemas.microsoft.com/office/drawing/2014/main" id="{3A5742F5-12C2-4B56-9DC3-8CE8EE9D5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75" y="-39184"/>
            <a:ext cx="2725970" cy="2400813"/>
          </a:xfrm>
          <a:prstGeom prst="rect">
            <a:avLst/>
          </a:prstGeom>
        </p:spPr>
      </p:pic>
      <p:sp>
        <p:nvSpPr>
          <p:cNvPr id="7" name="Right Triangle 6"/>
          <p:cNvSpPr/>
          <p:nvPr/>
        </p:nvSpPr>
        <p:spPr>
          <a:xfrm rot="10800000">
            <a:off x="10742140" y="0"/>
            <a:ext cx="1449860" cy="144986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0" y="5408140"/>
            <a:ext cx="1449860" cy="144986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748519" y="2361629"/>
            <a:ext cx="10718551" cy="187910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rPr>
              <a:t>Ticket Complete </a:t>
            </a:r>
            <a:r>
              <a:rPr lang="en-US" b="1" dirty="0" smtClean="0">
                <a:effectLst>
                  <a:outerShdw blurRad="38100" dist="38100" dir="2700000" algn="tl">
                    <a:srgbClr val="000000">
                      <a:alpha val="43137"/>
                    </a:srgbClr>
                  </a:outerShdw>
                </a:effectLst>
              </a:rPr>
              <a:t>&amp; </a:t>
            </a:r>
            <a:r>
              <a:rPr lang="en-US" b="1" dirty="0">
                <a:effectLst>
                  <a:outerShdw blurRad="38100" dist="38100" dir="2700000" algn="tl">
                    <a:srgbClr val="000000">
                      <a:alpha val="43137"/>
                    </a:srgbClr>
                  </a:outerShdw>
                </a:effectLst>
              </a:rPr>
              <a:t>Pending Guide</a:t>
            </a:r>
            <a:r>
              <a:rPr lang="en-US" b="1" dirty="0" smtClean="0"/>
              <a:t/>
            </a:r>
            <a:br>
              <a:rPr lang="en-US" b="1" dirty="0" smtClean="0"/>
            </a:br>
            <a:r>
              <a:rPr lang="en-US" sz="5400" b="1" dirty="0" smtClean="0">
                <a:solidFill>
                  <a:schemeClr val="tx1">
                    <a:lumMod val="65000"/>
                    <a:lumOff val="35000"/>
                  </a:schemeClr>
                </a:solidFill>
              </a:rPr>
              <a:t>Desktop version</a:t>
            </a:r>
            <a:endParaRPr lang="en-US" sz="5400" b="1" dirty="0">
              <a:solidFill>
                <a:schemeClr val="tx1">
                  <a:lumMod val="65000"/>
                  <a:lumOff val="35000"/>
                </a:schemeClr>
              </a:solidFill>
            </a:endParaRPr>
          </a:p>
        </p:txBody>
      </p:sp>
    </p:spTree>
    <p:extLst>
      <p:ext uri="{BB962C8B-B14F-4D97-AF65-F5344CB8AC3E}">
        <p14:creationId xmlns:p14="http://schemas.microsoft.com/office/powerpoint/2010/main" val="87350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6788808-4942-5B8A-E9D9-9BC11FDF2948}"/>
              </a:ext>
            </a:extLst>
          </p:cNvPr>
          <p:cNvSpPr/>
          <p:nvPr/>
        </p:nvSpPr>
        <p:spPr>
          <a:xfrm>
            <a:off x="-1" y="-9451"/>
            <a:ext cx="2753464" cy="380926"/>
          </a:xfrm>
          <a:prstGeom prst="rect">
            <a:avLst/>
          </a:prstGeom>
          <a:solidFill>
            <a:schemeClr val="tx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How to Complete </a:t>
            </a:r>
            <a:r>
              <a:rPr lang="en-US" sz="1400" b="1" dirty="0">
                <a:solidFill>
                  <a:schemeClr val="accent2">
                    <a:lumMod val="60000"/>
                    <a:lumOff val="40000"/>
                  </a:schemeClr>
                </a:solidFill>
              </a:rPr>
              <a:t>(ER Desktop)</a:t>
            </a:r>
          </a:p>
        </p:txBody>
      </p:sp>
      <p:pic>
        <p:nvPicPr>
          <p:cNvPr id="12" name="Picture 11">
            <a:extLst>
              <a:ext uri="{FF2B5EF4-FFF2-40B4-BE49-F238E27FC236}">
                <a16:creationId xmlns="" xmlns:a16="http://schemas.microsoft.com/office/drawing/2014/main" id="{173CB716-3571-61A6-35D7-1DFFCF36947A}"/>
              </a:ext>
            </a:extLst>
          </p:cNvPr>
          <p:cNvPicPr>
            <a:picLocks noChangeAspect="1"/>
          </p:cNvPicPr>
          <p:nvPr/>
        </p:nvPicPr>
        <p:blipFill>
          <a:blip r:embed="rId2"/>
          <a:stretch>
            <a:fillRect/>
          </a:stretch>
        </p:blipFill>
        <p:spPr>
          <a:xfrm>
            <a:off x="0" y="400497"/>
            <a:ext cx="12192000" cy="6057006"/>
          </a:xfrm>
          <a:prstGeom prst="rect">
            <a:avLst/>
          </a:prstGeom>
        </p:spPr>
      </p:pic>
      <p:sp>
        <p:nvSpPr>
          <p:cNvPr id="15" name="Arrow: Right 14">
            <a:extLst>
              <a:ext uri="{FF2B5EF4-FFF2-40B4-BE49-F238E27FC236}">
                <a16:creationId xmlns="" xmlns:a16="http://schemas.microsoft.com/office/drawing/2014/main" id="{BBB832A8-9C51-A147-61AA-65479064D58A}"/>
              </a:ext>
            </a:extLst>
          </p:cNvPr>
          <p:cNvSpPr/>
          <p:nvPr/>
        </p:nvSpPr>
        <p:spPr>
          <a:xfrm rot="7613935">
            <a:off x="595362" y="2065671"/>
            <a:ext cx="778233" cy="396712"/>
          </a:xfrm>
          <a:prstGeom prst="rightArrow">
            <a:avLst/>
          </a:pr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B05F1008-43A4-C455-79D5-038ED66C94D7}"/>
              </a:ext>
            </a:extLst>
          </p:cNvPr>
          <p:cNvSpPr/>
          <p:nvPr/>
        </p:nvSpPr>
        <p:spPr>
          <a:xfrm>
            <a:off x="-2" y="2530136"/>
            <a:ext cx="12191999" cy="231707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 xmlns:a16="http://schemas.microsoft.com/office/drawing/2014/main" id="{2DB894C3-0CAE-71C2-2D99-AA69988FCAEB}"/>
              </a:ext>
            </a:extLst>
          </p:cNvPr>
          <p:cNvSpPr/>
          <p:nvPr/>
        </p:nvSpPr>
        <p:spPr>
          <a:xfrm>
            <a:off x="1900906" y="1667660"/>
            <a:ext cx="3417903" cy="764216"/>
          </a:xfrm>
          <a:prstGeom prst="wedgeRectCallout">
            <a:avLst>
              <a:gd name="adj1" fmla="val -75898"/>
              <a:gd name="adj2" fmla="val 55530"/>
            </a:avLst>
          </a:prstGeom>
          <a:solidFill>
            <a:schemeClr val="accent1">
              <a:lumMod val="20000"/>
              <a:lumOff val="80000"/>
            </a:schemeClr>
          </a:solidFill>
          <a:ln w="28575">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 Located under the ‘Service Tracking’ tab, scroll down to </a:t>
            </a:r>
            <a:r>
              <a:rPr lang="en-US" sz="1000" b="1" dirty="0">
                <a:solidFill>
                  <a:srgbClr val="0070C0"/>
                </a:solidFill>
              </a:rPr>
              <a:t>‘Visit Log’</a:t>
            </a:r>
          </a:p>
        </p:txBody>
      </p:sp>
      <p:sp>
        <p:nvSpPr>
          <p:cNvPr id="18" name="Rectangle 17">
            <a:extLst>
              <a:ext uri="{FF2B5EF4-FFF2-40B4-BE49-F238E27FC236}">
                <a16:creationId xmlns="" xmlns:a16="http://schemas.microsoft.com/office/drawing/2014/main" id="{81F474F7-D6AA-873F-1B5B-F67DCEF04B94}"/>
              </a:ext>
            </a:extLst>
          </p:cNvPr>
          <p:cNvSpPr/>
          <p:nvPr/>
        </p:nvSpPr>
        <p:spPr>
          <a:xfrm>
            <a:off x="4387045" y="104822"/>
            <a:ext cx="3417903" cy="967015"/>
          </a:xfrm>
          <a:prstGeom prst="rect">
            <a:avLst/>
          </a:prstGeom>
          <a:solidFill>
            <a:schemeClr val="accent1">
              <a:lumMod val="20000"/>
              <a:lumOff val="80000"/>
            </a:schemeClr>
          </a:solidFill>
          <a:ln w="28575">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Once you are done with the Repair and you are finished with uploading files and making notes, you will need to set the ticket to ‘READY TO COMPLETE’</a:t>
            </a:r>
          </a:p>
        </p:txBody>
      </p:sp>
    </p:spTree>
    <p:extLst>
      <p:ext uri="{BB962C8B-B14F-4D97-AF65-F5344CB8AC3E}">
        <p14:creationId xmlns:p14="http://schemas.microsoft.com/office/powerpoint/2010/main" val="366238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7" t="25922" r="60978" b="33304"/>
          <a:stretch/>
        </p:blipFill>
        <p:spPr>
          <a:xfrm>
            <a:off x="119756" y="599923"/>
            <a:ext cx="11463836" cy="3388886"/>
          </a:xfrm>
          <a:prstGeom prst="rect">
            <a:avLst/>
          </a:prstGeom>
        </p:spPr>
      </p:pic>
      <p:sp>
        <p:nvSpPr>
          <p:cNvPr id="17" name="Rounded Rectangular Callout 16"/>
          <p:cNvSpPr/>
          <p:nvPr/>
        </p:nvSpPr>
        <p:spPr>
          <a:xfrm>
            <a:off x="114977" y="3988810"/>
            <a:ext cx="10720292" cy="2066338"/>
          </a:xfrm>
          <a:prstGeom prst="wedgeRoundRectCallout">
            <a:avLst>
              <a:gd name="adj1" fmla="val -21833"/>
              <a:gd name="adj2" fmla="val -77148"/>
              <a:gd name="adj3" fmla="val 16667"/>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180692" y="4119084"/>
            <a:ext cx="10567664" cy="1899604"/>
          </a:xfrm>
        </p:spPr>
        <p:txBody>
          <a:bodyPr>
            <a:noAutofit/>
          </a:bodyPr>
          <a:lstStyle/>
          <a:p>
            <a:pPr marL="514350" indent="-514350">
              <a:buFont typeface="+mj-lt"/>
              <a:buAutoNum type="arabicPeriod"/>
            </a:pPr>
            <a:r>
              <a:rPr lang="en-US" sz="2400" dirty="0" smtClean="0"/>
              <a:t>Input Status as “Pending”</a:t>
            </a:r>
          </a:p>
          <a:p>
            <a:pPr marL="514350" indent="-514350">
              <a:buFont typeface="+mj-lt"/>
              <a:buAutoNum type="arabicPeriod"/>
            </a:pPr>
            <a:r>
              <a:rPr lang="en-US" sz="2400" dirty="0" smtClean="0"/>
              <a:t>If tech has to go back to </a:t>
            </a:r>
            <a:r>
              <a:rPr lang="en-US" sz="2400" dirty="0" err="1" smtClean="0"/>
              <a:t>Cx</a:t>
            </a:r>
            <a:r>
              <a:rPr lang="en-US" sz="2400" dirty="0" smtClean="0"/>
              <a:t>, Input the reason as </a:t>
            </a:r>
            <a:r>
              <a:rPr lang="en-US" sz="2400" dirty="0">
                <a:effectLst>
                  <a:glow rad="228600">
                    <a:schemeClr val="accent4">
                      <a:satMod val="175000"/>
                      <a:alpha val="40000"/>
                    </a:schemeClr>
                  </a:glow>
                </a:effectLst>
              </a:rPr>
              <a:t>“Re-scheduled from Customer”</a:t>
            </a:r>
          </a:p>
          <a:p>
            <a:pPr marL="514350" indent="-514350">
              <a:buFont typeface="+mj-lt"/>
              <a:buAutoNum type="arabicPeriod"/>
            </a:pPr>
            <a:r>
              <a:rPr lang="en-US" sz="2400" dirty="0" smtClean="0"/>
              <a:t>If tech can’t complete the ticket, Input the reason </a:t>
            </a:r>
            <a:r>
              <a:rPr lang="en-US" sz="2400" dirty="0"/>
              <a:t>as </a:t>
            </a:r>
            <a:endParaRPr lang="en-US" sz="2400" dirty="0" smtClean="0"/>
          </a:p>
          <a:p>
            <a:pPr marL="0" indent="0">
              <a:buNone/>
            </a:pPr>
            <a:r>
              <a:rPr lang="en-US" sz="2400" dirty="0" smtClean="0">
                <a:effectLst>
                  <a:glow rad="228600">
                    <a:schemeClr val="accent4">
                      <a:satMod val="175000"/>
                      <a:alpha val="40000"/>
                    </a:schemeClr>
                  </a:glow>
                </a:effectLst>
              </a:rPr>
              <a:t>“ </a:t>
            </a:r>
            <a:r>
              <a:rPr lang="en-US" sz="2400" dirty="0">
                <a:effectLst>
                  <a:glow rad="228600">
                    <a:schemeClr val="accent4">
                      <a:satMod val="175000"/>
                      <a:alpha val="40000"/>
                    </a:schemeClr>
                  </a:glow>
                </a:effectLst>
              </a:rPr>
              <a:t>Waiting for warranty documents (POP/BOS)”</a:t>
            </a:r>
          </a:p>
          <a:p>
            <a:pPr marL="514350" indent="-514350">
              <a:buFont typeface="+mj-lt"/>
              <a:buAutoNum type="arabicPeriod"/>
            </a:pPr>
            <a:endParaRPr lang="en-US" sz="2400" dirty="0" smtClean="0"/>
          </a:p>
        </p:txBody>
      </p:sp>
      <p:sp>
        <p:nvSpPr>
          <p:cNvPr id="10" name="Title 1"/>
          <p:cNvSpPr txBox="1">
            <a:spLocks/>
          </p:cNvSpPr>
          <p:nvPr/>
        </p:nvSpPr>
        <p:spPr>
          <a:xfrm>
            <a:off x="180692" y="-945323"/>
            <a:ext cx="655548" cy="667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latin typeface="+mn-lt"/>
            </a:endParaRPr>
          </a:p>
        </p:txBody>
      </p:sp>
      <p:sp>
        <p:nvSpPr>
          <p:cNvPr id="25" name="Title 8"/>
          <p:cNvSpPr txBox="1">
            <a:spLocks/>
          </p:cNvSpPr>
          <p:nvPr/>
        </p:nvSpPr>
        <p:spPr>
          <a:xfrm>
            <a:off x="180692" y="-30999"/>
            <a:ext cx="5985624" cy="695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latin typeface="+mn-lt"/>
              </a:rPr>
              <a:t>2</a:t>
            </a:r>
            <a:r>
              <a:rPr lang="en-US" sz="3200" b="1" u="sng" dirty="0" smtClean="0">
                <a:latin typeface="+mn-lt"/>
              </a:rPr>
              <a:t>. Ticket Pending</a:t>
            </a:r>
            <a:endParaRPr lang="en-US" sz="3200" b="1" u="sng" dirty="0">
              <a:latin typeface="+mn-lt"/>
            </a:endParaRPr>
          </a:p>
        </p:txBody>
      </p:sp>
      <p:sp>
        <p:nvSpPr>
          <p:cNvPr id="9" name="Frame 8"/>
          <p:cNvSpPr/>
          <p:nvPr/>
        </p:nvSpPr>
        <p:spPr>
          <a:xfrm>
            <a:off x="180692" y="1881008"/>
            <a:ext cx="814647" cy="245666"/>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2" descr="https://cdn-icons-png.flaticon.com/512/9220/922061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2276" y="1932963"/>
            <a:ext cx="389537" cy="3614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cdn-icons-png.flaticon.com/512/9220/922061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2276" y="3132854"/>
            <a:ext cx="389537" cy="3614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dn-icons-png.flaticon.com/512/2725/272578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2532" y="1819749"/>
            <a:ext cx="530001" cy="530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cdn-icons-png.flaticon.com/512/2725/272578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6518" y="1819749"/>
            <a:ext cx="530001" cy="5300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cdn-icons-png.flaticon.com/512/3840/3840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87165" y="2180646"/>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cdn-icons-png.flaticon.com/512/3841/384171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5123" y="2182983"/>
            <a:ext cx="239264" cy="239264"/>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p:cNvSpPr txBox="1">
            <a:spLocks/>
          </p:cNvSpPr>
          <p:nvPr/>
        </p:nvSpPr>
        <p:spPr>
          <a:xfrm>
            <a:off x="1197616" y="6133089"/>
            <a:ext cx="8170828" cy="3924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solidFill>
                  <a:srgbClr val="FF0000"/>
                </a:solidFill>
              </a:rPr>
              <a:t>*** We only use 2 Pending reason ! ***</a:t>
            </a:r>
          </a:p>
        </p:txBody>
      </p:sp>
      <p:sp>
        <p:nvSpPr>
          <p:cNvPr id="20" name="Frame 19"/>
          <p:cNvSpPr/>
          <p:nvPr/>
        </p:nvSpPr>
        <p:spPr>
          <a:xfrm>
            <a:off x="3625253" y="2047875"/>
            <a:ext cx="1022948" cy="176582"/>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p:cNvSpPr/>
          <p:nvPr/>
        </p:nvSpPr>
        <p:spPr>
          <a:xfrm>
            <a:off x="3625252" y="3225264"/>
            <a:ext cx="1461265" cy="156111"/>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591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00" fill="hold"/>
                                        <p:tgtEl>
                                          <p:spTgt spid="9"/>
                                        </p:tgtEl>
                                        <p:attrNameLst>
                                          <p:attrName>ppt_x</p:attrName>
                                        </p:attrNameLst>
                                      </p:cBhvr>
                                      <p:tavLst>
                                        <p:tav tm="0">
                                          <p:val>
                                            <p:strVal val="#ppt_x"/>
                                          </p:val>
                                        </p:tav>
                                        <p:tav tm="100000">
                                          <p:val>
                                            <p:strVal val="#ppt_x"/>
                                          </p:val>
                                        </p:tav>
                                      </p:tavLst>
                                    </p:anim>
                                    <p:anim calcmode="lin" valueType="num">
                                      <p:cBhvr additive="base">
                                        <p:cTn id="8" dur="7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700"/>
                            </p:stCondLst>
                            <p:childTnLst>
                              <p:par>
                                <p:cTn id="10" presetID="42"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200"/>
                            </p:stCondLst>
                            <p:childTnLst>
                              <p:par>
                                <p:cTn id="16" presetID="42" presetClass="entr" presetSubtype="0" fill="hold" grpId="0" nodeType="afterEffect">
                                  <p:stCondLst>
                                    <p:cond delay="0"/>
                                  </p:stCondLst>
                                  <p:childTnLst>
                                    <p:set>
                                      <p:cBhvr>
                                        <p:cTn id="17" dur="1" fill="hold">
                                          <p:stCondLst>
                                            <p:cond delay="0"/>
                                          </p:stCondLst>
                                        </p:cTn>
                                        <p:tgtEl>
                                          <p:spTgt spid="27">
                                            <p:txEl>
                                              <p:pRg st="0" end="0"/>
                                            </p:txEl>
                                          </p:spTgt>
                                        </p:tgtEl>
                                        <p:attrNameLst>
                                          <p:attrName>style.visibility</p:attrName>
                                        </p:attrNameLst>
                                      </p:cBhvr>
                                      <p:to>
                                        <p:strVal val="visible"/>
                                      </p:to>
                                    </p:set>
                                    <p:animEffect transition="in" filter="fade">
                                      <p:cBhvr>
                                        <p:cTn id="18" dur="700"/>
                                        <p:tgtEl>
                                          <p:spTgt spid="27">
                                            <p:txEl>
                                              <p:pRg st="0" end="0"/>
                                            </p:txEl>
                                          </p:spTgt>
                                        </p:tgtEl>
                                      </p:cBhvr>
                                    </p:animEffect>
                                    <p:anim calcmode="lin" valueType="num">
                                      <p:cBhvr>
                                        <p:cTn id="19" dur="7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20" dur="7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1900"/>
                            </p:stCondLst>
                            <p:childTnLst>
                              <p:par>
                                <p:cTn id="22" presetID="8" presetClass="emph" presetSubtype="0" fill="hold" nodeType="afterEffect">
                                  <p:stCondLst>
                                    <p:cond delay="300"/>
                                  </p:stCondLst>
                                  <p:childTnLst>
                                    <p:animRot by="21600000">
                                      <p:cBhvr>
                                        <p:cTn id="23" dur="1000" fill="hold"/>
                                        <p:tgtEl>
                                          <p:spTgt spid="13"/>
                                        </p:tgtEl>
                                        <p:attrNameLst>
                                          <p:attrName>r</p:attrName>
                                        </p:attrNameLst>
                                      </p:cBhvr>
                                    </p:animRot>
                                  </p:childTnLst>
                                </p:cTn>
                              </p:par>
                            </p:childTnLst>
                          </p:cTn>
                        </p:par>
                        <p:par>
                          <p:cTn id="24" fill="hold">
                            <p:stCondLst>
                              <p:cond delay="3200"/>
                            </p:stCondLst>
                            <p:childTnLst>
                              <p:par>
                                <p:cTn id="25" presetID="2" presetClass="entr" presetSubtype="4" fill="hold" grpId="0" nodeType="afterEffect">
                                  <p:stCondLst>
                                    <p:cond delay="15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700" fill="hold"/>
                                        <p:tgtEl>
                                          <p:spTgt spid="20"/>
                                        </p:tgtEl>
                                        <p:attrNameLst>
                                          <p:attrName>ppt_x</p:attrName>
                                        </p:attrNameLst>
                                      </p:cBhvr>
                                      <p:tavLst>
                                        <p:tav tm="0">
                                          <p:val>
                                            <p:strVal val="#ppt_x"/>
                                          </p:val>
                                        </p:tav>
                                        <p:tav tm="100000">
                                          <p:val>
                                            <p:strVal val="#ppt_x"/>
                                          </p:val>
                                        </p:tav>
                                      </p:tavLst>
                                    </p:anim>
                                    <p:anim calcmode="lin" valueType="num">
                                      <p:cBhvr additive="base">
                                        <p:cTn id="28" dur="7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5400"/>
                            </p:stCondLst>
                            <p:childTnLst>
                              <p:par>
                                <p:cTn id="30" presetID="42" presetClass="entr" presetSubtype="0" fill="hold" grpId="0" nodeType="afterEffect">
                                  <p:stCondLst>
                                    <p:cond delay="0"/>
                                  </p:stCondLst>
                                  <p:childTnLst>
                                    <p:set>
                                      <p:cBhvr>
                                        <p:cTn id="31" dur="1" fill="hold">
                                          <p:stCondLst>
                                            <p:cond delay="0"/>
                                          </p:stCondLst>
                                        </p:cTn>
                                        <p:tgtEl>
                                          <p:spTgt spid="27">
                                            <p:txEl>
                                              <p:pRg st="1" end="1"/>
                                            </p:txEl>
                                          </p:spTgt>
                                        </p:tgtEl>
                                        <p:attrNameLst>
                                          <p:attrName>style.visibility</p:attrName>
                                        </p:attrNameLst>
                                      </p:cBhvr>
                                      <p:to>
                                        <p:strVal val="visible"/>
                                      </p:to>
                                    </p:set>
                                    <p:animEffect transition="in" filter="fade">
                                      <p:cBhvr>
                                        <p:cTn id="32" dur="700"/>
                                        <p:tgtEl>
                                          <p:spTgt spid="27">
                                            <p:txEl>
                                              <p:pRg st="1" end="1"/>
                                            </p:txEl>
                                          </p:spTgt>
                                        </p:tgtEl>
                                      </p:cBhvr>
                                    </p:animEffect>
                                    <p:anim calcmode="lin" valueType="num">
                                      <p:cBhvr>
                                        <p:cTn id="33" dur="7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34" dur="7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par>
                          <p:cTn id="35" fill="hold">
                            <p:stCondLst>
                              <p:cond delay="6100"/>
                            </p:stCondLst>
                            <p:childTnLst>
                              <p:par>
                                <p:cTn id="36" presetID="8" presetClass="emph" presetSubtype="0" fill="hold" nodeType="afterEffect">
                                  <p:stCondLst>
                                    <p:cond delay="300"/>
                                  </p:stCondLst>
                                  <p:childTnLst>
                                    <p:animRot by="21600000">
                                      <p:cBhvr>
                                        <p:cTn id="37" dur="1000" fill="hold"/>
                                        <p:tgtEl>
                                          <p:spTgt spid="14"/>
                                        </p:tgtEl>
                                        <p:attrNameLst>
                                          <p:attrName>r</p:attrName>
                                        </p:attrNameLst>
                                      </p:cBhvr>
                                    </p:animRot>
                                  </p:childTnLst>
                                </p:cTn>
                              </p:par>
                            </p:childTnLst>
                          </p:cTn>
                        </p:par>
                        <p:par>
                          <p:cTn id="38" fill="hold">
                            <p:stCondLst>
                              <p:cond delay="7400"/>
                            </p:stCondLst>
                            <p:childTnLst>
                              <p:par>
                                <p:cTn id="39" presetID="2" presetClass="entr" presetSubtype="4" fill="hold" grpId="0" nodeType="afterEffect">
                                  <p:stCondLst>
                                    <p:cond delay="1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700" fill="hold"/>
                                        <p:tgtEl>
                                          <p:spTgt spid="21"/>
                                        </p:tgtEl>
                                        <p:attrNameLst>
                                          <p:attrName>ppt_x</p:attrName>
                                        </p:attrNameLst>
                                      </p:cBhvr>
                                      <p:tavLst>
                                        <p:tav tm="0">
                                          <p:val>
                                            <p:strVal val="#ppt_x"/>
                                          </p:val>
                                        </p:tav>
                                        <p:tav tm="100000">
                                          <p:val>
                                            <p:strVal val="#ppt_x"/>
                                          </p:val>
                                        </p:tav>
                                      </p:tavLst>
                                    </p:anim>
                                    <p:anim calcmode="lin" valueType="num">
                                      <p:cBhvr additive="base">
                                        <p:cTn id="42" dur="700" fill="hold"/>
                                        <p:tgtEl>
                                          <p:spTgt spid="21"/>
                                        </p:tgtEl>
                                        <p:attrNameLst>
                                          <p:attrName>ppt_y</p:attrName>
                                        </p:attrNameLst>
                                      </p:cBhvr>
                                      <p:tavLst>
                                        <p:tav tm="0">
                                          <p:val>
                                            <p:strVal val="1+#ppt_h/2"/>
                                          </p:val>
                                        </p:tav>
                                        <p:tav tm="100000">
                                          <p:val>
                                            <p:strVal val="#ppt_y"/>
                                          </p:val>
                                        </p:tav>
                                      </p:tavLst>
                                    </p:anim>
                                  </p:childTnLst>
                                </p:cTn>
                              </p:par>
                            </p:childTnLst>
                          </p:cTn>
                        </p:par>
                        <p:par>
                          <p:cTn id="43" fill="hold">
                            <p:stCondLst>
                              <p:cond delay="9600"/>
                            </p:stCondLst>
                            <p:childTnLst>
                              <p:par>
                                <p:cTn id="44" presetID="42" presetClass="entr" presetSubtype="0" fill="hold" grpId="0" nodeType="afterEffect">
                                  <p:stCondLst>
                                    <p:cond delay="0"/>
                                  </p:stCondLst>
                                  <p:childTnLst>
                                    <p:set>
                                      <p:cBhvr>
                                        <p:cTn id="45" dur="1" fill="hold">
                                          <p:stCondLst>
                                            <p:cond delay="0"/>
                                          </p:stCondLst>
                                        </p:cTn>
                                        <p:tgtEl>
                                          <p:spTgt spid="27">
                                            <p:txEl>
                                              <p:pRg st="2" end="2"/>
                                            </p:txEl>
                                          </p:spTgt>
                                        </p:tgtEl>
                                        <p:attrNameLst>
                                          <p:attrName>style.visibility</p:attrName>
                                        </p:attrNameLst>
                                      </p:cBhvr>
                                      <p:to>
                                        <p:strVal val="visible"/>
                                      </p:to>
                                    </p:set>
                                    <p:animEffect transition="in" filter="fade">
                                      <p:cBhvr>
                                        <p:cTn id="46" dur="700"/>
                                        <p:tgtEl>
                                          <p:spTgt spid="27">
                                            <p:txEl>
                                              <p:pRg st="2" end="2"/>
                                            </p:txEl>
                                          </p:spTgt>
                                        </p:tgtEl>
                                      </p:cBhvr>
                                    </p:animEffect>
                                    <p:anim calcmode="lin" valueType="num">
                                      <p:cBhvr>
                                        <p:cTn id="47" dur="7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48" dur="7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par>
                          <p:cTn id="49" fill="hold">
                            <p:stCondLst>
                              <p:cond delay="10300"/>
                            </p:stCondLst>
                            <p:childTnLst>
                              <p:par>
                                <p:cTn id="50" presetID="42" presetClass="entr" presetSubtype="0" fill="hold" grpId="0" nodeType="afterEffect">
                                  <p:stCondLst>
                                    <p:cond delay="0"/>
                                  </p:stCondLst>
                                  <p:childTnLst>
                                    <p:set>
                                      <p:cBhvr>
                                        <p:cTn id="51" dur="1" fill="hold">
                                          <p:stCondLst>
                                            <p:cond delay="0"/>
                                          </p:stCondLst>
                                        </p:cTn>
                                        <p:tgtEl>
                                          <p:spTgt spid="27">
                                            <p:txEl>
                                              <p:pRg st="3" end="3"/>
                                            </p:txEl>
                                          </p:spTgt>
                                        </p:tgtEl>
                                        <p:attrNameLst>
                                          <p:attrName>style.visibility</p:attrName>
                                        </p:attrNameLst>
                                      </p:cBhvr>
                                      <p:to>
                                        <p:strVal val="visible"/>
                                      </p:to>
                                    </p:set>
                                    <p:animEffect transition="in" filter="fade">
                                      <p:cBhvr>
                                        <p:cTn id="52" dur="700"/>
                                        <p:tgtEl>
                                          <p:spTgt spid="27">
                                            <p:txEl>
                                              <p:pRg st="3" end="3"/>
                                            </p:txEl>
                                          </p:spTgt>
                                        </p:tgtEl>
                                      </p:cBhvr>
                                    </p:animEffect>
                                    <p:anim calcmode="lin" valueType="num">
                                      <p:cBhvr>
                                        <p:cTn id="53" dur="70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54" dur="700" fill="hold"/>
                                        <p:tgtEl>
                                          <p:spTgt spid="27">
                                            <p:txEl>
                                              <p:pRg st="3" end="3"/>
                                            </p:txEl>
                                          </p:spTgt>
                                        </p:tgtEl>
                                        <p:attrNameLst>
                                          <p:attrName>ppt_y</p:attrName>
                                        </p:attrNameLst>
                                      </p:cBhvr>
                                      <p:tavLst>
                                        <p:tav tm="0">
                                          <p:val>
                                            <p:strVal val="#ppt_y+.1"/>
                                          </p:val>
                                        </p:tav>
                                        <p:tav tm="100000">
                                          <p:val>
                                            <p:strVal val="#ppt_y"/>
                                          </p:val>
                                        </p:tav>
                                      </p:tavLst>
                                    </p:anim>
                                  </p:childTnLst>
                                </p:cTn>
                              </p:par>
                            </p:childTnLst>
                          </p:cTn>
                        </p:par>
                        <p:par>
                          <p:cTn id="55" fill="hold">
                            <p:stCondLst>
                              <p:cond delay="11000"/>
                            </p:stCondLst>
                            <p:childTnLst>
                              <p:par>
                                <p:cTn id="56" presetID="18" presetClass="emph" presetSubtype="0" fill="hold" grpId="0" nodeType="afterEffect">
                                  <p:stCondLst>
                                    <p:cond delay="500"/>
                                  </p:stCondLst>
                                  <p:iterate type="lt">
                                    <p:tmPct val="4000"/>
                                  </p:iterate>
                                  <p:childTnLst>
                                    <p:set>
                                      <p:cBhvr override="childStyle">
                                        <p:cTn id="57" dur="500" fill="hold"/>
                                        <p:tgtEl>
                                          <p:spTgt spid="18"/>
                                        </p:tgtEl>
                                        <p:attrNameLst>
                                          <p:attrName>style.textDecorationUnderline</p:attrName>
                                        </p:attrNameLst>
                                      </p:cBhvr>
                                      <p:to>
                                        <p:strVal val="true"/>
                                      </p:to>
                                    </p:set>
                                  </p:childTnLst>
                                </p:cTn>
                              </p:par>
                              <p:par>
                                <p:cTn id="58" presetID="15" presetClass="emph" presetSubtype="0" grpId="1" nodeType="withEffect">
                                  <p:stCondLst>
                                    <p:cond delay="500"/>
                                  </p:stCondLst>
                                  <p:iterate type="lt">
                                    <p:tmAbs val="25"/>
                                  </p:iterate>
                                  <p:childTnLst>
                                    <p:set>
                                      <p:cBhvr override="childStyle">
                                        <p:cTn id="59" dur="indefinite"/>
                                        <p:tgtEl>
                                          <p:spTgt spid="18"/>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animBg="1"/>
      <p:bldP spid="27" grpId="0" uiExpand="1" build="p"/>
      <p:bldP spid="9" grpId="0" animBg="1"/>
      <p:bldP spid="18" grpId="0"/>
      <p:bldP spid="18" grpId="1"/>
      <p:bldP spid="20" grpId="0" uiExpand="1" animBg="1"/>
      <p:bldP spid="21" grpId="0" uiExpan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5655F46-EFAF-1675-143D-882DFABA1F6B}"/>
              </a:ext>
            </a:extLst>
          </p:cNvPr>
          <p:cNvSpPr/>
          <p:nvPr/>
        </p:nvSpPr>
        <p:spPr>
          <a:xfrm>
            <a:off x="378038" y="2058540"/>
            <a:ext cx="1825839" cy="639192"/>
          </a:xfrm>
          <a:prstGeom prst="rect">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Technician finishes the Repair Job</a:t>
            </a:r>
          </a:p>
        </p:txBody>
      </p:sp>
      <p:sp>
        <p:nvSpPr>
          <p:cNvPr id="3" name="Arrow: Pentagon 2">
            <a:extLst>
              <a:ext uri="{FF2B5EF4-FFF2-40B4-BE49-F238E27FC236}">
                <a16:creationId xmlns="" xmlns:a16="http://schemas.microsoft.com/office/drawing/2014/main" id="{D7AE24B3-39ED-DFED-7131-04D9B1FD752E}"/>
              </a:ext>
            </a:extLst>
          </p:cNvPr>
          <p:cNvSpPr/>
          <p:nvPr/>
        </p:nvSpPr>
        <p:spPr>
          <a:xfrm>
            <a:off x="2931464" y="1642246"/>
            <a:ext cx="2894850" cy="1471780"/>
          </a:xfrm>
          <a:prstGeom prst="homePlate">
            <a:avLst/>
          </a:prstGeom>
          <a:solidFill>
            <a:schemeClr val="tx1">
              <a:lumMod val="65000"/>
              <a:lumOff val="3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Technician selects </a:t>
            </a:r>
            <a:r>
              <a:rPr lang="en-US" sz="1200" b="1" dirty="0">
                <a:solidFill>
                  <a:srgbClr val="00B050"/>
                </a:solidFill>
              </a:rPr>
              <a:t>‘COMPLETED’ </a:t>
            </a:r>
            <a:r>
              <a:rPr lang="en-US" sz="1200" dirty="0"/>
              <a:t>on ER Mobile</a:t>
            </a:r>
          </a:p>
          <a:p>
            <a:pPr algn="ctr"/>
            <a:endParaRPr lang="en-US" sz="1200" dirty="0"/>
          </a:p>
          <a:p>
            <a:pPr algn="ctr"/>
            <a:r>
              <a:rPr lang="en-US" sz="900" i="1" dirty="0">
                <a:solidFill>
                  <a:schemeClr val="bg1">
                    <a:lumMod val="85000"/>
                  </a:schemeClr>
                </a:solidFill>
              </a:rPr>
              <a:t>or</a:t>
            </a:r>
            <a:endParaRPr lang="en-US" sz="1050" i="1" dirty="0">
              <a:solidFill>
                <a:schemeClr val="bg1">
                  <a:lumMod val="85000"/>
                </a:schemeClr>
              </a:solidFill>
            </a:endParaRPr>
          </a:p>
          <a:p>
            <a:pPr algn="ctr"/>
            <a:r>
              <a:rPr lang="en-US" sz="1200" dirty="0"/>
              <a:t>Technician updates Visit Log status to </a:t>
            </a:r>
            <a:r>
              <a:rPr lang="en-US" sz="1200" b="1" dirty="0">
                <a:solidFill>
                  <a:srgbClr val="00B050"/>
                </a:solidFill>
              </a:rPr>
              <a:t>‘READY TO COMPLETE’</a:t>
            </a:r>
          </a:p>
        </p:txBody>
      </p:sp>
      <p:sp>
        <p:nvSpPr>
          <p:cNvPr id="4" name="Rectangle 3">
            <a:extLst>
              <a:ext uri="{FF2B5EF4-FFF2-40B4-BE49-F238E27FC236}">
                <a16:creationId xmlns="" xmlns:a16="http://schemas.microsoft.com/office/drawing/2014/main" id="{E6ADAA60-1500-4812-266D-DD22F8C9D31F}"/>
              </a:ext>
            </a:extLst>
          </p:cNvPr>
          <p:cNvSpPr/>
          <p:nvPr/>
        </p:nvSpPr>
        <p:spPr>
          <a:xfrm>
            <a:off x="6265771" y="2058540"/>
            <a:ext cx="1825839" cy="639192"/>
          </a:xfrm>
          <a:prstGeom prst="rect">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Ticket is now marked as: </a:t>
            </a:r>
          </a:p>
          <a:p>
            <a:pPr algn="ctr"/>
            <a:r>
              <a:rPr lang="en-US" sz="1200" b="1" i="1" dirty="0">
                <a:solidFill>
                  <a:schemeClr val="accent1">
                    <a:lumMod val="40000"/>
                    <a:lumOff val="60000"/>
                  </a:schemeClr>
                </a:solidFill>
              </a:rPr>
              <a:t>READY TO COMPLETE</a:t>
            </a:r>
            <a:endParaRPr lang="en-US" sz="1200" b="1" dirty="0">
              <a:solidFill>
                <a:schemeClr val="accent1">
                  <a:lumMod val="40000"/>
                  <a:lumOff val="60000"/>
                </a:schemeClr>
              </a:solidFill>
            </a:endParaRPr>
          </a:p>
        </p:txBody>
      </p:sp>
      <p:sp>
        <p:nvSpPr>
          <p:cNvPr id="5" name="Rectangle: Rounded Corners 4">
            <a:extLst>
              <a:ext uri="{FF2B5EF4-FFF2-40B4-BE49-F238E27FC236}">
                <a16:creationId xmlns="" xmlns:a16="http://schemas.microsoft.com/office/drawing/2014/main" id="{2486CC79-9231-6575-3DE9-194C27DAC32A}"/>
              </a:ext>
            </a:extLst>
          </p:cNvPr>
          <p:cNvSpPr/>
          <p:nvPr/>
        </p:nvSpPr>
        <p:spPr>
          <a:xfrm>
            <a:off x="9546784" y="2058540"/>
            <a:ext cx="2155838" cy="639192"/>
          </a:xfrm>
          <a:prstGeom prst="roundRect">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Immediately, the Ticket status gets Automatically updated to COMPLETED</a:t>
            </a:r>
          </a:p>
        </p:txBody>
      </p:sp>
      <p:sp>
        <p:nvSpPr>
          <p:cNvPr id="6" name="Rectangle: Rounded Corners 5">
            <a:extLst>
              <a:ext uri="{FF2B5EF4-FFF2-40B4-BE49-F238E27FC236}">
                <a16:creationId xmlns="" xmlns:a16="http://schemas.microsoft.com/office/drawing/2014/main" id="{A28471DC-7489-5675-F0F8-A1708D9BF275}"/>
              </a:ext>
            </a:extLst>
          </p:cNvPr>
          <p:cNvSpPr/>
          <p:nvPr/>
        </p:nvSpPr>
        <p:spPr>
          <a:xfrm>
            <a:off x="9546784" y="3658000"/>
            <a:ext cx="2155838" cy="639192"/>
          </a:xfrm>
          <a:prstGeom prst="roundRect">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Ticket status gets Automatically updated to COMPLETED the morning of the </a:t>
            </a:r>
            <a:r>
              <a:rPr lang="en-US" sz="1100" dirty="0" smtClean="0"/>
              <a:t>9</a:t>
            </a:r>
            <a:r>
              <a:rPr lang="en-US" sz="1100" baseline="30000" dirty="0" smtClean="0"/>
              <a:t>th</a:t>
            </a:r>
            <a:r>
              <a:rPr lang="en-US" sz="1100" dirty="0" smtClean="0"/>
              <a:t> </a:t>
            </a:r>
            <a:r>
              <a:rPr lang="en-US" sz="1100" dirty="0"/>
              <a:t>day</a:t>
            </a:r>
          </a:p>
        </p:txBody>
      </p:sp>
      <p:sp>
        <p:nvSpPr>
          <p:cNvPr id="7" name="Arrow: Pentagon 6">
            <a:extLst>
              <a:ext uri="{FF2B5EF4-FFF2-40B4-BE49-F238E27FC236}">
                <a16:creationId xmlns="" xmlns:a16="http://schemas.microsoft.com/office/drawing/2014/main" id="{05CABB8B-9F76-272C-5D33-2741677A2CF3}"/>
              </a:ext>
            </a:extLst>
          </p:cNvPr>
          <p:cNvSpPr/>
          <p:nvPr/>
        </p:nvSpPr>
        <p:spPr>
          <a:xfrm>
            <a:off x="6265771" y="3658000"/>
            <a:ext cx="1825839" cy="639192"/>
          </a:xfrm>
          <a:prstGeom prst="homePlate">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Ticket remains marked as ‘READY TO COMPLETE’ until Aging reaches 8 days</a:t>
            </a:r>
          </a:p>
        </p:txBody>
      </p:sp>
      <p:cxnSp>
        <p:nvCxnSpPr>
          <p:cNvPr id="10" name="Straight Arrow Connector 9">
            <a:extLst>
              <a:ext uri="{FF2B5EF4-FFF2-40B4-BE49-F238E27FC236}">
                <a16:creationId xmlns="" xmlns:a16="http://schemas.microsoft.com/office/drawing/2014/main" id="{54496BE6-92FD-0945-F538-A7F424305EEB}"/>
              </a:ext>
            </a:extLst>
          </p:cNvPr>
          <p:cNvCxnSpPr>
            <a:cxnSpLocks/>
            <a:endCxn id="7" idx="0"/>
          </p:cNvCxnSpPr>
          <p:nvPr/>
        </p:nvCxnSpPr>
        <p:spPr>
          <a:xfrm>
            <a:off x="7018893" y="2697732"/>
            <a:ext cx="0" cy="96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B6263BD9-07B9-12A9-6C65-83EEEC2897F0}"/>
              </a:ext>
            </a:extLst>
          </p:cNvPr>
          <p:cNvCxnSpPr>
            <a:cxnSpLocks/>
            <a:stCxn id="4" idx="3"/>
            <a:endCxn id="5" idx="1"/>
          </p:cNvCxnSpPr>
          <p:nvPr/>
        </p:nvCxnSpPr>
        <p:spPr>
          <a:xfrm>
            <a:off x="8091610" y="2378136"/>
            <a:ext cx="1455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7269958C-F77B-CE66-BDC4-524642DB2FAB}"/>
              </a:ext>
            </a:extLst>
          </p:cNvPr>
          <p:cNvCxnSpPr>
            <a:cxnSpLocks/>
            <a:stCxn id="7" idx="3"/>
            <a:endCxn id="6" idx="1"/>
          </p:cNvCxnSpPr>
          <p:nvPr/>
        </p:nvCxnSpPr>
        <p:spPr>
          <a:xfrm>
            <a:off x="8091610" y="3977596"/>
            <a:ext cx="1455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F657C206-3416-7D16-3478-D0F8DC4FC0C7}"/>
              </a:ext>
            </a:extLst>
          </p:cNvPr>
          <p:cNvCxnSpPr>
            <a:cxnSpLocks/>
            <a:stCxn id="2" idx="3"/>
            <a:endCxn id="3" idx="1"/>
          </p:cNvCxnSpPr>
          <p:nvPr/>
        </p:nvCxnSpPr>
        <p:spPr>
          <a:xfrm>
            <a:off x="2203877" y="2378136"/>
            <a:ext cx="727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 xmlns:a16="http://schemas.microsoft.com/office/drawing/2014/main" id="{3354B0BD-827C-F8A2-70F2-0983B2F3D571}"/>
              </a:ext>
            </a:extLst>
          </p:cNvPr>
          <p:cNvSpPr/>
          <p:nvPr/>
        </p:nvSpPr>
        <p:spPr>
          <a:xfrm>
            <a:off x="6503988" y="3017328"/>
            <a:ext cx="1029810" cy="319596"/>
          </a:xfrm>
          <a:prstGeom prst="rect">
            <a:avLst/>
          </a:prstGeom>
          <a:solidFill>
            <a:schemeClr val="tx1"/>
          </a:solidFill>
          <a:ln w="1905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If Ticket age is less than </a:t>
            </a:r>
            <a:r>
              <a:rPr lang="en-US" sz="900" dirty="0" smtClean="0"/>
              <a:t>9 </a:t>
            </a:r>
            <a:r>
              <a:rPr lang="en-US" sz="900" dirty="0"/>
              <a:t>days</a:t>
            </a:r>
          </a:p>
        </p:txBody>
      </p:sp>
      <p:sp>
        <p:nvSpPr>
          <p:cNvPr id="28" name="Rectangle 27">
            <a:extLst>
              <a:ext uri="{FF2B5EF4-FFF2-40B4-BE49-F238E27FC236}">
                <a16:creationId xmlns="" xmlns:a16="http://schemas.microsoft.com/office/drawing/2014/main" id="{AA8DBCA2-AC53-7008-B066-395F1A734B71}"/>
              </a:ext>
            </a:extLst>
          </p:cNvPr>
          <p:cNvSpPr/>
          <p:nvPr/>
        </p:nvSpPr>
        <p:spPr>
          <a:xfrm>
            <a:off x="8323895" y="2218338"/>
            <a:ext cx="1029810" cy="319596"/>
          </a:xfrm>
          <a:prstGeom prst="rect">
            <a:avLst/>
          </a:prstGeom>
          <a:solidFill>
            <a:schemeClr val="tx1"/>
          </a:solid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If Ticket age is </a:t>
            </a:r>
            <a:r>
              <a:rPr lang="en-US" sz="900" dirty="0" smtClean="0"/>
              <a:t>9 </a:t>
            </a:r>
            <a:r>
              <a:rPr lang="en-US" sz="900" dirty="0"/>
              <a:t>days or more</a:t>
            </a:r>
          </a:p>
        </p:txBody>
      </p:sp>
      <p:sp>
        <p:nvSpPr>
          <p:cNvPr id="31" name="TextBox 30">
            <a:extLst>
              <a:ext uri="{FF2B5EF4-FFF2-40B4-BE49-F238E27FC236}">
                <a16:creationId xmlns="" xmlns:a16="http://schemas.microsoft.com/office/drawing/2014/main" id="{35D2FFDF-016B-EC0F-68F3-09B8E9C5C674}"/>
              </a:ext>
            </a:extLst>
          </p:cNvPr>
          <p:cNvSpPr txBox="1"/>
          <p:nvPr/>
        </p:nvSpPr>
        <p:spPr>
          <a:xfrm>
            <a:off x="68366" y="4795631"/>
            <a:ext cx="12046998" cy="430887"/>
          </a:xfrm>
          <a:prstGeom prst="rect">
            <a:avLst/>
          </a:prstGeom>
          <a:noFill/>
        </p:spPr>
        <p:txBody>
          <a:bodyPr wrap="square" rtlCol="0">
            <a:spAutoFit/>
          </a:bodyPr>
          <a:lstStyle/>
          <a:p>
            <a:r>
              <a:rPr lang="en-US" sz="1100" b="1" dirty="0"/>
              <a:t>*IMPORTANT: Not all Tickets will successfully be Completed automatically. Inquiry will make a record if the Auto Complete fails. Managers MUST review Failed Auto Complete tickets and manually Complete those tickets every morning. You can check Failed Auto Complete Tickets by going to ER &gt; Ticket &gt; Follow-Up Dashboard OR, on Ticket list, search by Repair Status.</a:t>
            </a:r>
          </a:p>
        </p:txBody>
      </p:sp>
      <p:sp>
        <p:nvSpPr>
          <p:cNvPr id="32" name="TextBox 31">
            <a:extLst>
              <a:ext uri="{FF2B5EF4-FFF2-40B4-BE49-F238E27FC236}">
                <a16:creationId xmlns="" xmlns:a16="http://schemas.microsoft.com/office/drawing/2014/main" id="{0CCA2741-8589-3684-E144-E50AC0CDCCAA}"/>
              </a:ext>
            </a:extLst>
          </p:cNvPr>
          <p:cNvSpPr txBox="1"/>
          <p:nvPr/>
        </p:nvSpPr>
        <p:spPr>
          <a:xfrm>
            <a:off x="10289526" y="1470684"/>
            <a:ext cx="1825838" cy="215444"/>
          </a:xfrm>
          <a:prstGeom prst="rect">
            <a:avLst/>
          </a:prstGeom>
          <a:noFill/>
        </p:spPr>
        <p:txBody>
          <a:bodyPr wrap="square" rtlCol="0">
            <a:spAutoFit/>
          </a:bodyPr>
          <a:lstStyle/>
          <a:p>
            <a:r>
              <a:rPr lang="en-US" sz="800" b="1" dirty="0"/>
              <a:t>Flowchart Reviewed by: Albert Shin</a:t>
            </a:r>
          </a:p>
        </p:txBody>
      </p:sp>
      <p:sp>
        <p:nvSpPr>
          <p:cNvPr id="33" name="Rectangle 32">
            <a:extLst>
              <a:ext uri="{FF2B5EF4-FFF2-40B4-BE49-F238E27FC236}">
                <a16:creationId xmlns="" xmlns:a16="http://schemas.microsoft.com/office/drawing/2014/main" id="{71796C9F-4666-E511-FA9F-91248C9046B6}"/>
              </a:ext>
            </a:extLst>
          </p:cNvPr>
          <p:cNvSpPr/>
          <p:nvPr/>
        </p:nvSpPr>
        <p:spPr>
          <a:xfrm>
            <a:off x="219286" y="1501778"/>
            <a:ext cx="11745157" cy="329385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0714C665-6165-CEC9-D1CF-7B137E7081E3}"/>
              </a:ext>
            </a:extLst>
          </p:cNvPr>
          <p:cNvSpPr/>
          <p:nvPr/>
        </p:nvSpPr>
        <p:spPr>
          <a:xfrm>
            <a:off x="-1" y="-9451"/>
            <a:ext cx="1127465" cy="380926"/>
          </a:xfrm>
          <a:prstGeom prst="rect">
            <a:avLst/>
          </a:prstGeom>
          <a:solidFill>
            <a:schemeClr val="tx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Flowchart</a:t>
            </a:r>
          </a:p>
        </p:txBody>
      </p:sp>
      <p:cxnSp>
        <p:nvCxnSpPr>
          <p:cNvPr id="51" name="Straight Arrow Connector 50">
            <a:extLst>
              <a:ext uri="{FF2B5EF4-FFF2-40B4-BE49-F238E27FC236}">
                <a16:creationId xmlns="" xmlns:a16="http://schemas.microsoft.com/office/drawing/2014/main" id="{12D2E41E-6786-475C-AA1E-E2FDAFB6FA8B}"/>
              </a:ext>
            </a:extLst>
          </p:cNvPr>
          <p:cNvCxnSpPr>
            <a:cxnSpLocks/>
            <a:stCxn id="3" idx="3"/>
            <a:endCxn id="4" idx="1"/>
          </p:cNvCxnSpPr>
          <p:nvPr/>
        </p:nvCxnSpPr>
        <p:spPr>
          <a:xfrm>
            <a:off x="5826314" y="2378136"/>
            <a:ext cx="439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99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54" t="-2628" r="48700" b="2628"/>
          <a:stretch/>
        </p:blipFill>
        <p:spPr>
          <a:xfrm>
            <a:off x="231783" y="3537274"/>
            <a:ext cx="5538464" cy="1874702"/>
          </a:xfrm>
          <a:prstGeom prst="rect">
            <a:avLst/>
          </a:prstGeom>
        </p:spPr>
      </p:pic>
      <p:sp>
        <p:nvSpPr>
          <p:cNvPr id="10" name="Title 1"/>
          <p:cNvSpPr txBox="1">
            <a:spLocks/>
          </p:cNvSpPr>
          <p:nvPr/>
        </p:nvSpPr>
        <p:spPr>
          <a:xfrm>
            <a:off x="231783" y="540323"/>
            <a:ext cx="655548" cy="667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latin typeface="+mn-lt"/>
            </a:endParaRPr>
          </a:p>
        </p:txBody>
      </p:sp>
      <p:sp>
        <p:nvSpPr>
          <p:cNvPr id="25" name="Title 8"/>
          <p:cNvSpPr txBox="1">
            <a:spLocks/>
          </p:cNvSpPr>
          <p:nvPr/>
        </p:nvSpPr>
        <p:spPr>
          <a:xfrm>
            <a:off x="180692" y="-30999"/>
            <a:ext cx="5985624" cy="695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smtClean="0">
                <a:latin typeface="+mn-lt"/>
              </a:rPr>
              <a:t>1. Ticket Complete</a:t>
            </a:r>
            <a:endParaRPr lang="en-US" sz="3200" b="1" u="sng" dirty="0">
              <a:latin typeface="+mn-lt"/>
            </a:endParaRPr>
          </a:p>
        </p:txBody>
      </p:sp>
      <p:pic>
        <p:nvPicPr>
          <p:cNvPr id="6" name="Picture 5"/>
          <p:cNvPicPr>
            <a:picLocks noChangeAspect="1"/>
          </p:cNvPicPr>
          <p:nvPr/>
        </p:nvPicPr>
        <p:blipFill>
          <a:blip r:embed="rId3"/>
          <a:stretch>
            <a:fillRect/>
          </a:stretch>
        </p:blipFill>
        <p:spPr>
          <a:xfrm>
            <a:off x="231783" y="1346649"/>
            <a:ext cx="7074870" cy="2063703"/>
          </a:xfrm>
          <a:prstGeom prst="rect">
            <a:avLst/>
          </a:prstGeom>
        </p:spPr>
      </p:pic>
      <p:pic>
        <p:nvPicPr>
          <p:cNvPr id="9" name="Picture 8"/>
          <p:cNvPicPr>
            <a:picLocks noChangeAspect="1"/>
          </p:cNvPicPr>
          <p:nvPr/>
        </p:nvPicPr>
        <p:blipFill>
          <a:blip r:embed="rId4"/>
          <a:stretch>
            <a:fillRect/>
          </a:stretch>
        </p:blipFill>
        <p:spPr>
          <a:xfrm>
            <a:off x="231783" y="5550751"/>
            <a:ext cx="9735095" cy="1020982"/>
          </a:xfrm>
          <a:prstGeom prst="rect">
            <a:avLst/>
          </a:prstGeom>
        </p:spPr>
      </p:pic>
      <p:sp>
        <p:nvSpPr>
          <p:cNvPr id="19" name="Rounded Rectangular Callout 18"/>
          <p:cNvSpPr/>
          <p:nvPr/>
        </p:nvSpPr>
        <p:spPr>
          <a:xfrm>
            <a:off x="4465148" y="1340367"/>
            <a:ext cx="7505180" cy="1051043"/>
          </a:xfrm>
          <a:prstGeom prst="wedgeRoundRectCallout">
            <a:avLst>
              <a:gd name="adj1" fmla="val -97469"/>
              <a:gd name="adj2" fmla="val -43616"/>
              <a:gd name="adj3" fmla="val 16667"/>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a:spLocks noGrp="1"/>
          </p:cNvSpPr>
          <p:nvPr>
            <p:ph idx="1"/>
          </p:nvPr>
        </p:nvSpPr>
        <p:spPr>
          <a:xfrm>
            <a:off x="4527166" y="1405101"/>
            <a:ext cx="7443162" cy="1009385"/>
          </a:xfrm>
        </p:spPr>
        <p:txBody>
          <a:bodyPr>
            <a:normAutofit fontScale="92500"/>
          </a:bodyPr>
          <a:lstStyle/>
          <a:p>
            <a:pPr marL="0" indent="0">
              <a:buNone/>
            </a:pPr>
            <a:r>
              <a:rPr lang="en-US" dirty="0"/>
              <a:t> </a:t>
            </a:r>
            <a:r>
              <a:rPr lang="en-US" dirty="0" smtClean="0"/>
              <a:t>    </a:t>
            </a:r>
            <a:r>
              <a:rPr lang="en-US" sz="2400" dirty="0" smtClean="0"/>
              <a:t>Step to check “Inquiry” (Ticket &gt; Service Tracking &gt; Inquiry )</a:t>
            </a:r>
          </a:p>
          <a:p>
            <a:pPr marL="0" indent="0">
              <a:buNone/>
            </a:pPr>
            <a:r>
              <a:rPr lang="en-US" sz="2400" dirty="0" smtClean="0"/>
              <a:t>*Make sure to input the proper documentation on the inquiry!</a:t>
            </a:r>
          </a:p>
        </p:txBody>
      </p:sp>
      <p:sp>
        <p:nvSpPr>
          <p:cNvPr id="28" name="Rounded Rectangular Callout 27"/>
          <p:cNvSpPr/>
          <p:nvPr/>
        </p:nvSpPr>
        <p:spPr>
          <a:xfrm>
            <a:off x="3175698" y="5353576"/>
            <a:ext cx="8794630" cy="1132312"/>
          </a:xfrm>
          <a:prstGeom prst="wedgeRoundRectCallout">
            <a:avLst>
              <a:gd name="adj1" fmla="val -70272"/>
              <a:gd name="adj2" fmla="val -27895"/>
              <a:gd name="adj3" fmla="val 16667"/>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ntent Placeholder 2"/>
          <p:cNvSpPr txBox="1">
            <a:spLocks/>
          </p:cNvSpPr>
          <p:nvPr/>
        </p:nvSpPr>
        <p:spPr>
          <a:xfrm>
            <a:off x="3182445" y="5519442"/>
            <a:ext cx="8794630" cy="1018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      Step to check “Attachments” (Ticket &gt; Other Information &gt; Attachments)</a:t>
            </a:r>
          </a:p>
          <a:p>
            <a:pPr marL="0" indent="0">
              <a:buNone/>
            </a:pPr>
            <a:r>
              <a:rPr lang="en-US" sz="2200" dirty="0" smtClean="0"/>
              <a:t>*Make sure proper pictures are uploaded!</a:t>
            </a:r>
          </a:p>
          <a:p>
            <a:pPr marL="0" indent="0">
              <a:buNone/>
            </a:pPr>
            <a:endParaRPr lang="en-US" sz="2200" dirty="0" smtClean="0"/>
          </a:p>
        </p:txBody>
      </p:sp>
      <p:sp>
        <p:nvSpPr>
          <p:cNvPr id="30" name="Frame 29"/>
          <p:cNvSpPr/>
          <p:nvPr/>
        </p:nvSpPr>
        <p:spPr>
          <a:xfrm>
            <a:off x="180692" y="1235411"/>
            <a:ext cx="510479" cy="310756"/>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rame 30"/>
          <p:cNvSpPr/>
          <p:nvPr/>
        </p:nvSpPr>
        <p:spPr>
          <a:xfrm>
            <a:off x="1965676" y="3549128"/>
            <a:ext cx="645735" cy="332916"/>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ame 31"/>
          <p:cNvSpPr/>
          <p:nvPr/>
        </p:nvSpPr>
        <p:spPr>
          <a:xfrm>
            <a:off x="231783" y="5411976"/>
            <a:ext cx="902493" cy="357056"/>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ontent Placeholder 2"/>
          <p:cNvSpPr txBox="1">
            <a:spLocks/>
          </p:cNvSpPr>
          <p:nvPr/>
        </p:nvSpPr>
        <p:spPr>
          <a:xfrm>
            <a:off x="231782" y="631180"/>
            <a:ext cx="11638793" cy="5822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Please Check the </a:t>
            </a:r>
            <a:r>
              <a:rPr lang="en-US" sz="3200" dirty="0" smtClean="0"/>
              <a:t>information </a:t>
            </a:r>
            <a:r>
              <a:rPr lang="en-US" sz="3200" dirty="0"/>
              <a:t>below before completing the ticket!</a:t>
            </a:r>
            <a:endParaRPr lang="en-US" sz="3200" dirty="0" smtClean="0"/>
          </a:p>
        </p:txBody>
      </p:sp>
      <p:pic>
        <p:nvPicPr>
          <p:cNvPr id="34" name="Picture 4" descr="https://cdn-icons-png.flaticon.com/512/3840/3840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39" y="1026194"/>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cdn-icons-png.flaticon.com/512/3841/384171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54" y="3425960"/>
            <a:ext cx="239264" cy="23926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s://cdn-icons-png.flaticon.com/512/3841/38417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039" y="5169373"/>
            <a:ext cx="247167" cy="2471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icons-png.flaticon.com/512/3840/38405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06339" y="1515307"/>
            <a:ext cx="239303" cy="239303"/>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ular Callout 25"/>
          <p:cNvSpPr/>
          <p:nvPr/>
        </p:nvSpPr>
        <p:spPr>
          <a:xfrm>
            <a:off x="3544799" y="3199608"/>
            <a:ext cx="8467078" cy="1480328"/>
          </a:xfrm>
          <a:prstGeom prst="wedgeRoundRectCallout">
            <a:avLst>
              <a:gd name="adj1" fmla="val -59687"/>
              <a:gd name="adj2" fmla="val -11061"/>
              <a:gd name="adj3" fmla="val 16667"/>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p:cNvSpPr txBox="1">
            <a:spLocks/>
          </p:cNvSpPr>
          <p:nvPr/>
        </p:nvSpPr>
        <p:spPr>
          <a:xfrm>
            <a:off x="3544799" y="3362791"/>
            <a:ext cx="8467078" cy="13484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       </a:t>
            </a:r>
            <a:r>
              <a:rPr lang="en-US" sz="2200" dirty="0" smtClean="0"/>
              <a:t>Step to check “Repair Parts” (Ticket &gt; Repair Parts &gt; Repair Parts Info)</a:t>
            </a:r>
          </a:p>
          <a:p>
            <a:pPr marL="0" indent="0">
              <a:buNone/>
            </a:pPr>
            <a:r>
              <a:rPr lang="en-US" sz="2200" dirty="0" smtClean="0"/>
              <a:t>*Check part status, delete not used parts, and leave the used parts! </a:t>
            </a:r>
          </a:p>
          <a:p>
            <a:pPr marL="0" indent="0">
              <a:buNone/>
            </a:pPr>
            <a:r>
              <a:rPr lang="en-US" sz="2200" dirty="0" smtClean="0"/>
              <a:t>  Proper </a:t>
            </a:r>
            <a:r>
              <a:rPr lang="en-US" sz="2200" dirty="0"/>
              <a:t>notes including Part #, Invoice #, Unique </a:t>
            </a:r>
            <a:r>
              <a:rPr lang="en-US" sz="2200" dirty="0" smtClean="0"/>
              <a:t>ID needed</a:t>
            </a:r>
            <a:endParaRPr lang="en-US" sz="2200" dirty="0"/>
          </a:p>
        </p:txBody>
      </p:sp>
      <p:pic>
        <p:nvPicPr>
          <p:cNvPr id="37" name="Picture 2" descr="https://cdn-icons-png.flaticon.com/512/3841/384171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66380" y="3447884"/>
            <a:ext cx="239907" cy="23926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s://cdn-icons-png.flaticon.com/512/3841/384171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97632" y="5560163"/>
            <a:ext cx="247167" cy="247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3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1000" fill="hold"/>
                                        <p:tgtEl>
                                          <p:spTgt spid="33">
                                            <p:txEl>
                                              <p:pRg st="0" end="0"/>
                                            </p:txEl>
                                          </p:spTgt>
                                        </p:tgtEl>
                                        <p:attrNameLst>
                                          <p:attrName>style.color</p:attrName>
                                        </p:attrNameLst>
                                      </p:cBhvr>
                                      <p:to>
                                        <p:clrVal>
                                          <a:srgbClr val="00B0F0"/>
                                        </p:clrVal>
                                      </p:to>
                                    </p:set>
                                    <p:set>
                                      <p:cBhvr>
                                        <p:cTn id="7" dur="1000" fill="hold"/>
                                        <p:tgtEl>
                                          <p:spTgt spid="33">
                                            <p:txEl>
                                              <p:pRg st="0" end="0"/>
                                            </p:txEl>
                                          </p:spTgt>
                                        </p:tgtEl>
                                        <p:attrNameLst>
                                          <p:attrName>fillcolor</p:attrName>
                                        </p:attrNameLst>
                                      </p:cBhvr>
                                      <p:to>
                                        <p:clrVal>
                                          <a:srgbClr val="00B0F0"/>
                                        </p:clrVal>
                                      </p:to>
                                    </p:set>
                                    <p:set>
                                      <p:cBhvr>
                                        <p:cTn id="8" dur="1000" fill="hold"/>
                                        <p:tgtEl>
                                          <p:spTgt spid="33">
                                            <p:txEl>
                                              <p:pRg st="0" end="0"/>
                                            </p:txEl>
                                          </p:spTgt>
                                        </p:tgtEl>
                                        <p:attrNameLst>
                                          <p:attrName>fill.type</p:attrName>
                                        </p:attrNameLst>
                                      </p:cBhvr>
                                      <p:to>
                                        <p:strVal val="solid"/>
                                      </p:to>
                                    </p:set>
                                  </p:childTnLst>
                                </p:cTn>
                              </p:par>
                            </p:childTnLst>
                          </p:cTn>
                        </p:par>
                        <p:par>
                          <p:cTn id="9" fill="hold">
                            <p:stCondLst>
                              <p:cond delay="3200"/>
                            </p:stCondLst>
                            <p:childTnLst>
                              <p:par>
                                <p:cTn id="10" presetID="2" presetClass="entr" presetSubtype="4" fill="hold" grpId="0"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700" fill="hold"/>
                                        <p:tgtEl>
                                          <p:spTgt spid="30"/>
                                        </p:tgtEl>
                                        <p:attrNameLst>
                                          <p:attrName>ppt_x</p:attrName>
                                        </p:attrNameLst>
                                      </p:cBhvr>
                                      <p:tavLst>
                                        <p:tav tm="0">
                                          <p:val>
                                            <p:strVal val="#ppt_x"/>
                                          </p:val>
                                        </p:tav>
                                        <p:tav tm="100000">
                                          <p:val>
                                            <p:strVal val="#ppt_x"/>
                                          </p:val>
                                        </p:tav>
                                      </p:tavLst>
                                    </p:anim>
                                    <p:anim calcmode="lin" valueType="num">
                                      <p:cBhvr additive="base">
                                        <p:cTn id="13" dur="700" fill="hold"/>
                                        <p:tgtEl>
                                          <p:spTgt spid="30"/>
                                        </p:tgtEl>
                                        <p:attrNameLst>
                                          <p:attrName>ppt_y</p:attrName>
                                        </p:attrNameLst>
                                      </p:cBhvr>
                                      <p:tavLst>
                                        <p:tav tm="0">
                                          <p:val>
                                            <p:strVal val="1+#ppt_h/2"/>
                                          </p:val>
                                        </p:tav>
                                        <p:tav tm="100000">
                                          <p:val>
                                            <p:strVal val="#ppt_y"/>
                                          </p:val>
                                        </p:tav>
                                      </p:tavLst>
                                    </p:anim>
                                  </p:childTnLst>
                                </p:cTn>
                              </p:par>
                            </p:childTnLst>
                          </p:cTn>
                        </p:par>
                        <p:par>
                          <p:cTn id="14" fill="hold">
                            <p:stCondLst>
                              <p:cond delay="3900"/>
                            </p:stCondLst>
                            <p:childTnLst>
                              <p:par>
                                <p:cTn id="15" presetID="42"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anim calcmode="lin" valueType="num">
                                      <p:cBhvr>
                                        <p:cTn id="18" dur="500" fill="hold"/>
                                        <p:tgtEl>
                                          <p:spTgt spid="19"/>
                                        </p:tgtEl>
                                        <p:attrNameLst>
                                          <p:attrName>ppt_x</p:attrName>
                                        </p:attrNameLst>
                                      </p:cBhvr>
                                      <p:tavLst>
                                        <p:tav tm="0">
                                          <p:val>
                                            <p:strVal val="#ppt_x"/>
                                          </p:val>
                                        </p:tav>
                                        <p:tav tm="100000">
                                          <p:val>
                                            <p:strVal val="#ppt_x"/>
                                          </p:val>
                                        </p:tav>
                                      </p:tavLst>
                                    </p:anim>
                                    <p:anim calcmode="lin" valueType="num">
                                      <p:cBhvr>
                                        <p:cTn id="19" dur="5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800"/>
                                        <p:tgtEl>
                                          <p:spTgt spid="23"/>
                                        </p:tgtEl>
                                      </p:cBhvr>
                                    </p:animEffect>
                                    <p:anim calcmode="lin" valueType="num">
                                      <p:cBhvr>
                                        <p:cTn id="23" dur="800" fill="hold"/>
                                        <p:tgtEl>
                                          <p:spTgt spid="23"/>
                                        </p:tgtEl>
                                        <p:attrNameLst>
                                          <p:attrName>ppt_x</p:attrName>
                                        </p:attrNameLst>
                                      </p:cBhvr>
                                      <p:tavLst>
                                        <p:tav tm="0">
                                          <p:val>
                                            <p:strVal val="#ppt_x"/>
                                          </p:val>
                                        </p:tav>
                                        <p:tav tm="100000">
                                          <p:val>
                                            <p:strVal val="#ppt_x"/>
                                          </p:val>
                                        </p:tav>
                                      </p:tavLst>
                                    </p:anim>
                                    <p:anim calcmode="lin" valueType="num">
                                      <p:cBhvr>
                                        <p:cTn id="24" dur="8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fade">
                                      <p:cBhvr>
                                        <p:cTn id="27" dur="800"/>
                                        <p:tgtEl>
                                          <p:spTgt spid="20">
                                            <p:txEl>
                                              <p:pRg st="0" end="0"/>
                                            </p:txEl>
                                          </p:spTgt>
                                        </p:tgtEl>
                                      </p:cBhvr>
                                    </p:animEffect>
                                    <p:anim calcmode="lin" valueType="num">
                                      <p:cBhvr>
                                        <p:cTn id="28" dur="8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29" dur="8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30" fill="hold">
                            <p:stCondLst>
                              <p:cond delay="4700"/>
                            </p:stCondLst>
                            <p:childTnLst>
                              <p:par>
                                <p:cTn id="31" presetID="42" presetClass="entr" presetSubtype="0" fill="hold" grpId="0" nodeType="afterEffect">
                                  <p:stCondLst>
                                    <p:cond delay="0"/>
                                  </p:stCondLst>
                                  <p:childTnLst>
                                    <p:set>
                                      <p:cBhvr>
                                        <p:cTn id="32" dur="1" fill="hold">
                                          <p:stCondLst>
                                            <p:cond delay="0"/>
                                          </p:stCondLst>
                                        </p:cTn>
                                        <p:tgtEl>
                                          <p:spTgt spid="20">
                                            <p:txEl>
                                              <p:pRg st="1" end="1"/>
                                            </p:txEl>
                                          </p:spTgt>
                                        </p:tgtEl>
                                        <p:attrNameLst>
                                          <p:attrName>style.visibility</p:attrName>
                                        </p:attrNameLst>
                                      </p:cBhvr>
                                      <p:to>
                                        <p:strVal val="visible"/>
                                      </p:to>
                                    </p:set>
                                    <p:animEffect transition="in" filter="fade">
                                      <p:cBhvr>
                                        <p:cTn id="33" dur="800"/>
                                        <p:tgtEl>
                                          <p:spTgt spid="20">
                                            <p:txEl>
                                              <p:pRg st="1" end="1"/>
                                            </p:txEl>
                                          </p:spTgt>
                                        </p:tgtEl>
                                      </p:cBhvr>
                                    </p:animEffect>
                                    <p:anim calcmode="lin" valueType="num">
                                      <p:cBhvr>
                                        <p:cTn id="34" dur="8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35" dur="8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par>
                          <p:cTn id="36" fill="hold">
                            <p:stCondLst>
                              <p:cond delay="5500"/>
                            </p:stCondLst>
                            <p:childTnLst>
                              <p:par>
                                <p:cTn id="37" presetID="2" presetClass="entr" presetSubtype="4" fill="hold" grpId="0" nodeType="after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00" fill="hold"/>
                                        <p:tgtEl>
                                          <p:spTgt spid="31"/>
                                        </p:tgtEl>
                                        <p:attrNameLst>
                                          <p:attrName>ppt_x</p:attrName>
                                        </p:attrNameLst>
                                      </p:cBhvr>
                                      <p:tavLst>
                                        <p:tav tm="0">
                                          <p:val>
                                            <p:strVal val="#ppt_x"/>
                                          </p:val>
                                        </p:tav>
                                        <p:tav tm="100000">
                                          <p:val>
                                            <p:strVal val="#ppt_x"/>
                                          </p:val>
                                        </p:tav>
                                      </p:tavLst>
                                    </p:anim>
                                    <p:anim calcmode="lin" valueType="num">
                                      <p:cBhvr additive="base">
                                        <p:cTn id="40" dur="700" fill="hold"/>
                                        <p:tgtEl>
                                          <p:spTgt spid="31"/>
                                        </p:tgtEl>
                                        <p:attrNameLst>
                                          <p:attrName>ppt_y</p:attrName>
                                        </p:attrNameLst>
                                      </p:cBhvr>
                                      <p:tavLst>
                                        <p:tav tm="0">
                                          <p:val>
                                            <p:strVal val="1+#ppt_h/2"/>
                                          </p:val>
                                        </p:tav>
                                        <p:tav tm="100000">
                                          <p:val>
                                            <p:strVal val="#ppt_y"/>
                                          </p:val>
                                        </p:tav>
                                      </p:tavLst>
                                    </p:anim>
                                  </p:childTnLst>
                                </p:cTn>
                              </p:par>
                            </p:childTnLst>
                          </p:cTn>
                        </p:par>
                        <p:par>
                          <p:cTn id="41" fill="hold">
                            <p:stCondLst>
                              <p:cond delay="6700"/>
                            </p:stCondLst>
                            <p:childTnLst>
                              <p:par>
                                <p:cTn id="42" presetID="42"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anim calcmode="lin" valueType="num">
                                      <p:cBhvr>
                                        <p:cTn id="45" dur="500" fill="hold"/>
                                        <p:tgtEl>
                                          <p:spTgt spid="26"/>
                                        </p:tgtEl>
                                        <p:attrNameLst>
                                          <p:attrName>ppt_x</p:attrName>
                                        </p:attrNameLst>
                                      </p:cBhvr>
                                      <p:tavLst>
                                        <p:tav tm="0">
                                          <p:val>
                                            <p:strVal val="#ppt_x"/>
                                          </p:val>
                                        </p:tav>
                                        <p:tav tm="100000">
                                          <p:val>
                                            <p:strVal val="#ppt_x"/>
                                          </p:val>
                                        </p:tav>
                                      </p:tavLst>
                                    </p:anim>
                                    <p:anim calcmode="lin" valueType="num">
                                      <p:cBhvr>
                                        <p:cTn id="46" dur="500" fill="hold"/>
                                        <p:tgtEl>
                                          <p:spTgt spid="26"/>
                                        </p:tgtEl>
                                        <p:attrNameLst>
                                          <p:attrName>ppt_y</p:attrName>
                                        </p:attrNameLst>
                                      </p:cBhvr>
                                      <p:tavLst>
                                        <p:tav tm="0">
                                          <p:val>
                                            <p:strVal val="#ppt_y+.1"/>
                                          </p:val>
                                        </p:tav>
                                        <p:tav tm="100000">
                                          <p:val>
                                            <p:strVal val="#ppt_y"/>
                                          </p:val>
                                        </p:tav>
                                      </p:tavLst>
                                    </p:anim>
                                  </p:childTnLst>
                                </p:cTn>
                              </p:par>
                            </p:childTnLst>
                          </p:cTn>
                        </p:par>
                        <p:par>
                          <p:cTn id="47" fill="hold">
                            <p:stCondLst>
                              <p:cond delay="7200"/>
                            </p:stCondLst>
                            <p:childTnLst>
                              <p:par>
                                <p:cTn id="48" presetID="42" presetClass="entr" presetSubtype="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800"/>
                                        <p:tgtEl>
                                          <p:spTgt spid="37"/>
                                        </p:tgtEl>
                                      </p:cBhvr>
                                    </p:animEffect>
                                    <p:anim calcmode="lin" valueType="num">
                                      <p:cBhvr>
                                        <p:cTn id="51" dur="800" fill="hold"/>
                                        <p:tgtEl>
                                          <p:spTgt spid="37"/>
                                        </p:tgtEl>
                                        <p:attrNameLst>
                                          <p:attrName>ppt_x</p:attrName>
                                        </p:attrNameLst>
                                      </p:cBhvr>
                                      <p:tavLst>
                                        <p:tav tm="0">
                                          <p:val>
                                            <p:strVal val="#ppt_x"/>
                                          </p:val>
                                        </p:tav>
                                        <p:tav tm="100000">
                                          <p:val>
                                            <p:strVal val="#ppt_x"/>
                                          </p:val>
                                        </p:tav>
                                      </p:tavLst>
                                    </p:anim>
                                    <p:anim calcmode="lin" valueType="num">
                                      <p:cBhvr>
                                        <p:cTn id="52" dur="8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800"/>
                                        <p:tgtEl>
                                          <p:spTgt spid="27"/>
                                        </p:tgtEl>
                                      </p:cBhvr>
                                    </p:animEffect>
                                    <p:anim calcmode="lin" valueType="num">
                                      <p:cBhvr>
                                        <p:cTn id="56" dur="800" fill="hold"/>
                                        <p:tgtEl>
                                          <p:spTgt spid="27"/>
                                        </p:tgtEl>
                                        <p:attrNameLst>
                                          <p:attrName>ppt_x</p:attrName>
                                        </p:attrNameLst>
                                      </p:cBhvr>
                                      <p:tavLst>
                                        <p:tav tm="0">
                                          <p:val>
                                            <p:strVal val="#ppt_x"/>
                                          </p:val>
                                        </p:tav>
                                        <p:tav tm="100000">
                                          <p:val>
                                            <p:strVal val="#ppt_x"/>
                                          </p:val>
                                        </p:tav>
                                      </p:tavLst>
                                    </p:anim>
                                    <p:anim calcmode="lin" valueType="num">
                                      <p:cBhvr>
                                        <p:cTn id="57" dur="800" fill="hold"/>
                                        <p:tgtEl>
                                          <p:spTgt spid="27"/>
                                        </p:tgtEl>
                                        <p:attrNameLst>
                                          <p:attrName>ppt_y</p:attrName>
                                        </p:attrNameLst>
                                      </p:cBhvr>
                                      <p:tavLst>
                                        <p:tav tm="0">
                                          <p:val>
                                            <p:strVal val="#ppt_y+.1"/>
                                          </p:val>
                                        </p:tav>
                                        <p:tav tm="100000">
                                          <p:val>
                                            <p:strVal val="#ppt_y"/>
                                          </p:val>
                                        </p:tav>
                                      </p:tavLst>
                                    </p:anim>
                                  </p:childTnLst>
                                </p:cTn>
                              </p:par>
                            </p:childTnLst>
                          </p:cTn>
                        </p:par>
                        <p:par>
                          <p:cTn id="58" fill="hold">
                            <p:stCondLst>
                              <p:cond delay="8000"/>
                            </p:stCondLst>
                            <p:childTnLst>
                              <p:par>
                                <p:cTn id="59" presetID="2" presetClass="entr" presetSubtype="4" fill="hold" grpId="0" nodeType="after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700" fill="hold"/>
                                        <p:tgtEl>
                                          <p:spTgt spid="32"/>
                                        </p:tgtEl>
                                        <p:attrNameLst>
                                          <p:attrName>ppt_x</p:attrName>
                                        </p:attrNameLst>
                                      </p:cBhvr>
                                      <p:tavLst>
                                        <p:tav tm="0">
                                          <p:val>
                                            <p:strVal val="#ppt_x"/>
                                          </p:val>
                                        </p:tav>
                                        <p:tav tm="100000">
                                          <p:val>
                                            <p:strVal val="#ppt_x"/>
                                          </p:val>
                                        </p:tav>
                                      </p:tavLst>
                                    </p:anim>
                                    <p:anim calcmode="lin" valueType="num">
                                      <p:cBhvr additive="base">
                                        <p:cTn id="62" dur="700" fill="hold"/>
                                        <p:tgtEl>
                                          <p:spTgt spid="32"/>
                                        </p:tgtEl>
                                        <p:attrNameLst>
                                          <p:attrName>ppt_y</p:attrName>
                                        </p:attrNameLst>
                                      </p:cBhvr>
                                      <p:tavLst>
                                        <p:tav tm="0">
                                          <p:val>
                                            <p:strVal val="1+#ppt_h/2"/>
                                          </p:val>
                                        </p:tav>
                                        <p:tav tm="100000">
                                          <p:val>
                                            <p:strVal val="#ppt_y"/>
                                          </p:val>
                                        </p:tav>
                                      </p:tavLst>
                                    </p:anim>
                                  </p:childTnLst>
                                </p:cTn>
                              </p:par>
                            </p:childTnLst>
                          </p:cTn>
                        </p:par>
                        <p:par>
                          <p:cTn id="63" fill="hold">
                            <p:stCondLst>
                              <p:cond delay="9200"/>
                            </p:stCondLst>
                            <p:childTnLst>
                              <p:par>
                                <p:cTn id="64" presetID="42" presetClass="entr" presetSubtype="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anim calcmode="lin" valueType="num">
                                      <p:cBhvr>
                                        <p:cTn id="67" dur="500" fill="hold"/>
                                        <p:tgtEl>
                                          <p:spTgt spid="28"/>
                                        </p:tgtEl>
                                        <p:attrNameLst>
                                          <p:attrName>ppt_x</p:attrName>
                                        </p:attrNameLst>
                                      </p:cBhvr>
                                      <p:tavLst>
                                        <p:tav tm="0">
                                          <p:val>
                                            <p:strVal val="#ppt_x"/>
                                          </p:val>
                                        </p:tav>
                                        <p:tav tm="100000">
                                          <p:val>
                                            <p:strVal val="#ppt_x"/>
                                          </p:val>
                                        </p:tav>
                                      </p:tavLst>
                                    </p:anim>
                                    <p:anim calcmode="lin" valueType="num">
                                      <p:cBhvr>
                                        <p:cTn id="68" dur="500" fill="hold"/>
                                        <p:tgtEl>
                                          <p:spTgt spid="28"/>
                                        </p:tgtEl>
                                        <p:attrNameLst>
                                          <p:attrName>ppt_y</p:attrName>
                                        </p:attrNameLst>
                                      </p:cBhvr>
                                      <p:tavLst>
                                        <p:tav tm="0">
                                          <p:val>
                                            <p:strVal val="#ppt_y+.1"/>
                                          </p:val>
                                        </p:tav>
                                        <p:tav tm="100000">
                                          <p:val>
                                            <p:strVal val="#ppt_y"/>
                                          </p:val>
                                        </p:tav>
                                      </p:tavLst>
                                    </p:anim>
                                  </p:childTnLst>
                                </p:cTn>
                              </p:par>
                            </p:childTnLst>
                          </p:cTn>
                        </p:par>
                        <p:par>
                          <p:cTn id="69" fill="hold">
                            <p:stCondLst>
                              <p:cond delay="9700"/>
                            </p:stCondLst>
                            <p:childTnLst>
                              <p:par>
                                <p:cTn id="70" presetID="42" presetClass="entr" presetSubtype="0" fill="hold"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800"/>
                                        <p:tgtEl>
                                          <p:spTgt spid="38"/>
                                        </p:tgtEl>
                                      </p:cBhvr>
                                    </p:animEffect>
                                    <p:anim calcmode="lin" valueType="num">
                                      <p:cBhvr>
                                        <p:cTn id="73" dur="800" fill="hold"/>
                                        <p:tgtEl>
                                          <p:spTgt spid="38"/>
                                        </p:tgtEl>
                                        <p:attrNameLst>
                                          <p:attrName>ppt_x</p:attrName>
                                        </p:attrNameLst>
                                      </p:cBhvr>
                                      <p:tavLst>
                                        <p:tav tm="0">
                                          <p:val>
                                            <p:strVal val="#ppt_x"/>
                                          </p:val>
                                        </p:tav>
                                        <p:tav tm="100000">
                                          <p:val>
                                            <p:strVal val="#ppt_x"/>
                                          </p:val>
                                        </p:tav>
                                      </p:tavLst>
                                    </p:anim>
                                    <p:anim calcmode="lin" valueType="num">
                                      <p:cBhvr>
                                        <p:cTn id="74" dur="800" fill="hold"/>
                                        <p:tgtEl>
                                          <p:spTgt spid="3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800"/>
                                        <p:tgtEl>
                                          <p:spTgt spid="29"/>
                                        </p:tgtEl>
                                      </p:cBhvr>
                                    </p:animEffect>
                                    <p:anim calcmode="lin" valueType="num">
                                      <p:cBhvr>
                                        <p:cTn id="78" dur="800" fill="hold"/>
                                        <p:tgtEl>
                                          <p:spTgt spid="29"/>
                                        </p:tgtEl>
                                        <p:attrNameLst>
                                          <p:attrName>ppt_x</p:attrName>
                                        </p:attrNameLst>
                                      </p:cBhvr>
                                      <p:tavLst>
                                        <p:tav tm="0">
                                          <p:val>
                                            <p:strVal val="#ppt_x"/>
                                          </p:val>
                                        </p:tav>
                                        <p:tav tm="100000">
                                          <p:val>
                                            <p:strVal val="#ppt_x"/>
                                          </p:val>
                                        </p:tav>
                                      </p:tavLst>
                                    </p:anim>
                                    <p:anim calcmode="lin" valueType="num">
                                      <p:cBhvr>
                                        <p:cTn id="79" dur="8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uiExpand="1" build="p"/>
      <p:bldP spid="28" grpId="0" animBg="1"/>
      <p:bldP spid="29" grpId="0"/>
      <p:bldP spid="30" grpId="0" animBg="1"/>
      <p:bldP spid="31" grpId="0" animBg="1"/>
      <p:bldP spid="32" grpId="0" animBg="1"/>
      <p:bldP spid="33" grpId="0" build="p"/>
      <p:bldP spid="26"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66" t="13870" r="61084" b="28987"/>
          <a:stretch/>
        </p:blipFill>
        <p:spPr>
          <a:xfrm>
            <a:off x="114363" y="504661"/>
            <a:ext cx="10864384" cy="4539311"/>
          </a:xfrm>
          <a:prstGeom prst="rect">
            <a:avLst/>
          </a:prstGeom>
        </p:spPr>
      </p:pic>
      <p:sp>
        <p:nvSpPr>
          <p:cNvPr id="10" name="Title 1"/>
          <p:cNvSpPr txBox="1">
            <a:spLocks/>
          </p:cNvSpPr>
          <p:nvPr/>
        </p:nvSpPr>
        <p:spPr>
          <a:xfrm>
            <a:off x="180692" y="108062"/>
            <a:ext cx="655548" cy="667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latin typeface="+mn-lt"/>
            </a:endParaRPr>
          </a:p>
        </p:txBody>
      </p:sp>
      <p:sp>
        <p:nvSpPr>
          <p:cNvPr id="25" name="Title 8"/>
          <p:cNvSpPr txBox="1">
            <a:spLocks/>
          </p:cNvSpPr>
          <p:nvPr/>
        </p:nvSpPr>
        <p:spPr>
          <a:xfrm>
            <a:off x="180692" y="-30999"/>
            <a:ext cx="5985624" cy="695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smtClean="0">
                <a:latin typeface="+mn-lt"/>
              </a:rPr>
              <a:t>1. Ticket Complete</a:t>
            </a:r>
            <a:endParaRPr lang="en-US" sz="3200" b="1" u="sng" dirty="0">
              <a:latin typeface="+mn-lt"/>
            </a:endParaRPr>
          </a:p>
        </p:txBody>
      </p:sp>
      <p:pic>
        <p:nvPicPr>
          <p:cNvPr id="26" name="Picture 2" descr="https://cdn-icons-png.flaticon.com/512/2725/272578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4709" y="3024001"/>
            <a:ext cx="530001" cy="530001"/>
          </a:xfrm>
          <a:prstGeom prst="rect">
            <a:avLst/>
          </a:prstGeom>
          <a:noFill/>
          <a:extLst>
            <a:ext uri="{909E8E84-426E-40DD-AFC4-6F175D3DCCD1}">
              <a14:hiddenFill xmlns:a14="http://schemas.microsoft.com/office/drawing/2010/main">
                <a:solidFill>
                  <a:srgbClr val="FFFFFF"/>
                </a:solidFill>
              </a14:hiddenFill>
            </a:ext>
          </a:extLst>
        </p:spPr>
      </p:pic>
      <p:sp>
        <p:nvSpPr>
          <p:cNvPr id="27" name="Content Placeholder 2"/>
          <p:cNvSpPr>
            <a:spLocks noGrp="1"/>
          </p:cNvSpPr>
          <p:nvPr>
            <p:ph idx="1"/>
          </p:nvPr>
        </p:nvSpPr>
        <p:spPr>
          <a:xfrm>
            <a:off x="114420" y="5154925"/>
            <a:ext cx="11947577" cy="1213374"/>
          </a:xfrm>
        </p:spPr>
        <p:txBody>
          <a:bodyPr>
            <a:noAutofit/>
          </a:bodyPr>
          <a:lstStyle/>
          <a:p>
            <a:pPr marL="514350" indent="-514350">
              <a:buFont typeface="+mj-lt"/>
              <a:buAutoNum type="arabicPeriod"/>
            </a:pPr>
            <a:r>
              <a:rPr lang="en-US" sz="3200" dirty="0" smtClean="0"/>
              <a:t>Input “</a:t>
            </a:r>
            <a:r>
              <a:rPr lang="en-US" sz="3200" u="sng" dirty="0" smtClean="0"/>
              <a:t>Defect</a:t>
            </a:r>
            <a:r>
              <a:rPr lang="en-US" sz="3200" dirty="0" smtClean="0"/>
              <a:t> code” (</a:t>
            </a:r>
            <a:r>
              <a:rPr lang="ko-KR" altLang="en-US" sz="3200" dirty="0" smtClean="0"/>
              <a:t>⭐</a:t>
            </a:r>
            <a:r>
              <a:rPr lang="en-US" altLang="ko-KR" sz="3200" dirty="0"/>
              <a:t> </a:t>
            </a:r>
            <a:r>
              <a:rPr lang="en-US" altLang="ko-KR" sz="3200" dirty="0" smtClean="0"/>
              <a:t>: most common reason used by technicians)</a:t>
            </a:r>
          </a:p>
          <a:p>
            <a:pPr marL="514350" indent="-514350">
              <a:buFont typeface="+mj-lt"/>
              <a:buAutoNum type="arabicPeriod"/>
            </a:pPr>
            <a:r>
              <a:rPr lang="en-US" sz="3200" dirty="0" smtClean="0"/>
              <a:t>Input “</a:t>
            </a:r>
            <a:r>
              <a:rPr lang="en-US" sz="3200" u="sng" dirty="0" smtClean="0"/>
              <a:t>Defect</a:t>
            </a:r>
            <a:r>
              <a:rPr lang="en-US" sz="3200" dirty="0" smtClean="0"/>
              <a:t> description”</a:t>
            </a:r>
          </a:p>
        </p:txBody>
      </p:sp>
      <p:pic>
        <p:nvPicPr>
          <p:cNvPr id="11" name="Picture 2" descr="https://cdn-icons-png.flaticon.com/512/2725/272578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1097" y="3023035"/>
            <a:ext cx="530001" cy="530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cdn-icons-png.flaticon.com/512/3840/3840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5058" y="3419434"/>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dn-icons-png.flaticon.com/512/3841/384171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1466" y="3373975"/>
            <a:ext cx="239264" cy="239264"/>
          </a:xfrm>
          <a:prstGeom prst="rect">
            <a:avLst/>
          </a:prstGeom>
          <a:noFill/>
          <a:extLst>
            <a:ext uri="{909E8E84-426E-40DD-AFC4-6F175D3DCCD1}">
              <a14:hiddenFill xmlns:a14="http://schemas.microsoft.com/office/drawing/2010/main">
                <a:solidFill>
                  <a:srgbClr val="FFFFFF"/>
                </a:solidFill>
              </a14:hiddenFill>
            </a:ext>
          </a:extLst>
        </p:spPr>
      </p:pic>
      <p:sp>
        <p:nvSpPr>
          <p:cNvPr id="14" name="Frame 13"/>
          <p:cNvSpPr/>
          <p:nvPr/>
        </p:nvSpPr>
        <p:spPr>
          <a:xfrm>
            <a:off x="137060" y="3023035"/>
            <a:ext cx="645735" cy="265201"/>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5546555" y="3023034"/>
            <a:ext cx="645735" cy="265201"/>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784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00" fill="hold"/>
                                        <p:tgtEl>
                                          <p:spTgt spid="14"/>
                                        </p:tgtEl>
                                        <p:attrNameLst>
                                          <p:attrName>ppt_x</p:attrName>
                                        </p:attrNameLst>
                                      </p:cBhvr>
                                      <p:tavLst>
                                        <p:tav tm="0">
                                          <p:val>
                                            <p:strVal val="#ppt_x"/>
                                          </p:val>
                                        </p:tav>
                                        <p:tav tm="100000">
                                          <p:val>
                                            <p:strVal val="#ppt_x"/>
                                          </p:val>
                                        </p:tav>
                                      </p:tavLst>
                                    </p:anim>
                                    <p:anim calcmode="lin" valueType="num">
                                      <p:cBhvr additive="base">
                                        <p:cTn id="8" dur="7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700"/>
                            </p:stCondLst>
                            <p:childTnLst>
                              <p:par>
                                <p:cTn id="10" presetID="16" presetClass="emph" presetSubtype="0" fill="hold" grpId="0" nodeType="afterEffect">
                                  <p:stCondLst>
                                    <p:cond delay="0"/>
                                  </p:stCondLst>
                                  <p:iterate type="lt">
                                    <p:tmPct val="4000"/>
                                  </p:iterate>
                                  <p:childTnLst>
                                    <p:set>
                                      <p:cBhvr override="childStyle">
                                        <p:cTn id="11" dur="1000" fill="hold"/>
                                        <p:tgtEl>
                                          <p:spTgt spid="27">
                                            <p:txEl>
                                              <p:pRg st="0" end="0"/>
                                            </p:txEl>
                                          </p:spTgt>
                                        </p:tgtEl>
                                        <p:attrNameLst>
                                          <p:attrName>style.color</p:attrName>
                                        </p:attrNameLst>
                                      </p:cBhvr>
                                      <p:to>
                                        <p:clrVal>
                                          <a:srgbClr val="00B0F0"/>
                                        </p:clrVal>
                                      </p:to>
                                    </p:set>
                                    <p:set>
                                      <p:cBhvr>
                                        <p:cTn id="12" dur="1000" fill="hold"/>
                                        <p:tgtEl>
                                          <p:spTgt spid="27">
                                            <p:txEl>
                                              <p:pRg st="0" end="0"/>
                                            </p:txEl>
                                          </p:spTgt>
                                        </p:tgtEl>
                                        <p:attrNameLst>
                                          <p:attrName>fillcolor</p:attrName>
                                        </p:attrNameLst>
                                      </p:cBhvr>
                                      <p:to>
                                        <p:clrVal>
                                          <a:srgbClr val="00B0F0"/>
                                        </p:clrVal>
                                      </p:to>
                                    </p:set>
                                    <p:set>
                                      <p:cBhvr>
                                        <p:cTn id="13" dur="1000" fill="hold"/>
                                        <p:tgtEl>
                                          <p:spTgt spid="27">
                                            <p:txEl>
                                              <p:pRg st="0" end="0"/>
                                            </p:txEl>
                                          </p:spTgt>
                                        </p:tgtEl>
                                        <p:attrNameLst>
                                          <p:attrName>fill.type</p:attrName>
                                        </p:attrNameLst>
                                      </p:cBhvr>
                                      <p:to>
                                        <p:strVal val="solid"/>
                                      </p:to>
                                    </p:set>
                                  </p:childTnLst>
                                </p:cTn>
                              </p:par>
                            </p:childTnLst>
                          </p:cTn>
                        </p:par>
                        <p:par>
                          <p:cTn id="14" fill="hold">
                            <p:stCondLst>
                              <p:cond delay="3820"/>
                            </p:stCondLst>
                            <p:childTnLst>
                              <p:par>
                                <p:cTn id="15" presetID="8" presetClass="emph" presetSubtype="0" fill="hold" nodeType="afterEffect">
                                  <p:stCondLst>
                                    <p:cond delay="0"/>
                                  </p:stCondLst>
                                  <p:childTnLst>
                                    <p:animRot by="21600000">
                                      <p:cBhvr>
                                        <p:cTn id="16" dur="1000" fill="hold"/>
                                        <p:tgtEl>
                                          <p:spTgt spid="26"/>
                                        </p:tgtEl>
                                        <p:attrNameLst>
                                          <p:attrName>r</p:attrName>
                                        </p:attrNameLst>
                                      </p:cBhvr>
                                    </p:animRot>
                                  </p:childTnLst>
                                </p:cTn>
                              </p:par>
                            </p:childTnLst>
                          </p:cTn>
                        </p:par>
                        <p:par>
                          <p:cTn id="17" fill="hold">
                            <p:stCondLst>
                              <p:cond delay="4820"/>
                            </p:stCondLst>
                            <p:childTnLst>
                              <p:par>
                                <p:cTn id="18" presetID="2" presetClass="entr" presetSubtype="4" fill="hold" grpId="0" nodeType="afterEffect">
                                  <p:stCondLst>
                                    <p:cond delay="50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700" fill="hold"/>
                                        <p:tgtEl>
                                          <p:spTgt spid="15"/>
                                        </p:tgtEl>
                                        <p:attrNameLst>
                                          <p:attrName>ppt_x</p:attrName>
                                        </p:attrNameLst>
                                      </p:cBhvr>
                                      <p:tavLst>
                                        <p:tav tm="0">
                                          <p:val>
                                            <p:strVal val="#ppt_x"/>
                                          </p:val>
                                        </p:tav>
                                        <p:tav tm="100000">
                                          <p:val>
                                            <p:strVal val="#ppt_x"/>
                                          </p:val>
                                        </p:tav>
                                      </p:tavLst>
                                    </p:anim>
                                    <p:anim calcmode="lin" valueType="num">
                                      <p:cBhvr additive="base">
                                        <p:cTn id="21" dur="7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6020"/>
                            </p:stCondLst>
                            <p:childTnLst>
                              <p:par>
                                <p:cTn id="23" presetID="16" presetClass="emph" presetSubtype="0" fill="hold" grpId="0" nodeType="afterEffect">
                                  <p:stCondLst>
                                    <p:cond delay="500"/>
                                  </p:stCondLst>
                                  <p:iterate type="lt">
                                    <p:tmPct val="4000"/>
                                  </p:iterate>
                                  <p:childTnLst>
                                    <p:set>
                                      <p:cBhvr override="childStyle">
                                        <p:cTn id="24" dur="1000" fill="hold"/>
                                        <p:tgtEl>
                                          <p:spTgt spid="27">
                                            <p:txEl>
                                              <p:pRg st="1" end="1"/>
                                            </p:txEl>
                                          </p:spTgt>
                                        </p:tgtEl>
                                        <p:attrNameLst>
                                          <p:attrName>style.color</p:attrName>
                                        </p:attrNameLst>
                                      </p:cBhvr>
                                      <p:to>
                                        <p:clrVal>
                                          <a:srgbClr val="00B0F0"/>
                                        </p:clrVal>
                                      </p:to>
                                    </p:set>
                                    <p:set>
                                      <p:cBhvr>
                                        <p:cTn id="25" dur="1000" fill="hold"/>
                                        <p:tgtEl>
                                          <p:spTgt spid="27">
                                            <p:txEl>
                                              <p:pRg st="1" end="1"/>
                                            </p:txEl>
                                          </p:spTgt>
                                        </p:tgtEl>
                                        <p:attrNameLst>
                                          <p:attrName>fillcolor</p:attrName>
                                        </p:attrNameLst>
                                      </p:cBhvr>
                                      <p:to>
                                        <p:clrVal>
                                          <a:srgbClr val="00B0F0"/>
                                        </p:clrVal>
                                      </p:to>
                                    </p:set>
                                    <p:set>
                                      <p:cBhvr>
                                        <p:cTn id="26" dur="1000" fill="hold"/>
                                        <p:tgtEl>
                                          <p:spTgt spid="27">
                                            <p:txEl>
                                              <p:pRg st="1" end="1"/>
                                            </p:txEl>
                                          </p:spTgt>
                                        </p:tgtEl>
                                        <p:attrNameLst>
                                          <p:attrName>fill.type</p:attrName>
                                        </p:attrNameLst>
                                      </p:cBhvr>
                                      <p:to>
                                        <p:strVal val="solid"/>
                                      </p:to>
                                    </p:set>
                                  </p:childTnLst>
                                </p:cTn>
                              </p:par>
                            </p:childTnLst>
                          </p:cTn>
                        </p:par>
                        <p:par>
                          <p:cTn id="27" fill="hold">
                            <p:stCondLst>
                              <p:cond delay="8440"/>
                            </p:stCondLst>
                            <p:childTnLst>
                              <p:par>
                                <p:cTn id="28" presetID="8" presetClass="emph" presetSubtype="0" fill="hold" nodeType="afterEffect">
                                  <p:stCondLst>
                                    <p:cond delay="0"/>
                                  </p:stCondLst>
                                  <p:childTnLst>
                                    <p:animRot by="21600000">
                                      <p:cBhvr>
                                        <p:cTn id="29" dur="1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56" t="13879" r="61406" b="25735"/>
          <a:stretch/>
        </p:blipFill>
        <p:spPr>
          <a:xfrm>
            <a:off x="86227" y="581096"/>
            <a:ext cx="10839330" cy="4785916"/>
          </a:xfrm>
          <a:prstGeom prst="rect">
            <a:avLst/>
          </a:prstGeom>
        </p:spPr>
      </p:pic>
      <p:sp>
        <p:nvSpPr>
          <p:cNvPr id="10" name="Title 1"/>
          <p:cNvSpPr txBox="1">
            <a:spLocks/>
          </p:cNvSpPr>
          <p:nvPr/>
        </p:nvSpPr>
        <p:spPr>
          <a:xfrm>
            <a:off x="180692" y="108062"/>
            <a:ext cx="655548" cy="667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latin typeface="+mn-lt"/>
            </a:endParaRPr>
          </a:p>
        </p:txBody>
      </p:sp>
      <p:sp>
        <p:nvSpPr>
          <p:cNvPr id="25" name="Title 8"/>
          <p:cNvSpPr txBox="1">
            <a:spLocks/>
          </p:cNvSpPr>
          <p:nvPr/>
        </p:nvSpPr>
        <p:spPr>
          <a:xfrm>
            <a:off x="180692" y="-30999"/>
            <a:ext cx="5985624" cy="695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smtClean="0">
                <a:latin typeface="+mn-lt"/>
              </a:rPr>
              <a:t>1. Ticket Complete</a:t>
            </a:r>
            <a:endParaRPr lang="en-US" sz="3200" b="1" u="sng" dirty="0">
              <a:latin typeface="+mn-lt"/>
            </a:endParaRPr>
          </a:p>
        </p:txBody>
      </p:sp>
      <p:pic>
        <p:nvPicPr>
          <p:cNvPr id="26" name="Picture 2" descr="https://cdn-icons-png.flaticon.com/512/2725/272578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3573" y="3340278"/>
            <a:ext cx="530001" cy="530001"/>
          </a:xfrm>
          <a:prstGeom prst="rect">
            <a:avLst/>
          </a:prstGeom>
          <a:noFill/>
          <a:extLst>
            <a:ext uri="{909E8E84-426E-40DD-AFC4-6F175D3DCCD1}">
              <a14:hiddenFill xmlns:a14="http://schemas.microsoft.com/office/drawing/2010/main">
                <a:solidFill>
                  <a:srgbClr val="FFFFFF"/>
                </a:solidFill>
              </a14:hiddenFill>
            </a:ext>
          </a:extLst>
        </p:spPr>
      </p:pic>
      <p:sp>
        <p:nvSpPr>
          <p:cNvPr id="27" name="Content Placeholder 2"/>
          <p:cNvSpPr>
            <a:spLocks noGrp="1"/>
          </p:cNvSpPr>
          <p:nvPr>
            <p:ph idx="1"/>
          </p:nvPr>
        </p:nvSpPr>
        <p:spPr>
          <a:xfrm>
            <a:off x="86227" y="5372420"/>
            <a:ext cx="11947577" cy="1213374"/>
          </a:xfrm>
        </p:spPr>
        <p:txBody>
          <a:bodyPr>
            <a:noAutofit/>
          </a:bodyPr>
          <a:lstStyle/>
          <a:p>
            <a:pPr marL="514350" indent="-514350">
              <a:buFont typeface="+mj-lt"/>
              <a:buAutoNum type="arabicPeriod"/>
            </a:pPr>
            <a:r>
              <a:rPr lang="en-US" sz="3200" dirty="0" smtClean="0"/>
              <a:t>Input “</a:t>
            </a:r>
            <a:r>
              <a:rPr lang="en-US" sz="3200" u="sng" dirty="0" smtClean="0"/>
              <a:t>Repair</a:t>
            </a:r>
            <a:r>
              <a:rPr lang="en-US" sz="3200" dirty="0" smtClean="0"/>
              <a:t> code” (</a:t>
            </a:r>
            <a:r>
              <a:rPr lang="ko-KR" altLang="en-US" sz="3200" dirty="0" smtClean="0"/>
              <a:t>⭐</a:t>
            </a:r>
            <a:r>
              <a:rPr lang="en-US" altLang="ko-KR" sz="3200" dirty="0"/>
              <a:t> </a:t>
            </a:r>
            <a:r>
              <a:rPr lang="en-US" altLang="ko-KR" sz="3200" dirty="0" smtClean="0"/>
              <a:t>: most common reason used by technicians)</a:t>
            </a:r>
          </a:p>
          <a:p>
            <a:pPr marL="514350" indent="-514350">
              <a:buFont typeface="+mj-lt"/>
              <a:buAutoNum type="arabicPeriod"/>
            </a:pPr>
            <a:r>
              <a:rPr lang="en-US" sz="3200" dirty="0" smtClean="0"/>
              <a:t>Input “</a:t>
            </a:r>
            <a:r>
              <a:rPr lang="en-US" sz="3200" u="sng" dirty="0" smtClean="0"/>
              <a:t>Repair</a:t>
            </a:r>
            <a:r>
              <a:rPr lang="en-US" sz="3200" dirty="0" smtClean="0"/>
              <a:t> description”</a:t>
            </a:r>
          </a:p>
        </p:txBody>
      </p:sp>
      <p:pic>
        <p:nvPicPr>
          <p:cNvPr id="11" name="Picture 2" descr="https://cdn-icons-png.flaticon.com/512/2725/272578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620" y="3307585"/>
            <a:ext cx="530001" cy="530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cdn-icons-png.flaticon.com/512/3840/3840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3922" y="3735711"/>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dn-icons-png.flaticon.com/512/3841/384171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69989" y="3658525"/>
            <a:ext cx="239264" cy="239264"/>
          </a:xfrm>
          <a:prstGeom prst="rect">
            <a:avLst/>
          </a:prstGeom>
          <a:noFill/>
          <a:extLst>
            <a:ext uri="{909E8E84-426E-40DD-AFC4-6F175D3DCCD1}">
              <a14:hiddenFill xmlns:a14="http://schemas.microsoft.com/office/drawing/2010/main">
                <a:solidFill>
                  <a:srgbClr val="FFFFFF"/>
                </a:solidFill>
              </a14:hiddenFill>
            </a:ext>
          </a:extLst>
        </p:spPr>
      </p:pic>
      <p:sp>
        <p:nvSpPr>
          <p:cNvPr id="14" name="Frame 13"/>
          <p:cNvSpPr/>
          <p:nvPr/>
        </p:nvSpPr>
        <p:spPr>
          <a:xfrm>
            <a:off x="180692" y="3312403"/>
            <a:ext cx="645735" cy="265201"/>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5563042" y="3312403"/>
            <a:ext cx="645735" cy="265201"/>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784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00" fill="hold"/>
                                        <p:tgtEl>
                                          <p:spTgt spid="14"/>
                                        </p:tgtEl>
                                        <p:attrNameLst>
                                          <p:attrName>ppt_x</p:attrName>
                                        </p:attrNameLst>
                                      </p:cBhvr>
                                      <p:tavLst>
                                        <p:tav tm="0">
                                          <p:val>
                                            <p:strVal val="#ppt_x"/>
                                          </p:val>
                                        </p:tav>
                                        <p:tav tm="100000">
                                          <p:val>
                                            <p:strVal val="#ppt_x"/>
                                          </p:val>
                                        </p:tav>
                                      </p:tavLst>
                                    </p:anim>
                                    <p:anim calcmode="lin" valueType="num">
                                      <p:cBhvr additive="base">
                                        <p:cTn id="8" dur="7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700"/>
                            </p:stCondLst>
                            <p:childTnLst>
                              <p:par>
                                <p:cTn id="10" presetID="16" presetClass="emph" presetSubtype="0" fill="hold" grpId="0" nodeType="afterEffect">
                                  <p:stCondLst>
                                    <p:cond delay="0"/>
                                  </p:stCondLst>
                                  <p:iterate type="lt">
                                    <p:tmPct val="4000"/>
                                  </p:iterate>
                                  <p:childTnLst>
                                    <p:set>
                                      <p:cBhvr override="childStyle">
                                        <p:cTn id="11" dur="1000" fill="hold"/>
                                        <p:tgtEl>
                                          <p:spTgt spid="27">
                                            <p:txEl>
                                              <p:pRg st="0" end="0"/>
                                            </p:txEl>
                                          </p:spTgt>
                                        </p:tgtEl>
                                        <p:attrNameLst>
                                          <p:attrName>style.color</p:attrName>
                                        </p:attrNameLst>
                                      </p:cBhvr>
                                      <p:to>
                                        <p:clrVal>
                                          <a:srgbClr val="00B0F0"/>
                                        </p:clrVal>
                                      </p:to>
                                    </p:set>
                                    <p:set>
                                      <p:cBhvr>
                                        <p:cTn id="12" dur="1000" fill="hold"/>
                                        <p:tgtEl>
                                          <p:spTgt spid="27">
                                            <p:txEl>
                                              <p:pRg st="0" end="0"/>
                                            </p:txEl>
                                          </p:spTgt>
                                        </p:tgtEl>
                                        <p:attrNameLst>
                                          <p:attrName>fillcolor</p:attrName>
                                        </p:attrNameLst>
                                      </p:cBhvr>
                                      <p:to>
                                        <p:clrVal>
                                          <a:srgbClr val="00B0F0"/>
                                        </p:clrVal>
                                      </p:to>
                                    </p:set>
                                    <p:set>
                                      <p:cBhvr>
                                        <p:cTn id="13" dur="1000" fill="hold"/>
                                        <p:tgtEl>
                                          <p:spTgt spid="27">
                                            <p:txEl>
                                              <p:pRg st="0" end="0"/>
                                            </p:txEl>
                                          </p:spTgt>
                                        </p:tgtEl>
                                        <p:attrNameLst>
                                          <p:attrName>fill.type</p:attrName>
                                        </p:attrNameLst>
                                      </p:cBhvr>
                                      <p:to>
                                        <p:strVal val="solid"/>
                                      </p:to>
                                    </p:set>
                                  </p:childTnLst>
                                </p:cTn>
                              </p:par>
                            </p:childTnLst>
                          </p:cTn>
                        </p:par>
                        <p:par>
                          <p:cTn id="14" fill="hold">
                            <p:stCondLst>
                              <p:cond delay="3820"/>
                            </p:stCondLst>
                            <p:childTnLst>
                              <p:par>
                                <p:cTn id="15" presetID="8" presetClass="emph" presetSubtype="0" fill="hold" nodeType="afterEffect">
                                  <p:stCondLst>
                                    <p:cond delay="0"/>
                                  </p:stCondLst>
                                  <p:childTnLst>
                                    <p:animRot by="21600000">
                                      <p:cBhvr>
                                        <p:cTn id="16" dur="1000" fill="hold"/>
                                        <p:tgtEl>
                                          <p:spTgt spid="26"/>
                                        </p:tgtEl>
                                        <p:attrNameLst>
                                          <p:attrName>r</p:attrName>
                                        </p:attrNameLst>
                                      </p:cBhvr>
                                    </p:animRot>
                                  </p:childTnLst>
                                </p:cTn>
                              </p:par>
                            </p:childTnLst>
                          </p:cTn>
                        </p:par>
                        <p:par>
                          <p:cTn id="17" fill="hold">
                            <p:stCondLst>
                              <p:cond delay="4820"/>
                            </p:stCondLst>
                            <p:childTnLst>
                              <p:par>
                                <p:cTn id="18" presetID="2" presetClass="entr" presetSubtype="4" fill="hold" grpId="0" nodeType="afterEffect">
                                  <p:stCondLst>
                                    <p:cond delay="50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700" fill="hold"/>
                                        <p:tgtEl>
                                          <p:spTgt spid="15"/>
                                        </p:tgtEl>
                                        <p:attrNameLst>
                                          <p:attrName>ppt_x</p:attrName>
                                        </p:attrNameLst>
                                      </p:cBhvr>
                                      <p:tavLst>
                                        <p:tav tm="0">
                                          <p:val>
                                            <p:strVal val="#ppt_x"/>
                                          </p:val>
                                        </p:tav>
                                        <p:tav tm="100000">
                                          <p:val>
                                            <p:strVal val="#ppt_x"/>
                                          </p:val>
                                        </p:tav>
                                      </p:tavLst>
                                    </p:anim>
                                    <p:anim calcmode="lin" valueType="num">
                                      <p:cBhvr additive="base">
                                        <p:cTn id="21" dur="7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6020"/>
                            </p:stCondLst>
                            <p:childTnLst>
                              <p:par>
                                <p:cTn id="23" presetID="16" presetClass="emph" presetSubtype="0" fill="hold" grpId="0" nodeType="afterEffect">
                                  <p:stCondLst>
                                    <p:cond delay="500"/>
                                  </p:stCondLst>
                                  <p:iterate type="lt">
                                    <p:tmPct val="4000"/>
                                  </p:iterate>
                                  <p:childTnLst>
                                    <p:set>
                                      <p:cBhvr override="childStyle">
                                        <p:cTn id="24" dur="1000" fill="hold"/>
                                        <p:tgtEl>
                                          <p:spTgt spid="27">
                                            <p:txEl>
                                              <p:pRg st="1" end="1"/>
                                            </p:txEl>
                                          </p:spTgt>
                                        </p:tgtEl>
                                        <p:attrNameLst>
                                          <p:attrName>style.color</p:attrName>
                                        </p:attrNameLst>
                                      </p:cBhvr>
                                      <p:to>
                                        <p:clrVal>
                                          <a:srgbClr val="00B0F0"/>
                                        </p:clrVal>
                                      </p:to>
                                    </p:set>
                                    <p:set>
                                      <p:cBhvr>
                                        <p:cTn id="25" dur="1000" fill="hold"/>
                                        <p:tgtEl>
                                          <p:spTgt spid="27">
                                            <p:txEl>
                                              <p:pRg st="1" end="1"/>
                                            </p:txEl>
                                          </p:spTgt>
                                        </p:tgtEl>
                                        <p:attrNameLst>
                                          <p:attrName>fillcolor</p:attrName>
                                        </p:attrNameLst>
                                      </p:cBhvr>
                                      <p:to>
                                        <p:clrVal>
                                          <a:srgbClr val="00B0F0"/>
                                        </p:clrVal>
                                      </p:to>
                                    </p:set>
                                    <p:set>
                                      <p:cBhvr>
                                        <p:cTn id="26" dur="1000" fill="hold"/>
                                        <p:tgtEl>
                                          <p:spTgt spid="27">
                                            <p:txEl>
                                              <p:pRg st="1" end="1"/>
                                            </p:txEl>
                                          </p:spTgt>
                                        </p:tgtEl>
                                        <p:attrNameLst>
                                          <p:attrName>fill.type</p:attrName>
                                        </p:attrNameLst>
                                      </p:cBhvr>
                                      <p:to>
                                        <p:strVal val="solid"/>
                                      </p:to>
                                    </p:set>
                                  </p:childTnLst>
                                </p:cTn>
                              </p:par>
                            </p:childTnLst>
                          </p:cTn>
                        </p:par>
                        <p:par>
                          <p:cTn id="27" fill="hold">
                            <p:stCondLst>
                              <p:cond delay="8440"/>
                            </p:stCondLst>
                            <p:childTnLst>
                              <p:par>
                                <p:cTn id="28" presetID="8" presetClass="emph" presetSubtype="0" fill="hold" nodeType="afterEffect">
                                  <p:stCondLst>
                                    <p:cond delay="0"/>
                                  </p:stCondLst>
                                  <p:childTnLst>
                                    <p:animRot by="21600000">
                                      <p:cBhvr>
                                        <p:cTn id="29" dur="1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0690" y="552252"/>
            <a:ext cx="11444208" cy="5051184"/>
          </a:xfrm>
          <a:prstGeom prst="rect">
            <a:avLst/>
          </a:prstGeom>
        </p:spPr>
      </p:pic>
      <p:sp>
        <p:nvSpPr>
          <p:cNvPr id="10" name="Title 1"/>
          <p:cNvSpPr txBox="1">
            <a:spLocks/>
          </p:cNvSpPr>
          <p:nvPr/>
        </p:nvSpPr>
        <p:spPr>
          <a:xfrm>
            <a:off x="0" y="-108069"/>
            <a:ext cx="655548" cy="667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latin typeface="+mn-lt"/>
            </a:endParaRPr>
          </a:p>
        </p:txBody>
      </p:sp>
      <p:sp>
        <p:nvSpPr>
          <p:cNvPr id="25" name="Title 8"/>
          <p:cNvSpPr txBox="1">
            <a:spLocks/>
          </p:cNvSpPr>
          <p:nvPr/>
        </p:nvSpPr>
        <p:spPr>
          <a:xfrm>
            <a:off x="180692" y="-30999"/>
            <a:ext cx="5985624" cy="695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smtClean="0">
                <a:latin typeface="+mn-lt"/>
              </a:rPr>
              <a:t>1. Ticket Complete</a:t>
            </a:r>
            <a:endParaRPr lang="en-US" sz="3200" b="1" u="sng" dirty="0">
              <a:latin typeface="+mn-lt"/>
            </a:endParaRPr>
          </a:p>
        </p:txBody>
      </p:sp>
      <p:sp>
        <p:nvSpPr>
          <p:cNvPr id="27" name="Content Placeholder 2"/>
          <p:cNvSpPr>
            <a:spLocks noGrp="1"/>
          </p:cNvSpPr>
          <p:nvPr>
            <p:ph idx="1"/>
          </p:nvPr>
        </p:nvSpPr>
        <p:spPr>
          <a:xfrm>
            <a:off x="180692" y="5605943"/>
            <a:ext cx="9960835" cy="657814"/>
          </a:xfrm>
        </p:spPr>
        <p:txBody>
          <a:bodyPr>
            <a:noAutofit/>
          </a:bodyPr>
          <a:lstStyle/>
          <a:p>
            <a:pPr marL="0" indent="0">
              <a:buNone/>
            </a:pPr>
            <a:r>
              <a:rPr lang="en-US" sz="3200" dirty="0" smtClean="0"/>
              <a:t>Click      icon next to “Repair Completed”</a:t>
            </a:r>
            <a:r>
              <a:rPr lang="en-US" sz="3200" dirty="0"/>
              <a:t> </a:t>
            </a:r>
            <a:r>
              <a:rPr lang="en-US" sz="3200" dirty="0" smtClean="0"/>
              <a:t>to update time!</a:t>
            </a:r>
          </a:p>
        </p:txBody>
      </p:sp>
      <p:pic>
        <p:nvPicPr>
          <p:cNvPr id="8" name="Picture 2" descr="https://cdn-icons-png.flaticon.com/512/2725/272578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746" y="5364176"/>
            <a:ext cx="530001" cy="530001"/>
          </a:xfrm>
          <a:prstGeom prst="rect">
            <a:avLst/>
          </a:prstGeom>
          <a:noFill/>
          <a:extLst>
            <a:ext uri="{909E8E84-426E-40DD-AFC4-6F175D3DCCD1}">
              <a14:hiddenFill xmlns:a14="http://schemas.microsoft.com/office/drawing/2010/main">
                <a:solidFill>
                  <a:srgbClr val="FFFFFF"/>
                </a:solidFill>
              </a14:hiddenFill>
            </a:ext>
          </a:extLst>
        </p:spPr>
      </p:pic>
      <p:sp>
        <p:nvSpPr>
          <p:cNvPr id="9" name="Frame 8"/>
          <p:cNvSpPr/>
          <p:nvPr/>
        </p:nvSpPr>
        <p:spPr>
          <a:xfrm>
            <a:off x="8097594" y="5308917"/>
            <a:ext cx="840273" cy="265201"/>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2" descr="https://cdn-icons-png.flaticon.com/512/9220/922061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23841" y="5110275"/>
            <a:ext cx="389537" cy="3614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icons-png.flaticon.com/512/992/992700.png"/>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176112" y="5715975"/>
            <a:ext cx="255177" cy="25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6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00" fill="hold"/>
                                        <p:tgtEl>
                                          <p:spTgt spid="9"/>
                                        </p:tgtEl>
                                        <p:attrNameLst>
                                          <p:attrName>ppt_x</p:attrName>
                                        </p:attrNameLst>
                                      </p:cBhvr>
                                      <p:tavLst>
                                        <p:tav tm="0">
                                          <p:val>
                                            <p:strVal val="#ppt_x"/>
                                          </p:val>
                                        </p:tav>
                                        <p:tav tm="100000">
                                          <p:val>
                                            <p:strVal val="#ppt_x"/>
                                          </p:val>
                                        </p:tav>
                                      </p:tavLst>
                                    </p:anim>
                                    <p:anim calcmode="lin" valueType="num">
                                      <p:cBhvr additive="base">
                                        <p:cTn id="8" dur="7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700"/>
                            </p:stCondLst>
                            <p:childTnLst>
                              <p:par>
                                <p:cTn id="10" presetID="16" presetClass="emph" presetSubtype="0" fill="hold" grpId="0" nodeType="afterEffect">
                                  <p:stCondLst>
                                    <p:cond delay="0"/>
                                  </p:stCondLst>
                                  <p:iterate type="lt">
                                    <p:tmPct val="4000"/>
                                  </p:iterate>
                                  <p:childTnLst>
                                    <p:set>
                                      <p:cBhvr override="childStyle">
                                        <p:cTn id="11" dur="1000" fill="hold"/>
                                        <p:tgtEl>
                                          <p:spTgt spid="27">
                                            <p:txEl>
                                              <p:pRg st="0" end="0"/>
                                            </p:txEl>
                                          </p:spTgt>
                                        </p:tgtEl>
                                        <p:attrNameLst>
                                          <p:attrName>style.color</p:attrName>
                                        </p:attrNameLst>
                                      </p:cBhvr>
                                      <p:to>
                                        <p:clrVal>
                                          <a:srgbClr val="00B0F0"/>
                                        </p:clrVal>
                                      </p:to>
                                    </p:set>
                                    <p:set>
                                      <p:cBhvr>
                                        <p:cTn id="12" dur="1000" fill="hold"/>
                                        <p:tgtEl>
                                          <p:spTgt spid="27">
                                            <p:txEl>
                                              <p:pRg st="0" end="0"/>
                                            </p:txEl>
                                          </p:spTgt>
                                        </p:tgtEl>
                                        <p:attrNameLst>
                                          <p:attrName>fillcolor</p:attrName>
                                        </p:attrNameLst>
                                      </p:cBhvr>
                                      <p:to>
                                        <p:clrVal>
                                          <a:srgbClr val="00B0F0"/>
                                        </p:clrVal>
                                      </p:to>
                                    </p:set>
                                    <p:set>
                                      <p:cBhvr>
                                        <p:cTn id="13" dur="1000" fill="hold"/>
                                        <p:tgtEl>
                                          <p:spTgt spid="27">
                                            <p:txEl>
                                              <p:pRg st="0" end="0"/>
                                            </p:txEl>
                                          </p:spTgt>
                                        </p:tgtEl>
                                        <p:attrNameLst>
                                          <p:attrName>fill.type</p:attrName>
                                        </p:attrNameLst>
                                      </p:cBhvr>
                                      <p:to>
                                        <p:strVal val="solid"/>
                                      </p:to>
                                    </p:set>
                                  </p:childTnLst>
                                </p:cTn>
                              </p:par>
                            </p:childTnLst>
                          </p:cTn>
                        </p:par>
                        <p:par>
                          <p:cTn id="14" fill="hold">
                            <p:stCondLst>
                              <p:cond delay="3460"/>
                            </p:stCondLst>
                            <p:childTnLst>
                              <p:par>
                                <p:cTn id="15" presetID="8" presetClass="emph" presetSubtype="0" fill="hold" nodeType="afterEffect">
                                  <p:stCondLst>
                                    <p:cond delay="0"/>
                                  </p:stCondLst>
                                  <p:childTnLst>
                                    <p:animRot by="21600000">
                                      <p:cBhvr>
                                        <p:cTn id="16" dur="1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5" t="13565" r="61283" b="20386"/>
          <a:stretch/>
        </p:blipFill>
        <p:spPr>
          <a:xfrm>
            <a:off x="240232" y="554629"/>
            <a:ext cx="9235339" cy="4469196"/>
          </a:xfrm>
          <a:prstGeom prst="rect">
            <a:avLst/>
          </a:prstGeom>
        </p:spPr>
      </p:pic>
      <p:sp>
        <p:nvSpPr>
          <p:cNvPr id="10" name="Title 1"/>
          <p:cNvSpPr txBox="1">
            <a:spLocks/>
          </p:cNvSpPr>
          <p:nvPr/>
        </p:nvSpPr>
        <p:spPr>
          <a:xfrm>
            <a:off x="0" y="-108069"/>
            <a:ext cx="655548" cy="667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latin typeface="+mn-lt"/>
            </a:endParaRPr>
          </a:p>
        </p:txBody>
      </p:sp>
      <p:sp>
        <p:nvSpPr>
          <p:cNvPr id="25" name="Title 8"/>
          <p:cNvSpPr txBox="1">
            <a:spLocks/>
          </p:cNvSpPr>
          <p:nvPr/>
        </p:nvSpPr>
        <p:spPr>
          <a:xfrm>
            <a:off x="180692" y="-30999"/>
            <a:ext cx="5985624" cy="695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smtClean="0">
                <a:latin typeface="+mn-lt"/>
              </a:rPr>
              <a:t>1. Ticket Complete</a:t>
            </a:r>
            <a:endParaRPr lang="en-US" sz="3200" b="1" u="sng" dirty="0">
              <a:latin typeface="+mn-lt"/>
            </a:endParaRPr>
          </a:p>
        </p:txBody>
      </p:sp>
      <p:sp>
        <p:nvSpPr>
          <p:cNvPr id="27" name="Content Placeholder 2"/>
          <p:cNvSpPr>
            <a:spLocks noGrp="1"/>
          </p:cNvSpPr>
          <p:nvPr>
            <p:ph idx="1"/>
          </p:nvPr>
        </p:nvSpPr>
        <p:spPr>
          <a:xfrm>
            <a:off x="114017" y="5065858"/>
            <a:ext cx="9960835" cy="1588923"/>
          </a:xfrm>
        </p:spPr>
        <p:txBody>
          <a:bodyPr>
            <a:noAutofit/>
          </a:bodyPr>
          <a:lstStyle/>
          <a:p>
            <a:pPr marL="514350" indent="-514350">
              <a:buFont typeface="+mj-lt"/>
              <a:buAutoNum type="arabicPeriod"/>
            </a:pPr>
            <a:r>
              <a:rPr lang="en-US" sz="3200" dirty="0" smtClean="0"/>
              <a:t>Click “Save” on the top right section</a:t>
            </a:r>
          </a:p>
          <a:p>
            <a:pPr marL="514350" indent="-514350">
              <a:buFont typeface="+mj-lt"/>
              <a:buAutoNum type="arabicPeriod"/>
            </a:pPr>
            <a:r>
              <a:rPr lang="en-US" sz="3200" dirty="0" smtClean="0"/>
              <a:t>Set Inquiry as “Info update”</a:t>
            </a:r>
          </a:p>
          <a:p>
            <a:pPr marL="514350" indent="-514350">
              <a:buFont typeface="+mj-lt"/>
              <a:buAutoNum type="arabicPeriod"/>
            </a:pPr>
            <a:r>
              <a:rPr lang="en-US" sz="3200" dirty="0" smtClean="0"/>
              <a:t>Click “Save” in the box!</a:t>
            </a:r>
          </a:p>
        </p:txBody>
      </p:sp>
      <p:pic>
        <p:nvPicPr>
          <p:cNvPr id="8" name="Picture 2" descr="https://cdn-icons-png.flaticon.com/512/2725/272578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1003" y="3510175"/>
            <a:ext cx="530001" cy="530001"/>
          </a:xfrm>
          <a:prstGeom prst="rect">
            <a:avLst/>
          </a:prstGeom>
          <a:noFill/>
          <a:extLst>
            <a:ext uri="{909E8E84-426E-40DD-AFC4-6F175D3DCCD1}">
              <a14:hiddenFill xmlns:a14="http://schemas.microsoft.com/office/drawing/2010/main">
                <a:solidFill>
                  <a:srgbClr val="FFFFFF"/>
                </a:solidFill>
              </a14:hiddenFill>
            </a:ext>
          </a:extLst>
        </p:spPr>
      </p:pic>
      <p:sp>
        <p:nvSpPr>
          <p:cNvPr id="9" name="Frame 8"/>
          <p:cNvSpPr/>
          <p:nvPr/>
        </p:nvSpPr>
        <p:spPr>
          <a:xfrm>
            <a:off x="9119063" y="1496292"/>
            <a:ext cx="416048" cy="265000"/>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2" descr="https://cdn-icons-png.flaticon.com/512/2725/272578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81226" y="1231291"/>
            <a:ext cx="530001" cy="530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dn-icons-png.flaticon.com/512/2725/272578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0301" y="4335572"/>
            <a:ext cx="530001" cy="530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cdn-icons-png.flaticon.com/512/3840/3840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65859" y="1592188"/>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dn-icons-png.flaticon.com/512/3841/384171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71740" y="4686513"/>
            <a:ext cx="239264" cy="2392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cdn-icons-png.flaticon.com/512/3841/384171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1790" y="3846269"/>
            <a:ext cx="243289" cy="2432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cdn-icons-png.flaticon.com/512/9220/922061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1641" y="4277725"/>
            <a:ext cx="389537" cy="36140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cdn-icons-png.flaticon.com/512/9220/922061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02159" y="3249243"/>
            <a:ext cx="389537" cy="361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46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00" fill="hold"/>
                                        <p:tgtEl>
                                          <p:spTgt spid="9"/>
                                        </p:tgtEl>
                                        <p:attrNameLst>
                                          <p:attrName>ppt_x</p:attrName>
                                        </p:attrNameLst>
                                      </p:cBhvr>
                                      <p:tavLst>
                                        <p:tav tm="0">
                                          <p:val>
                                            <p:strVal val="#ppt_x"/>
                                          </p:val>
                                        </p:tav>
                                        <p:tav tm="100000">
                                          <p:val>
                                            <p:strVal val="#ppt_x"/>
                                          </p:val>
                                        </p:tav>
                                      </p:tavLst>
                                    </p:anim>
                                    <p:anim calcmode="lin" valueType="num">
                                      <p:cBhvr additive="base">
                                        <p:cTn id="8" dur="7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700"/>
                            </p:stCondLst>
                            <p:childTnLst>
                              <p:par>
                                <p:cTn id="10" presetID="16" presetClass="emph" presetSubtype="0" fill="hold" grpId="0" nodeType="afterEffect">
                                  <p:stCondLst>
                                    <p:cond delay="0"/>
                                  </p:stCondLst>
                                  <p:iterate type="lt">
                                    <p:tmPct val="4000"/>
                                  </p:iterate>
                                  <p:childTnLst>
                                    <p:set>
                                      <p:cBhvr override="childStyle">
                                        <p:cTn id="11" dur="1000" fill="hold"/>
                                        <p:tgtEl>
                                          <p:spTgt spid="27">
                                            <p:txEl>
                                              <p:pRg st="0" end="0"/>
                                            </p:txEl>
                                          </p:spTgt>
                                        </p:tgtEl>
                                        <p:attrNameLst>
                                          <p:attrName>style.color</p:attrName>
                                        </p:attrNameLst>
                                      </p:cBhvr>
                                      <p:to>
                                        <p:clrVal>
                                          <a:srgbClr val="00B0F0"/>
                                        </p:clrVal>
                                      </p:to>
                                    </p:set>
                                    <p:set>
                                      <p:cBhvr>
                                        <p:cTn id="12" dur="1000" fill="hold"/>
                                        <p:tgtEl>
                                          <p:spTgt spid="27">
                                            <p:txEl>
                                              <p:pRg st="0" end="0"/>
                                            </p:txEl>
                                          </p:spTgt>
                                        </p:tgtEl>
                                        <p:attrNameLst>
                                          <p:attrName>fillcolor</p:attrName>
                                        </p:attrNameLst>
                                      </p:cBhvr>
                                      <p:to>
                                        <p:clrVal>
                                          <a:srgbClr val="00B0F0"/>
                                        </p:clrVal>
                                      </p:to>
                                    </p:set>
                                    <p:set>
                                      <p:cBhvr>
                                        <p:cTn id="13" dur="1000" fill="hold"/>
                                        <p:tgtEl>
                                          <p:spTgt spid="27">
                                            <p:txEl>
                                              <p:pRg st="0" end="0"/>
                                            </p:txEl>
                                          </p:spTgt>
                                        </p:tgtEl>
                                        <p:attrNameLst>
                                          <p:attrName>fill.type</p:attrName>
                                        </p:attrNameLst>
                                      </p:cBhvr>
                                      <p:to>
                                        <p:strVal val="solid"/>
                                      </p:to>
                                    </p:set>
                                  </p:childTnLst>
                                </p:cTn>
                              </p:par>
                            </p:childTnLst>
                          </p:cTn>
                        </p:par>
                        <p:par>
                          <p:cTn id="14" fill="hold">
                            <p:stCondLst>
                              <p:cond delay="2900"/>
                            </p:stCondLst>
                            <p:childTnLst>
                              <p:par>
                                <p:cTn id="15" presetID="8" presetClass="emph" presetSubtype="0" fill="hold" nodeType="afterEffect">
                                  <p:stCondLst>
                                    <p:cond delay="0"/>
                                  </p:stCondLst>
                                  <p:childTnLst>
                                    <p:animRot by="21600000">
                                      <p:cBhvr>
                                        <p:cTn id="16" dur="1000" fill="hold"/>
                                        <p:tgtEl>
                                          <p:spTgt spid="12"/>
                                        </p:tgtEl>
                                        <p:attrNameLst>
                                          <p:attrName>r</p:attrName>
                                        </p:attrNameLst>
                                      </p:cBhvr>
                                    </p:animRot>
                                  </p:childTnLst>
                                </p:cTn>
                              </p:par>
                            </p:childTnLst>
                          </p:cTn>
                        </p:par>
                        <p:par>
                          <p:cTn id="17" fill="hold">
                            <p:stCondLst>
                              <p:cond delay="3900"/>
                            </p:stCondLst>
                            <p:childTnLst>
                              <p:par>
                                <p:cTn id="18" presetID="16" presetClass="emph" presetSubtype="0" fill="hold" grpId="0" nodeType="afterEffect">
                                  <p:stCondLst>
                                    <p:cond delay="500"/>
                                  </p:stCondLst>
                                  <p:iterate type="lt">
                                    <p:tmPct val="4000"/>
                                  </p:iterate>
                                  <p:childTnLst>
                                    <p:set>
                                      <p:cBhvr override="childStyle">
                                        <p:cTn id="19" dur="1000" fill="hold"/>
                                        <p:tgtEl>
                                          <p:spTgt spid="27">
                                            <p:txEl>
                                              <p:pRg st="1" end="1"/>
                                            </p:txEl>
                                          </p:spTgt>
                                        </p:tgtEl>
                                        <p:attrNameLst>
                                          <p:attrName>style.color</p:attrName>
                                        </p:attrNameLst>
                                      </p:cBhvr>
                                      <p:to>
                                        <p:clrVal>
                                          <a:srgbClr val="00B0F0"/>
                                        </p:clrVal>
                                      </p:to>
                                    </p:set>
                                    <p:set>
                                      <p:cBhvr>
                                        <p:cTn id="20" dur="1000" fill="hold"/>
                                        <p:tgtEl>
                                          <p:spTgt spid="27">
                                            <p:txEl>
                                              <p:pRg st="1" end="1"/>
                                            </p:txEl>
                                          </p:spTgt>
                                        </p:tgtEl>
                                        <p:attrNameLst>
                                          <p:attrName>fillcolor</p:attrName>
                                        </p:attrNameLst>
                                      </p:cBhvr>
                                      <p:to>
                                        <p:clrVal>
                                          <a:srgbClr val="00B0F0"/>
                                        </p:clrVal>
                                      </p:to>
                                    </p:set>
                                    <p:set>
                                      <p:cBhvr>
                                        <p:cTn id="21" dur="1000" fill="hold"/>
                                        <p:tgtEl>
                                          <p:spTgt spid="27">
                                            <p:txEl>
                                              <p:pRg st="1" end="1"/>
                                            </p:txEl>
                                          </p:spTgt>
                                        </p:tgtEl>
                                        <p:attrNameLst>
                                          <p:attrName>fill.type</p:attrName>
                                        </p:attrNameLst>
                                      </p:cBhvr>
                                      <p:to>
                                        <p:strVal val="solid"/>
                                      </p:to>
                                    </p:set>
                                  </p:childTnLst>
                                </p:cTn>
                              </p:par>
                            </p:childTnLst>
                          </p:cTn>
                        </p:par>
                        <p:par>
                          <p:cTn id="22" fill="hold">
                            <p:stCondLst>
                              <p:cond delay="6320"/>
                            </p:stCondLst>
                            <p:childTnLst>
                              <p:par>
                                <p:cTn id="23" presetID="8" presetClass="emph" presetSubtype="0" fill="hold" nodeType="afterEffect">
                                  <p:stCondLst>
                                    <p:cond delay="0"/>
                                  </p:stCondLst>
                                  <p:childTnLst>
                                    <p:animRot by="21600000">
                                      <p:cBhvr>
                                        <p:cTn id="24" dur="1000" fill="hold"/>
                                        <p:tgtEl>
                                          <p:spTgt spid="13"/>
                                        </p:tgtEl>
                                        <p:attrNameLst>
                                          <p:attrName>r</p:attrName>
                                        </p:attrNameLst>
                                      </p:cBhvr>
                                    </p:animRot>
                                  </p:childTnLst>
                                </p:cTn>
                              </p:par>
                            </p:childTnLst>
                          </p:cTn>
                        </p:par>
                        <p:par>
                          <p:cTn id="25" fill="hold">
                            <p:stCondLst>
                              <p:cond delay="7320"/>
                            </p:stCondLst>
                            <p:childTnLst>
                              <p:par>
                                <p:cTn id="26" presetID="16" presetClass="emph" presetSubtype="0" fill="hold" grpId="0" nodeType="afterEffect">
                                  <p:stCondLst>
                                    <p:cond delay="500"/>
                                  </p:stCondLst>
                                  <p:iterate type="lt">
                                    <p:tmPct val="4000"/>
                                  </p:iterate>
                                  <p:childTnLst>
                                    <p:set>
                                      <p:cBhvr override="childStyle">
                                        <p:cTn id="27" dur="1000" fill="hold"/>
                                        <p:tgtEl>
                                          <p:spTgt spid="27">
                                            <p:txEl>
                                              <p:pRg st="2" end="2"/>
                                            </p:txEl>
                                          </p:spTgt>
                                        </p:tgtEl>
                                        <p:attrNameLst>
                                          <p:attrName>style.color</p:attrName>
                                        </p:attrNameLst>
                                      </p:cBhvr>
                                      <p:to>
                                        <p:clrVal>
                                          <a:srgbClr val="00B0F0"/>
                                        </p:clrVal>
                                      </p:to>
                                    </p:set>
                                    <p:set>
                                      <p:cBhvr>
                                        <p:cTn id="28" dur="1000" fill="hold"/>
                                        <p:tgtEl>
                                          <p:spTgt spid="27">
                                            <p:txEl>
                                              <p:pRg st="2" end="2"/>
                                            </p:txEl>
                                          </p:spTgt>
                                        </p:tgtEl>
                                        <p:attrNameLst>
                                          <p:attrName>fillcolor</p:attrName>
                                        </p:attrNameLst>
                                      </p:cBhvr>
                                      <p:to>
                                        <p:clrVal>
                                          <a:srgbClr val="00B0F0"/>
                                        </p:clrVal>
                                      </p:to>
                                    </p:set>
                                    <p:set>
                                      <p:cBhvr>
                                        <p:cTn id="29" dur="1000" fill="hold"/>
                                        <p:tgtEl>
                                          <p:spTgt spid="27">
                                            <p:txEl>
                                              <p:pRg st="2" end="2"/>
                                            </p:txEl>
                                          </p:spTgt>
                                        </p:tgtEl>
                                        <p:attrNameLst>
                                          <p:attrName>fill.type</p:attrName>
                                        </p:attrNameLst>
                                      </p:cBhvr>
                                      <p:to>
                                        <p:strVal val="solid"/>
                                      </p:to>
                                    </p:set>
                                  </p:childTnLst>
                                </p:cTn>
                              </p:par>
                            </p:childTnLst>
                          </p:cTn>
                        </p:par>
                        <p:par>
                          <p:cTn id="30" fill="hold">
                            <p:stCondLst>
                              <p:cond delay="9580"/>
                            </p:stCondLst>
                            <p:childTnLst>
                              <p:par>
                                <p:cTn id="31" presetID="8" presetClass="emph" presetSubtype="0" fill="hold" nodeType="afterEffect">
                                  <p:stCondLst>
                                    <p:cond delay="0"/>
                                  </p:stCondLst>
                                  <p:childTnLst>
                                    <p:animRot by="21600000">
                                      <p:cBhvr>
                                        <p:cTn id="32" dur="1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P spid="9" grpId="0" uiExpan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4712" y="6142428"/>
            <a:ext cx="6972300" cy="285750"/>
          </a:xfrm>
          <a:prstGeom prst="rect">
            <a:avLst/>
          </a:prstGeom>
        </p:spPr>
      </p:pic>
      <p:sp>
        <p:nvSpPr>
          <p:cNvPr id="26" name="Frame 25"/>
          <p:cNvSpPr/>
          <p:nvPr/>
        </p:nvSpPr>
        <p:spPr>
          <a:xfrm>
            <a:off x="823317" y="6037126"/>
            <a:ext cx="7215090" cy="496092"/>
          </a:xfrm>
          <a:prstGeom prst="frame">
            <a:avLst>
              <a:gd name="adj1" fmla="val 1984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3"/>
          <a:stretch>
            <a:fillRect/>
          </a:stretch>
        </p:blipFill>
        <p:spPr>
          <a:xfrm>
            <a:off x="169506" y="612420"/>
            <a:ext cx="11845032" cy="5283852"/>
          </a:xfrm>
          <a:prstGeom prst="rect">
            <a:avLst/>
          </a:prstGeom>
        </p:spPr>
      </p:pic>
      <p:sp>
        <p:nvSpPr>
          <p:cNvPr id="25" name="Title 8"/>
          <p:cNvSpPr txBox="1">
            <a:spLocks/>
          </p:cNvSpPr>
          <p:nvPr/>
        </p:nvSpPr>
        <p:spPr>
          <a:xfrm>
            <a:off x="180692" y="-30999"/>
            <a:ext cx="5985624" cy="695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smtClean="0">
                <a:latin typeface="+mn-lt"/>
              </a:rPr>
              <a:t>1. Ticket Complete</a:t>
            </a:r>
            <a:endParaRPr lang="en-US" sz="3200" b="1" u="sng" dirty="0">
              <a:latin typeface="+mn-lt"/>
            </a:endParaRPr>
          </a:p>
        </p:txBody>
      </p:sp>
      <p:sp>
        <p:nvSpPr>
          <p:cNvPr id="18" name="Rounded Rectangular Callout 17"/>
          <p:cNvSpPr/>
          <p:nvPr/>
        </p:nvSpPr>
        <p:spPr>
          <a:xfrm>
            <a:off x="4103984" y="1645223"/>
            <a:ext cx="7367579" cy="676335"/>
          </a:xfrm>
          <a:prstGeom prst="wedgeRoundRectCallout">
            <a:avLst>
              <a:gd name="adj1" fmla="val -22118"/>
              <a:gd name="adj2" fmla="val -90189"/>
              <a:gd name="adj3" fmla="val 16667"/>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a:xfrm>
            <a:off x="4164088" y="1729582"/>
            <a:ext cx="7240974" cy="5076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If there’s any error code while trying to complete it,</a:t>
            </a:r>
          </a:p>
        </p:txBody>
      </p:sp>
      <p:sp>
        <p:nvSpPr>
          <p:cNvPr id="22" name="Frame 21"/>
          <p:cNvSpPr/>
          <p:nvPr/>
        </p:nvSpPr>
        <p:spPr>
          <a:xfrm>
            <a:off x="5428818" y="629046"/>
            <a:ext cx="1457757" cy="523480"/>
          </a:xfrm>
          <a:prstGeom prst="frame">
            <a:avLst>
              <a:gd name="adj1" fmla="val 137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ounded Rectangular Callout 22"/>
          <p:cNvSpPr/>
          <p:nvPr/>
        </p:nvSpPr>
        <p:spPr>
          <a:xfrm>
            <a:off x="992133" y="4232396"/>
            <a:ext cx="9365525" cy="1370162"/>
          </a:xfrm>
          <a:prstGeom prst="wedgeRoundRectCallout">
            <a:avLst>
              <a:gd name="adj1" fmla="val -23957"/>
              <a:gd name="adj2" fmla="val 85447"/>
              <a:gd name="adj3" fmla="val 16667"/>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txBox="1">
            <a:spLocks/>
          </p:cNvSpPr>
          <p:nvPr/>
        </p:nvSpPr>
        <p:spPr>
          <a:xfrm>
            <a:off x="1050321" y="4383713"/>
            <a:ext cx="9249148" cy="1067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Leave Ticket status as “Pending”</a:t>
            </a:r>
          </a:p>
          <a:p>
            <a:pPr marL="0" indent="0">
              <a:buNone/>
            </a:pPr>
            <a:r>
              <a:rPr lang="en-US" dirty="0" smtClean="0"/>
              <a:t>Input Reason as “ Waiting for warranty documents (POP/BOS)”</a:t>
            </a:r>
          </a:p>
          <a:p>
            <a:pPr marL="0" indent="0">
              <a:buNone/>
            </a:pPr>
            <a:endParaRPr lang="en-US" dirty="0" smtClean="0"/>
          </a:p>
        </p:txBody>
      </p:sp>
      <p:cxnSp>
        <p:nvCxnSpPr>
          <p:cNvPr id="12" name="Straight Arrow Connector 11"/>
          <p:cNvCxnSpPr/>
          <p:nvPr/>
        </p:nvCxnSpPr>
        <p:spPr>
          <a:xfrm>
            <a:off x="553693" y="3448051"/>
            <a:ext cx="449207" cy="258907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Frame 27"/>
          <p:cNvSpPr/>
          <p:nvPr/>
        </p:nvSpPr>
        <p:spPr>
          <a:xfrm>
            <a:off x="228112" y="3181457"/>
            <a:ext cx="716600" cy="266594"/>
          </a:xfrm>
          <a:prstGeom prst="frame">
            <a:avLst>
              <a:gd name="adj1" fmla="val 137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373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00" fill="hold"/>
                                        <p:tgtEl>
                                          <p:spTgt spid="22"/>
                                        </p:tgtEl>
                                        <p:attrNameLst>
                                          <p:attrName>ppt_x</p:attrName>
                                        </p:attrNameLst>
                                      </p:cBhvr>
                                      <p:tavLst>
                                        <p:tav tm="0">
                                          <p:val>
                                            <p:strVal val="#ppt_x"/>
                                          </p:val>
                                        </p:tav>
                                        <p:tav tm="100000">
                                          <p:val>
                                            <p:strVal val="#ppt_x"/>
                                          </p:val>
                                        </p:tav>
                                      </p:tavLst>
                                    </p:anim>
                                    <p:anim calcmode="lin" valueType="num">
                                      <p:cBhvr additive="base">
                                        <p:cTn id="8" dur="7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700"/>
                            </p:stCondLst>
                            <p:childTnLst>
                              <p:par>
                                <p:cTn id="10" presetID="42"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anim calcmode="lin" valueType="num">
                                      <p:cBhvr>
                                        <p:cTn id="13" dur="500" fill="hold"/>
                                        <p:tgtEl>
                                          <p:spTgt spid="18"/>
                                        </p:tgtEl>
                                        <p:attrNameLst>
                                          <p:attrName>ppt_x</p:attrName>
                                        </p:attrNameLst>
                                      </p:cBhvr>
                                      <p:tavLst>
                                        <p:tav tm="0">
                                          <p:val>
                                            <p:strVal val="#ppt_x"/>
                                          </p:val>
                                        </p:tav>
                                        <p:tav tm="100000">
                                          <p:val>
                                            <p:strVal val="#ppt_x"/>
                                          </p:val>
                                        </p:tav>
                                      </p:tavLst>
                                    </p:anim>
                                    <p:anim calcmode="lin" valueType="num">
                                      <p:cBhvr>
                                        <p:cTn id="14" dur="5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anim calcmode="lin" valueType="num">
                                      <p:cBhvr>
                                        <p:cTn id="1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200"/>
                            </p:stCondLst>
                            <p:childTnLst>
                              <p:par>
                                <p:cTn id="21" presetID="2" presetClass="entr" presetSubtype="4"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700" fill="hold"/>
                                        <p:tgtEl>
                                          <p:spTgt spid="26"/>
                                        </p:tgtEl>
                                        <p:attrNameLst>
                                          <p:attrName>ppt_x</p:attrName>
                                        </p:attrNameLst>
                                      </p:cBhvr>
                                      <p:tavLst>
                                        <p:tav tm="0">
                                          <p:val>
                                            <p:strVal val="#ppt_x"/>
                                          </p:val>
                                        </p:tav>
                                        <p:tav tm="100000">
                                          <p:val>
                                            <p:strVal val="#ppt_x"/>
                                          </p:val>
                                        </p:tav>
                                      </p:tavLst>
                                    </p:anim>
                                    <p:anim calcmode="lin" valueType="num">
                                      <p:cBhvr additive="base">
                                        <p:cTn id="24" dur="700" fill="hold"/>
                                        <p:tgtEl>
                                          <p:spTgt spid="26"/>
                                        </p:tgtEl>
                                        <p:attrNameLst>
                                          <p:attrName>ppt_y</p:attrName>
                                        </p:attrNameLst>
                                      </p:cBhvr>
                                      <p:tavLst>
                                        <p:tav tm="0">
                                          <p:val>
                                            <p:strVal val="1+#ppt_h/2"/>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anim calcmode="lin" valueType="num">
                                      <p:cBhvr>
                                        <p:cTn id="28" dur="500" fill="hold"/>
                                        <p:tgtEl>
                                          <p:spTgt spid="23"/>
                                        </p:tgtEl>
                                        <p:attrNameLst>
                                          <p:attrName>ppt_x</p:attrName>
                                        </p:attrNameLst>
                                      </p:cBhvr>
                                      <p:tavLst>
                                        <p:tav tm="0">
                                          <p:val>
                                            <p:strVal val="#ppt_x"/>
                                          </p:val>
                                        </p:tav>
                                        <p:tav tm="100000">
                                          <p:val>
                                            <p:strVal val="#ppt_x"/>
                                          </p:val>
                                        </p:tav>
                                      </p:tavLst>
                                    </p:anim>
                                    <p:anim calcmode="lin" valueType="num">
                                      <p:cBhvr>
                                        <p:cTn id="29" dur="5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anim calcmode="lin" valueType="num">
                                      <p:cBhvr>
                                        <p:cTn id="3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24">
                                            <p:txEl>
                                              <p:pRg st="1" end="1"/>
                                            </p:txEl>
                                          </p:spTgt>
                                        </p:tgtEl>
                                        <p:attrNameLst>
                                          <p:attrName>style.visibility</p:attrName>
                                        </p:attrNameLst>
                                      </p:cBhvr>
                                      <p:to>
                                        <p:strVal val="visible"/>
                                      </p:to>
                                    </p:set>
                                    <p:animEffect transition="in" filter="fade">
                                      <p:cBhvr>
                                        <p:cTn id="38" dur="500"/>
                                        <p:tgtEl>
                                          <p:spTgt spid="24">
                                            <p:txEl>
                                              <p:pRg st="1" end="1"/>
                                            </p:txEl>
                                          </p:spTgt>
                                        </p:tgtEl>
                                      </p:cBhvr>
                                    </p:animEffect>
                                    <p:anim calcmode="lin" valueType="num">
                                      <p:cBhvr>
                                        <p:cTn id="39"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40" dur="5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8" grpId="0" animBg="1"/>
      <p:bldP spid="19" grpId="0" build="p"/>
      <p:bldP spid="22" grpId="0" animBg="1"/>
      <p:bldP spid="23" grpId="0" animBg="1"/>
      <p:bldP spid="2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6788808-4942-5B8A-E9D9-9BC11FDF2948}"/>
              </a:ext>
            </a:extLst>
          </p:cNvPr>
          <p:cNvSpPr/>
          <p:nvPr/>
        </p:nvSpPr>
        <p:spPr>
          <a:xfrm>
            <a:off x="-1" y="-9451"/>
            <a:ext cx="2753464" cy="380926"/>
          </a:xfrm>
          <a:prstGeom prst="rect">
            <a:avLst/>
          </a:prstGeom>
          <a:solidFill>
            <a:schemeClr val="tx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How to Complete </a:t>
            </a:r>
            <a:r>
              <a:rPr lang="en-US" sz="1400" b="1" dirty="0">
                <a:solidFill>
                  <a:schemeClr val="accent2">
                    <a:lumMod val="60000"/>
                    <a:lumOff val="40000"/>
                  </a:schemeClr>
                </a:solidFill>
              </a:rPr>
              <a:t>(ER Desktop)</a:t>
            </a:r>
          </a:p>
        </p:txBody>
      </p:sp>
      <p:pic>
        <p:nvPicPr>
          <p:cNvPr id="12" name="Picture 11">
            <a:extLst>
              <a:ext uri="{FF2B5EF4-FFF2-40B4-BE49-F238E27FC236}">
                <a16:creationId xmlns="" xmlns:a16="http://schemas.microsoft.com/office/drawing/2014/main" id="{173CB716-3571-61A6-35D7-1DFFCF36947A}"/>
              </a:ext>
            </a:extLst>
          </p:cNvPr>
          <p:cNvPicPr>
            <a:picLocks noChangeAspect="1"/>
          </p:cNvPicPr>
          <p:nvPr/>
        </p:nvPicPr>
        <p:blipFill>
          <a:blip r:embed="rId2"/>
          <a:stretch>
            <a:fillRect/>
          </a:stretch>
        </p:blipFill>
        <p:spPr>
          <a:xfrm>
            <a:off x="0" y="400497"/>
            <a:ext cx="12192000" cy="6057006"/>
          </a:xfrm>
          <a:prstGeom prst="rect">
            <a:avLst/>
          </a:prstGeom>
        </p:spPr>
      </p:pic>
      <p:sp>
        <p:nvSpPr>
          <p:cNvPr id="15" name="Arrow: Right 14">
            <a:extLst>
              <a:ext uri="{FF2B5EF4-FFF2-40B4-BE49-F238E27FC236}">
                <a16:creationId xmlns="" xmlns:a16="http://schemas.microsoft.com/office/drawing/2014/main" id="{BBB832A8-9C51-A147-61AA-65479064D58A}"/>
              </a:ext>
            </a:extLst>
          </p:cNvPr>
          <p:cNvSpPr/>
          <p:nvPr/>
        </p:nvSpPr>
        <p:spPr>
          <a:xfrm rot="7613935">
            <a:off x="595362" y="2065671"/>
            <a:ext cx="778233" cy="396712"/>
          </a:xfrm>
          <a:prstGeom prst="rightArrow">
            <a:avLst/>
          </a:pr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B05F1008-43A4-C455-79D5-038ED66C94D7}"/>
              </a:ext>
            </a:extLst>
          </p:cNvPr>
          <p:cNvSpPr/>
          <p:nvPr/>
        </p:nvSpPr>
        <p:spPr>
          <a:xfrm>
            <a:off x="-2" y="2530136"/>
            <a:ext cx="12191999" cy="231707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 xmlns:a16="http://schemas.microsoft.com/office/drawing/2014/main" id="{2DB894C3-0CAE-71C2-2D99-AA69988FCAEB}"/>
              </a:ext>
            </a:extLst>
          </p:cNvPr>
          <p:cNvSpPr/>
          <p:nvPr/>
        </p:nvSpPr>
        <p:spPr>
          <a:xfrm>
            <a:off x="1900906" y="1667660"/>
            <a:ext cx="3417903" cy="764216"/>
          </a:xfrm>
          <a:prstGeom prst="wedgeRectCallout">
            <a:avLst>
              <a:gd name="adj1" fmla="val -75898"/>
              <a:gd name="adj2" fmla="val 55530"/>
            </a:avLst>
          </a:prstGeom>
          <a:solidFill>
            <a:schemeClr val="accent1">
              <a:lumMod val="20000"/>
              <a:lumOff val="80000"/>
            </a:schemeClr>
          </a:solidFill>
          <a:ln w="28575">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 Located under the ‘Service Tracking’ tab, scroll down to </a:t>
            </a:r>
            <a:r>
              <a:rPr lang="en-US" sz="1000" b="1" dirty="0">
                <a:solidFill>
                  <a:srgbClr val="0070C0"/>
                </a:solidFill>
              </a:rPr>
              <a:t>‘Visit Log’</a:t>
            </a:r>
          </a:p>
        </p:txBody>
      </p:sp>
      <p:sp>
        <p:nvSpPr>
          <p:cNvPr id="18" name="Rectangle 17">
            <a:extLst>
              <a:ext uri="{FF2B5EF4-FFF2-40B4-BE49-F238E27FC236}">
                <a16:creationId xmlns="" xmlns:a16="http://schemas.microsoft.com/office/drawing/2014/main" id="{81F474F7-D6AA-873F-1B5B-F67DCEF04B94}"/>
              </a:ext>
            </a:extLst>
          </p:cNvPr>
          <p:cNvSpPr/>
          <p:nvPr/>
        </p:nvSpPr>
        <p:spPr>
          <a:xfrm>
            <a:off x="4387045" y="104822"/>
            <a:ext cx="3417903" cy="967015"/>
          </a:xfrm>
          <a:prstGeom prst="rect">
            <a:avLst/>
          </a:prstGeom>
          <a:solidFill>
            <a:schemeClr val="accent1">
              <a:lumMod val="20000"/>
              <a:lumOff val="80000"/>
            </a:schemeClr>
          </a:solidFill>
          <a:ln w="28575">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Once you are done with the Repair and you are finished with uploading files and making notes, you will need to set the ticket to ‘READY TO COMPLETE’</a:t>
            </a:r>
          </a:p>
        </p:txBody>
      </p:sp>
    </p:spTree>
    <p:extLst>
      <p:ext uri="{BB962C8B-B14F-4D97-AF65-F5344CB8AC3E}">
        <p14:creationId xmlns:p14="http://schemas.microsoft.com/office/powerpoint/2010/main" val="1254384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1230</TotalTime>
  <Words>568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맑은 고딕</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Status  Pending Ticket  Analysis Manual</dc:title>
  <dc:creator>HSN2</dc:creator>
  <cp:lastModifiedBy>HSN</cp:lastModifiedBy>
  <cp:revision>176</cp:revision>
  <dcterms:created xsi:type="dcterms:W3CDTF">2023-03-15T19:10:53Z</dcterms:created>
  <dcterms:modified xsi:type="dcterms:W3CDTF">2023-07-28T15:22:09Z</dcterms:modified>
</cp:coreProperties>
</file>