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84" r:id="rId3"/>
    <p:sldId id="285" r:id="rId4"/>
    <p:sldId id="276" r:id="rId5"/>
    <p:sldId id="278" r:id="rId6"/>
    <p:sldId id="277" r:id="rId7"/>
    <p:sldId id="280" r:id="rId8"/>
    <p:sldId id="265" r:id="rId9"/>
    <p:sldId id="282" r:id="rId10"/>
    <p:sldId id="273" r:id="rId11"/>
    <p:sldId id="279" r:id="rId12"/>
    <p:sldId id="281" r:id="rId13"/>
    <p:sldId id="283" r:id="rId14"/>
    <p:sldId id="271" r:id="rId1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198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6433" autoAdjust="0"/>
  </p:normalViewPr>
  <p:slideViewPr>
    <p:cSldViewPr snapToGrid="0">
      <p:cViewPr varScale="1">
        <p:scale>
          <a:sx n="112" d="100"/>
          <a:sy n="11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071E5E8-7DA4-4EDF-A153-93D629786EC7}" type="datetimeFigureOut">
              <a:rPr lang="en-US" smtClean="0"/>
              <a:t>7/28/2023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DFB8063-4FFE-4A96-A394-2BEE217B2179}" type="slidenum">
              <a:rPr lang="en-US" smtClean="0"/>
              <a:t>‹#›</a:t>
            </a:fld>
            <a:endParaRPr lang="en-US"/>
          </a:p>
        </p:txBody>
      </p:sp>
    </p:spTree>
    <p:extLst>
      <p:ext uri="{BB962C8B-B14F-4D97-AF65-F5344CB8AC3E}">
        <p14:creationId xmlns:p14="http://schemas.microsoft.com/office/powerpoint/2010/main" val="345621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FB8063-4FFE-4A96-A394-2BEE217B2179}" type="slidenum">
              <a:rPr lang="en-US" smtClean="0"/>
              <a:t>9</a:t>
            </a:fld>
            <a:endParaRPr lang="en-US"/>
          </a:p>
        </p:txBody>
      </p:sp>
    </p:spTree>
    <p:extLst>
      <p:ext uri="{BB962C8B-B14F-4D97-AF65-F5344CB8AC3E}">
        <p14:creationId xmlns:p14="http://schemas.microsoft.com/office/powerpoint/2010/main" val="1164102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143171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1235058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33527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359554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3477350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3896471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15325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85058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968412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238836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DE9C3A-2167-4612-9431-C2902F2BEAFA}" type="datetimeFigureOut">
              <a:rPr lang="en-US" smtClean="0"/>
              <a:t>7/28/2023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D59BEC5-6037-4BCD-BC6D-4A06065DA88D}" type="slidenum">
              <a:rPr lang="en-US" smtClean="0"/>
              <a:t>‹#›</a:t>
            </a:fld>
            <a:endParaRPr lang="en-US" dirty="0"/>
          </a:p>
        </p:txBody>
      </p:sp>
    </p:spTree>
    <p:extLst>
      <p:ext uri="{BB962C8B-B14F-4D97-AF65-F5344CB8AC3E}">
        <p14:creationId xmlns:p14="http://schemas.microsoft.com/office/powerpoint/2010/main" val="3522505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E9C3A-2167-4612-9431-C2902F2BEAFA}" type="datetimeFigureOut">
              <a:rPr lang="en-US" smtClean="0"/>
              <a:t>7/28/2023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9BEC5-6037-4BCD-BC6D-4A06065DA88D}" type="slidenum">
              <a:rPr lang="en-US" smtClean="0"/>
              <a:t>‹#›</a:t>
            </a:fld>
            <a:endParaRPr lang="en-US" dirty="0"/>
          </a:p>
        </p:txBody>
      </p:sp>
    </p:spTree>
    <p:extLst>
      <p:ext uri="{BB962C8B-B14F-4D97-AF65-F5344CB8AC3E}">
        <p14:creationId xmlns:p14="http://schemas.microsoft.com/office/powerpoint/2010/main" val="42446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85E5"/>
        </a:solidFill>
        <a:effectLst/>
      </p:bgPr>
    </p:bg>
    <p:spTree>
      <p:nvGrpSpPr>
        <p:cNvPr id="1" name=""/>
        <p:cNvGrpSpPr/>
        <p:nvPr/>
      </p:nvGrpSpPr>
      <p:grpSpPr>
        <a:xfrm>
          <a:off x="0" y="0"/>
          <a:ext cx="0" cy="0"/>
          <a:chOff x="0" y="0"/>
          <a:chExt cx="0" cy="0"/>
        </a:xfrm>
      </p:grpSpPr>
      <p:sp>
        <p:nvSpPr>
          <p:cNvPr id="3" name="TextBox 2"/>
          <p:cNvSpPr txBox="1"/>
          <p:nvPr/>
        </p:nvSpPr>
        <p:spPr>
          <a:xfrm>
            <a:off x="476817" y="2312184"/>
            <a:ext cx="11335937" cy="1754326"/>
          </a:xfrm>
          <a:prstGeom prst="rect">
            <a:avLst/>
          </a:prstGeom>
          <a:noFill/>
        </p:spPr>
        <p:txBody>
          <a:bodyPr wrap="square" rtlCol="0">
            <a:spAutoFit/>
          </a:bodyPr>
          <a:lstStyle/>
          <a:p>
            <a:pPr algn="ctr"/>
            <a:r>
              <a:rPr lang="en-US" sz="54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Early Repair</a:t>
            </a:r>
          </a:p>
          <a:p>
            <a:pPr algn="ctr"/>
            <a:r>
              <a:rPr lang="en-US" sz="5400" b="1" i="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Ticket Complete / Pending Guide</a:t>
            </a:r>
            <a:endParaRPr lang="en-US" sz="54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2" name="TextBox 1"/>
          <p:cNvSpPr txBox="1"/>
          <p:nvPr/>
        </p:nvSpPr>
        <p:spPr>
          <a:xfrm>
            <a:off x="9312536" y="5746459"/>
            <a:ext cx="2399251" cy="369332"/>
          </a:xfrm>
          <a:prstGeom prst="rect">
            <a:avLst/>
          </a:prstGeom>
          <a:noFill/>
        </p:spPr>
        <p:txBody>
          <a:bodyPr wrap="square" rtlCol="0">
            <a:spAutoFit/>
          </a:bodyPr>
          <a:lstStyle/>
          <a:p>
            <a:r>
              <a:rPr lang="en-US" b="1" i="1" dirty="0" smtClean="0">
                <a:effectLst>
                  <a:outerShdw blurRad="38100" dist="38100" dir="2700000" algn="tl">
                    <a:srgbClr val="000000">
                      <a:alpha val="43137"/>
                    </a:srgbClr>
                  </a:outerShdw>
                </a:effectLst>
              </a:rPr>
              <a:t>Home Service Network</a:t>
            </a:r>
          </a:p>
        </p:txBody>
      </p:sp>
    </p:spTree>
    <p:extLst>
      <p:ext uri="{BB962C8B-B14F-4D97-AF65-F5344CB8AC3E}">
        <p14:creationId xmlns:p14="http://schemas.microsoft.com/office/powerpoint/2010/main" val="3292429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545"/>
            <a:ext cx="12192000" cy="6858000"/>
          </a:xfrm>
          <a:prstGeom prst="rect">
            <a:avLst/>
          </a:prstGeom>
        </p:spPr>
      </p:pic>
      <p:sp>
        <p:nvSpPr>
          <p:cNvPr id="10" name="Frame 9"/>
          <p:cNvSpPr/>
          <p:nvPr/>
        </p:nvSpPr>
        <p:spPr>
          <a:xfrm>
            <a:off x="337752" y="733167"/>
            <a:ext cx="411892"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ight Arrow 10"/>
          <p:cNvSpPr/>
          <p:nvPr/>
        </p:nvSpPr>
        <p:spPr>
          <a:xfrm rot="11164815">
            <a:off x="981998" y="465053"/>
            <a:ext cx="1955172" cy="138772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rot="353820">
            <a:off x="1173229" y="1011931"/>
            <a:ext cx="2529016" cy="369332"/>
          </a:xfrm>
          <a:prstGeom prst="rect">
            <a:avLst/>
          </a:prstGeom>
          <a:noFill/>
        </p:spPr>
        <p:txBody>
          <a:bodyPr wrap="square" rtlCol="0">
            <a:spAutoFit/>
          </a:bodyPr>
          <a:lstStyle/>
          <a:p>
            <a:r>
              <a:rPr lang="en-US" b="1" dirty="0" smtClean="0"/>
              <a:t>Click on the part</a:t>
            </a:r>
            <a:endParaRPr lang="en-US" b="1" dirty="0"/>
          </a:p>
        </p:txBody>
      </p:sp>
      <p:sp>
        <p:nvSpPr>
          <p:cNvPr id="2" name="Right Bracket 1"/>
          <p:cNvSpPr/>
          <p:nvPr/>
        </p:nvSpPr>
        <p:spPr>
          <a:xfrm>
            <a:off x="6722076" y="1070918"/>
            <a:ext cx="889686" cy="1606379"/>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ounded Rectangular Callout 4"/>
          <p:cNvSpPr/>
          <p:nvPr/>
        </p:nvSpPr>
        <p:spPr>
          <a:xfrm>
            <a:off x="1959584" y="3622750"/>
            <a:ext cx="7125729" cy="1079023"/>
          </a:xfrm>
          <a:prstGeom prst="wedgeRoundRectCallout">
            <a:avLst>
              <a:gd name="adj1" fmla="val -11121"/>
              <a:gd name="adj2" fmla="val -157543"/>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091388" y="3748214"/>
            <a:ext cx="6862119" cy="830997"/>
          </a:xfrm>
          <a:prstGeom prst="rect">
            <a:avLst/>
          </a:prstGeom>
          <a:noFill/>
        </p:spPr>
        <p:txBody>
          <a:bodyPr wrap="square" rtlCol="0">
            <a:spAutoFit/>
          </a:bodyPr>
          <a:lstStyle/>
          <a:p>
            <a:r>
              <a:rPr lang="en-US" sz="2400" b="1" dirty="0"/>
              <a:t>Check the </a:t>
            </a:r>
            <a:r>
              <a:rPr lang="en-US" sz="2400" b="1" dirty="0" smtClean="0"/>
              <a:t>part </a:t>
            </a:r>
            <a:r>
              <a:rPr lang="en-US" sz="2400" b="1" dirty="0"/>
              <a:t>in the inquiry before you complete </a:t>
            </a:r>
            <a:r>
              <a:rPr lang="en-US" sz="2400" b="1" dirty="0" smtClean="0"/>
              <a:t>it.</a:t>
            </a:r>
          </a:p>
          <a:p>
            <a:r>
              <a:rPr lang="en-US" sz="2400" b="1" dirty="0" smtClean="0"/>
              <a:t>If you used, leave it</a:t>
            </a:r>
            <a:endParaRPr lang="en-US" sz="2400" b="1" dirty="0"/>
          </a:p>
        </p:txBody>
      </p:sp>
      <p:pic>
        <p:nvPicPr>
          <p:cNvPr id="13"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72" y="957294"/>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9040" y="1754475"/>
            <a:ext cx="239264" cy="239264"/>
          </a:xfrm>
          <a:prstGeom prst="rect">
            <a:avLst/>
          </a:prstGeom>
          <a:noFill/>
          <a:extLst>
            <a:ext uri="{909E8E84-426E-40DD-AFC4-6F175D3DCCD1}">
              <a14:hiddenFill xmlns:a14="http://schemas.microsoft.com/office/drawing/2010/main">
                <a:solidFill>
                  <a:srgbClr val="FFFFFF"/>
                </a:solidFill>
              </a14:hiddenFill>
            </a:ext>
          </a:extLst>
        </p:spPr>
      </p:pic>
      <p:sp>
        <p:nvSpPr>
          <p:cNvPr id="15" name="Frame 14"/>
          <p:cNvSpPr/>
          <p:nvPr/>
        </p:nvSpPr>
        <p:spPr>
          <a:xfrm>
            <a:off x="11448304" y="1824863"/>
            <a:ext cx="411892"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ight Arrow 17"/>
          <p:cNvSpPr/>
          <p:nvPr/>
        </p:nvSpPr>
        <p:spPr>
          <a:xfrm>
            <a:off x="8664038" y="1675479"/>
            <a:ext cx="2543606" cy="741406"/>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665435" y="1861516"/>
            <a:ext cx="2542207" cy="338554"/>
          </a:xfrm>
          <a:prstGeom prst="rect">
            <a:avLst/>
          </a:prstGeom>
          <a:noFill/>
        </p:spPr>
        <p:txBody>
          <a:bodyPr wrap="square" rtlCol="0">
            <a:spAutoFit/>
          </a:bodyPr>
          <a:lstStyle/>
          <a:p>
            <a:r>
              <a:rPr lang="en-US" sz="1600" b="1" dirty="0" smtClean="0"/>
              <a:t>If  you not used, delete part</a:t>
            </a:r>
            <a:endParaRPr lang="en-US" sz="1600" b="1" dirty="0"/>
          </a:p>
        </p:txBody>
      </p:sp>
      <p:pic>
        <p:nvPicPr>
          <p:cNvPr id="20" name="Picture 6" descr="https://cdn-icons-png.flaticon.com/512/3841/384171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4685" y="3498420"/>
            <a:ext cx="249794" cy="249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5" grpId="0" animBg="1"/>
      <p:bldP spid="17" grpId="0"/>
      <p:bldP spid="15" grpId="0" animBg="1"/>
      <p:bldP spid="18"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12192000" cy="6858000"/>
          </a:xfrm>
          <a:prstGeom prst="rect">
            <a:avLst/>
          </a:prstGeom>
        </p:spPr>
      </p:pic>
      <p:sp>
        <p:nvSpPr>
          <p:cNvPr id="3" name="Frame 2"/>
          <p:cNvSpPr/>
          <p:nvPr/>
        </p:nvSpPr>
        <p:spPr>
          <a:xfrm>
            <a:off x="667265" y="749643"/>
            <a:ext cx="411892"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ight Arrow 3"/>
          <p:cNvSpPr/>
          <p:nvPr/>
        </p:nvSpPr>
        <p:spPr>
          <a:xfrm rot="11164815">
            <a:off x="1146296" y="409631"/>
            <a:ext cx="2259232" cy="138772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rot="353820">
            <a:off x="1239528" y="902726"/>
            <a:ext cx="2529016" cy="369332"/>
          </a:xfrm>
          <a:prstGeom prst="rect">
            <a:avLst/>
          </a:prstGeom>
          <a:noFill/>
        </p:spPr>
        <p:txBody>
          <a:bodyPr wrap="square" rtlCol="0">
            <a:spAutoFit/>
          </a:bodyPr>
          <a:lstStyle/>
          <a:p>
            <a:r>
              <a:rPr lang="en-US" b="1" dirty="0" smtClean="0"/>
              <a:t>Click on the Tracking</a:t>
            </a:r>
            <a:endParaRPr lang="en-US" b="1" dirty="0"/>
          </a:p>
        </p:txBody>
      </p:sp>
      <p:sp>
        <p:nvSpPr>
          <p:cNvPr id="7" name="Right Bracket 6"/>
          <p:cNvSpPr/>
          <p:nvPr/>
        </p:nvSpPr>
        <p:spPr>
          <a:xfrm>
            <a:off x="5090984" y="1647567"/>
            <a:ext cx="889686" cy="988541"/>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wn Arrow 7"/>
          <p:cNvSpPr/>
          <p:nvPr/>
        </p:nvSpPr>
        <p:spPr>
          <a:xfrm rot="10800000">
            <a:off x="156518" y="2480240"/>
            <a:ext cx="8789773" cy="3476367"/>
          </a:xfrm>
          <a:prstGeom prst="downArrow">
            <a:avLst>
              <a:gd name="adj1" fmla="val 50000"/>
              <a:gd name="adj2" fmla="val 7725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31092" y="4151870"/>
            <a:ext cx="5840627" cy="954107"/>
          </a:xfrm>
          <a:prstGeom prst="rect">
            <a:avLst/>
          </a:prstGeom>
          <a:noFill/>
        </p:spPr>
        <p:txBody>
          <a:bodyPr wrap="square" rtlCol="0">
            <a:spAutoFit/>
          </a:bodyPr>
          <a:lstStyle/>
          <a:p>
            <a:pPr algn="ctr"/>
            <a:r>
              <a:rPr lang="en-US" sz="2800" b="1" dirty="0"/>
              <a:t>Check the </a:t>
            </a:r>
            <a:r>
              <a:rPr lang="en-US" sz="2800" b="1" dirty="0" smtClean="0"/>
              <a:t>picture </a:t>
            </a:r>
            <a:r>
              <a:rPr lang="en-US" sz="2800" b="1" dirty="0"/>
              <a:t>in the inquiry before you complete it </a:t>
            </a:r>
          </a:p>
        </p:txBody>
      </p:sp>
      <p:pic>
        <p:nvPicPr>
          <p:cNvPr id="10"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68" y="983843"/>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0943" y="4283675"/>
            <a:ext cx="239264" cy="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2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animBg="1"/>
      <p:bldP spid="8"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3" name="Frame 2"/>
          <p:cNvSpPr/>
          <p:nvPr/>
        </p:nvSpPr>
        <p:spPr>
          <a:xfrm>
            <a:off x="5857875" y="6553200"/>
            <a:ext cx="47625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Down Arrow 4"/>
          <p:cNvSpPr/>
          <p:nvPr/>
        </p:nvSpPr>
        <p:spPr>
          <a:xfrm>
            <a:off x="3711146" y="4059074"/>
            <a:ext cx="4769708" cy="2364259"/>
          </a:xfrm>
          <a:prstGeom prst="downArrow">
            <a:avLst>
              <a:gd name="adj1" fmla="val 50000"/>
              <a:gd name="adj2" fmla="val 67422"/>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999291" y="4285722"/>
            <a:ext cx="2492022" cy="1477328"/>
          </a:xfrm>
          <a:prstGeom prst="rect">
            <a:avLst/>
          </a:prstGeom>
          <a:noFill/>
        </p:spPr>
        <p:txBody>
          <a:bodyPr wrap="square" rtlCol="0">
            <a:spAutoFit/>
          </a:bodyPr>
          <a:lstStyle/>
          <a:p>
            <a:r>
              <a:rPr lang="en-US" b="1" dirty="0"/>
              <a:t>Before you press the Save button, check all </a:t>
            </a:r>
            <a:r>
              <a:rPr lang="en-US" b="1" dirty="0" smtClean="0"/>
              <a:t>the information of </a:t>
            </a:r>
            <a:r>
              <a:rPr lang="en-US" b="1" dirty="0"/>
              <a:t>notes, parts, and photos and make a save</a:t>
            </a:r>
          </a:p>
        </p:txBody>
      </p:sp>
    </p:spTree>
    <p:extLst>
      <p:ext uri="{BB962C8B-B14F-4D97-AF65-F5344CB8AC3E}">
        <p14:creationId xmlns:p14="http://schemas.microsoft.com/office/powerpoint/2010/main" val="248836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 calcmode="lin" valueType="num">
                                      <p:cBhvr>
                                        <p:cTn id="13" dur="1000" fill="hold"/>
                                        <p:tgtEl>
                                          <p:spTgt spid="6"/>
                                        </p:tgtEl>
                                        <p:attrNameLst>
                                          <p:attrName>style.rotation</p:attrName>
                                        </p:attrNameLst>
                                      </p:cBhvr>
                                      <p:tavLst>
                                        <p:tav tm="0">
                                          <p:val>
                                            <p:fltVal val="90"/>
                                          </p:val>
                                        </p:tav>
                                        <p:tav tm="100000">
                                          <p:val>
                                            <p:fltVal val="0"/>
                                          </p:val>
                                        </p:tav>
                                      </p:tavLst>
                                    </p:anim>
                                    <p:animEffect transition="in" filter="fade">
                                      <p:cBhvr>
                                        <p:cTn id="14" dur="1000"/>
                                        <p:tgtEl>
                                          <p:spTgt spid="6"/>
                                        </p:tgtEl>
                                      </p:cBhvr>
                                    </p:animEffect>
                                  </p:childTnLst>
                                </p:cTn>
                              </p:par>
                              <p:par>
                                <p:cTn id="15" presetID="3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fltVal val="0"/>
                                          </p:val>
                                        </p:tav>
                                        <p:tav tm="100000">
                                          <p:val>
                                            <p:strVal val="#ppt_w"/>
                                          </p:val>
                                        </p:tav>
                                      </p:tavLst>
                                    </p:anim>
                                    <p:anim calcmode="lin" valueType="num">
                                      <p:cBhvr>
                                        <p:cTn id="18" dur="1000" fill="hold"/>
                                        <p:tgtEl>
                                          <p:spTgt spid="5"/>
                                        </p:tgtEl>
                                        <p:attrNameLst>
                                          <p:attrName>ppt_h</p:attrName>
                                        </p:attrNameLst>
                                      </p:cBhvr>
                                      <p:tavLst>
                                        <p:tav tm="0">
                                          <p:val>
                                            <p:fltVal val="0"/>
                                          </p:val>
                                        </p:tav>
                                        <p:tav tm="100000">
                                          <p:val>
                                            <p:strVal val="#ppt_h"/>
                                          </p:val>
                                        </p:tav>
                                      </p:tavLst>
                                    </p:anim>
                                    <p:anim calcmode="lin" valueType="num">
                                      <p:cBhvr>
                                        <p:cTn id="19" dur="1000" fill="hold"/>
                                        <p:tgtEl>
                                          <p:spTgt spid="5"/>
                                        </p:tgtEl>
                                        <p:attrNameLst>
                                          <p:attrName>style.rotation</p:attrName>
                                        </p:attrNameLst>
                                      </p:cBhvr>
                                      <p:tavLst>
                                        <p:tav tm="0">
                                          <p:val>
                                            <p:fltVal val="90"/>
                                          </p:val>
                                        </p:tav>
                                        <p:tav tm="100000">
                                          <p:val>
                                            <p:fltVal val="0"/>
                                          </p:val>
                                        </p:tav>
                                      </p:tavLst>
                                    </p:anim>
                                    <p:animEffect transition="in" filter="fade">
                                      <p:cBhvr>
                                        <p:cTn id="2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7999"/>
          </a:xfrm>
          <a:prstGeom prst="rect">
            <a:avLst/>
          </a:prstGeom>
        </p:spPr>
      </p:pic>
      <p:pic>
        <p:nvPicPr>
          <p:cNvPr id="6"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931" y="1798579"/>
            <a:ext cx="239303" cy="239303"/>
          </a:xfrm>
          <a:prstGeom prst="rect">
            <a:avLst/>
          </a:prstGeom>
          <a:noFill/>
          <a:extLst>
            <a:ext uri="{909E8E84-426E-40DD-AFC4-6F175D3DCCD1}">
              <a14:hiddenFill xmlns:a14="http://schemas.microsoft.com/office/drawing/2010/main">
                <a:solidFill>
                  <a:srgbClr val="FFFFFF"/>
                </a:solidFill>
              </a14:hiddenFill>
            </a:ext>
          </a:extLst>
        </p:spPr>
      </p:pic>
      <p:sp>
        <p:nvSpPr>
          <p:cNvPr id="7" name="Frame 6"/>
          <p:cNvSpPr/>
          <p:nvPr/>
        </p:nvSpPr>
        <p:spPr>
          <a:xfrm>
            <a:off x="0" y="971234"/>
            <a:ext cx="411892"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7"/>
          <p:cNvSpPr/>
          <p:nvPr/>
        </p:nvSpPr>
        <p:spPr>
          <a:xfrm>
            <a:off x="88664" y="1798579"/>
            <a:ext cx="400050" cy="28575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587697" y="2179879"/>
            <a:ext cx="2105024" cy="180974"/>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20120" y="2015677"/>
            <a:ext cx="239907" cy="239264"/>
          </a:xfrm>
          <a:prstGeom prst="rect">
            <a:avLst/>
          </a:prstGeom>
          <a:noFill/>
          <a:extLst>
            <a:ext uri="{909E8E84-426E-40DD-AFC4-6F175D3DCCD1}">
              <a14:hiddenFill xmlns:a14="http://schemas.microsoft.com/office/drawing/2010/main">
                <a:solidFill>
                  <a:srgbClr val="FFFFFF"/>
                </a:solidFill>
              </a14:hiddenFill>
            </a:ext>
          </a:extLst>
        </p:spPr>
      </p:pic>
      <p:sp>
        <p:nvSpPr>
          <p:cNvPr id="14" name="Frame 13"/>
          <p:cNvSpPr/>
          <p:nvPr/>
        </p:nvSpPr>
        <p:spPr>
          <a:xfrm>
            <a:off x="587697" y="3486684"/>
            <a:ext cx="2105024" cy="233266"/>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ular Callout 16"/>
          <p:cNvSpPr/>
          <p:nvPr/>
        </p:nvSpPr>
        <p:spPr>
          <a:xfrm>
            <a:off x="1063488" y="4539897"/>
            <a:ext cx="9276923" cy="2066338"/>
          </a:xfrm>
          <a:prstGeom prst="wedgeRoundRectCallout">
            <a:avLst>
              <a:gd name="adj1" fmla="val -37146"/>
              <a:gd name="adj2" fmla="val -80043"/>
              <a:gd name="adj3" fmla="val 16667"/>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p:cNvSpPr>
            <a:spLocks noGrp="1"/>
          </p:cNvSpPr>
          <p:nvPr>
            <p:ph idx="1"/>
          </p:nvPr>
        </p:nvSpPr>
        <p:spPr>
          <a:xfrm>
            <a:off x="1197207" y="4749146"/>
            <a:ext cx="9057746" cy="1899604"/>
          </a:xfrm>
        </p:spPr>
        <p:txBody>
          <a:bodyPr>
            <a:noAutofit/>
          </a:bodyPr>
          <a:lstStyle/>
          <a:p>
            <a:pPr marL="514350" indent="-514350">
              <a:buFont typeface="+mj-lt"/>
              <a:buAutoNum type="arabicPeriod"/>
            </a:pPr>
            <a:r>
              <a:rPr lang="en-US" sz="2000" b="1" dirty="0" smtClean="0"/>
              <a:t>Input Status as “Pending”</a:t>
            </a:r>
          </a:p>
          <a:p>
            <a:pPr marL="514350" indent="-514350">
              <a:buFont typeface="+mj-lt"/>
              <a:buAutoNum type="arabicPeriod"/>
            </a:pPr>
            <a:r>
              <a:rPr lang="en-US" sz="2000" b="1" dirty="0" smtClean="0"/>
              <a:t>If tech has to go back to </a:t>
            </a:r>
            <a:r>
              <a:rPr lang="en-US" sz="2000" b="1" dirty="0" err="1" smtClean="0"/>
              <a:t>Cx</a:t>
            </a:r>
            <a:r>
              <a:rPr lang="en-US" sz="2000" b="1" dirty="0" smtClean="0"/>
              <a:t>, Input the reason as </a:t>
            </a:r>
            <a:r>
              <a:rPr lang="en-US" sz="2000" b="1" dirty="0">
                <a:effectLst>
                  <a:glow rad="228600">
                    <a:schemeClr val="accent4">
                      <a:satMod val="175000"/>
                      <a:alpha val="40000"/>
                    </a:schemeClr>
                  </a:glow>
                </a:effectLst>
              </a:rPr>
              <a:t>“Re-scheduled from Customer”</a:t>
            </a:r>
          </a:p>
          <a:p>
            <a:pPr marL="514350" indent="-514350">
              <a:buFont typeface="+mj-lt"/>
              <a:buAutoNum type="arabicPeriod"/>
            </a:pPr>
            <a:r>
              <a:rPr lang="en-US" sz="2000" b="1" dirty="0" smtClean="0"/>
              <a:t>If tech can’t complete the ticket, Input the reason </a:t>
            </a:r>
            <a:r>
              <a:rPr lang="en-US" sz="2000" b="1" dirty="0"/>
              <a:t>as </a:t>
            </a:r>
            <a:endParaRPr lang="en-US" sz="2000" b="1" dirty="0" smtClean="0"/>
          </a:p>
          <a:p>
            <a:pPr marL="0" indent="0">
              <a:buNone/>
            </a:pPr>
            <a:r>
              <a:rPr lang="en-US" sz="2000" b="1" dirty="0" smtClean="0">
                <a:effectLst>
                  <a:glow rad="228600">
                    <a:schemeClr val="accent4">
                      <a:satMod val="175000"/>
                      <a:alpha val="40000"/>
                    </a:schemeClr>
                  </a:glow>
                </a:effectLst>
              </a:rPr>
              <a:t>“ </a:t>
            </a:r>
            <a:r>
              <a:rPr lang="en-US" sz="2000" b="1" dirty="0">
                <a:effectLst>
                  <a:glow rad="228600">
                    <a:schemeClr val="accent4">
                      <a:satMod val="175000"/>
                      <a:alpha val="40000"/>
                    </a:schemeClr>
                  </a:glow>
                </a:effectLst>
              </a:rPr>
              <a:t>Waiting for warranty documents (POP/BOS)”</a:t>
            </a:r>
          </a:p>
          <a:p>
            <a:pPr marL="514350" indent="-514350">
              <a:buFont typeface="+mj-lt"/>
              <a:buAutoNum type="arabicPeriod"/>
            </a:pPr>
            <a:endParaRPr lang="en-US" sz="2400" dirty="0" smtClean="0"/>
          </a:p>
        </p:txBody>
      </p:sp>
      <p:pic>
        <p:nvPicPr>
          <p:cNvPr id="19" name="Picture 6" descr="https://cdn-icons-png.flaticon.com/512/3841/3841715.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0601" y="3336741"/>
            <a:ext cx="243289" cy="24328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9733659" y="318137"/>
            <a:ext cx="2290273" cy="584775"/>
          </a:xfrm>
          <a:prstGeom prst="rect">
            <a:avLst/>
          </a:prstGeom>
          <a:noFill/>
        </p:spPr>
        <p:txBody>
          <a:bodyPr wrap="square" rtlCol="0">
            <a:spAutoFit/>
          </a:bodyPr>
          <a:lstStyle/>
          <a:p>
            <a:r>
              <a:rPr lang="en-US" sz="3200" b="1" dirty="0" smtClean="0"/>
              <a:t>&lt; Pending &gt;</a:t>
            </a:r>
            <a:endParaRPr lang="en-US" sz="3200" b="1" dirty="0"/>
          </a:p>
        </p:txBody>
      </p:sp>
    </p:spTree>
    <p:extLst>
      <p:ext uri="{BB962C8B-B14F-4D97-AF65-F5344CB8AC3E}">
        <p14:creationId xmlns:p14="http://schemas.microsoft.com/office/powerpoint/2010/main" val="208683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down)">
                                      <p:cBhvr>
                                        <p:cTn id="32" dur="5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xEl>
                                              <p:pRg st="1" end="1"/>
                                            </p:txEl>
                                          </p:spTgt>
                                        </p:tgtEl>
                                        <p:attrNameLst>
                                          <p:attrName>style.visibility</p:attrName>
                                        </p:attrNameLst>
                                      </p:cBhvr>
                                      <p:to>
                                        <p:strVal val="visible"/>
                                      </p:to>
                                    </p:set>
                                    <p:animEffect transition="in" filter="wipe(down)">
                                      <p:cBhvr>
                                        <p:cTn id="37" dur="500"/>
                                        <p:tgtEl>
                                          <p:spTgt spid="1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8">
                                            <p:txEl>
                                              <p:pRg st="2" end="2"/>
                                            </p:txEl>
                                          </p:spTgt>
                                        </p:tgtEl>
                                        <p:attrNameLst>
                                          <p:attrName>style.visibility</p:attrName>
                                        </p:attrNameLst>
                                      </p:cBhvr>
                                      <p:to>
                                        <p:strVal val="visible"/>
                                      </p:to>
                                    </p:set>
                                    <p:animEffect transition="in" filter="wipe(down)">
                                      <p:cBhvr>
                                        <p:cTn id="42" dur="500"/>
                                        <p:tgtEl>
                                          <p:spTgt spid="1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8">
                                            <p:txEl>
                                              <p:pRg st="3" end="3"/>
                                            </p:txEl>
                                          </p:spTgt>
                                        </p:tgtEl>
                                        <p:attrNameLst>
                                          <p:attrName>style.visibility</p:attrName>
                                        </p:attrNameLst>
                                      </p:cBhvr>
                                      <p:to>
                                        <p:strVal val="visible"/>
                                      </p:to>
                                    </p:set>
                                    <p:animEffect transition="in" filter="wipe(down)">
                                      <p:cBhvr>
                                        <p:cTn id="47"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7" grpId="0" animBg="1"/>
      <p:bldP spid="1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85E5"/>
        </a:solidFill>
        <a:effectLst/>
      </p:bgPr>
    </p:bg>
    <p:spTree>
      <p:nvGrpSpPr>
        <p:cNvPr id="1" name=""/>
        <p:cNvGrpSpPr/>
        <p:nvPr/>
      </p:nvGrpSpPr>
      <p:grpSpPr>
        <a:xfrm>
          <a:off x="0" y="0"/>
          <a:ext cx="0" cy="0"/>
          <a:chOff x="0" y="0"/>
          <a:chExt cx="0" cy="0"/>
        </a:xfrm>
      </p:grpSpPr>
      <p:sp>
        <p:nvSpPr>
          <p:cNvPr id="3" name="TextBox 2"/>
          <p:cNvSpPr txBox="1"/>
          <p:nvPr/>
        </p:nvSpPr>
        <p:spPr>
          <a:xfrm>
            <a:off x="1379052" y="1768484"/>
            <a:ext cx="9560797" cy="2862322"/>
          </a:xfrm>
          <a:prstGeom prst="rect">
            <a:avLst/>
          </a:prstGeom>
          <a:noFill/>
        </p:spPr>
        <p:txBody>
          <a:bodyPr wrap="square" rtlCol="0">
            <a:spAutoFit/>
          </a:bodyPr>
          <a:lstStyle/>
          <a:p>
            <a:r>
              <a:rPr lang="en-US" sz="6000" b="1" dirty="0" smtClean="0">
                <a:latin typeface="Arial" panose="020B0604020202020204" pitchFamily="34" charset="0"/>
                <a:cs typeface="Arial" panose="020B0604020202020204" pitchFamily="34" charset="0"/>
              </a:rPr>
              <a:t>If you have any question,</a:t>
            </a:r>
          </a:p>
          <a:p>
            <a:r>
              <a:rPr lang="en-US" sz="6000" b="1" dirty="0" smtClean="0">
                <a:latin typeface="Arial" panose="020B0604020202020204" pitchFamily="34" charset="0"/>
                <a:cs typeface="Arial" panose="020B0604020202020204" pitchFamily="34" charset="0"/>
              </a:rPr>
              <a:t>Please do not hesitate to contact the Triage team</a:t>
            </a:r>
            <a:endParaRPr lang="en-US" sz="6000" b="1" dirty="0">
              <a:latin typeface="Arial" panose="020B0604020202020204" pitchFamily="34" charset="0"/>
              <a:cs typeface="Arial" panose="020B0604020202020204" pitchFamily="34" charset="0"/>
            </a:endParaRPr>
          </a:p>
        </p:txBody>
      </p:sp>
      <p:sp>
        <p:nvSpPr>
          <p:cNvPr id="2" name="TextBox 1"/>
          <p:cNvSpPr txBox="1"/>
          <p:nvPr/>
        </p:nvSpPr>
        <p:spPr>
          <a:xfrm>
            <a:off x="9312536" y="5746459"/>
            <a:ext cx="2399251" cy="369332"/>
          </a:xfrm>
          <a:prstGeom prst="rect">
            <a:avLst/>
          </a:prstGeom>
          <a:noFill/>
        </p:spPr>
        <p:txBody>
          <a:bodyPr wrap="square" rtlCol="0">
            <a:spAutoFit/>
          </a:bodyPr>
          <a:lstStyle/>
          <a:p>
            <a:r>
              <a:rPr lang="en-US" b="1" i="1" dirty="0" smtClean="0">
                <a:effectLst>
                  <a:outerShdw blurRad="38100" dist="38100" dir="2700000" algn="tl">
                    <a:srgbClr val="000000">
                      <a:alpha val="43137"/>
                    </a:srgbClr>
                  </a:outerShdw>
                </a:effectLst>
              </a:rPr>
              <a:t>Home Service Network</a:t>
            </a:r>
          </a:p>
        </p:txBody>
      </p:sp>
    </p:spTree>
    <p:extLst>
      <p:ext uri="{BB962C8B-B14F-4D97-AF65-F5344CB8AC3E}">
        <p14:creationId xmlns:p14="http://schemas.microsoft.com/office/powerpoint/2010/main" val="2308556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655F46-EFAF-1675-143D-882DFABA1F6B}"/>
              </a:ext>
            </a:extLst>
          </p:cNvPr>
          <p:cNvSpPr/>
          <p:nvPr/>
        </p:nvSpPr>
        <p:spPr>
          <a:xfrm>
            <a:off x="378038" y="2058540"/>
            <a:ext cx="1825839" cy="639192"/>
          </a:xfrm>
          <a:prstGeom prst="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Technician finishes the Repair Job</a:t>
            </a:r>
          </a:p>
        </p:txBody>
      </p:sp>
      <p:sp>
        <p:nvSpPr>
          <p:cNvPr id="3" name="Arrow: Pentagon 2">
            <a:extLst>
              <a:ext uri="{FF2B5EF4-FFF2-40B4-BE49-F238E27FC236}">
                <a16:creationId xmlns:a16="http://schemas.microsoft.com/office/drawing/2014/main" xmlns="" id="{D7AE24B3-39ED-DFED-7131-04D9B1FD752E}"/>
              </a:ext>
            </a:extLst>
          </p:cNvPr>
          <p:cNvSpPr/>
          <p:nvPr/>
        </p:nvSpPr>
        <p:spPr>
          <a:xfrm>
            <a:off x="2931464" y="1642246"/>
            <a:ext cx="2894850" cy="1471780"/>
          </a:xfrm>
          <a:prstGeom prst="homePlate">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Technician selects </a:t>
            </a:r>
            <a:r>
              <a:rPr lang="en-US" sz="1200" b="1" dirty="0">
                <a:solidFill>
                  <a:srgbClr val="00B050"/>
                </a:solidFill>
              </a:rPr>
              <a:t>‘COMPLETED’ </a:t>
            </a:r>
            <a:r>
              <a:rPr lang="en-US" sz="1200" dirty="0"/>
              <a:t>on ER Mobile</a:t>
            </a:r>
          </a:p>
          <a:p>
            <a:pPr algn="ctr"/>
            <a:endParaRPr lang="en-US" sz="1200" dirty="0"/>
          </a:p>
          <a:p>
            <a:pPr algn="ctr"/>
            <a:r>
              <a:rPr lang="en-US" sz="900" i="1" dirty="0">
                <a:solidFill>
                  <a:schemeClr val="bg1">
                    <a:lumMod val="85000"/>
                  </a:schemeClr>
                </a:solidFill>
              </a:rPr>
              <a:t>or</a:t>
            </a:r>
            <a:endParaRPr lang="en-US" sz="1050" i="1" dirty="0">
              <a:solidFill>
                <a:schemeClr val="bg1">
                  <a:lumMod val="85000"/>
                </a:schemeClr>
              </a:solidFill>
            </a:endParaRPr>
          </a:p>
          <a:p>
            <a:pPr algn="ctr"/>
            <a:r>
              <a:rPr lang="en-US" sz="1200" dirty="0"/>
              <a:t>Technician updates Visit Log status to </a:t>
            </a:r>
            <a:r>
              <a:rPr lang="en-US" sz="1200" b="1" dirty="0">
                <a:solidFill>
                  <a:srgbClr val="00B050"/>
                </a:solidFill>
              </a:rPr>
              <a:t>‘READY TO COMPLETE’</a:t>
            </a:r>
          </a:p>
        </p:txBody>
      </p:sp>
      <p:sp>
        <p:nvSpPr>
          <p:cNvPr id="4" name="Rectangle 3">
            <a:extLst>
              <a:ext uri="{FF2B5EF4-FFF2-40B4-BE49-F238E27FC236}">
                <a16:creationId xmlns:a16="http://schemas.microsoft.com/office/drawing/2014/main" xmlns="" id="{E6ADAA60-1500-4812-266D-DD22F8C9D31F}"/>
              </a:ext>
            </a:extLst>
          </p:cNvPr>
          <p:cNvSpPr/>
          <p:nvPr/>
        </p:nvSpPr>
        <p:spPr>
          <a:xfrm>
            <a:off x="6265771" y="2058540"/>
            <a:ext cx="1825839" cy="639192"/>
          </a:xfrm>
          <a:prstGeom prst="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Ticket is now marked as: </a:t>
            </a:r>
          </a:p>
          <a:p>
            <a:pPr algn="ctr"/>
            <a:r>
              <a:rPr lang="en-US" sz="1200" b="1" i="1" dirty="0">
                <a:solidFill>
                  <a:schemeClr val="accent1">
                    <a:lumMod val="40000"/>
                    <a:lumOff val="60000"/>
                  </a:schemeClr>
                </a:solidFill>
              </a:rPr>
              <a:t>READY TO COMPLETE</a:t>
            </a:r>
            <a:endParaRPr lang="en-US" sz="1200" b="1" dirty="0">
              <a:solidFill>
                <a:schemeClr val="accent1">
                  <a:lumMod val="40000"/>
                  <a:lumOff val="60000"/>
                </a:schemeClr>
              </a:solidFill>
            </a:endParaRPr>
          </a:p>
        </p:txBody>
      </p:sp>
      <p:sp>
        <p:nvSpPr>
          <p:cNvPr id="5" name="Rectangle: Rounded Corners 4">
            <a:extLst>
              <a:ext uri="{FF2B5EF4-FFF2-40B4-BE49-F238E27FC236}">
                <a16:creationId xmlns:a16="http://schemas.microsoft.com/office/drawing/2014/main" xmlns="" id="{2486CC79-9231-6575-3DE9-194C27DAC32A}"/>
              </a:ext>
            </a:extLst>
          </p:cNvPr>
          <p:cNvSpPr/>
          <p:nvPr/>
        </p:nvSpPr>
        <p:spPr>
          <a:xfrm>
            <a:off x="9546784" y="2058540"/>
            <a:ext cx="2155838" cy="639192"/>
          </a:xfrm>
          <a:prstGeom prst="round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Immediately, the Ticket status gets Automatically updated to COMPLETED</a:t>
            </a:r>
          </a:p>
        </p:txBody>
      </p:sp>
      <p:sp>
        <p:nvSpPr>
          <p:cNvPr id="6" name="Rectangle: Rounded Corners 5">
            <a:extLst>
              <a:ext uri="{FF2B5EF4-FFF2-40B4-BE49-F238E27FC236}">
                <a16:creationId xmlns:a16="http://schemas.microsoft.com/office/drawing/2014/main" xmlns="" id="{A28471DC-7489-5675-F0F8-A1708D9BF275}"/>
              </a:ext>
            </a:extLst>
          </p:cNvPr>
          <p:cNvSpPr/>
          <p:nvPr/>
        </p:nvSpPr>
        <p:spPr>
          <a:xfrm>
            <a:off x="9546784" y="3658000"/>
            <a:ext cx="2155838" cy="639192"/>
          </a:xfrm>
          <a:prstGeom prst="roundRect">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Ticket status gets Automatically updated to COMPLETED the morning of the </a:t>
            </a:r>
            <a:r>
              <a:rPr lang="en-US" sz="1100" dirty="0" smtClean="0"/>
              <a:t>9</a:t>
            </a:r>
            <a:r>
              <a:rPr lang="en-US" sz="1100" baseline="30000" dirty="0" smtClean="0"/>
              <a:t>th</a:t>
            </a:r>
            <a:r>
              <a:rPr lang="en-US" sz="1100" dirty="0" smtClean="0"/>
              <a:t> </a:t>
            </a:r>
            <a:r>
              <a:rPr lang="en-US" sz="1100" dirty="0"/>
              <a:t>day</a:t>
            </a:r>
          </a:p>
        </p:txBody>
      </p:sp>
      <p:sp>
        <p:nvSpPr>
          <p:cNvPr id="7" name="Arrow: Pentagon 6">
            <a:extLst>
              <a:ext uri="{FF2B5EF4-FFF2-40B4-BE49-F238E27FC236}">
                <a16:creationId xmlns:a16="http://schemas.microsoft.com/office/drawing/2014/main" xmlns="" id="{05CABB8B-9F76-272C-5D33-2741677A2CF3}"/>
              </a:ext>
            </a:extLst>
          </p:cNvPr>
          <p:cNvSpPr/>
          <p:nvPr/>
        </p:nvSpPr>
        <p:spPr>
          <a:xfrm>
            <a:off x="6265771" y="3658000"/>
            <a:ext cx="1825839" cy="639192"/>
          </a:xfrm>
          <a:prstGeom prst="homePlate">
            <a:avLst/>
          </a:prstGeom>
          <a:solidFill>
            <a:schemeClr val="tx1">
              <a:lumMod val="65000"/>
              <a:lumOff val="3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Ticket remains marked as ‘READY TO COMPLETE’ until Aging reaches 8 days</a:t>
            </a:r>
          </a:p>
        </p:txBody>
      </p:sp>
      <p:cxnSp>
        <p:nvCxnSpPr>
          <p:cNvPr id="10" name="Straight Arrow Connector 9">
            <a:extLst>
              <a:ext uri="{FF2B5EF4-FFF2-40B4-BE49-F238E27FC236}">
                <a16:creationId xmlns:a16="http://schemas.microsoft.com/office/drawing/2014/main" xmlns="" id="{54496BE6-92FD-0945-F538-A7F424305EEB}"/>
              </a:ext>
            </a:extLst>
          </p:cNvPr>
          <p:cNvCxnSpPr>
            <a:cxnSpLocks/>
            <a:endCxn id="7" idx="0"/>
          </p:cNvCxnSpPr>
          <p:nvPr/>
        </p:nvCxnSpPr>
        <p:spPr>
          <a:xfrm>
            <a:off x="7018893" y="2697732"/>
            <a:ext cx="0" cy="960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B6263BD9-07B9-12A9-6C65-83EEEC2897F0}"/>
              </a:ext>
            </a:extLst>
          </p:cNvPr>
          <p:cNvCxnSpPr>
            <a:cxnSpLocks/>
            <a:stCxn id="4" idx="3"/>
            <a:endCxn id="5" idx="1"/>
          </p:cNvCxnSpPr>
          <p:nvPr/>
        </p:nvCxnSpPr>
        <p:spPr>
          <a:xfrm>
            <a:off x="8091610" y="2378136"/>
            <a:ext cx="1455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xmlns="" id="{7269958C-F77B-CE66-BDC4-524642DB2FAB}"/>
              </a:ext>
            </a:extLst>
          </p:cNvPr>
          <p:cNvCxnSpPr>
            <a:cxnSpLocks/>
            <a:stCxn id="7" idx="3"/>
            <a:endCxn id="6" idx="1"/>
          </p:cNvCxnSpPr>
          <p:nvPr/>
        </p:nvCxnSpPr>
        <p:spPr>
          <a:xfrm>
            <a:off x="8091610" y="3977596"/>
            <a:ext cx="1455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F657C206-3416-7D16-3478-D0F8DC4FC0C7}"/>
              </a:ext>
            </a:extLst>
          </p:cNvPr>
          <p:cNvCxnSpPr>
            <a:cxnSpLocks/>
            <a:stCxn id="2" idx="3"/>
            <a:endCxn id="3" idx="1"/>
          </p:cNvCxnSpPr>
          <p:nvPr/>
        </p:nvCxnSpPr>
        <p:spPr>
          <a:xfrm>
            <a:off x="2203877" y="2378136"/>
            <a:ext cx="7275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xmlns="" id="{3354B0BD-827C-F8A2-70F2-0983B2F3D571}"/>
              </a:ext>
            </a:extLst>
          </p:cNvPr>
          <p:cNvSpPr/>
          <p:nvPr/>
        </p:nvSpPr>
        <p:spPr>
          <a:xfrm>
            <a:off x="6503988" y="3017328"/>
            <a:ext cx="1029810" cy="319596"/>
          </a:xfrm>
          <a:prstGeom prst="rect">
            <a:avLst/>
          </a:prstGeom>
          <a:solidFill>
            <a:schemeClr val="tx1"/>
          </a:solidFill>
          <a:ln w="19050">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If Ticket age is less than </a:t>
            </a:r>
            <a:r>
              <a:rPr lang="en-US" sz="900" dirty="0" smtClean="0"/>
              <a:t>9 </a:t>
            </a:r>
            <a:r>
              <a:rPr lang="en-US" sz="900" dirty="0"/>
              <a:t>days</a:t>
            </a:r>
          </a:p>
        </p:txBody>
      </p:sp>
      <p:sp>
        <p:nvSpPr>
          <p:cNvPr id="28" name="Rectangle 27">
            <a:extLst>
              <a:ext uri="{FF2B5EF4-FFF2-40B4-BE49-F238E27FC236}">
                <a16:creationId xmlns:a16="http://schemas.microsoft.com/office/drawing/2014/main" xmlns="" id="{AA8DBCA2-AC53-7008-B066-395F1A734B71}"/>
              </a:ext>
            </a:extLst>
          </p:cNvPr>
          <p:cNvSpPr/>
          <p:nvPr/>
        </p:nvSpPr>
        <p:spPr>
          <a:xfrm>
            <a:off x="8323895" y="2218338"/>
            <a:ext cx="1029810" cy="319596"/>
          </a:xfrm>
          <a:prstGeom prst="rect">
            <a:avLst/>
          </a:prstGeom>
          <a:solidFill>
            <a:schemeClr val="tx1"/>
          </a:solid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If Ticket age is </a:t>
            </a:r>
            <a:r>
              <a:rPr lang="en-US" sz="900" dirty="0" smtClean="0"/>
              <a:t>9 </a:t>
            </a:r>
            <a:r>
              <a:rPr lang="en-US" sz="900" dirty="0"/>
              <a:t>days or more</a:t>
            </a:r>
          </a:p>
        </p:txBody>
      </p:sp>
      <p:sp>
        <p:nvSpPr>
          <p:cNvPr id="31" name="TextBox 30">
            <a:extLst>
              <a:ext uri="{FF2B5EF4-FFF2-40B4-BE49-F238E27FC236}">
                <a16:creationId xmlns:a16="http://schemas.microsoft.com/office/drawing/2014/main" xmlns="" id="{35D2FFDF-016B-EC0F-68F3-09B8E9C5C674}"/>
              </a:ext>
            </a:extLst>
          </p:cNvPr>
          <p:cNvSpPr txBox="1"/>
          <p:nvPr/>
        </p:nvSpPr>
        <p:spPr>
          <a:xfrm>
            <a:off x="68366" y="4795631"/>
            <a:ext cx="12046998" cy="430887"/>
          </a:xfrm>
          <a:prstGeom prst="rect">
            <a:avLst/>
          </a:prstGeom>
          <a:noFill/>
        </p:spPr>
        <p:txBody>
          <a:bodyPr wrap="square" rtlCol="0">
            <a:spAutoFit/>
          </a:bodyPr>
          <a:lstStyle/>
          <a:p>
            <a:r>
              <a:rPr lang="en-US" sz="1100" b="1" dirty="0"/>
              <a:t>*IMPORTANT: Not all Tickets will successfully be Completed automatically. Inquiry will make a record if the Auto Complete fails. Managers MUST review Failed Auto Complete tickets and manually Complete those tickets every morning. You can check Failed Auto Complete Tickets by going to ER &gt; Ticket &gt; Follow-Up Dashboard OR, on Ticket list, search by Repair Status.</a:t>
            </a:r>
          </a:p>
        </p:txBody>
      </p:sp>
      <p:sp>
        <p:nvSpPr>
          <p:cNvPr id="32" name="TextBox 31">
            <a:extLst>
              <a:ext uri="{FF2B5EF4-FFF2-40B4-BE49-F238E27FC236}">
                <a16:creationId xmlns:a16="http://schemas.microsoft.com/office/drawing/2014/main" xmlns="" id="{0CCA2741-8589-3684-E144-E50AC0CDCCAA}"/>
              </a:ext>
            </a:extLst>
          </p:cNvPr>
          <p:cNvSpPr txBox="1"/>
          <p:nvPr/>
        </p:nvSpPr>
        <p:spPr>
          <a:xfrm>
            <a:off x="10289526" y="1470684"/>
            <a:ext cx="1825838" cy="215444"/>
          </a:xfrm>
          <a:prstGeom prst="rect">
            <a:avLst/>
          </a:prstGeom>
          <a:noFill/>
        </p:spPr>
        <p:txBody>
          <a:bodyPr wrap="square" rtlCol="0">
            <a:spAutoFit/>
          </a:bodyPr>
          <a:lstStyle/>
          <a:p>
            <a:r>
              <a:rPr lang="en-US" sz="800" b="1" dirty="0"/>
              <a:t>Flowchart Reviewed by: Albert Shin</a:t>
            </a:r>
          </a:p>
        </p:txBody>
      </p:sp>
      <p:sp>
        <p:nvSpPr>
          <p:cNvPr id="33" name="Rectangle 32">
            <a:extLst>
              <a:ext uri="{FF2B5EF4-FFF2-40B4-BE49-F238E27FC236}">
                <a16:creationId xmlns:a16="http://schemas.microsoft.com/office/drawing/2014/main" xmlns="" id="{71796C9F-4666-E511-FA9F-91248C9046B6}"/>
              </a:ext>
            </a:extLst>
          </p:cNvPr>
          <p:cNvSpPr/>
          <p:nvPr/>
        </p:nvSpPr>
        <p:spPr>
          <a:xfrm>
            <a:off x="219286" y="1501778"/>
            <a:ext cx="11745157" cy="329385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0714C665-6165-CEC9-D1CF-7B137E7081E3}"/>
              </a:ext>
            </a:extLst>
          </p:cNvPr>
          <p:cNvSpPr/>
          <p:nvPr/>
        </p:nvSpPr>
        <p:spPr>
          <a:xfrm>
            <a:off x="-1" y="-9451"/>
            <a:ext cx="1127465" cy="380926"/>
          </a:xfrm>
          <a:prstGeom prst="rect">
            <a:avLst/>
          </a:prstGeom>
          <a:solidFill>
            <a:schemeClr val="tx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Flowchart</a:t>
            </a:r>
          </a:p>
        </p:txBody>
      </p:sp>
      <p:cxnSp>
        <p:nvCxnSpPr>
          <p:cNvPr id="51" name="Straight Arrow Connector 50">
            <a:extLst>
              <a:ext uri="{FF2B5EF4-FFF2-40B4-BE49-F238E27FC236}">
                <a16:creationId xmlns:a16="http://schemas.microsoft.com/office/drawing/2014/main" xmlns="" id="{12D2E41E-6786-475C-AA1E-E2FDAFB6FA8B}"/>
              </a:ext>
            </a:extLst>
          </p:cNvPr>
          <p:cNvCxnSpPr>
            <a:cxnSpLocks/>
            <a:stCxn id="3" idx="3"/>
            <a:endCxn id="4" idx="1"/>
          </p:cNvCxnSpPr>
          <p:nvPr/>
        </p:nvCxnSpPr>
        <p:spPr>
          <a:xfrm>
            <a:off x="5826314" y="2378136"/>
            <a:ext cx="439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71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76A75780-285A-DCC5-A02E-02BAEFFEB2BE}"/>
              </a:ext>
            </a:extLst>
          </p:cNvPr>
          <p:cNvPicPr>
            <a:picLocks noChangeAspect="1"/>
          </p:cNvPicPr>
          <p:nvPr/>
        </p:nvPicPr>
        <p:blipFill>
          <a:blip r:embed="rId2"/>
          <a:stretch>
            <a:fillRect/>
          </a:stretch>
        </p:blipFill>
        <p:spPr>
          <a:xfrm>
            <a:off x="4253383" y="0"/>
            <a:ext cx="3685233" cy="6858000"/>
          </a:xfrm>
          <a:prstGeom prst="rect">
            <a:avLst/>
          </a:prstGeom>
        </p:spPr>
      </p:pic>
      <p:sp>
        <p:nvSpPr>
          <p:cNvPr id="6" name="Oval 5">
            <a:extLst>
              <a:ext uri="{FF2B5EF4-FFF2-40B4-BE49-F238E27FC236}">
                <a16:creationId xmlns:a16="http://schemas.microsoft.com/office/drawing/2014/main" xmlns="" id="{137D524B-614F-F9DB-F8B7-E413C14A8E82}"/>
              </a:ext>
            </a:extLst>
          </p:cNvPr>
          <p:cNvSpPr/>
          <p:nvPr/>
        </p:nvSpPr>
        <p:spPr>
          <a:xfrm>
            <a:off x="6096000" y="2183907"/>
            <a:ext cx="1432264" cy="62143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a16="http://schemas.microsoft.com/office/drawing/2014/main" xmlns="" id="{F8EB4AC7-DF4C-04A0-598F-66C29F49B6FA}"/>
              </a:ext>
            </a:extLst>
          </p:cNvPr>
          <p:cNvSpPr/>
          <p:nvPr/>
        </p:nvSpPr>
        <p:spPr>
          <a:xfrm>
            <a:off x="8503421" y="905523"/>
            <a:ext cx="2753464" cy="945590"/>
          </a:xfrm>
          <a:prstGeom prst="wedgeRectCallout">
            <a:avLst>
              <a:gd name="adj1" fmla="val -80071"/>
              <a:gd name="adj2" fmla="val 102477"/>
            </a:avLst>
          </a:prstGeom>
          <a:solidFill>
            <a:schemeClr val="accent1">
              <a:lumMod val="20000"/>
              <a:lumOff val="8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1. Once you are done with the repair and you want to Complete the ticket, all you need to do now is click on this big green </a:t>
            </a:r>
            <a:r>
              <a:rPr lang="en-US" sz="1000" b="1" dirty="0">
                <a:solidFill>
                  <a:srgbClr val="00B050"/>
                </a:solidFill>
              </a:rPr>
              <a:t>‘Completed’</a:t>
            </a:r>
            <a:r>
              <a:rPr lang="en-US" sz="1000" b="1" dirty="0">
                <a:solidFill>
                  <a:schemeClr val="tx1"/>
                </a:solidFill>
              </a:rPr>
              <a:t> button</a:t>
            </a:r>
          </a:p>
        </p:txBody>
      </p:sp>
      <p:sp>
        <p:nvSpPr>
          <p:cNvPr id="8" name="Speech Bubble: Rectangle 7">
            <a:extLst>
              <a:ext uri="{FF2B5EF4-FFF2-40B4-BE49-F238E27FC236}">
                <a16:creationId xmlns:a16="http://schemas.microsoft.com/office/drawing/2014/main" xmlns="" id="{FE2379A5-8C32-19C1-659A-E078D1BAD64E}"/>
              </a:ext>
            </a:extLst>
          </p:cNvPr>
          <p:cNvSpPr/>
          <p:nvPr/>
        </p:nvSpPr>
        <p:spPr>
          <a:xfrm>
            <a:off x="935114" y="2483410"/>
            <a:ext cx="2753464" cy="945590"/>
          </a:xfrm>
          <a:prstGeom prst="wedgeRectCallout">
            <a:avLst>
              <a:gd name="adj1" fmla="val 106932"/>
              <a:gd name="adj2" fmla="val 22675"/>
            </a:avLst>
          </a:prstGeom>
          <a:solidFill>
            <a:schemeClr val="accent1">
              <a:lumMod val="20000"/>
              <a:lumOff val="8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2. You will no longer be able to select ‘Repair Completed’ through the dropdown menu.</a:t>
            </a:r>
          </a:p>
        </p:txBody>
      </p:sp>
      <p:sp>
        <p:nvSpPr>
          <p:cNvPr id="9" name="Rectangle 8">
            <a:extLst>
              <a:ext uri="{FF2B5EF4-FFF2-40B4-BE49-F238E27FC236}">
                <a16:creationId xmlns:a16="http://schemas.microsoft.com/office/drawing/2014/main" xmlns="" id="{DCE110EE-DCD0-3360-0AE5-BD738E9ADF50}"/>
              </a:ext>
            </a:extLst>
          </p:cNvPr>
          <p:cNvSpPr/>
          <p:nvPr/>
        </p:nvSpPr>
        <p:spPr>
          <a:xfrm>
            <a:off x="8408610" y="5006770"/>
            <a:ext cx="3417903" cy="1151375"/>
          </a:xfrm>
          <a:prstGeom prst="rect">
            <a:avLst/>
          </a:prstGeom>
          <a:solidFill>
            <a:schemeClr val="accent1">
              <a:lumMod val="20000"/>
              <a:lumOff val="80000"/>
            </a:schemeClr>
          </a:solidFill>
          <a:ln w="28575">
            <a:solidFill>
              <a:schemeClr val="tx1"/>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If the ticket has Aged 8 days or older, the ticket will end up Completing itself as soon as you press the </a:t>
            </a:r>
            <a:r>
              <a:rPr lang="en-US" sz="1000" b="1" dirty="0">
                <a:solidFill>
                  <a:srgbClr val="00B050"/>
                </a:solidFill>
              </a:rPr>
              <a:t>Completed</a:t>
            </a:r>
            <a:r>
              <a:rPr lang="en-US" sz="1000" b="1" dirty="0">
                <a:solidFill>
                  <a:schemeClr val="tx1"/>
                </a:solidFill>
              </a:rPr>
              <a:t> button.</a:t>
            </a:r>
          </a:p>
          <a:p>
            <a:pPr algn="ctr"/>
            <a:endParaRPr lang="en-US" sz="1000" b="1" dirty="0">
              <a:solidFill>
                <a:schemeClr val="tx1"/>
              </a:solidFill>
            </a:endParaRPr>
          </a:p>
          <a:p>
            <a:pPr algn="ctr"/>
            <a:r>
              <a:rPr lang="en-US" sz="1000" b="1" dirty="0">
                <a:solidFill>
                  <a:schemeClr val="tx1"/>
                </a:solidFill>
              </a:rPr>
              <a:t>If you press the </a:t>
            </a:r>
            <a:r>
              <a:rPr lang="en-US" sz="1000" b="1" dirty="0">
                <a:solidFill>
                  <a:srgbClr val="00B050"/>
                </a:solidFill>
              </a:rPr>
              <a:t>Completed</a:t>
            </a:r>
            <a:r>
              <a:rPr lang="en-US" sz="1000" b="1" dirty="0">
                <a:solidFill>
                  <a:schemeClr val="tx1"/>
                </a:solidFill>
              </a:rPr>
              <a:t> button, but the ticket has not Aged 8+ days, it will remain open and Complete itself the morning of the </a:t>
            </a:r>
            <a:r>
              <a:rPr lang="en-US" sz="1000" b="1" dirty="0" smtClean="0">
                <a:solidFill>
                  <a:schemeClr val="tx1"/>
                </a:solidFill>
              </a:rPr>
              <a:t>9</a:t>
            </a:r>
            <a:r>
              <a:rPr lang="en-US" sz="1000" b="1" baseline="30000" dirty="0" smtClean="0">
                <a:solidFill>
                  <a:schemeClr val="tx1"/>
                </a:solidFill>
              </a:rPr>
              <a:t>th</a:t>
            </a:r>
            <a:r>
              <a:rPr lang="en-US" sz="1000" b="1" dirty="0" smtClean="0">
                <a:solidFill>
                  <a:schemeClr val="tx1"/>
                </a:solidFill>
              </a:rPr>
              <a:t> </a:t>
            </a:r>
            <a:r>
              <a:rPr lang="en-US" sz="1000" b="1" dirty="0">
                <a:solidFill>
                  <a:schemeClr val="tx1"/>
                </a:solidFill>
              </a:rPr>
              <a:t>day.</a:t>
            </a:r>
          </a:p>
        </p:txBody>
      </p:sp>
      <p:sp>
        <p:nvSpPr>
          <p:cNvPr id="10" name="Rectangle 9">
            <a:extLst>
              <a:ext uri="{FF2B5EF4-FFF2-40B4-BE49-F238E27FC236}">
                <a16:creationId xmlns:a16="http://schemas.microsoft.com/office/drawing/2014/main" xmlns="" id="{7641804D-59BF-8618-87E1-88F125D74CF3}"/>
              </a:ext>
            </a:extLst>
          </p:cNvPr>
          <p:cNvSpPr/>
          <p:nvPr/>
        </p:nvSpPr>
        <p:spPr>
          <a:xfrm>
            <a:off x="-1" y="-9451"/>
            <a:ext cx="2753464" cy="380926"/>
          </a:xfrm>
          <a:prstGeom prst="rect">
            <a:avLst/>
          </a:prstGeom>
          <a:solidFill>
            <a:schemeClr val="tx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How to Complete </a:t>
            </a:r>
            <a:r>
              <a:rPr lang="en-US" sz="1400" b="1" dirty="0">
                <a:solidFill>
                  <a:schemeClr val="accent5">
                    <a:lumMod val="60000"/>
                    <a:lumOff val="40000"/>
                  </a:schemeClr>
                </a:solidFill>
              </a:rPr>
              <a:t>(ER Mobile)</a:t>
            </a:r>
          </a:p>
        </p:txBody>
      </p:sp>
    </p:spTree>
    <p:extLst>
      <p:ext uri="{BB962C8B-B14F-4D97-AF65-F5344CB8AC3E}">
        <p14:creationId xmlns:p14="http://schemas.microsoft.com/office/powerpoint/2010/main" val="25752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4" name="Frame 3"/>
          <p:cNvSpPr/>
          <p:nvPr/>
        </p:nvSpPr>
        <p:spPr>
          <a:xfrm>
            <a:off x="115330" y="6091237"/>
            <a:ext cx="476250" cy="28575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p:cNvSpPr/>
          <p:nvPr/>
        </p:nvSpPr>
        <p:spPr>
          <a:xfrm>
            <a:off x="504825" y="4124326"/>
            <a:ext cx="2457450" cy="148589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ight Arrow 1"/>
          <p:cNvSpPr/>
          <p:nvPr/>
        </p:nvSpPr>
        <p:spPr>
          <a:xfrm rot="10800000">
            <a:off x="3371850" y="3837545"/>
            <a:ext cx="4580237" cy="205945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011828" y="4410076"/>
            <a:ext cx="3781168" cy="923330"/>
          </a:xfrm>
          <a:prstGeom prst="rect">
            <a:avLst/>
          </a:prstGeom>
          <a:noFill/>
        </p:spPr>
        <p:txBody>
          <a:bodyPr wrap="square" rtlCol="0">
            <a:spAutoFit/>
          </a:bodyPr>
          <a:lstStyle/>
          <a:p>
            <a:r>
              <a:rPr lang="en-US" b="1" dirty="0"/>
              <a:t>Select a repair code. </a:t>
            </a:r>
            <a:endParaRPr lang="en-US" b="1" dirty="0" smtClean="0"/>
          </a:p>
          <a:p>
            <a:r>
              <a:rPr lang="en-US" b="1" dirty="0" smtClean="0"/>
              <a:t>The </a:t>
            </a:r>
            <a:r>
              <a:rPr lang="en-US" b="1" dirty="0"/>
              <a:t>most commonly used code is the one with emphasis before the code</a:t>
            </a:r>
          </a:p>
        </p:txBody>
      </p:sp>
      <p:pic>
        <p:nvPicPr>
          <p:cNvPr id="7"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607" y="5875158"/>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7798" y="3944176"/>
            <a:ext cx="239264" cy="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7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233" y="4571215"/>
            <a:ext cx="3932244" cy="1467904"/>
          </a:xfrm>
          <a:prstGeom prst="rect">
            <a:avLst/>
          </a:prstGeom>
        </p:spPr>
      </p:pic>
      <p:sp>
        <p:nvSpPr>
          <p:cNvPr id="3" name="Rectangle 2"/>
          <p:cNvSpPr/>
          <p:nvPr/>
        </p:nvSpPr>
        <p:spPr>
          <a:xfrm>
            <a:off x="650788" y="5214552"/>
            <a:ext cx="3295135" cy="1812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15545" y="5151278"/>
            <a:ext cx="3130378" cy="307777"/>
          </a:xfrm>
          <a:prstGeom prst="rect">
            <a:avLst/>
          </a:prstGeom>
          <a:noFill/>
        </p:spPr>
        <p:txBody>
          <a:bodyPr wrap="square" rtlCol="0">
            <a:spAutoFit/>
          </a:bodyPr>
          <a:lstStyle/>
          <a:p>
            <a:r>
              <a:rPr lang="en-US" sz="1400" b="1" dirty="0" smtClean="0"/>
              <a:t>Description </a:t>
            </a:r>
            <a:r>
              <a:rPr lang="en-US" sz="1400" b="1" dirty="0"/>
              <a:t>of </a:t>
            </a:r>
            <a:r>
              <a:rPr lang="en-US" sz="1400" b="1" dirty="0" smtClean="0"/>
              <a:t>repair reason type in</a:t>
            </a:r>
            <a:endParaRPr lang="en-US" sz="1400" b="1" dirty="0"/>
          </a:p>
        </p:txBody>
      </p:sp>
    </p:spTree>
    <p:extLst>
      <p:ext uri="{BB962C8B-B14F-4D97-AF65-F5344CB8AC3E}">
        <p14:creationId xmlns:p14="http://schemas.microsoft.com/office/powerpoint/2010/main" val="39703730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Frame 4"/>
          <p:cNvSpPr/>
          <p:nvPr/>
        </p:nvSpPr>
        <p:spPr>
          <a:xfrm>
            <a:off x="390525" y="3124201"/>
            <a:ext cx="2114550" cy="971549"/>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p:cNvSpPr/>
          <p:nvPr/>
        </p:nvSpPr>
        <p:spPr>
          <a:xfrm>
            <a:off x="0" y="5076825"/>
            <a:ext cx="476250" cy="30480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ight Arrow 6"/>
          <p:cNvSpPr/>
          <p:nvPr/>
        </p:nvSpPr>
        <p:spPr>
          <a:xfrm rot="10800000">
            <a:off x="2768300" y="2610107"/>
            <a:ext cx="4580237" cy="205945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408278" y="3182638"/>
            <a:ext cx="3781168" cy="923330"/>
          </a:xfrm>
          <a:prstGeom prst="rect">
            <a:avLst/>
          </a:prstGeom>
          <a:noFill/>
        </p:spPr>
        <p:txBody>
          <a:bodyPr wrap="square" rtlCol="0">
            <a:spAutoFit/>
          </a:bodyPr>
          <a:lstStyle/>
          <a:p>
            <a:r>
              <a:rPr lang="en-US" b="1" dirty="0"/>
              <a:t>Select a </a:t>
            </a:r>
            <a:r>
              <a:rPr lang="en-US" b="1" dirty="0" smtClean="0"/>
              <a:t>defect </a:t>
            </a:r>
            <a:r>
              <a:rPr lang="en-US" b="1" dirty="0"/>
              <a:t>code. </a:t>
            </a:r>
            <a:endParaRPr lang="en-US" b="1" dirty="0" smtClean="0"/>
          </a:p>
          <a:p>
            <a:r>
              <a:rPr lang="en-US" b="1" dirty="0" smtClean="0"/>
              <a:t>The </a:t>
            </a:r>
            <a:r>
              <a:rPr lang="en-US" b="1" dirty="0"/>
              <a:t>most commonly used code is the one with emphasis before the code</a:t>
            </a:r>
          </a:p>
        </p:txBody>
      </p:sp>
      <p:pic>
        <p:nvPicPr>
          <p:cNvPr id="9"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525" y="5357223"/>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5443" y="2943374"/>
            <a:ext cx="239264" cy="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198" y="4892491"/>
            <a:ext cx="3932244" cy="1467904"/>
          </a:xfrm>
          <a:prstGeom prst="rect">
            <a:avLst/>
          </a:prstGeom>
        </p:spPr>
      </p:pic>
      <p:sp>
        <p:nvSpPr>
          <p:cNvPr id="3" name="Rectangle 2"/>
          <p:cNvSpPr/>
          <p:nvPr/>
        </p:nvSpPr>
        <p:spPr>
          <a:xfrm>
            <a:off x="518982" y="5535828"/>
            <a:ext cx="3295135" cy="181232"/>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3739" y="5472554"/>
            <a:ext cx="3130378" cy="307777"/>
          </a:xfrm>
          <a:prstGeom prst="rect">
            <a:avLst/>
          </a:prstGeom>
          <a:noFill/>
        </p:spPr>
        <p:txBody>
          <a:bodyPr wrap="square" rtlCol="0">
            <a:spAutoFit/>
          </a:bodyPr>
          <a:lstStyle/>
          <a:p>
            <a:r>
              <a:rPr lang="en-US" sz="1400" b="1" dirty="0" smtClean="0"/>
              <a:t>Description </a:t>
            </a:r>
            <a:r>
              <a:rPr lang="en-US" sz="1400" b="1" dirty="0"/>
              <a:t>of defect </a:t>
            </a:r>
            <a:r>
              <a:rPr lang="en-US" sz="1400" b="1" dirty="0" smtClean="0"/>
              <a:t>reason type in</a:t>
            </a:r>
            <a:endParaRPr lang="en-US" sz="1400" b="1" dirty="0"/>
          </a:p>
        </p:txBody>
      </p:sp>
    </p:spTree>
    <p:extLst>
      <p:ext uri="{BB962C8B-B14F-4D97-AF65-F5344CB8AC3E}">
        <p14:creationId xmlns:p14="http://schemas.microsoft.com/office/powerpoint/2010/main" val="309047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Frame 2"/>
          <p:cNvSpPr/>
          <p:nvPr/>
        </p:nvSpPr>
        <p:spPr>
          <a:xfrm>
            <a:off x="1" y="741404"/>
            <a:ext cx="411892"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ight Arrow 4"/>
          <p:cNvSpPr/>
          <p:nvPr/>
        </p:nvSpPr>
        <p:spPr>
          <a:xfrm rot="11164815">
            <a:off x="599943" y="307243"/>
            <a:ext cx="2412780" cy="154381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rot="353820">
            <a:off x="949142" y="905923"/>
            <a:ext cx="2529016" cy="369332"/>
          </a:xfrm>
          <a:prstGeom prst="rect">
            <a:avLst/>
          </a:prstGeom>
          <a:noFill/>
        </p:spPr>
        <p:txBody>
          <a:bodyPr wrap="square" rtlCol="0">
            <a:spAutoFit/>
          </a:bodyPr>
          <a:lstStyle/>
          <a:p>
            <a:r>
              <a:rPr lang="en-US" b="1" dirty="0" smtClean="0"/>
              <a:t>Click on the detail</a:t>
            </a:r>
            <a:endParaRPr lang="en-US" b="1" dirty="0"/>
          </a:p>
        </p:txBody>
      </p:sp>
      <p:sp>
        <p:nvSpPr>
          <p:cNvPr id="7" name="Frame 6"/>
          <p:cNvSpPr/>
          <p:nvPr/>
        </p:nvSpPr>
        <p:spPr>
          <a:xfrm>
            <a:off x="11969577" y="6115951"/>
            <a:ext cx="222423" cy="28575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ight Arrow 7"/>
          <p:cNvSpPr/>
          <p:nvPr/>
        </p:nvSpPr>
        <p:spPr>
          <a:xfrm>
            <a:off x="10152403" y="5785976"/>
            <a:ext cx="1709954" cy="862117"/>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0152403" y="6032369"/>
            <a:ext cx="1709953" cy="369332"/>
          </a:xfrm>
          <a:prstGeom prst="rect">
            <a:avLst/>
          </a:prstGeom>
          <a:noFill/>
        </p:spPr>
        <p:txBody>
          <a:bodyPr wrap="square" rtlCol="0">
            <a:spAutoFit/>
          </a:bodyPr>
          <a:lstStyle/>
          <a:p>
            <a:r>
              <a:rPr lang="en-US" b="1" dirty="0" smtClean="0"/>
              <a:t>Click </a:t>
            </a:r>
            <a:r>
              <a:rPr lang="en-US" b="1" dirty="0" smtClean="0"/>
              <a:t>Inquiry</a:t>
            </a:r>
            <a:endParaRPr lang="en-US" b="1" dirty="0"/>
          </a:p>
        </p:txBody>
      </p:sp>
      <p:pic>
        <p:nvPicPr>
          <p:cNvPr id="10" name="Picture 4" descr="https://cdn-icons-png.flaticon.com/512/3840/384058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779" y="621752"/>
            <a:ext cx="239303" cy="2393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s://cdn-icons-png.flaticon.com/512/3841/384171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07082" y="5903301"/>
            <a:ext cx="239264" cy="2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9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p:bldP spid="7" grpId="0" animBg="1"/>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0"/>
            <a:ext cx="12192000" cy="6858000"/>
          </a:xfrm>
          <a:prstGeom prst="rect">
            <a:avLst/>
          </a:prstGeom>
        </p:spPr>
      </p:pic>
      <p:sp>
        <p:nvSpPr>
          <p:cNvPr id="7" name="Frame 6"/>
          <p:cNvSpPr/>
          <p:nvPr/>
        </p:nvSpPr>
        <p:spPr>
          <a:xfrm>
            <a:off x="11972926" y="838200"/>
            <a:ext cx="219074" cy="269530"/>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7"/>
          <p:cNvSpPr/>
          <p:nvPr/>
        </p:nvSpPr>
        <p:spPr>
          <a:xfrm>
            <a:off x="0" y="838200"/>
            <a:ext cx="981074" cy="337751"/>
          </a:xfrm>
          <a:prstGeom prst="fram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ight Arrow 8"/>
          <p:cNvSpPr/>
          <p:nvPr/>
        </p:nvSpPr>
        <p:spPr>
          <a:xfrm rot="11164815">
            <a:off x="9052631" y="1465282"/>
            <a:ext cx="2609540" cy="2028211"/>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rot="353820">
            <a:off x="9403170" y="2073404"/>
            <a:ext cx="2529016" cy="923330"/>
          </a:xfrm>
          <a:prstGeom prst="rect">
            <a:avLst/>
          </a:prstGeom>
          <a:noFill/>
        </p:spPr>
        <p:txBody>
          <a:bodyPr wrap="square" rtlCol="0">
            <a:spAutoFit/>
          </a:bodyPr>
          <a:lstStyle/>
          <a:p>
            <a:r>
              <a:rPr lang="en-US" b="1" dirty="0" smtClean="0"/>
              <a:t>Check the note in the inquiry before you complete it </a:t>
            </a:r>
            <a:endParaRPr lang="en-US" b="1" dirty="0"/>
          </a:p>
        </p:txBody>
      </p:sp>
      <p:sp>
        <p:nvSpPr>
          <p:cNvPr id="2" name="Right Bracket 1"/>
          <p:cNvSpPr/>
          <p:nvPr/>
        </p:nvSpPr>
        <p:spPr>
          <a:xfrm>
            <a:off x="8171935" y="791859"/>
            <a:ext cx="780621" cy="5897265"/>
          </a:xfrm>
          <a:prstGeom prst="righ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pic>
        <p:nvPicPr>
          <p:cNvPr id="11" name="Picture 4" descr="https://cdn-icons-png.flaticon.com/512/3840/384058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42777" y="1826278"/>
            <a:ext cx="239303" cy="23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12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478</Words>
  <Application>Microsoft Office PowerPoint</Application>
  <PresentationFormat>Widescreen</PresentationFormat>
  <Paragraphs>49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HSN</dc:creator>
  <cp:lastModifiedBy>HSN</cp:lastModifiedBy>
  <cp:revision>57</cp:revision>
  <cp:lastPrinted>2023-04-21T15:47:11Z</cp:lastPrinted>
  <dcterms:created xsi:type="dcterms:W3CDTF">2023-04-10T20:37:57Z</dcterms:created>
  <dcterms:modified xsi:type="dcterms:W3CDTF">2023-07-28T15:18:09Z</dcterms:modified>
</cp:coreProperties>
</file>