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8" r:id="rId6"/>
    <p:sldId id="279" r:id="rId7"/>
    <p:sldId id="267" r:id="rId8"/>
    <p:sldId id="270" r:id="rId9"/>
    <p:sldId id="271" r:id="rId10"/>
    <p:sldId id="272" r:id="rId11"/>
    <p:sldId id="273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7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9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8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4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9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2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7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4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FBA8A-8FC2-4E5A-BF05-8C841D2E24E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5762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r>
              <a:rPr lang="en-US" dirty="0" smtClean="0"/>
              <a:t> </a:t>
            </a:r>
            <a:r>
              <a:rPr lang="en-US" b="1" dirty="0" smtClean="0"/>
              <a:t>Application</a:t>
            </a:r>
            <a:br>
              <a:rPr lang="en-US" b="1" dirty="0" smtClean="0"/>
            </a:br>
            <a:r>
              <a:rPr lang="en-US" b="1" dirty="0" smtClean="0"/>
              <a:t>Usage Guide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6872"/>
            <a:ext cx="9144000" cy="4909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Triage Team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="" xmlns:a16="http://schemas.microsoft.com/office/drawing/2014/main" id="{3A5742F5-12C2-4B56-9DC3-8CE8EE9D5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5" y="75943"/>
            <a:ext cx="2725970" cy="2400813"/>
          </a:xfrm>
          <a:prstGeom prst="rect">
            <a:avLst/>
          </a:prstGeom>
        </p:spPr>
      </p:pic>
      <p:sp>
        <p:nvSpPr>
          <p:cNvPr id="7" name="Right Triangle 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6575" y="187677"/>
            <a:ext cx="10671925" cy="69537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Television Service Fees &amp; Home Appliance Rate</a:t>
            </a:r>
            <a:endParaRPr lang="en-US" sz="40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326" y="-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786249" y="1789219"/>
            <a:ext cx="4265708" cy="1153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This is TV rate per size of TV.</a:t>
            </a:r>
          </a:p>
          <a:p>
            <a:pPr marL="0" indent="0">
              <a:buNone/>
            </a:pPr>
            <a:r>
              <a:rPr lang="en-US" sz="1800" dirty="0" smtClean="0"/>
              <a:t>We as HSN, charge TV and OOW differently. </a:t>
            </a:r>
          </a:p>
          <a:p>
            <a:pPr marL="0" indent="0">
              <a:buNone/>
            </a:pPr>
            <a:r>
              <a:rPr lang="en-US" sz="1800" dirty="0" smtClean="0"/>
              <a:t>Please be aware !!!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7786249" y="1633169"/>
            <a:ext cx="4265708" cy="1256520"/>
          </a:xfrm>
          <a:prstGeom prst="wedgeRoundRectCallout">
            <a:avLst>
              <a:gd name="adj1" fmla="val -57952"/>
              <a:gd name="adj2" fmla="val 38695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7005" y="1015925"/>
            <a:ext cx="5728394" cy="421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Trip ($120) + Labor + Parts + Tax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186"/>
              </p:ext>
            </p:extLst>
          </p:nvPr>
        </p:nvGraphicFramePr>
        <p:xfrm>
          <a:off x="382239" y="1533645"/>
          <a:ext cx="6982388" cy="1803969"/>
        </p:xfrm>
        <a:graphic>
          <a:graphicData uri="http://schemas.openxmlformats.org/drawingml/2006/table">
            <a:tbl>
              <a:tblPr/>
              <a:tblGrid>
                <a:gridCol w="1743123"/>
                <a:gridCol w="2666805"/>
                <a:gridCol w="2572460"/>
              </a:tblGrid>
              <a:tr h="2567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1" i="0" u="none" strike="noStrike" dirty="0" err="1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rip+</a:t>
                      </a:r>
                      <a:r>
                        <a:rPr lang="en-US" sz="1800" b="1" i="0" u="none" strike="noStrike" dirty="0" err="1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abor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Panel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1" i="0" u="none" strike="noStrike" dirty="0" err="1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rip+</a:t>
                      </a:r>
                      <a:r>
                        <a:rPr lang="en-US" sz="1800" b="1" i="0" u="none" strike="noStrike" dirty="0" err="1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abor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17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 to 49"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190.00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120+</a:t>
                      </a:r>
                      <a:r>
                        <a:rPr lang="en-US" sz="1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215.00 (</a:t>
                      </a:r>
                      <a:r>
                        <a:rPr lang="en-US" sz="1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120+</a:t>
                      </a:r>
                      <a:r>
                        <a:rPr lang="en-US" sz="1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50-65" 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210.00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120+</a:t>
                      </a:r>
                      <a:r>
                        <a:rPr lang="en-US" sz="1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250.00 (</a:t>
                      </a:r>
                      <a:r>
                        <a:rPr lang="en-US" sz="1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120+</a:t>
                      </a:r>
                      <a:r>
                        <a:rPr lang="en-US" sz="1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7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66-79" 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260.00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120+</a:t>
                      </a:r>
                      <a:r>
                        <a:rPr lang="en-US" sz="1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295.00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120+</a:t>
                      </a:r>
                      <a:r>
                        <a:rPr lang="en-US" sz="1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80" &amp; up*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410.00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120+</a:t>
                      </a:r>
                      <a:r>
                        <a:rPr lang="en-US" sz="1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1,000.00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120+</a:t>
                      </a:r>
                      <a:r>
                        <a:rPr lang="en-US" sz="1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$270 (</a:t>
                      </a:r>
                      <a:r>
                        <a:rPr lang="en-US" sz="1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120+</a:t>
                      </a:r>
                      <a:r>
                        <a:rPr lang="en-US" sz="18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Frame 14"/>
          <p:cNvSpPr/>
          <p:nvPr/>
        </p:nvSpPr>
        <p:spPr>
          <a:xfrm>
            <a:off x="390478" y="1491209"/>
            <a:ext cx="6982388" cy="1894541"/>
          </a:xfrm>
          <a:prstGeom prst="frame">
            <a:avLst>
              <a:gd name="adj1" fmla="val 24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31699"/>
              </p:ext>
            </p:extLst>
          </p:nvPr>
        </p:nvGraphicFramePr>
        <p:xfrm>
          <a:off x="382240" y="3561736"/>
          <a:ext cx="10557568" cy="2017395"/>
        </p:xfrm>
        <a:graphic>
          <a:graphicData uri="http://schemas.openxmlformats.org/drawingml/2006/table">
            <a:tbl>
              <a:tblPr/>
              <a:tblGrid>
                <a:gridCol w="1979544"/>
                <a:gridCol w="1979544"/>
                <a:gridCol w="6598480"/>
              </a:tblGrid>
              <a:tr h="24350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50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APPLIANCE FLAT LABOR RATE: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$120 Initial Trip / Diagnostic + $95 Labor =&gt; $215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 DRUM FLAT RATE: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$380 (120+160)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ONLY APPLICABLE FOR WASHERS [INCLUDES EXTRA MAN, &gt; 2 HRS] / FLEX WASHER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50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APPLICABLE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EXTENSIVE LABOR  RATE: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$320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 HRS LABOR MIN: $120+200)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 BUILD-UP : TECHS PLEASE ADVISE CX TO MELT ICE PRIOR ARRIVAL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DISHWASHER: SUMP REPLACEMENT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 OVEN: GAS / SAFETY VALVE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REFRIGERATOR: LEFT DOOR [ALONE IS 1 HR] + ADD 'L DOORS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Frame 11"/>
          <p:cNvSpPr/>
          <p:nvPr/>
        </p:nvSpPr>
        <p:spPr>
          <a:xfrm>
            <a:off x="382239" y="3508440"/>
            <a:ext cx="10615275" cy="2115489"/>
          </a:xfrm>
          <a:prstGeom prst="frame">
            <a:avLst>
              <a:gd name="adj1" fmla="val 24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670717" y="5889638"/>
            <a:ext cx="3842572" cy="7658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This is Home appliance labor rate.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Will get labor refer to the chart.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2555833" y="5804379"/>
            <a:ext cx="3997367" cy="851076"/>
          </a:xfrm>
          <a:prstGeom prst="wedgeRoundRectCallout">
            <a:avLst>
              <a:gd name="adj1" fmla="val -55891"/>
              <a:gd name="adj2" fmla="val -51925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91326" y="-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32" y="767991"/>
            <a:ext cx="7756438" cy="5918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Right Triangle 19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8"/>
          <p:cNvSpPr>
            <a:spLocks noGrp="1"/>
          </p:cNvSpPr>
          <p:nvPr>
            <p:ph type="title"/>
          </p:nvPr>
        </p:nvSpPr>
        <p:spPr>
          <a:xfrm>
            <a:off x="91326" y="36307"/>
            <a:ext cx="9546944" cy="69537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Quick Reference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9672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631" y="1274025"/>
            <a:ext cx="5595099" cy="5595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078" y="1262901"/>
            <a:ext cx="5595099" cy="55950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11634" y="590172"/>
            <a:ext cx="2843585" cy="69537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1. Touch “More”</a:t>
            </a:r>
            <a:endParaRPr lang="en-US" sz="32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326" y="-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145" y="1510038"/>
            <a:ext cx="2624963" cy="51074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5694550" y="4758686"/>
            <a:ext cx="890900" cy="890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87" y="1175325"/>
            <a:ext cx="5595099" cy="5595099"/>
          </a:xfrm>
          <a:prstGeom prst="rect">
            <a:avLst/>
          </a:prstGeom>
        </p:spPr>
      </p:pic>
      <p:sp>
        <p:nvSpPr>
          <p:cNvPr id="14" name="Title 8"/>
          <p:cNvSpPr txBox="1">
            <a:spLocks/>
          </p:cNvSpPr>
          <p:nvPr/>
        </p:nvSpPr>
        <p:spPr>
          <a:xfrm>
            <a:off x="8131561" y="590172"/>
            <a:ext cx="4505325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3. Touch “Hardware”</a:t>
            </a:r>
            <a:endParaRPr lang="en-US" sz="32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867" y="1398549"/>
            <a:ext cx="2660822" cy="51486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979" y="2425662"/>
            <a:ext cx="628741" cy="628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9536829" y="2608953"/>
            <a:ext cx="890900" cy="890900"/>
          </a:xfrm>
          <a:prstGeom prst="rect">
            <a:avLst/>
          </a:prstGeom>
        </p:spPr>
      </p:pic>
      <p:sp>
        <p:nvSpPr>
          <p:cNvPr id="25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+mn-lt"/>
              </a:rPr>
              <a:t>1. Insert Device Name</a:t>
            </a:r>
            <a:endParaRPr lang="en-US" sz="3200" b="1" u="sng" dirty="0">
              <a:latin typeface="+mn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723" y="1460778"/>
            <a:ext cx="2667700" cy="5166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3183825" y="5687620"/>
            <a:ext cx="890900" cy="890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93" y="5204137"/>
            <a:ext cx="628741" cy="628741"/>
          </a:xfrm>
          <a:prstGeom prst="rect">
            <a:avLst/>
          </a:prstGeom>
        </p:spPr>
      </p:pic>
      <p:sp>
        <p:nvSpPr>
          <p:cNvPr id="34" name="Title 8"/>
          <p:cNvSpPr txBox="1">
            <a:spLocks/>
          </p:cNvSpPr>
          <p:nvPr/>
        </p:nvSpPr>
        <p:spPr>
          <a:xfrm>
            <a:off x="4367272" y="552700"/>
            <a:ext cx="3482663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2. Touch “Settings”</a:t>
            </a:r>
            <a:endParaRPr lang="en-US" sz="3200" b="1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054" y="4575396"/>
            <a:ext cx="628741" cy="62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581" y="1282793"/>
            <a:ext cx="5595099" cy="55950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1651" y="594962"/>
            <a:ext cx="4403939" cy="695373"/>
          </a:xfrm>
        </p:spPr>
        <p:txBody>
          <a:bodyPr>
            <a:normAutofit/>
          </a:bodyPr>
          <a:lstStyle/>
          <a:p>
            <a:r>
              <a:rPr lang="en-US" sz="3200" b="1" dirty="0"/>
              <a:t>4</a:t>
            </a:r>
            <a:r>
              <a:rPr lang="en-US" sz="3200" b="1" dirty="0" smtClean="0"/>
              <a:t>. Touch “Device name”</a:t>
            </a:r>
            <a:endParaRPr lang="en-US" sz="32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2146" y="43766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76" y="1249117"/>
            <a:ext cx="5595099" cy="5595099"/>
          </a:xfrm>
          <a:prstGeom prst="rect">
            <a:avLst/>
          </a:prstGeom>
        </p:spPr>
      </p:pic>
      <p:sp>
        <p:nvSpPr>
          <p:cNvPr id="14" name="Title 8"/>
          <p:cNvSpPr txBox="1">
            <a:spLocks/>
          </p:cNvSpPr>
          <p:nvPr/>
        </p:nvSpPr>
        <p:spPr>
          <a:xfrm>
            <a:off x="5121804" y="545813"/>
            <a:ext cx="3466128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5</a:t>
            </a:r>
            <a:r>
              <a:rPr lang="en-US" sz="3200" b="1" dirty="0" smtClean="0"/>
              <a:t>. Insert full name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65" y="1527673"/>
            <a:ext cx="2633605" cy="50912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38" y="2126997"/>
            <a:ext cx="628741" cy="6287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2293206" y="2299394"/>
            <a:ext cx="890900" cy="89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307" y="1449860"/>
            <a:ext cx="2642245" cy="51690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118" y="1695047"/>
            <a:ext cx="628741" cy="628741"/>
          </a:xfrm>
          <a:prstGeom prst="rect">
            <a:avLst/>
          </a:prstGeom>
        </p:spPr>
      </p:pic>
      <p:sp>
        <p:nvSpPr>
          <p:cNvPr id="25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+mn-lt"/>
              </a:rPr>
              <a:t>1. Insert Device Name</a:t>
            </a:r>
            <a:endParaRPr lang="en-US" sz="3200" b="1" u="sng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374" y="2598461"/>
            <a:ext cx="1110922" cy="197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8488" y="5205742"/>
            <a:ext cx="2356927" cy="713064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9054670" y="2317838"/>
            <a:ext cx="2291046" cy="9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Need to insert </a:t>
            </a:r>
          </a:p>
          <a:p>
            <a:pPr marL="0" indent="0">
              <a:buNone/>
            </a:pPr>
            <a:r>
              <a:rPr lang="en-US" sz="2400" dirty="0" smtClean="0"/>
              <a:t>“Your full name”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8888952" y="2221959"/>
            <a:ext cx="2622482" cy="1024892"/>
          </a:xfrm>
          <a:prstGeom prst="wedgeRoundRectCallout">
            <a:avLst>
              <a:gd name="adj1" fmla="val -100894"/>
              <a:gd name="adj2" fmla="val -57075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60" y="1266545"/>
            <a:ext cx="5595099" cy="5595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577" y="1272674"/>
            <a:ext cx="5595099" cy="55950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0880" y="597878"/>
            <a:ext cx="2906183" cy="69537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1. Touch “Note”</a:t>
            </a:r>
            <a:endParaRPr lang="en-US" sz="32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3092" y="348498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8"/>
          <p:cNvSpPr txBox="1">
            <a:spLocks/>
          </p:cNvSpPr>
          <p:nvPr/>
        </p:nvSpPr>
        <p:spPr>
          <a:xfrm>
            <a:off x="5591281" y="563426"/>
            <a:ext cx="3113656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2. Insert Ticket #</a:t>
            </a:r>
            <a:endParaRPr lang="en-US" sz="32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22" y="1449860"/>
            <a:ext cx="2667700" cy="51668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2399488" y="2995132"/>
            <a:ext cx="890900" cy="890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57" y="2493478"/>
            <a:ext cx="628741" cy="6287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319" y="1520408"/>
            <a:ext cx="2676636" cy="50901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10" y="2264642"/>
            <a:ext cx="628741" cy="628741"/>
          </a:xfrm>
          <a:prstGeom prst="rect">
            <a:avLst/>
          </a:prstGeom>
        </p:spPr>
      </p:pic>
      <p:sp>
        <p:nvSpPr>
          <p:cNvPr id="24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+mn-lt"/>
              </a:rPr>
              <a:t>2. Insert Ticket #</a:t>
            </a:r>
            <a:endParaRPr lang="en-US" sz="3200" b="1" u="sng" dirty="0">
              <a:latin typeface="+mn-lt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6048" y="2013620"/>
            <a:ext cx="598517" cy="57617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8319" y="2965534"/>
            <a:ext cx="200192" cy="795299"/>
          </a:xfrm>
          <a:prstGeom prst="rect">
            <a:avLst/>
          </a:prstGeom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9183512" y="2330618"/>
            <a:ext cx="2291046" cy="993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Need to insert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“Ticket Number”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9017794" y="2234739"/>
            <a:ext cx="2545242" cy="1024892"/>
          </a:xfrm>
          <a:prstGeom prst="wedgeRoundRectCallout">
            <a:avLst>
              <a:gd name="adj1" fmla="val -82196"/>
              <a:gd name="adj2" fmla="val 56700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/>
          <a:srcRect l="5565" t="54362" r="10689" b="3813"/>
          <a:stretch/>
        </p:blipFill>
        <p:spPr>
          <a:xfrm>
            <a:off x="3743733" y="2168013"/>
            <a:ext cx="1801584" cy="383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9642" y="3011492"/>
            <a:ext cx="2172830" cy="626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/>
          <a:srcRect l="4123" t="16074" b="45739"/>
          <a:stretch/>
        </p:blipFill>
        <p:spPr>
          <a:xfrm>
            <a:off x="6042277" y="3136847"/>
            <a:ext cx="2112020" cy="358707"/>
          </a:xfrm>
          <a:prstGeom prst="rect">
            <a:avLst/>
          </a:prstGeom>
        </p:spPr>
      </p:pic>
      <p:cxnSp>
        <p:nvCxnSpPr>
          <p:cNvPr id="6" name="Straight Connector 5"/>
          <p:cNvCxnSpPr>
            <a:endCxn id="3" idx="1"/>
          </p:cNvCxnSpPr>
          <p:nvPr/>
        </p:nvCxnSpPr>
        <p:spPr>
          <a:xfrm>
            <a:off x="3803313" y="2557814"/>
            <a:ext cx="2238964" cy="75838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3" idx="1"/>
          </p:cNvCxnSpPr>
          <p:nvPr/>
        </p:nvCxnSpPr>
        <p:spPr>
          <a:xfrm>
            <a:off x="5554333" y="2550274"/>
            <a:ext cx="487944" cy="7659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7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631" y="1282414"/>
            <a:ext cx="5595099" cy="5595099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45" y="1248073"/>
            <a:ext cx="5595099" cy="55950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3326" y="545955"/>
            <a:ext cx="3127380" cy="69537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1</a:t>
            </a:r>
            <a:r>
              <a:rPr lang="en-US" sz="3200" b="1" dirty="0"/>
              <a:t>. Go to </a:t>
            </a:r>
            <a:r>
              <a:rPr lang="en-US" sz="3200" b="1" dirty="0" smtClean="0"/>
              <a:t>Square App</a:t>
            </a:r>
            <a:endParaRPr lang="en-US" sz="32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326" y="-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87" y="1183714"/>
            <a:ext cx="5595099" cy="5595099"/>
          </a:xfrm>
          <a:prstGeom prst="rect">
            <a:avLst/>
          </a:prstGeom>
        </p:spPr>
      </p:pic>
      <p:sp>
        <p:nvSpPr>
          <p:cNvPr id="34" name="Title 8"/>
          <p:cNvSpPr txBox="1">
            <a:spLocks/>
          </p:cNvSpPr>
          <p:nvPr/>
        </p:nvSpPr>
        <p:spPr>
          <a:xfrm>
            <a:off x="4576458" y="543566"/>
            <a:ext cx="2837753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2. Touch “More”</a:t>
            </a:r>
            <a:endParaRPr lang="en-US" sz="3200" b="1" dirty="0"/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+mn-lt"/>
              </a:rPr>
              <a:t>3. Initialize Tax Settings </a:t>
            </a:r>
            <a:endParaRPr lang="en-US" sz="3200" b="1" u="sng" dirty="0">
              <a:latin typeface="+mn-lt"/>
            </a:endParaRPr>
          </a:p>
        </p:txBody>
      </p:sp>
      <p:pic>
        <p:nvPicPr>
          <p:cNvPr id="24" name="Picture 2" descr="http://awesomelytechie.com/wp-content/uploads/2017/08/Square-1024x10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03" y="2449325"/>
            <a:ext cx="2915026" cy="291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425" y="1462213"/>
            <a:ext cx="2667700" cy="516681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7035798" y="5639889"/>
            <a:ext cx="890900" cy="8909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10" y="5364352"/>
            <a:ext cx="628741" cy="62874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9458" y="1419144"/>
            <a:ext cx="2624963" cy="51074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069" y="4445710"/>
            <a:ext cx="628741" cy="62874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9653268" y="4629000"/>
            <a:ext cx="890900" cy="890900"/>
          </a:xfrm>
          <a:prstGeom prst="rect">
            <a:avLst/>
          </a:prstGeom>
        </p:spPr>
      </p:pic>
      <p:sp>
        <p:nvSpPr>
          <p:cNvPr id="37" name="Title 8"/>
          <p:cNvSpPr txBox="1">
            <a:spLocks/>
          </p:cNvSpPr>
          <p:nvPr/>
        </p:nvSpPr>
        <p:spPr>
          <a:xfrm>
            <a:off x="8358069" y="409456"/>
            <a:ext cx="3372218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 startAt="3"/>
            </a:pPr>
            <a:r>
              <a:rPr lang="en-US" sz="2800" b="1" dirty="0" smtClean="0"/>
              <a:t>Scroll down and </a:t>
            </a:r>
          </a:p>
          <a:p>
            <a:r>
              <a:rPr lang="en-US" sz="2800" b="1" dirty="0" smtClean="0"/>
              <a:t>touch “Settings”</a:t>
            </a:r>
            <a:endParaRPr lang="en-US" sz="28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795503" y="5657916"/>
            <a:ext cx="757900" cy="9503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760"/>
            <a:ext cx="5595099" cy="5595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550" y="1226760"/>
            <a:ext cx="5595099" cy="559509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1326" y="-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+mn-lt"/>
              </a:rPr>
              <a:t>3. Initialize Tax Settings </a:t>
            </a:r>
            <a:endParaRPr lang="en-US" sz="3200" b="1" u="sng" dirty="0">
              <a:latin typeface="+mn-lt"/>
            </a:endParaRPr>
          </a:p>
        </p:txBody>
      </p:sp>
      <p:sp>
        <p:nvSpPr>
          <p:cNvPr id="25" name="Title 8"/>
          <p:cNvSpPr txBox="1">
            <a:spLocks/>
          </p:cNvSpPr>
          <p:nvPr/>
        </p:nvSpPr>
        <p:spPr>
          <a:xfrm>
            <a:off x="1100625" y="508416"/>
            <a:ext cx="4505325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4. Touch “Checkout”</a:t>
            </a:r>
            <a:endParaRPr lang="en-US" sz="32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11" y="1445463"/>
            <a:ext cx="2660822" cy="51486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2327029" y="2227242"/>
            <a:ext cx="890900" cy="890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6" y="2058124"/>
            <a:ext cx="628741" cy="628741"/>
          </a:xfrm>
          <a:prstGeom prst="rect">
            <a:avLst/>
          </a:prstGeom>
        </p:spPr>
      </p:pic>
      <p:sp>
        <p:nvSpPr>
          <p:cNvPr id="38" name="Title 8"/>
          <p:cNvSpPr>
            <a:spLocks noGrp="1"/>
          </p:cNvSpPr>
          <p:nvPr>
            <p:ph type="title"/>
          </p:nvPr>
        </p:nvSpPr>
        <p:spPr>
          <a:xfrm>
            <a:off x="5378658" y="471416"/>
            <a:ext cx="5972898" cy="69537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5. Check “Sales taxes” section</a:t>
            </a:r>
            <a:endParaRPr lang="en-US" sz="3200" b="1" dirty="0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9372279" y="1473658"/>
            <a:ext cx="2291046" cy="17314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If any sales taxes section is </a:t>
            </a:r>
            <a:r>
              <a:rPr lang="en-US" sz="2400" dirty="0" smtClean="0">
                <a:solidFill>
                  <a:srgbClr val="C00000"/>
                </a:solidFill>
              </a:rPr>
              <a:t>“Active” </a:t>
            </a:r>
            <a:r>
              <a:rPr lang="en-US" sz="2400" dirty="0" smtClean="0"/>
              <a:t>will manually calculate or amount plus tax !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584" y="1445463"/>
            <a:ext cx="2628899" cy="514864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13" y="3380056"/>
            <a:ext cx="628741" cy="628741"/>
          </a:xfrm>
          <a:prstGeom prst="rect">
            <a:avLst/>
          </a:prstGeom>
        </p:spPr>
      </p:pic>
      <p:sp>
        <p:nvSpPr>
          <p:cNvPr id="43" name="Rounded Rectangular Callout 42"/>
          <p:cNvSpPr/>
          <p:nvPr/>
        </p:nvSpPr>
        <p:spPr>
          <a:xfrm>
            <a:off x="9300102" y="1367407"/>
            <a:ext cx="2363223" cy="1813880"/>
          </a:xfrm>
          <a:prstGeom prst="wedgeRoundRectCallout">
            <a:avLst>
              <a:gd name="adj1" fmla="val -77247"/>
              <a:gd name="adj2" fmla="val 84651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8569830" y="3563347"/>
            <a:ext cx="890900" cy="8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21526" y="397497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329" y="1146915"/>
            <a:ext cx="5595099" cy="5595099"/>
          </a:xfrm>
          <a:prstGeom prst="rect">
            <a:avLst/>
          </a:prstGeom>
        </p:spPr>
      </p:pic>
      <p:sp>
        <p:nvSpPr>
          <p:cNvPr id="20" name="Title 8"/>
          <p:cNvSpPr txBox="1">
            <a:spLocks/>
          </p:cNvSpPr>
          <p:nvPr/>
        </p:nvSpPr>
        <p:spPr>
          <a:xfrm>
            <a:off x="0" y="517645"/>
            <a:ext cx="4629849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6. Touch activated sales tax</a:t>
            </a:r>
            <a:endParaRPr lang="en-US" sz="32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67" y="1347873"/>
            <a:ext cx="2676525" cy="5133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00" y="2274295"/>
            <a:ext cx="628741" cy="6287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3735447" y="2351729"/>
            <a:ext cx="890900" cy="890900"/>
          </a:xfrm>
          <a:prstGeom prst="rect">
            <a:avLst/>
          </a:prstGeom>
        </p:spPr>
      </p:pic>
      <p:sp>
        <p:nvSpPr>
          <p:cNvPr id="23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+mn-lt"/>
              </a:rPr>
              <a:t>3. Initialize Tax Settings </a:t>
            </a:r>
            <a:endParaRPr lang="en-US" sz="3200" b="1" u="sng" dirty="0">
              <a:latin typeface="+mn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77" y="1146915"/>
            <a:ext cx="5595099" cy="5595099"/>
          </a:xfrm>
          <a:prstGeom prst="rect">
            <a:avLst/>
          </a:prstGeom>
        </p:spPr>
      </p:pic>
      <p:sp>
        <p:nvSpPr>
          <p:cNvPr id="30" name="Title 8"/>
          <p:cNvSpPr>
            <a:spLocks noGrp="1"/>
          </p:cNvSpPr>
          <p:nvPr>
            <p:ph type="title"/>
          </p:nvPr>
        </p:nvSpPr>
        <p:spPr>
          <a:xfrm>
            <a:off x="4869544" y="533322"/>
            <a:ext cx="5035916" cy="69537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7.    Turn off activated tax</a:t>
            </a:r>
            <a:endParaRPr lang="en-US" sz="3200" b="1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8864310" y="3351039"/>
            <a:ext cx="3327690" cy="183078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Touch “Enabled”</a:t>
            </a:r>
          </a:p>
          <a:p>
            <a:pPr marL="0" indent="0">
              <a:buNone/>
            </a:pPr>
            <a:r>
              <a:rPr lang="en-US" sz="2400" dirty="0" smtClean="0"/>
              <a:t> section bar and turn off.</a:t>
            </a:r>
          </a:p>
          <a:p>
            <a:pPr marL="0" indent="0">
              <a:buNone/>
            </a:pPr>
            <a:r>
              <a:rPr lang="en-US" sz="2400" dirty="0" smtClean="0"/>
              <a:t>2. Save it !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8821836" y="3141308"/>
            <a:ext cx="3246516" cy="1645255"/>
          </a:xfrm>
          <a:prstGeom prst="wedgeRoundRectCallout">
            <a:avLst>
              <a:gd name="adj1" fmla="val -41896"/>
              <a:gd name="adj2" fmla="val -77583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0442" y="1353475"/>
            <a:ext cx="2650402" cy="518197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96" y="1851374"/>
            <a:ext cx="628741" cy="62874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8344256" y="1396616"/>
            <a:ext cx="890900" cy="8909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8126362" y="2205527"/>
            <a:ext cx="890900" cy="890900"/>
          </a:xfrm>
          <a:prstGeom prst="rect">
            <a:avLst/>
          </a:prstGeom>
        </p:spPr>
      </p:pic>
      <p:pic>
        <p:nvPicPr>
          <p:cNvPr id="37" name="Picture 2" descr="https://cdn-icons-png.flaticon.com/512/61/6149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946" y="2637066"/>
            <a:ext cx="248318" cy="24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s://cdn-icons-png.flaticon.com/512/3841/384171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835" y="1785960"/>
            <a:ext cx="290513" cy="29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9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1290"/>
            <a:ext cx="5595099" cy="55950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1627" y="607763"/>
            <a:ext cx="9546944" cy="695373"/>
          </a:xfrm>
        </p:spPr>
        <p:txBody>
          <a:bodyPr>
            <a:normAutofit/>
          </a:bodyPr>
          <a:lstStyle/>
          <a:p>
            <a:r>
              <a:rPr lang="en-US" sz="3200" b="1" dirty="0"/>
              <a:t>8.    Check whether the tax status is “off”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15379" y="304480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24" y="1262901"/>
            <a:ext cx="5595099" cy="55950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671" y="1449859"/>
            <a:ext cx="2620459" cy="5164567"/>
          </a:xfrm>
          <a:prstGeom prst="rect">
            <a:avLst/>
          </a:prstGeom>
        </p:spPr>
      </p:pic>
      <p:sp>
        <p:nvSpPr>
          <p:cNvPr id="15" name="Frame 14"/>
          <p:cNvSpPr/>
          <p:nvPr/>
        </p:nvSpPr>
        <p:spPr>
          <a:xfrm>
            <a:off x="7935222" y="2233028"/>
            <a:ext cx="442908" cy="14478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397" y="1604287"/>
            <a:ext cx="628741" cy="6287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316" y="1481112"/>
            <a:ext cx="2664466" cy="51333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476" y="1849594"/>
            <a:ext cx="628741" cy="628741"/>
          </a:xfrm>
          <a:prstGeom prst="rect">
            <a:avLst/>
          </a:prstGeom>
        </p:spPr>
      </p:pic>
      <p:pic>
        <p:nvPicPr>
          <p:cNvPr id="16" name="Picture 2" descr="https://cdn-icons-png.flaticon.com/512/61/6149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2" y="1343372"/>
            <a:ext cx="313457" cy="31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cdn-icons-png.flaticon.com/512/3841/384171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068" y="1343372"/>
            <a:ext cx="346210" cy="3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9088551" y="1911449"/>
            <a:ext cx="3031737" cy="421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All Sales tax should be off ! 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9065223" y="1836063"/>
            <a:ext cx="2977779" cy="497375"/>
          </a:xfrm>
          <a:prstGeom prst="wedgeRoundRectCallout">
            <a:avLst>
              <a:gd name="adj1" fmla="val -78500"/>
              <a:gd name="adj2" fmla="val 188033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https://cdn-icons-png.flaticon.com/512/456/45611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437" y="5511780"/>
            <a:ext cx="1102647" cy="110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2"/>
          <p:cNvSpPr txBox="1">
            <a:spLocks/>
          </p:cNvSpPr>
          <p:nvPr/>
        </p:nvSpPr>
        <p:spPr>
          <a:xfrm>
            <a:off x="8611663" y="6063103"/>
            <a:ext cx="2329774" cy="421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Good to go now !</a:t>
            </a:r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+mn-lt"/>
              </a:rPr>
              <a:t>3. Initialize Tax Settings </a:t>
            </a:r>
            <a:endParaRPr lang="en-US" sz="3200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30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19100" y="239974"/>
            <a:ext cx="9546944" cy="69537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Tax rate per region</a:t>
            </a:r>
            <a:endParaRPr lang="en-US" sz="40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326" y="-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834454" y="5705410"/>
            <a:ext cx="7818995" cy="954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Please use this chart to charge TAX properly by each region.</a:t>
            </a:r>
          </a:p>
          <a:p>
            <a:pPr marL="0" indent="0">
              <a:buNone/>
            </a:pPr>
            <a:r>
              <a:rPr lang="en-US" sz="2400" dirty="0" smtClean="0"/>
              <a:t>Everything should be calculated refer to this chart.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3549220" y="5593493"/>
            <a:ext cx="8389464" cy="1066092"/>
          </a:xfrm>
          <a:prstGeom prst="wedgeRoundRectCallout">
            <a:avLst>
              <a:gd name="adj1" fmla="val -35267"/>
              <a:gd name="adj2" fmla="val -96259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656792"/>
              </p:ext>
            </p:extLst>
          </p:nvPr>
        </p:nvGraphicFramePr>
        <p:xfrm>
          <a:off x="627017" y="1230060"/>
          <a:ext cx="6521360" cy="3722168"/>
        </p:xfrm>
        <a:graphic>
          <a:graphicData uri="http://schemas.openxmlformats.org/drawingml/2006/table">
            <a:tbl>
              <a:tblPr/>
              <a:tblGrid>
                <a:gridCol w="2282476"/>
                <a:gridCol w="1956408"/>
                <a:gridCol w="2282476"/>
              </a:tblGrid>
              <a:tr h="39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9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Parts only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1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1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VT/MD/VA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Parts only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2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2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Frame 20"/>
          <p:cNvSpPr/>
          <p:nvPr/>
        </p:nvSpPr>
        <p:spPr>
          <a:xfrm>
            <a:off x="536293" y="1156375"/>
            <a:ext cx="6682425" cy="3868705"/>
          </a:xfrm>
          <a:prstGeom prst="frame">
            <a:avLst>
              <a:gd name="adj1" fmla="val 24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0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353</TotalTime>
  <Words>480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Square Application Usage Guide</vt:lpstr>
      <vt:lpstr>1. Touch “More”</vt:lpstr>
      <vt:lpstr>4. Touch “Device name”</vt:lpstr>
      <vt:lpstr>1. Touch “Note”</vt:lpstr>
      <vt:lpstr>1. Go to Square App</vt:lpstr>
      <vt:lpstr>5. Check “Sales taxes” section</vt:lpstr>
      <vt:lpstr>7.    Turn off activated tax</vt:lpstr>
      <vt:lpstr>8.    Check whether the tax status is “off”</vt:lpstr>
      <vt:lpstr>Tax rate per region</vt:lpstr>
      <vt:lpstr>Television Service Fees &amp; Home Appliance Rate</vt:lpstr>
      <vt:lpstr>Quick 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Status  Pending Ticket  Analysis Manual</dc:title>
  <dc:creator>HSN2</dc:creator>
  <cp:lastModifiedBy>HSN</cp:lastModifiedBy>
  <cp:revision>72</cp:revision>
  <cp:lastPrinted>2023-04-04T18:10:15Z</cp:lastPrinted>
  <dcterms:created xsi:type="dcterms:W3CDTF">2023-03-15T19:10:53Z</dcterms:created>
  <dcterms:modified xsi:type="dcterms:W3CDTF">2024-01-11T16:16:56Z</dcterms:modified>
</cp:coreProperties>
</file>