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75" r:id="rId4"/>
    <p:sldId id="276" r:id="rId5"/>
    <p:sldId id="278" r:id="rId6"/>
    <p:sldId id="279" r:id="rId7"/>
    <p:sldId id="267" r:id="rId8"/>
    <p:sldId id="270" r:id="rId9"/>
    <p:sldId id="272" r:id="rId10"/>
    <p:sldId id="273" r:id="rId11"/>
    <p:sldId id="280" r:id="rId12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278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290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085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42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290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6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221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67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43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FBA8A-8FC2-4E5A-BF05-8C841D2E24E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A87B3-5BB2-4E7F-820A-0E7DE2A112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80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54848"/>
            <a:ext cx="9144000" cy="2387600"/>
          </a:xfrm>
        </p:spPr>
        <p:txBody>
          <a:bodyPr>
            <a:norm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Square</a:t>
            </a:r>
            <a:r>
              <a:rPr lang="en-US" dirty="0"/>
              <a:t> </a:t>
            </a:r>
            <a:r>
              <a:rPr lang="en-US" b="1" dirty="0"/>
              <a:t>Application</a:t>
            </a:r>
            <a:br>
              <a:rPr lang="en-US" b="1" dirty="0"/>
            </a:br>
            <a:r>
              <a:rPr lang="en-US" b="1" dirty="0"/>
              <a:t>Usage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154475"/>
            <a:ext cx="9144000" cy="2091128"/>
          </a:xfrm>
        </p:spPr>
        <p:txBody>
          <a:bodyPr>
            <a:normAutofit/>
          </a:bodyPr>
          <a:lstStyle/>
          <a:p>
            <a:r>
              <a:rPr lang="en-US" sz="2800" dirty="0"/>
              <a:t>Triage Team</a:t>
            </a:r>
            <a:br>
              <a:rPr lang="en-US" sz="2800" dirty="0"/>
            </a:br>
            <a:br>
              <a:rPr lang="en-US" sz="2800" dirty="0"/>
            </a:br>
            <a:r>
              <a:rPr lang="en-US" sz="2000" dirty="0"/>
              <a:t>SQUARE LOG IN</a:t>
            </a:r>
            <a:br>
              <a:rPr lang="en-US" sz="2800" dirty="0"/>
            </a:br>
            <a:r>
              <a:rPr lang="en-US" altLang="ko-KR" sz="2000" dirty="0"/>
              <a:t>ID = JENPARK@HSNFE.COM </a:t>
            </a:r>
            <a:br>
              <a:rPr lang="en-US" altLang="ko-KR" sz="2000" dirty="0"/>
            </a:br>
            <a:r>
              <a:rPr lang="en-US" altLang="ko-KR" sz="2000" dirty="0"/>
              <a:t>PW = SSHSN07072</a:t>
            </a:r>
            <a:endParaRPr lang="en-US" sz="2800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3A5742F5-12C2-4B56-9DC3-8CE8EE9D5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5" y="75943"/>
            <a:ext cx="2725970" cy="2400813"/>
          </a:xfrm>
          <a:prstGeom prst="rect">
            <a:avLst/>
          </a:prstGeom>
        </p:spPr>
      </p:pic>
      <p:sp>
        <p:nvSpPr>
          <p:cNvPr id="7" name="Right Triangle 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Triangle 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508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20" name="Right Triangle 19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Triangle 20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itle 8"/>
          <p:cNvSpPr>
            <a:spLocks noGrp="1"/>
          </p:cNvSpPr>
          <p:nvPr>
            <p:ph type="title"/>
          </p:nvPr>
        </p:nvSpPr>
        <p:spPr>
          <a:xfrm>
            <a:off x="91326" y="456505"/>
            <a:ext cx="9546944" cy="695373"/>
          </a:xfrm>
        </p:spPr>
        <p:txBody>
          <a:bodyPr>
            <a:normAutofit/>
          </a:bodyPr>
          <a:lstStyle/>
          <a:p>
            <a:r>
              <a:rPr lang="en-US" sz="4000" b="1" dirty="0"/>
              <a:t>HSN Quick Reference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2562" y="1383954"/>
            <a:ext cx="2895600" cy="215443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Notes on Ticket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Confirmed Date &amp; Time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Issue with unit/symptoms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TV: Dismounted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MW – Dismounted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WM/Dryer – Unstacked</a:t>
            </a:r>
          </a:p>
          <a:p>
            <a:r>
              <a:rPr lang="en-US" sz="1200" dirty="0"/>
              <a:t>Special Instructions</a:t>
            </a:r>
          </a:p>
          <a:p>
            <a:pPr marL="171450" indent="-171450">
              <a:buFontTx/>
              <a:buChar char="-"/>
            </a:pPr>
            <a:r>
              <a:rPr lang="en-US" sz="1200" dirty="0"/>
              <a:t>Specific number to call w/description</a:t>
            </a:r>
          </a:p>
          <a:p>
            <a:r>
              <a:rPr lang="en-US" sz="1200" dirty="0" err="1"/>
              <a:t>ie</a:t>
            </a:r>
            <a:r>
              <a:rPr lang="en-US" sz="1200" dirty="0"/>
              <a:t>: please call wife Mary@201-555-5555</a:t>
            </a:r>
          </a:p>
          <a:p>
            <a:r>
              <a:rPr lang="en-US" sz="1200" dirty="0"/>
              <a:t>Ie: new construction, corner of Main/Park</a:t>
            </a:r>
          </a:p>
          <a:p>
            <a:r>
              <a:rPr lang="en-US" sz="1200" dirty="0"/>
              <a:t>Rescheduled Tix: Add </a:t>
            </a:r>
            <a:r>
              <a:rPr lang="en-US" sz="1200" u="sng" dirty="0"/>
              <a:t>ALL </a:t>
            </a:r>
            <a:r>
              <a:rPr lang="en-US" sz="1200" dirty="0"/>
              <a:t>Notes + new date</a:t>
            </a:r>
            <a:endParaRPr lang="en-US" sz="1200" u="sng" dirty="0"/>
          </a:p>
        </p:txBody>
      </p:sp>
      <p:sp>
        <p:nvSpPr>
          <p:cNvPr id="9" name="TextBox 8"/>
          <p:cNvSpPr txBox="1"/>
          <p:nvPr/>
        </p:nvSpPr>
        <p:spPr>
          <a:xfrm>
            <a:off x="2988162" y="1383954"/>
            <a:ext cx="2895600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Need to confirm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Warranty Status + Service Type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Model and Serial Number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Customer Name and Address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Bill of Sale (and confirmation)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SAW: LP/P(part)/L(labor)/Diagnostic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562" y="5200839"/>
            <a:ext cx="2895600" cy="61555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en-US" sz="1200" dirty="0"/>
              <a:t>50% Deposits Requirements: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u="none" dirty="0"/>
              <a:t>OOW TV Panels  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100" u="none" dirty="0"/>
              <a:t>Physical Damages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2562" y="4154399"/>
            <a:ext cx="2895600" cy="104644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u="sng"/>
            </a:lvl1pPr>
          </a:lstStyle>
          <a:p>
            <a:r>
              <a:rPr lang="en-US" sz="1200" b="1" dirty="0"/>
              <a:t>Dryer</a:t>
            </a:r>
          </a:p>
          <a:p>
            <a:r>
              <a:rPr lang="en-US" sz="1200" u="none" dirty="0"/>
              <a:t>DV</a:t>
            </a:r>
            <a:r>
              <a:rPr lang="en-US" sz="1200" b="1" u="none" dirty="0">
                <a:solidFill>
                  <a:srgbClr val="FF0000"/>
                </a:solidFill>
              </a:rPr>
              <a:t>E</a:t>
            </a:r>
            <a:r>
              <a:rPr lang="en-US" sz="1200" u="none" dirty="0"/>
              <a:t>, Electrical, advise cx to un-stack if possible.</a:t>
            </a:r>
          </a:p>
          <a:p>
            <a:r>
              <a:rPr lang="en-US" sz="1200" u="none" dirty="0"/>
              <a:t>DV</a:t>
            </a:r>
            <a:r>
              <a:rPr lang="en-US" sz="1200" b="1" u="none" dirty="0">
                <a:solidFill>
                  <a:srgbClr val="FF0000"/>
                </a:solidFill>
              </a:rPr>
              <a:t>G</a:t>
            </a:r>
            <a:r>
              <a:rPr lang="en-US" sz="1200" u="none" dirty="0"/>
              <a:t>, send a tech first, w/o ask cx to un-stack them. </a:t>
            </a:r>
            <a:endParaRPr lang="en-US" sz="1200" b="1" u="none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B57052-CA7F-07A6-575D-6D10B9261AC3}"/>
              </a:ext>
            </a:extLst>
          </p:cNvPr>
          <p:cNvSpPr txBox="1"/>
          <p:nvPr/>
        </p:nvSpPr>
        <p:spPr>
          <a:xfrm>
            <a:off x="2988162" y="2615060"/>
            <a:ext cx="2895600" cy="12311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Revisit by Tech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Advise </a:t>
            </a:r>
            <a:r>
              <a:rPr lang="en-US" sz="1200" dirty="0" err="1"/>
              <a:t>Cx</a:t>
            </a:r>
            <a:r>
              <a:rPr lang="en-US" sz="1200" dirty="0"/>
              <a:t> that you need to come back, explain why and ask </a:t>
            </a:r>
            <a:r>
              <a:rPr lang="en-US" sz="1200" dirty="0" err="1"/>
              <a:t>Cx</a:t>
            </a:r>
            <a:r>
              <a:rPr lang="en-US" sz="1200" dirty="0"/>
              <a:t> when (as early as possible Date/Time) is good time to come back (this will be final and Schedulers won’t call </a:t>
            </a:r>
            <a:r>
              <a:rPr lang="en-US" sz="1200" dirty="0" err="1"/>
              <a:t>Cx</a:t>
            </a:r>
            <a:r>
              <a:rPr lang="en-US" sz="1200" dirty="0"/>
              <a:t>). 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062518" y="2053692"/>
            <a:ext cx="5950726" cy="16004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SSR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200" dirty="0"/>
              <a:t>5 Year Warranty, from manuf. Date or from purchase date if BOS provided.</a:t>
            </a:r>
          </a:p>
          <a:p>
            <a:r>
              <a:rPr lang="en-US" sz="1200" u="sng" dirty="0"/>
              <a:t>OOW</a:t>
            </a:r>
          </a:p>
          <a:p>
            <a:r>
              <a:rPr lang="en-US" sz="1200" dirty="0"/>
              <a:t>Total Cost: $1320.00 + applicable taxes ($120 Trip Fee Paid Already), </a:t>
            </a:r>
          </a:p>
          <a:p>
            <a:r>
              <a:rPr lang="en-US" sz="1200" dirty="0"/>
              <a:t>•   $350 Labor (Non-refundable, even if unrepairable)</a:t>
            </a:r>
          </a:p>
          <a:p>
            <a:r>
              <a:rPr lang="en-US" sz="1200" dirty="0"/>
              <a:t>•   $970 Parts (If the compressor is covered under warranty, $160 will be refunded if unused. Used/broken parts are non-refundable.)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No warranty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C2DF342-EEF5-424A-B87C-1AA7A1D37D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0560" y="3820313"/>
            <a:ext cx="5872684" cy="2882131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06B6536-7D10-41BA-A9DD-B9EDD0854362}"/>
              </a:ext>
            </a:extLst>
          </p:cNvPr>
          <p:cNvSpPr txBox="1"/>
          <p:nvPr/>
        </p:nvSpPr>
        <p:spPr>
          <a:xfrm>
            <a:off x="6057926" y="812834"/>
            <a:ext cx="5955318" cy="11695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Home Appliance Service Fees </a:t>
            </a:r>
            <a:r>
              <a:rPr lang="en-US" sz="1400" dirty="0"/>
              <a:t>- Trip ($120) + Labor ($95) + Part(s) + Tax</a:t>
            </a:r>
          </a:p>
          <a:p>
            <a:r>
              <a:rPr lang="en-US" sz="1200" dirty="0"/>
              <a:t>Washer Drum Labor - $380 </a:t>
            </a:r>
            <a:r>
              <a:rPr lang="en-US" sz="1000" dirty="0"/>
              <a:t>[Includes extra man, take over 2 hours]</a:t>
            </a:r>
          </a:p>
          <a:p>
            <a:r>
              <a:rPr lang="en-US" sz="1100" b="1" dirty="0"/>
              <a:t>OTHER POSSIBLE EXTENSIVE REPAIRS @ $320 Labor [2HRS]:  </a:t>
            </a:r>
          </a:p>
          <a:p>
            <a:r>
              <a:rPr lang="en-US" sz="1100" dirty="0"/>
              <a:t>REFRIGERATORS - </a:t>
            </a:r>
            <a:r>
              <a:rPr lang="en-US" sz="1100" dirty="0" err="1"/>
              <a:t>Addt’l</a:t>
            </a:r>
            <a:r>
              <a:rPr lang="en-US" sz="1100" dirty="0"/>
              <a:t> doors to LEFT DOOR or Ice Build-up</a:t>
            </a:r>
          </a:p>
          <a:p>
            <a:r>
              <a:rPr lang="en-US" sz="1100" dirty="0"/>
              <a:t>DISHWASHERS - Sump Repair</a:t>
            </a:r>
          </a:p>
          <a:p>
            <a:r>
              <a:rPr lang="en-US" sz="1100" dirty="0"/>
              <a:t>GAS OVEN - Gas/Safety Valve Repair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FD909B-6C0F-8E02-2663-6D3CA748B7DE}"/>
              </a:ext>
            </a:extLst>
          </p:cNvPr>
          <p:cNvSpPr txBox="1"/>
          <p:nvPr/>
        </p:nvSpPr>
        <p:spPr>
          <a:xfrm>
            <a:off x="3080725" y="4162634"/>
            <a:ext cx="2803038" cy="212365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u="sng" dirty="0"/>
              <a:t>TV/Monitor Service Fees</a:t>
            </a:r>
          </a:p>
          <a:p>
            <a:r>
              <a:rPr lang="en-US" sz="1200" dirty="0"/>
              <a:t>Trip ($120) + Labor + Parts + Tax</a:t>
            </a:r>
          </a:p>
          <a:p>
            <a:r>
              <a:rPr lang="en-US" sz="1200" dirty="0"/>
              <a:t>	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Includes extra man, special truck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730B9C87-22FE-CD5C-FA3A-3E8593D490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520855"/>
              </p:ext>
            </p:extLst>
          </p:nvPr>
        </p:nvGraphicFramePr>
        <p:xfrm>
          <a:off x="3122139" y="4648600"/>
          <a:ext cx="2731698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10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0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05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Panel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Up to 49”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$190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$215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50-65”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$210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66-79”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$260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$295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r>
                        <a:rPr lang="en-US" sz="1200" dirty="0"/>
                        <a:t>80” &amp; up*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 dirty="0"/>
                        <a:t>$620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6728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521D48-84F7-7E2C-A336-9690F26A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10" y="231571"/>
            <a:ext cx="10360404" cy="6394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989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631" y="1274025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7078" y="1262901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711634" y="590172"/>
            <a:ext cx="2843585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1. Touch “More”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62145" y="1510038"/>
            <a:ext cx="2624963" cy="510745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5694550" y="4758686"/>
            <a:ext cx="890900" cy="8909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7" y="1175325"/>
            <a:ext cx="5595099" cy="5595099"/>
          </a:xfrm>
          <a:prstGeom prst="rect">
            <a:avLst/>
          </a:prstGeom>
        </p:spPr>
      </p:pic>
      <p:sp>
        <p:nvSpPr>
          <p:cNvPr id="14" name="Title 8"/>
          <p:cNvSpPr txBox="1">
            <a:spLocks/>
          </p:cNvSpPr>
          <p:nvPr/>
        </p:nvSpPr>
        <p:spPr>
          <a:xfrm>
            <a:off x="8131561" y="590172"/>
            <a:ext cx="4505325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3. Touch “Hardware”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51867" y="1398549"/>
            <a:ext cx="2660822" cy="514864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6979" y="2425662"/>
            <a:ext cx="628741" cy="62874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9536829" y="2608953"/>
            <a:ext cx="890900" cy="890900"/>
          </a:xfrm>
          <a:prstGeom prst="rect">
            <a:avLst/>
          </a:prstGeom>
        </p:spPr>
      </p:pic>
      <p:sp>
        <p:nvSpPr>
          <p:cNvPr id="25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+mn-lt"/>
              </a:rPr>
              <a:t>1. Insert Device Name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1723" y="1460778"/>
            <a:ext cx="2667700" cy="5166817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3183825" y="5687620"/>
            <a:ext cx="890900" cy="8909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2193" y="5204137"/>
            <a:ext cx="628741" cy="628741"/>
          </a:xfrm>
          <a:prstGeom prst="rect">
            <a:avLst/>
          </a:prstGeom>
        </p:spPr>
      </p:pic>
      <p:sp>
        <p:nvSpPr>
          <p:cNvPr id="34" name="Title 8"/>
          <p:cNvSpPr txBox="1">
            <a:spLocks/>
          </p:cNvSpPr>
          <p:nvPr/>
        </p:nvSpPr>
        <p:spPr>
          <a:xfrm>
            <a:off x="4367272" y="552700"/>
            <a:ext cx="3482663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2. Touch “Settings”</a:t>
            </a: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2054" y="4575396"/>
            <a:ext cx="628741" cy="62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48581" y="1282793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21651" y="594962"/>
            <a:ext cx="4403939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4. Touch “Device name”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52146" y="43766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1476" y="1249117"/>
            <a:ext cx="5595099" cy="5595099"/>
          </a:xfrm>
          <a:prstGeom prst="rect">
            <a:avLst/>
          </a:prstGeom>
        </p:spPr>
      </p:pic>
      <p:sp>
        <p:nvSpPr>
          <p:cNvPr id="14" name="Title 8"/>
          <p:cNvSpPr txBox="1">
            <a:spLocks/>
          </p:cNvSpPr>
          <p:nvPr/>
        </p:nvSpPr>
        <p:spPr>
          <a:xfrm>
            <a:off x="5121804" y="545813"/>
            <a:ext cx="3466128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5. Insert full name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165" y="1527673"/>
            <a:ext cx="2633605" cy="50912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438" y="2126997"/>
            <a:ext cx="628741" cy="62874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293206" y="2299394"/>
            <a:ext cx="890900" cy="8909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1307" y="1449860"/>
            <a:ext cx="2642245" cy="516905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4118" y="1695047"/>
            <a:ext cx="628741" cy="628741"/>
          </a:xfrm>
          <a:prstGeom prst="rect">
            <a:avLst/>
          </a:prstGeom>
        </p:spPr>
      </p:pic>
      <p:sp>
        <p:nvSpPr>
          <p:cNvPr id="25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+mn-lt"/>
              </a:rPr>
              <a:t>1. Insert Device Name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2374" y="2598461"/>
            <a:ext cx="1110922" cy="1978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8488" y="5205742"/>
            <a:ext cx="2356927" cy="713064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9054670" y="2317838"/>
            <a:ext cx="2291046" cy="9938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Need to insert </a:t>
            </a:r>
          </a:p>
          <a:p>
            <a:pPr marL="0" indent="0">
              <a:buNone/>
            </a:pPr>
            <a:r>
              <a:rPr lang="en-US" sz="2400" dirty="0"/>
              <a:t>“Your full name”</a:t>
            </a:r>
          </a:p>
        </p:txBody>
      </p:sp>
      <p:sp>
        <p:nvSpPr>
          <p:cNvPr id="21" name="Rounded Rectangular Callout 20"/>
          <p:cNvSpPr/>
          <p:nvPr/>
        </p:nvSpPr>
        <p:spPr>
          <a:xfrm>
            <a:off x="8888952" y="2221959"/>
            <a:ext cx="2622482" cy="1024892"/>
          </a:xfrm>
          <a:prstGeom prst="wedgeRoundRectCallout">
            <a:avLst>
              <a:gd name="adj1" fmla="val -100894"/>
              <a:gd name="adj2" fmla="val -57075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5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560" y="1266545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3577" y="1272674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80880" y="597878"/>
            <a:ext cx="2906183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1. Touch “Note”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33092" y="348498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8"/>
          <p:cNvSpPr txBox="1">
            <a:spLocks/>
          </p:cNvSpPr>
          <p:nvPr/>
        </p:nvSpPr>
        <p:spPr>
          <a:xfrm>
            <a:off x="5591281" y="563426"/>
            <a:ext cx="3113656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2. Insert Ticket #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122" y="1449860"/>
            <a:ext cx="2667700" cy="516681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399488" y="2995132"/>
            <a:ext cx="890900" cy="890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557" y="2493478"/>
            <a:ext cx="628741" cy="628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319" y="1520408"/>
            <a:ext cx="2676636" cy="509014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810" y="2264642"/>
            <a:ext cx="628741" cy="628741"/>
          </a:xfrm>
          <a:prstGeom prst="rect">
            <a:avLst/>
          </a:prstGeom>
        </p:spPr>
      </p:pic>
      <p:sp>
        <p:nvSpPr>
          <p:cNvPr id="24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+mn-lt"/>
              </a:rPr>
              <a:t>2. Insert Ticket #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26048" y="2013620"/>
            <a:ext cx="598517" cy="576171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98319" y="2965534"/>
            <a:ext cx="200192" cy="795299"/>
          </a:xfrm>
          <a:prstGeom prst="rect">
            <a:avLst/>
          </a:prstGeom>
        </p:spPr>
      </p:pic>
      <p:sp>
        <p:nvSpPr>
          <p:cNvPr id="25" name="Content Placeholder 2"/>
          <p:cNvSpPr txBox="1">
            <a:spLocks/>
          </p:cNvSpPr>
          <p:nvPr/>
        </p:nvSpPr>
        <p:spPr>
          <a:xfrm>
            <a:off x="9183512" y="2330618"/>
            <a:ext cx="2291046" cy="99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Need to insert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“Ticket Number”</a:t>
            </a:r>
          </a:p>
        </p:txBody>
      </p:sp>
      <p:sp>
        <p:nvSpPr>
          <p:cNvPr id="26" name="Rounded Rectangular Callout 25"/>
          <p:cNvSpPr/>
          <p:nvPr/>
        </p:nvSpPr>
        <p:spPr>
          <a:xfrm>
            <a:off x="9017794" y="2234739"/>
            <a:ext cx="2545242" cy="1024892"/>
          </a:xfrm>
          <a:prstGeom prst="wedgeRoundRectCallout">
            <a:avLst>
              <a:gd name="adj1" fmla="val -82196"/>
              <a:gd name="adj2" fmla="val 56700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9"/>
          <a:srcRect l="5565" t="54362" r="10689" b="3813"/>
          <a:stretch/>
        </p:blipFill>
        <p:spPr>
          <a:xfrm>
            <a:off x="3743733" y="2168013"/>
            <a:ext cx="1801584" cy="38367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49642" y="3011492"/>
            <a:ext cx="2172830" cy="626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9"/>
          <a:srcRect l="4123" t="16074" b="45739"/>
          <a:stretch/>
        </p:blipFill>
        <p:spPr>
          <a:xfrm>
            <a:off x="6042277" y="3136847"/>
            <a:ext cx="2112020" cy="358707"/>
          </a:xfrm>
          <a:prstGeom prst="rect">
            <a:avLst/>
          </a:prstGeom>
        </p:spPr>
      </p:pic>
      <p:cxnSp>
        <p:nvCxnSpPr>
          <p:cNvPr id="6" name="Straight Connector 5"/>
          <p:cNvCxnSpPr>
            <a:endCxn id="3" idx="1"/>
          </p:cNvCxnSpPr>
          <p:nvPr/>
        </p:nvCxnSpPr>
        <p:spPr>
          <a:xfrm>
            <a:off x="3803313" y="2557814"/>
            <a:ext cx="2238964" cy="75838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3" idx="1"/>
          </p:cNvCxnSpPr>
          <p:nvPr/>
        </p:nvCxnSpPr>
        <p:spPr>
          <a:xfrm>
            <a:off x="5554333" y="2550274"/>
            <a:ext cx="487944" cy="765927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720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7631" y="1282414"/>
            <a:ext cx="5595099" cy="5595099"/>
          </a:xfrm>
          <a:prstGeom prst="rect">
            <a:avLst/>
          </a:prstGeom>
          <a:noFill/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2245" y="1248073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543326" y="545955"/>
            <a:ext cx="3127380" cy="695373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1. Go to Square App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5687" y="1183714"/>
            <a:ext cx="5595099" cy="5595099"/>
          </a:xfrm>
          <a:prstGeom prst="rect">
            <a:avLst/>
          </a:prstGeom>
        </p:spPr>
      </p:pic>
      <p:sp>
        <p:nvSpPr>
          <p:cNvPr id="34" name="Title 8"/>
          <p:cNvSpPr txBox="1">
            <a:spLocks/>
          </p:cNvSpPr>
          <p:nvPr/>
        </p:nvSpPr>
        <p:spPr>
          <a:xfrm>
            <a:off x="4576458" y="543566"/>
            <a:ext cx="2837753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2. Touch “More”</a:t>
            </a: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+mn-lt"/>
              </a:rPr>
              <a:t>3. Initialize Tax Settings </a:t>
            </a:r>
          </a:p>
        </p:txBody>
      </p:sp>
      <p:pic>
        <p:nvPicPr>
          <p:cNvPr id="24" name="Picture 2" descr="http://awesomelytechie.com/wp-content/uploads/2017/08/Square-1024x1024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503" y="2449325"/>
            <a:ext cx="2915026" cy="2915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8425" y="1462213"/>
            <a:ext cx="2667700" cy="5166817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7035798" y="5639889"/>
            <a:ext cx="890900" cy="89090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6310" y="5364352"/>
            <a:ext cx="628741" cy="628741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458" y="1419144"/>
            <a:ext cx="2624963" cy="5107459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8069" y="4445710"/>
            <a:ext cx="628741" cy="62874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9653268" y="4629000"/>
            <a:ext cx="890900" cy="890900"/>
          </a:xfrm>
          <a:prstGeom prst="rect">
            <a:avLst/>
          </a:prstGeom>
        </p:spPr>
      </p:pic>
      <p:sp>
        <p:nvSpPr>
          <p:cNvPr id="37" name="Title 8"/>
          <p:cNvSpPr txBox="1">
            <a:spLocks/>
          </p:cNvSpPr>
          <p:nvPr/>
        </p:nvSpPr>
        <p:spPr>
          <a:xfrm>
            <a:off x="8358069" y="409456"/>
            <a:ext cx="3372218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 startAt="3"/>
            </a:pPr>
            <a:r>
              <a:rPr lang="en-US" sz="2800" b="1" dirty="0"/>
              <a:t>Scroll down and </a:t>
            </a:r>
          </a:p>
          <a:p>
            <a:r>
              <a:rPr lang="en-US" sz="2800" b="1" dirty="0"/>
              <a:t>touch “Settings”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95503" y="5657916"/>
            <a:ext cx="757900" cy="95030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38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6760"/>
            <a:ext cx="5595099" cy="559509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550" y="1226760"/>
            <a:ext cx="5595099" cy="5595099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+mn-lt"/>
              </a:rPr>
              <a:t>3. Initialize Tax Settings </a:t>
            </a:r>
          </a:p>
        </p:txBody>
      </p:sp>
      <p:sp>
        <p:nvSpPr>
          <p:cNvPr id="25" name="Title 8"/>
          <p:cNvSpPr txBox="1">
            <a:spLocks/>
          </p:cNvSpPr>
          <p:nvPr/>
        </p:nvSpPr>
        <p:spPr>
          <a:xfrm>
            <a:off x="1100625" y="508416"/>
            <a:ext cx="4505325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4. Touch “Checkout”</a:t>
            </a: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111" y="1445463"/>
            <a:ext cx="2660822" cy="5148649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2327029" y="2227242"/>
            <a:ext cx="890900" cy="890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46" y="2058124"/>
            <a:ext cx="628741" cy="628741"/>
          </a:xfrm>
          <a:prstGeom prst="rect">
            <a:avLst/>
          </a:prstGeom>
        </p:spPr>
      </p:pic>
      <p:sp>
        <p:nvSpPr>
          <p:cNvPr id="38" name="Title 8"/>
          <p:cNvSpPr>
            <a:spLocks noGrp="1"/>
          </p:cNvSpPr>
          <p:nvPr>
            <p:ph type="title"/>
          </p:nvPr>
        </p:nvSpPr>
        <p:spPr>
          <a:xfrm>
            <a:off x="5378658" y="471416"/>
            <a:ext cx="5972898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5. Check “Sales taxes” section</a:t>
            </a:r>
          </a:p>
        </p:txBody>
      </p:sp>
      <p:sp>
        <p:nvSpPr>
          <p:cNvPr id="40" name="Content Placeholder 2"/>
          <p:cNvSpPr>
            <a:spLocks noGrp="1"/>
          </p:cNvSpPr>
          <p:nvPr>
            <p:ph idx="1"/>
          </p:nvPr>
        </p:nvSpPr>
        <p:spPr>
          <a:xfrm>
            <a:off x="9372279" y="1473658"/>
            <a:ext cx="2291046" cy="173142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dirty="0"/>
              <a:t>If any sales taxes section is </a:t>
            </a:r>
            <a:r>
              <a:rPr lang="en-US" sz="2400" dirty="0">
                <a:solidFill>
                  <a:srgbClr val="C00000"/>
                </a:solidFill>
              </a:rPr>
              <a:t>“Active” </a:t>
            </a:r>
            <a:r>
              <a:rPr lang="en-US" sz="2400" dirty="0"/>
              <a:t>will manually calculate or amount plus tax !</a:t>
            </a:r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4584" y="1445463"/>
            <a:ext cx="2628899" cy="5148649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213" y="3380056"/>
            <a:ext cx="628741" cy="628741"/>
          </a:xfrm>
          <a:prstGeom prst="rect">
            <a:avLst/>
          </a:prstGeom>
        </p:spPr>
      </p:pic>
      <p:sp>
        <p:nvSpPr>
          <p:cNvPr id="43" name="Rounded Rectangular Callout 42"/>
          <p:cNvSpPr/>
          <p:nvPr/>
        </p:nvSpPr>
        <p:spPr>
          <a:xfrm>
            <a:off x="9300102" y="1367407"/>
            <a:ext cx="2363223" cy="1813880"/>
          </a:xfrm>
          <a:prstGeom prst="wedgeRoundRectCallout">
            <a:avLst>
              <a:gd name="adj1" fmla="val -77247"/>
              <a:gd name="adj2" fmla="val 84651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569830" y="3563347"/>
            <a:ext cx="890900" cy="8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55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421526" y="397497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4329" y="1146915"/>
            <a:ext cx="5595099" cy="5595099"/>
          </a:xfrm>
          <a:prstGeom prst="rect">
            <a:avLst/>
          </a:prstGeom>
        </p:spPr>
      </p:pic>
      <p:sp>
        <p:nvSpPr>
          <p:cNvPr id="20" name="Title 8"/>
          <p:cNvSpPr txBox="1">
            <a:spLocks/>
          </p:cNvSpPr>
          <p:nvPr/>
        </p:nvSpPr>
        <p:spPr>
          <a:xfrm>
            <a:off x="0" y="517645"/>
            <a:ext cx="4629849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dirty="0"/>
              <a:t>6. Touch activated sales tax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267" y="1347873"/>
            <a:ext cx="2676525" cy="5133529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00" y="2274295"/>
            <a:ext cx="628741" cy="62874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3735447" y="2351729"/>
            <a:ext cx="890900" cy="890900"/>
          </a:xfrm>
          <a:prstGeom prst="rect">
            <a:avLst/>
          </a:prstGeom>
        </p:spPr>
      </p:pic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+mn-lt"/>
              </a:rPr>
              <a:t>3. Initialize Tax Settings 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377" y="1146915"/>
            <a:ext cx="5595099" cy="5595099"/>
          </a:xfrm>
          <a:prstGeom prst="rect">
            <a:avLst/>
          </a:prstGeom>
        </p:spPr>
      </p:pic>
      <p:sp>
        <p:nvSpPr>
          <p:cNvPr id="30" name="Title 8"/>
          <p:cNvSpPr>
            <a:spLocks noGrp="1"/>
          </p:cNvSpPr>
          <p:nvPr>
            <p:ph type="title"/>
          </p:nvPr>
        </p:nvSpPr>
        <p:spPr>
          <a:xfrm>
            <a:off x="4869544" y="533322"/>
            <a:ext cx="5035916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7.    Turn off activated tax</a:t>
            </a:r>
          </a:p>
        </p:txBody>
      </p: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8864310" y="3351039"/>
            <a:ext cx="3327690" cy="1830781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Touch “Enabled”</a:t>
            </a:r>
          </a:p>
          <a:p>
            <a:pPr marL="0" indent="0">
              <a:buNone/>
            </a:pPr>
            <a:r>
              <a:rPr lang="en-US" sz="2400" dirty="0"/>
              <a:t> section bar and turn off.</a:t>
            </a:r>
          </a:p>
          <a:p>
            <a:pPr marL="0" indent="0">
              <a:buNone/>
            </a:pPr>
            <a:r>
              <a:rPr lang="en-US" sz="2400" dirty="0"/>
              <a:t>2. Save it !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8821836" y="3141308"/>
            <a:ext cx="3246516" cy="1645255"/>
          </a:xfrm>
          <a:prstGeom prst="wedgeRoundRectCallout">
            <a:avLst>
              <a:gd name="adj1" fmla="val -41896"/>
              <a:gd name="adj2" fmla="val -77583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0442" y="1353475"/>
            <a:ext cx="2650402" cy="5181977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9596" y="1851374"/>
            <a:ext cx="628741" cy="628741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344256" y="1396616"/>
            <a:ext cx="890900" cy="890900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6082">
            <a:off x="8126362" y="2205527"/>
            <a:ext cx="890900" cy="890900"/>
          </a:xfrm>
          <a:prstGeom prst="rect">
            <a:avLst/>
          </a:prstGeom>
        </p:spPr>
      </p:pic>
      <p:pic>
        <p:nvPicPr>
          <p:cNvPr id="37" name="Picture 2" descr="https://cdn-icons-png.flaticon.com/512/61/61496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8946" y="2637066"/>
            <a:ext cx="248318" cy="248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https://cdn-icons-png.flaticon.com/512/3841/3841714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1835" y="1785960"/>
            <a:ext cx="290513" cy="290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49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1290"/>
            <a:ext cx="5595099" cy="5595099"/>
          </a:xfrm>
          <a:prstGeom prst="rect">
            <a:avLst/>
          </a:prstGeom>
        </p:spPr>
      </p:pic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351627" y="607763"/>
            <a:ext cx="9546944" cy="695373"/>
          </a:xfrm>
        </p:spPr>
        <p:txBody>
          <a:bodyPr>
            <a:normAutofit/>
          </a:bodyPr>
          <a:lstStyle/>
          <a:p>
            <a:r>
              <a:rPr lang="en-US" sz="3200" b="1" dirty="0"/>
              <a:t>8.    Check whether the tax status is “off”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315379" y="304480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24" y="1262901"/>
            <a:ext cx="5595099" cy="55950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671" y="1449859"/>
            <a:ext cx="2620459" cy="5164567"/>
          </a:xfrm>
          <a:prstGeom prst="rect">
            <a:avLst/>
          </a:prstGeom>
        </p:spPr>
      </p:pic>
      <p:sp>
        <p:nvSpPr>
          <p:cNvPr id="15" name="Frame 14"/>
          <p:cNvSpPr/>
          <p:nvPr/>
        </p:nvSpPr>
        <p:spPr>
          <a:xfrm>
            <a:off x="7935222" y="2233028"/>
            <a:ext cx="442908" cy="1447800"/>
          </a:xfrm>
          <a:prstGeom prst="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5397" y="1604287"/>
            <a:ext cx="628741" cy="62874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5316" y="1481112"/>
            <a:ext cx="2664466" cy="513331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4476" y="1849594"/>
            <a:ext cx="628741" cy="628741"/>
          </a:xfrm>
          <a:prstGeom prst="rect">
            <a:avLst/>
          </a:prstGeom>
        </p:spPr>
      </p:pic>
      <p:pic>
        <p:nvPicPr>
          <p:cNvPr id="16" name="Picture 2" descr="https://cdn-icons-png.flaticon.com/512/61/61496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182" y="1343372"/>
            <a:ext cx="313457" cy="313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https://cdn-icons-png.flaticon.com/512/3841/3841714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068" y="1343372"/>
            <a:ext cx="346210" cy="346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Content Placeholder 2"/>
          <p:cNvSpPr>
            <a:spLocks noGrp="1"/>
          </p:cNvSpPr>
          <p:nvPr>
            <p:ph idx="1"/>
          </p:nvPr>
        </p:nvSpPr>
        <p:spPr>
          <a:xfrm>
            <a:off x="9088551" y="1911449"/>
            <a:ext cx="3031737" cy="421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All Sales tax should be off ! </a:t>
            </a:r>
          </a:p>
        </p:txBody>
      </p:sp>
      <p:sp>
        <p:nvSpPr>
          <p:cNvPr id="22" name="Rounded Rectangular Callout 21"/>
          <p:cNvSpPr/>
          <p:nvPr/>
        </p:nvSpPr>
        <p:spPr>
          <a:xfrm>
            <a:off x="9065223" y="1836063"/>
            <a:ext cx="2977779" cy="497375"/>
          </a:xfrm>
          <a:prstGeom prst="wedgeRoundRectCallout">
            <a:avLst>
              <a:gd name="adj1" fmla="val -78500"/>
              <a:gd name="adj2" fmla="val 188033"/>
              <a:gd name="adj3" fmla="val 16667"/>
            </a:avLst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" descr="https://cdn-icons-png.flaticon.com/512/456/456115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1437" y="5511780"/>
            <a:ext cx="1102647" cy="110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Content Placeholder 2"/>
          <p:cNvSpPr txBox="1">
            <a:spLocks/>
          </p:cNvSpPr>
          <p:nvPr/>
        </p:nvSpPr>
        <p:spPr>
          <a:xfrm>
            <a:off x="8611663" y="6063103"/>
            <a:ext cx="2329774" cy="421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Good to go now !</a:t>
            </a:r>
          </a:p>
        </p:txBody>
      </p:sp>
      <p:sp>
        <p:nvSpPr>
          <p:cNvPr id="23" name="Title 8"/>
          <p:cNvSpPr txBox="1">
            <a:spLocks/>
          </p:cNvSpPr>
          <p:nvPr/>
        </p:nvSpPr>
        <p:spPr>
          <a:xfrm>
            <a:off x="180692" y="-30999"/>
            <a:ext cx="5985624" cy="6953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b="1" u="sng" dirty="0">
                <a:latin typeface="+mn-lt"/>
              </a:rPr>
              <a:t>3. Initialize Tax Settings </a:t>
            </a:r>
          </a:p>
        </p:txBody>
      </p:sp>
    </p:spTree>
    <p:extLst>
      <p:ext uri="{BB962C8B-B14F-4D97-AF65-F5344CB8AC3E}">
        <p14:creationId xmlns:p14="http://schemas.microsoft.com/office/powerpoint/2010/main" val="1713050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86575" y="187677"/>
            <a:ext cx="10671925" cy="695373"/>
          </a:xfrm>
        </p:spPr>
        <p:txBody>
          <a:bodyPr>
            <a:normAutofit/>
          </a:bodyPr>
          <a:lstStyle/>
          <a:p>
            <a:r>
              <a:rPr lang="en-US" sz="4000" b="1" dirty="0"/>
              <a:t>Television Service Fees &amp; Home Appliance Rate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91326" y="-4"/>
            <a:ext cx="655548" cy="6672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3600" b="1" dirty="0">
              <a:latin typeface="+mn-lt"/>
            </a:endParaRPr>
          </a:p>
        </p:txBody>
      </p:sp>
      <p:sp>
        <p:nvSpPr>
          <p:cNvPr id="17" name="Right Triangle 16"/>
          <p:cNvSpPr/>
          <p:nvPr/>
        </p:nvSpPr>
        <p:spPr>
          <a:xfrm rot="10800000">
            <a:off x="10742140" y="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7472177"/>
              </p:ext>
            </p:extLst>
          </p:nvPr>
        </p:nvGraphicFramePr>
        <p:xfrm>
          <a:off x="102116" y="1526374"/>
          <a:ext cx="6982388" cy="1520124"/>
        </p:xfrm>
        <a:graphic>
          <a:graphicData uri="http://schemas.openxmlformats.org/drawingml/2006/table">
            <a:tbl>
              <a:tblPr/>
              <a:tblGrid>
                <a:gridCol w="1743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68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2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670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Size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Regular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rip+</a:t>
                      </a:r>
                      <a:r>
                        <a:rPr lang="en-US" sz="1800" b="1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Panel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rip+</a:t>
                      </a:r>
                      <a:r>
                        <a:rPr lang="en-US" sz="1800" b="1" i="0" u="none" strike="noStrike" dirty="0" err="1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abor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 to 49"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190.00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215.00 (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50-65"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210.00</a:t>
                      </a:r>
                      <a:r>
                        <a:rPr lang="en-US" sz="18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250.00 (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47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66-79" 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260.00 (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295.00 (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87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80" &amp; up*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380.00 (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     620.00 (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T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120+</a:t>
                      </a:r>
                      <a:r>
                        <a:rPr lang="en-US" sz="1800" b="1" i="0" u="none" strike="noStrike" dirty="0">
                          <a:solidFill>
                            <a:srgbClr val="00B0F0"/>
                          </a:solidFill>
                          <a:effectLst/>
                          <a:latin typeface="Calibri" panose="020F0502020204030204" pitchFamily="34" charset="0"/>
                        </a:rPr>
                        <a:t>L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" name="Frame 14"/>
          <p:cNvSpPr/>
          <p:nvPr/>
        </p:nvSpPr>
        <p:spPr>
          <a:xfrm>
            <a:off x="110355" y="1483939"/>
            <a:ext cx="6982388" cy="1562560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102116" y="1053076"/>
            <a:ext cx="5728394" cy="421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TV </a:t>
            </a:r>
            <a:r>
              <a:rPr lang="en-US" i="1" dirty="0"/>
              <a:t>/ </a:t>
            </a:r>
            <a:r>
              <a:rPr lang="en-US" b="1" i="1" dirty="0"/>
              <a:t>Monitor (HE)</a:t>
            </a:r>
            <a:r>
              <a:rPr lang="en-US" i="1" dirty="0"/>
              <a:t> Service Fees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86370" y="3725002"/>
            <a:ext cx="5728394" cy="421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b="1" i="1" dirty="0"/>
              <a:t>Home appliance (HA) </a:t>
            </a:r>
            <a:r>
              <a:rPr lang="en-US" i="1" dirty="0"/>
              <a:t>Service Fees</a:t>
            </a:r>
          </a:p>
        </p:txBody>
      </p:sp>
      <p:graphicFrame>
        <p:nvGraphicFramePr>
          <p:cNvPr id="2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989571"/>
              </p:ext>
            </p:extLst>
          </p:nvPr>
        </p:nvGraphicFramePr>
        <p:xfrm>
          <a:off x="8213426" y="1471826"/>
          <a:ext cx="3259486" cy="2447440"/>
        </p:xfrm>
        <a:graphic>
          <a:graphicData uri="http://schemas.openxmlformats.org/drawingml/2006/table">
            <a:tbl>
              <a:tblPr/>
              <a:tblGrid>
                <a:gridCol w="1140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8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08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Rate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etc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NJ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VT/MD/VA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Parts only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NYC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8.625%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NYR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474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7.00%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5" name="Frame 24"/>
          <p:cNvSpPr/>
          <p:nvPr/>
        </p:nvSpPr>
        <p:spPr>
          <a:xfrm>
            <a:off x="8205186" y="1398143"/>
            <a:ext cx="3340838" cy="2594640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8114570" y="1027871"/>
            <a:ext cx="3612016" cy="4219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u="sng" dirty="0"/>
              <a:t>&lt;Tax rate per region&gt;</a:t>
            </a:r>
          </a:p>
        </p:txBody>
      </p:sp>
      <p:sp>
        <p:nvSpPr>
          <p:cNvPr id="2" name="Right Triangle 1">
            <a:extLst>
              <a:ext uri="{FF2B5EF4-FFF2-40B4-BE49-F238E27FC236}">
                <a16:creationId xmlns:a16="http://schemas.microsoft.com/office/drawing/2014/main" id="{129D5ED2-D145-5F51-DDEC-3C57D3956D4D}"/>
              </a:ext>
            </a:extLst>
          </p:cNvPr>
          <p:cNvSpPr/>
          <p:nvPr/>
        </p:nvSpPr>
        <p:spPr>
          <a:xfrm>
            <a:off x="0" y="5408140"/>
            <a:ext cx="1449860" cy="1449860"/>
          </a:xfrm>
          <a:prstGeom prst="rt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391218-3BE2-F53E-4C63-415065F78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928256"/>
              </p:ext>
            </p:extLst>
          </p:nvPr>
        </p:nvGraphicFramePr>
        <p:xfrm>
          <a:off x="91325" y="4194445"/>
          <a:ext cx="12001151" cy="2519238"/>
        </p:xfrm>
        <a:graphic>
          <a:graphicData uri="http://schemas.openxmlformats.org/drawingml/2006/table">
            <a:tbl>
              <a:tblPr/>
              <a:tblGrid>
                <a:gridCol w="238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04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007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502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50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APPLIANCE FLAT LABOR RATE: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 Initial Trip / Diagnostic + $95 Labor =&gt; $215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0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MAJOR DRUM FLAT RATE: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$380 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(Includes</a:t>
                      </a:r>
                      <a:r>
                        <a:rPr lang="en-US" sz="7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extra man, take over 2 hours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ONLY APPLICABLE FOR WASHERS [INCLUDES EXTRA MAN, &gt; 2 HRS] / FLEX WASHER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502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OTHER APPLICABLE</a:t>
                      </a:r>
                      <a:b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EXTENSIVE LABOR  RATE: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$320</a:t>
                      </a:r>
                      <a:b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(2 HRS LABOR)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ICE BUILD-UP: TECHS PLEASE ADVISE CX TO MELT ICE PRIOR ARRIVAL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50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DISHWASHER: SUMP REPLACEMENT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502"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GAS OVEN: GAS / SAFETY VALVE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6683">
                <a:tc vMerge="1">
                  <a:txBody>
                    <a:bodyPr/>
                    <a:lstStyle/>
                    <a:p>
                      <a:pPr algn="ctr" fontAlgn="ctr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REFRIGERATOR: LEFT DOOR [ALONE IS 1 HR] + ADD 'L DOORS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668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SSR RATE</a:t>
                      </a:r>
                      <a:r>
                        <a:rPr lang="en-US" sz="1600" b="1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$120 Trip Fee +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$1320 (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350Labor+</a:t>
                      </a:r>
                      <a:r>
                        <a:rPr lang="en-US" sz="1600" b="0" i="0" u="none" strike="noStrike" baseline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970 Parts)</a:t>
                      </a:r>
                      <a:b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Applicable taxes 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$120 Trip Fee +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dirty="0"/>
                        <a:t>$350 Labor (Non-refundable, even if unrepairable) +</a:t>
                      </a:r>
                    </a:p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$970 Parts (If the compressor is covered under warranty, $160 will be refunded if unused. Used/broken parts are non-refundable.) + </a:t>
                      </a:r>
                      <a:r>
                        <a:rPr lang="en-US" altLang="ko-KR" sz="1600" dirty="0"/>
                        <a:t>Applicable taxes </a:t>
                      </a:r>
                      <a:endParaRPr lang="en-US" sz="1600" dirty="0"/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Frame 4">
            <a:extLst>
              <a:ext uri="{FF2B5EF4-FFF2-40B4-BE49-F238E27FC236}">
                <a16:creationId xmlns:a16="http://schemas.microsoft.com/office/drawing/2014/main" id="{82FCE811-B4BB-1EF3-5C28-4CD4DB6F67FB}"/>
              </a:ext>
            </a:extLst>
          </p:cNvPr>
          <p:cNvSpPr/>
          <p:nvPr/>
        </p:nvSpPr>
        <p:spPr>
          <a:xfrm>
            <a:off x="66611" y="4162809"/>
            <a:ext cx="12092475" cy="2608693"/>
          </a:xfrm>
          <a:prstGeom prst="frame">
            <a:avLst>
              <a:gd name="adj1" fmla="val 24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205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474</TotalTime>
  <Words>931</Words>
  <Application>Microsoft Office PowerPoint</Application>
  <PresentationFormat>Widescreen</PresentationFormat>
  <Paragraphs>163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Wingdings</vt:lpstr>
      <vt:lpstr>Office Theme</vt:lpstr>
      <vt:lpstr>Square Application Usage Guide</vt:lpstr>
      <vt:lpstr>1. Touch “More”</vt:lpstr>
      <vt:lpstr>4. Touch “Device name”</vt:lpstr>
      <vt:lpstr>1. Touch “Note”</vt:lpstr>
      <vt:lpstr>1. Go to Square App</vt:lpstr>
      <vt:lpstr>5. Check “Sales taxes” section</vt:lpstr>
      <vt:lpstr>7.    Turn off activated tax</vt:lpstr>
      <vt:lpstr>8.    Check whether the tax status is “off”</vt:lpstr>
      <vt:lpstr>Television Service Fees &amp; Home Appliance Rate</vt:lpstr>
      <vt:lpstr>HSN Quick Reference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Daily Status  Pending Ticket  Analysis Manual</dc:title>
  <dc:creator>HSN2</dc:creator>
  <cp:lastModifiedBy>Ricky kim</cp:lastModifiedBy>
  <cp:revision>83</cp:revision>
  <cp:lastPrinted>2023-04-04T18:10:15Z</cp:lastPrinted>
  <dcterms:created xsi:type="dcterms:W3CDTF">2023-03-15T19:10:53Z</dcterms:created>
  <dcterms:modified xsi:type="dcterms:W3CDTF">2025-05-01T13:46:57Z</dcterms:modified>
</cp:coreProperties>
</file>