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slide+xml" PartName="/ppt/slides/slide45.xml"/>
  <Override ContentType="application/vnd.openxmlformats-officedocument.presentationml.slide+xml" PartName="/ppt/slides/slide46.xml"/>
  <Override ContentType="application/vnd.openxmlformats-officedocument.presentationml.slide+xml" PartName="/ppt/slides/slide47.xml"/>
  <Override ContentType="application/vnd.openxmlformats-officedocument.presentationml.slide+xml" PartName="/ppt/slides/slide48.xml"/>
  <Override ContentType="application/vnd.openxmlformats-officedocument.presentationml.slide+xml" PartName="/ppt/slides/slide49.xml"/>
  <Override ContentType="application/vnd.openxmlformats-officedocument.presentationml.slide+xml" PartName="/ppt/slides/slide50.xml"/>
  <Override ContentType="application/vnd.openxmlformats-officedocument.presentationml.slide+xml" PartName="/ppt/slides/slide51.xml"/>
  <Override ContentType="application/vnd.openxmlformats-officedocument.presentationml.slide+xml" PartName="/ppt/slides/slide52.xml"/>
  <Override ContentType="application/vnd.openxmlformats-officedocument.presentationml.slide+xml" PartName="/ppt/slides/slide53.xml"/>
  <Override ContentType="application/vnd.openxmlformats-officedocument.presentationml.slide+xml" PartName="/ppt/slides/slide54.xml"/>
  <Override ContentType="application/vnd.openxmlformats-officedocument.presentationml.slide+xml" PartName="/ppt/slides/slide55.xml"/>
  <Override ContentType="application/vnd.openxmlformats-officedocument.presentationml.slide+xml" PartName="/ppt/slides/slide56.xml"/>
  <Override ContentType="application/vnd.openxmlformats-officedocument.presentationml.slide+xml" PartName="/ppt/slides/slide57.xml"/>
  <Override ContentType="application/vnd.openxmlformats-officedocument.presentationml.slide+xml" PartName="/ppt/slides/slide5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0"/>
    <p:sldId id="257" r:id="rId31"/>
    <p:sldId id="258" r:id="rId32"/>
    <p:sldId id="259" r:id="rId33"/>
    <p:sldId id="260" r:id="rId34"/>
    <p:sldId id="261" r:id="rId35"/>
    <p:sldId id="262" r:id="rId36"/>
    <p:sldId id="263" r:id="rId37"/>
    <p:sldId id="264" r:id="rId38"/>
    <p:sldId id="265" r:id="rId39"/>
    <p:sldId id="266" r:id="rId40"/>
    <p:sldId id="267" r:id="rId41"/>
    <p:sldId id="268" r:id="rId42"/>
    <p:sldId id="269" r:id="rId43"/>
    <p:sldId id="270" r:id="rId44"/>
    <p:sldId id="271" r:id="rId45"/>
    <p:sldId id="272" r:id="rId46"/>
    <p:sldId id="273" r:id="rId47"/>
    <p:sldId id="274" r:id="rId48"/>
    <p:sldId id="275" r:id="rId49"/>
    <p:sldId id="276" r:id="rId50"/>
    <p:sldId id="277" r:id="rId51"/>
    <p:sldId id="278" r:id="rId52"/>
    <p:sldId id="279" r:id="rId53"/>
    <p:sldId id="280" r:id="rId54"/>
    <p:sldId id="281" r:id="rId55"/>
    <p:sldId id="282" r:id="rId56"/>
    <p:sldId id="283" r:id="rId57"/>
    <p:sldId id="284" r:id="rId58"/>
    <p:sldId id="285" r:id="rId59"/>
    <p:sldId id="286" r:id="rId60"/>
    <p:sldId id="287" r:id="rId61"/>
    <p:sldId id="288" r:id="rId62"/>
    <p:sldId id="289" r:id="rId63"/>
    <p:sldId id="290" r:id="rId64"/>
    <p:sldId id="291" r:id="rId65"/>
    <p:sldId id="292" r:id="rId66"/>
    <p:sldId id="293" r:id="rId67"/>
    <p:sldId id="294" r:id="rId68"/>
    <p:sldId id="295" r:id="rId69"/>
    <p:sldId id="296" r:id="rId70"/>
    <p:sldId id="297" r:id="rId71"/>
    <p:sldId id="298" r:id="rId72"/>
    <p:sldId id="299" r:id="rId73"/>
    <p:sldId id="300" r:id="rId74"/>
    <p:sldId id="301" r:id="rId75"/>
    <p:sldId id="302" r:id="rId76"/>
    <p:sldId id="303" r:id="rId77"/>
    <p:sldId id="304" r:id="rId78"/>
    <p:sldId id="305" r:id="rId79"/>
    <p:sldId id="306" r:id="rId80"/>
    <p:sldId id="307" r:id="rId81"/>
    <p:sldId id="308" r:id="rId82"/>
    <p:sldId id="309" r:id="rId83"/>
    <p:sldId id="310" r:id="rId84"/>
    <p:sldId id="311" r:id="rId85"/>
    <p:sldId id="312" r:id="rId86"/>
    <p:sldId id="313" r:id="rId87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Cloud Loop" charset="1" panose="02000000000000000000"/>
      <p:regular r:id="rId10"/>
    </p:embeddedFont>
    <p:embeddedFont>
      <p:font typeface="Cloud Loop Bold" charset="1" panose="02000000000000000000"/>
      <p:regular r:id="rId11"/>
    </p:embeddedFont>
    <p:embeddedFont>
      <p:font typeface="Cloud Loop Italics" charset="1" panose="02000000000000000000"/>
      <p:regular r:id="rId12"/>
    </p:embeddedFont>
    <p:embeddedFont>
      <p:font typeface="Cloud Loop Bold Italics" charset="1" panose="02000000000000000000"/>
      <p:regular r:id="rId13"/>
    </p:embeddedFont>
    <p:embeddedFont>
      <p:font typeface="Playfair Display" charset="1" panose="00000500000000000000"/>
      <p:regular r:id="rId14"/>
    </p:embeddedFont>
    <p:embeddedFont>
      <p:font typeface="Playfair Display Bold" charset="1" panose="00000800000000000000"/>
      <p:regular r:id="rId15"/>
    </p:embeddedFont>
    <p:embeddedFont>
      <p:font typeface="Playfair Display Italics" charset="1" panose="00000500000000000000"/>
      <p:regular r:id="rId16"/>
    </p:embeddedFont>
    <p:embeddedFont>
      <p:font typeface="Playfair Display Bold Italics" charset="1" panose="00000800000000000000"/>
      <p:regular r:id="rId17"/>
    </p:embeddedFont>
    <p:embeddedFont>
      <p:font typeface="Playfair Display Heavy" charset="1" panose="00000A00000000000000"/>
      <p:regular r:id="rId18"/>
    </p:embeddedFont>
    <p:embeddedFont>
      <p:font typeface="Playfair Display Heavy Italics" charset="1" panose="00000A00000000000000"/>
      <p:regular r:id="rId19"/>
    </p:embeddedFont>
    <p:embeddedFont>
      <p:font typeface="Public Sans" charset="1" panose="00000000000000000000"/>
      <p:regular r:id="rId20"/>
    </p:embeddedFont>
    <p:embeddedFont>
      <p:font typeface="Public Sans Bold" charset="1" panose="00000000000000000000"/>
      <p:regular r:id="rId21"/>
    </p:embeddedFont>
    <p:embeddedFont>
      <p:font typeface="Public Sans Italics" charset="1" panose="00000000000000000000"/>
      <p:regular r:id="rId22"/>
    </p:embeddedFont>
    <p:embeddedFont>
      <p:font typeface="Public Sans Bold Italics" charset="1" panose="00000000000000000000"/>
      <p:regular r:id="rId23"/>
    </p:embeddedFont>
    <p:embeddedFont>
      <p:font typeface="Public Sans Thin" charset="1" panose="00000000000000000000"/>
      <p:regular r:id="rId24"/>
    </p:embeddedFont>
    <p:embeddedFont>
      <p:font typeface="Public Sans Thin Italics" charset="1" panose="00000000000000000000"/>
      <p:regular r:id="rId25"/>
    </p:embeddedFont>
    <p:embeddedFont>
      <p:font typeface="Public Sans Medium" charset="1" panose="00000000000000000000"/>
      <p:regular r:id="rId26"/>
    </p:embeddedFont>
    <p:embeddedFont>
      <p:font typeface="Public Sans Medium Italics" charset="1" panose="00000000000000000000"/>
      <p:regular r:id="rId27"/>
    </p:embeddedFont>
    <p:embeddedFont>
      <p:font typeface="Public Sans Heavy" charset="1" panose="00000000000000000000"/>
      <p:regular r:id="rId28"/>
    </p:embeddedFont>
    <p:embeddedFont>
      <p:font typeface="Public Sans Heavy Italics" charset="1" panose="00000000000000000000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slides/slide1.xml" Type="http://schemas.openxmlformats.org/officeDocument/2006/relationships/slide"/><Relationship Id="rId31" Target="slides/slide2.xml" Type="http://schemas.openxmlformats.org/officeDocument/2006/relationships/slide"/><Relationship Id="rId32" Target="slides/slide3.xml" Type="http://schemas.openxmlformats.org/officeDocument/2006/relationships/slide"/><Relationship Id="rId33" Target="slides/slide4.xml" Type="http://schemas.openxmlformats.org/officeDocument/2006/relationships/slide"/><Relationship Id="rId34" Target="slides/slide5.xml" Type="http://schemas.openxmlformats.org/officeDocument/2006/relationships/slide"/><Relationship Id="rId35" Target="slides/slide6.xml" Type="http://schemas.openxmlformats.org/officeDocument/2006/relationships/slide"/><Relationship Id="rId36" Target="slides/slide7.xml" Type="http://schemas.openxmlformats.org/officeDocument/2006/relationships/slide"/><Relationship Id="rId37" Target="slides/slide8.xml" Type="http://schemas.openxmlformats.org/officeDocument/2006/relationships/slide"/><Relationship Id="rId38" Target="slides/slide9.xml" Type="http://schemas.openxmlformats.org/officeDocument/2006/relationships/slide"/><Relationship Id="rId39" Target="slides/slide10.xml" Type="http://schemas.openxmlformats.org/officeDocument/2006/relationships/slide"/><Relationship Id="rId4" Target="theme/theme1.xml" Type="http://schemas.openxmlformats.org/officeDocument/2006/relationships/theme"/><Relationship Id="rId40" Target="slides/slide11.xml" Type="http://schemas.openxmlformats.org/officeDocument/2006/relationships/slide"/><Relationship Id="rId41" Target="slides/slide12.xml" Type="http://schemas.openxmlformats.org/officeDocument/2006/relationships/slide"/><Relationship Id="rId42" Target="slides/slide13.xml" Type="http://schemas.openxmlformats.org/officeDocument/2006/relationships/slide"/><Relationship Id="rId43" Target="slides/slide14.xml" Type="http://schemas.openxmlformats.org/officeDocument/2006/relationships/slide"/><Relationship Id="rId44" Target="slides/slide15.xml" Type="http://schemas.openxmlformats.org/officeDocument/2006/relationships/slide"/><Relationship Id="rId45" Target="slides/slide16.xml" Type="http://schemas.openxmlformats.org/officeDocument/2006/relationships/slide"/><Relationship Id="rId46" Target="slides/slide17.xml" Type="http://schemas.openxmlformats.org/officeDocument/2006/relationships/slide"/><Relationship Id="rId47" Target="slides/slide18.xml" Type="http://schemas.openxmlformats.org/officeDocument/2006/relationships/slide"/><Relationship Id="rId48" Target="slides/slide19.xml" Type="http://schemas.openxmlformats.org/officeDocument/2006/relationships/slide"/><Relationship Id="rId49" Target="slides/slide20.xml" Type="http://schemas.openxmlformats.org/officeDocument/2006/relationships/slide"/><Relationship Id="rId5" Target="tableStyles.xml" Type="http://schemas.openxmlformats.org/officeDocument/2006/relationships/tableStyles"/><Relationship Id="rId50" Target="slides/slide21.xml" Type="http://schemas.openxmlformats.org/officeDocument/2006/relationships/slide"/><Relationship Id="rId51" Target="slides/slide22.xml" Type="http://schemas.openxmlformats.org/officeDocument/2006/relationships/slide"/><Relationship Id="rId52" Target="slides/slide23.xml" Type="http://schemas.openxmlformats.org/officeDocument/2006/relationships/slide"/><Relationship Id="rId53" Target="slides/slide24.xml" Type="http://schemas.openxmlformats.org/officeDocument/2006/relationships/slide"/><Relationship Id="rId54" Target="slides/slide25.xml" Type="http://schemas.openxmlformats.org/officeDocument/2006/relationships/slide"/><Relationship Id="rId55" Target="slides/slide26.xml" Type="http://schemas.openxmlformats.org/officeDocument/2006/relationships/slide"/><Relationship Id="rId56" Target="slides/slide27.xml" Type="http://schemas.openxmlformats.org/officeDocument/2006/relationships/slide"/><Relationship Id="rId57" Target="slides/slide28.xml" Type="http://schemas.openxmlformats.org/officeDocument/2006/relationships/slide"/><Relationship Id="rId58" Target="slides/slide29.xml" Type="http://schemas.openxmlformats.org/officeDocument/2006/relationships/slide"/><Relationship Id="rId59" Target="slides/slide30.xml" Type="http://schemas.openxmlformats.org/officeDocument/2006/relationships/slide"/><Relationship Id="rId6" Target="fonts/font6.fntdata" Type="http://schemas.openxmlformats.org/officeDocument/2006/relationships/font"/><Relationship Id="rId60" Target="slides/slide31.xml" Type="http://schemas.openxmlformats.org/officeDocument/2006/relationships/slide"/><Relationship Id="rId61" Target="slides/slide32.xml" Type="http://schemas.openxmlformats.org/officeDocument/2006/relationships/slide"/><Relationship Id="rId62" Target="slides/slide33.xml" Type="http://schemas.openxmlformats.org/officeDocument/2006/relationships/slide"/><Relationship Id="rId63" Target="slides/slide34.xml" Type="http://schemas.openxmlformats.org/officeDocument/2006/relationships/slide"/><Relationship Id="rId64" Target="slides/slide35.xml" Type="http://schemas.openxmlformats.org/officeDocument/2006/relationships/slide"/><Relationship Id="rId65" Target="slides/slide36.xml" Type="http://schemas.openxmlformats.org/officeDocument/2006/relationships/slide"/><Relationship Id="rId66" Target="slides/slide37.xml" Type="http://schemas.openxmlformats.org/officeDocument/2006/relationships/slide"/><Relationship Id="rId67" Target="slides/slide38.xml" Type="http://schemas.openxmlformats.org/officeDocument/2006/relationships/slide"/><Relationship Id="rId68" Target="slides/slide39.xml" Type="http://schemas.openxmlformats.org/officeDocument/2006/relationships/slide"/><Relationship Id="rId69" Target="slides/slide40.xml" Type="http://schemas.openxmlformats.org/officeDocument/2006/relationships/slide"/><Relationship Id="rId7" Target="fonts/font7.fntdata" Type="http://schemas.openxmlformats.org/officeDocument/2006/relationships/font"/><Relationship Id="rId70" Target="slides/slide41.xml" Type="http://schemas.openxmlformats.org/officeDocument/2006/relationships/slide"/><Relationship Id="rId71" Target="slides/slide42.xml" Type="http://schemas.openxmlformats.org/officeDocument/2006/relationships/slide"/><Relationship Id="rId72" Target="slides/slide43.xml" Type="http://schemas.openxmlformats.org/officeDocument/2006/relationships/slide"/><Relationship Id="rId73" Target="slides/slide44.xml" Type="http://schemas.openxmlformats.org/officeDocument/2006/relationships/slide"/><Relationship Id="rId74" Target="slides/slide45.xml" Type="http://schemas.openxmlformats.org/officeDocument/2006/relationships/slide"/><Relationship Id="rId75" Target="slides/slide46.xml" Type="http://schemas.openxmlformats.org/officeDocument/2006/relationships/slide"/><Relationship Id="rId76" Target="slides/slide47.xml" Type="http://schemas.openxmlformats.org/officeDocument/2006/relationships/slide"/><Relationship Id="rId77" Target="slides/slide48.xml" Type="http://schemas.openxmlformats.org/officeDocument/2006/relationships/slide"/><Relationship Id="rId78" Target="slides/slide49.xml" Type="http://schemas.openxmlformats.org/officeDocument/2006/relationships/slide"/><Relationship Id="rId79" Target="slides/slide50.xml" Type="http://schemas.openxmlformats.org/officeDocument/2006/relationships/slide"/><Relationship Id="rId8" Target="fonts/font8.fntdata" Type="http://schemas.openxmlformats.org/officeDocument/2006/relationships/font"/><Relationship Id="rId80" Target="slides/slide51.xml" Type="http://schemas.openxmlformats.org/officeDocument/2006/relationships/slide"/><Relationship Id="rId81" Target="slides/slide52.xml" Type="http://schemas.openxmlformats.org/officeDocument/2006/relationships/slide"/><Relationship Id="rId82" Target="slides/slide53.xml" Type="http://schemas.openxmlformats.org/officeDocument/2006/relationships/slide"/><Relationship Id="rId83" Target="slides/slide54.xml" Type="http://schemas.openxmlformats.org/officeDocument/2006/relationships/slide"/><Relationship Id="rId84" Target="slides/slide55.xml" Type="http://schemas.openxmlformats.org/officeDocument/2006/relationships/slide"/><Relationship Id="rId85" Target="slides/slide56.xml" Type="http://schemas.openxmlformats.org/officeDocument/2006/relationships/slide"/><Relationship Id="rId86" Target="slides/slide57.xml" Type="http://schemas.openxmlformats.org/officeDocument/2006/relationships/slide"/><Relationship Id="rId87" Target="slides/slide58.xml" Type="http://schemas.openxmlformats.org/officeDocument/2006/relationships/slide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pn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pn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/Relationships>
</file>

<file path=ppt/slides/_rels/slide3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/Relationships>
</file>

<file path=ppt/slides/_rels/slide3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/Relationships>
</file>

<file path=ppt/slides/_rels/slide3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png" Type="http://schemas.openxmlformats.org/officeDocument/2006/relationships/image"/></Relationships>
</file>

<file path=ppt/slides/_rels/slide3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3.png" Type="http://schemas.openxmlformats.org/officeDocument/2006/relationships/image"/></Relationships>
</file>

<file path=ppt/slides/_rels/slide3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4.png" Type="http://schemas.openxmlformats.org/officeDocument/2006/relationships/image"/></Relationships>
</file>

<file path=ppt/slides/_rels/slide3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5.png" Type="http://schemas.openxmlformats.org/officeDocument/2006/relationships/image"/></Relationships>
</file>

<file path=ppt/slides/_rels/slide3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6.png" Type="http://schemas.openxmlformats.org/officeDocument/2006/relationships/image"/></Relationships>
</file>

<file path=ppt/slides/_rels/slide3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7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8.png" Type="http://schemas.openxmlformats.org/officeDocument/2006/relationships/image"/></Relationships>
</file>

<file path=ppt/slides/_rels/slide4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9.png" Type="http://schemas.openxmlformats.org/officeDocument/2006/relationships/image"/></Relationships>
</file>

<file path=ppt/slides/_rels/slide4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0.png" Type="http://schemas.openxmlformats.org/officeDocument/2006/relationships/image"/></Relationships>
</file>

<file path=ppt/slides/_rels/slide4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1.png" Type="http://schemas.openxmlformats.org/officeDocument/2006/relationships/image"/></Relationships>
</file>

<file path=ppt/slides/_rels/slide4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2.png" Type="http://schemas.openxmlformats.org/officeDocument/2006/relationships/image"/></Relationships>
</file>

<file path=ppt/slides/_rels/slide4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3.png" Type="http://schemas.openxmlformats.org/officeDocument/2006/relationships/image"/></Relationships>
</file>

<file path=ppt/slides/_rels/slide4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4.png" Type="http://schemas.openxmlformats.org/officeDocument/2006/relationships/image"/></Relationships>
</file>

<file path=ppt/slides/_rels/slide4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6.png" Type="http://schemas.openxmlformats.org/officeDocument/2006/relationships/image"/></Relationships>
</file>

<file path=ppt/slides/_rels/slide4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5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6.png" Type="http://schemas.openxmlformats.org/officeDocument/2006/relationships/image"/></Relationships>
</file>

<file path=ppt/slides/_rels/slide5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7.png" Type="http://schemas.openxmlformats.org/officeDocument/2006/relationships/image"/></Relationships>
</file>

<file path=ppt/slides/_rels/slide5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8.png" Type="http://schemas.openxmlformats.org/officeDocument/2006/relationships/image"/></Relationships>
</file>

<file path=ppt/slides/_rels/slide5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9.png" Type="http://schemas.openxmlformats.org/officeDocument/2006/relationships/image"/></Relationships>
</file>

<file path=ppt/slides/_rels/slide5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0.png" Type="http://schemas.openxmlformats.org/officeDocument/2006/relationships/image"/></Relationships>
</file>

<file path=ppt/slides/_rels/slide5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1.png" Type="http://schemas.openxmlformats.org/officeDocument/2006/relationships/image"/></Relationships>
</file>

<file path=ppt/slides/_rels/slide5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2.png" Type="http://schemas.openxmlformats.org/officeDocument/2006/relationships/image"/></Relationships>
</file>

<file path=ppt/slides/_rels/slide5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674675" y="6307816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674680" y="6604300"/>
            <a:ext cx="16230600" cy="1310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INTRODUCTION TO DATA SCIENCE</a:t>
            </a:r>
          </a:p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01418322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74680" y="3198446"/>
            <a:ext cx="13276465" cy="4546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887"/>
              </a:lnSpc>
            </a:pPr>
            <a:r>
              <a:rPr lang="en-US" sz="11214" spc="414">
                <a:solidFill>
                  <a:srgbClr val="2B2C30"/>
                </a:solidFill>
                <a:latin typeface="Playfair Display"/>
              </a:rPr>
              <a:t>Food Beverage Industry Analysis </a:t>
            </a:r>
          </a:p>
          <a:p>
            <a:pPr>
              <a:lnSpc>
                <a:spcPts val="11887"/>
              </a:lnSpc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5100688" y="3214730"/>
            <a:ext cx="8086623" cy="6023140"/>
          </a:xfrm>
          <a:custGeom>
            <a:avLst/>
            <a:gdLst/>
            <a:ahLst/>
            <a:cxnLst/>
            <a:rect r="r" b="b" t="t" l="l"/>
            <a:pathLst>
              <a:path h="6023140" w="8086623">
                <a:moveTo>
                  <a:pt x="0" y="0"/>
                </a:moveTo>
                <a:lnTo>
                  <a:pt x="8086624" y="0"/>
                </a:lnTo>
                <a:lnTo>
                  <a:pt x="8086624" y="6023140"/>
                </a:lnTo>
                <a:lnTo>
                  <a:pt x="0" y="60231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cs typeface="Public Sans Bold"/>
              </a:rPr>
              <a:t>การวิเคราะห์ข้อมูลเชิงสำรวจเบื้องต้น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07746" y="2222795"/>
            <a:ext cx="15172664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VISUALIZE DATA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908166" y="9355215"/>
            <a:ext cx="6471668" cy="3821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17"/>
              </a:lnSpc>
              <a:spcBef>
                <a:spcPct val="0"/>
              </a:spcBef>
            </a:pPr>
            <a:r>
              <a:rPr lang="en-US" sz="2155">
                <a:solidFill>
                  <a:srgbClr val="000000"/>
                </a:solidFill>
                <a:cs typeface="Cloud Loop"/>
              </a:rPr>
              <a:t>กราฟแสดงช่วงอายุของผู้คนที่ได้จากการสำรวจข้อมูลโดยรวม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5030528" y="3198796"/>
            <a:ext cx="8127101" cy="6053289"/>
          </a:xfrm>
          <a:custGeom>
            <a:avLst/>
            <a:gdLst/>
            <a:ahLst/>
            <a:cxnLst/>
            <a:rect r="r" b="b" t="t" l="l"/>
            <a:pathLst>
              <a:path h="6053289" w="8127101">
                <a:moveTo>
                  <a:pt x="0" y="0"/>
                </a:moveTo>
                <a:lnTo>
                  <a:pt x="8127101" y="0"/>
                </a:lnTo>
                <a:lnTo>
                  <a:pt x="8127101" y="6053289"/>
                </a:lnTo>
                <a:lnTo>
                  <a:pt x="0" y="60532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cs typeface="Public Sans Bold"/>
              </a:rPr>
              <a:t>การวิเคราะห์ข้อมูลเชิงสำรวจเบื้องต้น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07746" y="2222795"/>
            <a:ext cx="15172664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VISUALIZE DATA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842047" y="9370303"/>
            <a:ext cx="6504062" cy="3838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32"/>
              </a:lnSpc>
              <a:spcBef>
                <a:spcPct val="0"/>
              </a:spcBef>
            </a:pPr>
            <a:r>
              <a:rPr lang="en-US" sz="2166">
                <a:solidFill>
                  <a:srgbClr val="000000"/>
                </a:solidFill>
                <a:cs typeface="Cloud Loop"/>
              </a:rPr>
              <a:t>กราฟแสดงเพศของผู้คนที่ได้จากการสำรวจข้อมูล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2414610" y="4303324"/>
            <a:ext cx="13458780" cy="3196460"/>
          </a:xfrm>
          <a:custGeom>
            <a:avLst/>
            <a:gdLst/>
            <a:ahLst/>
            <a:cxnLst/>
            <a:rect r="r" b="b" t="t" l="l"/>
            <a:pathLst>
              <a:path h="3196460" w="13458780">
                <a:moveTo>
                  <a:pt x="0" y="0"/>
                </a:moveTo>
                <a:lnTo>
                  <a:pt x="13458780" y="0"/>
                </a:lnTo>
                <a:lnTo>
                  <a:pt x="13458780" y="3196461"/>
                </a:lnTo>
                <a:lnTo>
                  <a:pt x="0" y="31964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cs typeface="Public Sans Bold"/>
              </a:rPr>
              <a:t>การวิเคราะห์ข้อมูลเชิงสำรวจเบื้องต้น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07746" y="2222795"/>
            <a:ext cx="15172664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VISUALIZE DATA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744796" y="7614085"/>
            <a:ext cx="6798408" cy="3872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52"/>
              </a:lnSpc>
              <a:spcBef>
                <a:spcPct val="0"/>
              </a:spcBef>
            </a:pPr>
            <a:r>
              <a:rPr lang="en-US" sz="2251">
                <a:solidFill>
                  <a:srgbClr val="000000"/>
                </a:solidFill>
                <a:cs typeface="Cloud Loop"/>
              </a:rPr>
              <a:t>กราฟแสดงจำนวนการเลือกแบรนด์เครื่องดื่มตามช่วงอายุ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2289811" y="4334789"/>
            <a:ext cx="13708378" cy="3210045"/>
          </a:xfrm>
          <a:custGeom>
            <a:avLst/>
            <a:gdLst/>
            <a:ahLst/>
            <a:cxnLst/>
            <a:rect r="r" b="b" t="t" l="l"/>
            <a:pathLst>
              <a:path h="3210045" w="13708378">
                <a:moveTo>
                  <a:pt x="0" y="0"/>
                </a:moveTo>
                <a:lnTo>
                  <a:pt x="13708378" y="0"/>
                </a:lnTo>
                <a:lnTo>
                  <a:pt x="13708378" y="3210045"/>
                </a:lnTo>
                <a:lnTo>
                  <a:pt x="0" y="32100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cs typeface="Public Sans Bold"/>
              </a:rPr>
              <a:t>การวิเคราะห์ข้อมูลเชิงสำรวจเบื้องต้น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07746" y="2222795"/>
            <a:ext cx="15172664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VISUALIZE DATA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744796" y="7659134"/>
            <a:ext cx="6798408" cy="3872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52"/>
              </a:lnSpc>
              <a:spcBef>
                <a:spcPct val="0"/>
              </a:spcBef>
            </a:pPr>
            <a:r>
              <a:rPr lang="en-US" sz="2251">
                <a:solidFill>
                  <a:srgbClr val="000000"/>
                </a:solidFill>
                <a:cs typeface="Cloud Loop"/>
              </a:rPr>
              <a:t>กราฟแสดงจำนวนการเลือกแบรนด์เครื่องดื่มตามเพศ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2289811" y="4154938"/>
            <a:ext cx="13708378" cy="3147215"/>
          </a:xfrm>
          <a:custGeom>
            <a:avLst/>
            <a:gdLst/>
            <a:ahLst/>
            <a:cxnLst/>
            <a:rect r="r" b="b" t="t" l="l"/>
            <a:pathLst>
              <a:path h="3147215" w="13708378">
                <a:moveTo>
                  <a:pt x="0" y="0"/>
                </a:moveTo>
                <a:lnTo>
                  <a:pt x="13708378" y="0"/>
                </a:lnTo>
                <a:lnTo>
                  <a:pt x="13708378" y="3147215"/>
                </a:lnTo>
                <a:lnTo>
                  <a:pt x="0" y="31472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cs typeface="Public Sans Bold"/>
              </a:rPr>
              <a:t>การวิเคราะห์ข้อมูลเชิงสำรวจเบื้องต้น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07746" y="2222795"/>
            <a:ext cx="15172664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VISUALIZE DATA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694874" y="7416453"/>
            <a:ext cx="6798408" cy="3872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52"/>
              </a:lnSpc>
              <a:spcBef>
                <a:spcPct val="0"/>
              </a:spcBef>
            </a:pPr>
            <a:r>
              <a:rPr lang="en-US" sz="2251">
                <a:solidFill>
                  <a:srgbClr val="000000"/>
                </a:solidFill>
                <a:cs typeface="Cloud Loop"/>
              </a:rPr>
              <a:t>กราฟแสดงความถี่ในการบริโภคสินค้าในแต่ละแบรนด์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2289811" y="4058518"/>
            <a:ext cx="13708378" cy="3210045"/>
          </a:xfrm>
          <a:custGeom>
            <a:avLst/>
            <a:gdLst/>
            <a:ahLst/>
            <a:cxnLst/>
            <a:rect r="r" b="b" t="t" l="l"/>
            <a:pathLst>
              <a:path h="3210045" w="13708378">
                <a:moveTo>
                  <a:pt x="0" y="0"/>
                </a:moveTo>
                <a:lnTo>
                  <a:pt x="13708378" y="0"/>
                </a:lnTo>
                <a:lnTo>
                  <a:pt x="13708378" y="3210045"/>
                </a:lnTo>
                <a:lnTo>
                  <a:pt x="0" y="32100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cs typeface="Public Sans Bold"/>
              </a:rPr>
              <a:t>การวิเคราะห์ข้อมูลเชิงสำรวจเบื้องต้น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07746" y="2222795"/>
            <a:ext cx="15172664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VISUALIZE DATA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694874" y="7382863"/>
            <a:ext cx="6798408" cy="3872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52"/>
              </a:lnSpc>
              <a:spcBef>
                <a:spcPct val="0"/>
              </a:spcBef>
            </a:pPr>
            <a:r>
              <a:rPr lang="en-US" sz="2251">
                <a:solidFill>
                  <a:srgbClr val="000000"/>
                </a:solidFill>
                <a:cs typeface="Cloud Loop"/>
              </a:rPr>
              <a:t>กราฟแสดงช่วงราคาที่คนส่วนใหญ่ในเมืองนั้นๆยอมจ่าย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2733772" y="4334439"/>
            <a:ext cx="12720612" cy="2723208"/>
          </a:xfrm>
          <a:custGeom>
            <a:avLst/>
            <a:gdLst/>
            <a:ahLst/>
            <a:cxnLst/>
            <a:rect r="r" b="b" t="t" l="l"/>
            <a:pathLst>
              <a:path h="2723208" w="12720612">
                <a:moveTo>
                  <a:pt x="0" y="0"/>
                </a:moveTo>
                <a:lnTo>
                  <a:pt x="12720613" y="0"/>
                </a:lnTo>
                <a:lnTo>
                  <a:pt x="12720613" y="2723208"/>
                </a:lnTo>
                <a:lnTo>
                  <a:pt x="0" y="27232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cs typeface="Public Sans Bold"/>
              </a:rPr>
              <a:t>การวิเคราะห์ข้อมูลเชิงสำรวจเบื้องต้น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07746" y="2222795"/>
            <a:ext cx="15172664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VISUALIZE DATA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985047" y="7514847"/>
            <a:ext cx="8317907" cy="3872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52"/>
              </a:lnSpc>
              <a:spcBef>
                <a:spcPct val="0"/>
              </a:spcBef>
            </a:pPr>
            <a:r>
              <a:rPr lang="en-US" sz="2251">
                <a:solidFill>
                  <a:srgbClr val="000000"/>
                </a:solidFill>
                <a:cs typeface="Cloud Loop"/>
              </a:rPr>
              <a:t>ตารางแสดงคะแนนเฉลี่ยของความพึงพอใจในรสชาติของผู้บริโภคในแต่ละแบรนด์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2289811" y="4199748"/>
            <a:ext cx="13708378" cy="3090097"/>
          </a:xfrm>
          <a:custGeom>
            <a:avLst/>
            <a:gdLst/>
            <a:ahLst/>
            <a:cxnLst/>
            <a:rect r="r" b="b" t="t" l="l"/>
            <a:pathLst>
              <a:path h="3090097" w="13708378">
                <a:moveTo>
                  <a:pt x="0" y="0"/>
                </a:moveTo>
                <a:lnTo>
                  <a:pt x="13708378" y="0"/>
                </a:lnTo>
                <a:lnTo>
                  <a:pt x="13708378" y="3090097"/>
                </a:lnTo>
                <a:lnTo>
                  <a:pt x="0" y="30900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cs typeface="Public Sans Bold"/>
              </a:rPr>
              <a:t>การวิเคราะห์ข้อมูลเชิงสำรวจเบื้องต้น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07746" y="2222795"/>
            <a:ext cx="15172664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VISUALIZE DATA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484776" y="7404145"/>
            <a:ext cx="7318448" cy="3872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52"/>
              </a:lnSpc>
              <a:spcBef>
                <a:spcPct val="0"/>
              </a:spcBef>
            </a:pPr>
            <a:r>
              <a:rPr lang="en-US" sz="2251">
                <a:solidFill>
                  <a:srgbClr val="000000"/>
                </a:solidFill>
                <a:cs typeface="Cloud Loop"/>
              </a:rPr>
              <a:t>กราฟแสดงสถานที่ที่คนนิยมซื้อสินค้า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4790989" y="4302692"/>
            <a:ext cx="7659427" cy="2962906"/>
          </a:xfrm>
          <a:custGeom>
            <a:avLst/>
            <a:gdLst/>
            <a:ahLst/>
            <a:cxnLst/>
            <a:rect r="r" b="b" t="t" l="l"/>
            <a:pathLst>
              <a:path h="2962906" w="7659427">
                <a:moveTo>
                  <a:pt x="0" y="0"/>
                </a:moveTo>
                <a:lnTo>
                  <a:pt x="7659427" y="0"/>
                </a:lnTo>
                <a:lnTo>
                  <a:pt x="7659427" y="2962906"/>
                </a:lnTo>
                <a:lnTo>
                  <a:pt x="0" y="29629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cs typeface="Public Sans Bold"/>
              </a:rPr>
              <a:t>ประเด็นที่น่าสนใจ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07746" y="2222795"/>
            <a:ext cx="15172664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  <a:cs typeface="Public Sans Bold"/>
              </a:rPr>
              <a:t>1.ความกังวลเรื่องสุขภาพ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986242" y="7728125"/>
            <a:ext cx="14315515" cy="473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00"/>
              </a:lnSpc>
              <a:spcBef>
                <a:spcPct val="0"/>
              </a:spcBef>
            </a:pPr>
            <a:r>
              <a:rPr lang="en-US" sz="2714" spc="616">
                <a:solidFill>
                  <a:srgbClr val="2B2C30"/>
                </a:solidFill>
                <a:cs typeface="Cloud Loop Bold"/>
              </a:rPr>
              <a:t>จำนวนคนที่มีความกังวลเรื่องสุขภาพกับคนที่ไม่มีความกังวลเรื่องสุขภาพ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cs typeface="Public Sans Bold"/>
              </a:rPr>
              <a:t>ประเด็นที่น่าสนใจ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507746" y="2222795"/>
            <a:ext cx="15172664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  <a:cs typeface="Public Sans Bold"/>
              </a:rPr>
              <a:t>1.ความกังวลเรื่องสุขภาพ(ต่อ)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779846" y="3378719"/>
            <a:ext cx="14315515" cy="6559482"/>
            <a:chOff x="0" y="0"/>
            <a:chExt cx="19087354" cy="874597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4566115" y="0"/>
              <a:ext cx="8999202" cy="7179458"/>
            </a:xfrm>
            <a:custGeom>
              <a:avLst/>
              <a:gdLst/>
              <a:ahLst/>
              <a:cxnLst/>
              <a:rect r="r" b="b" t="t" l="l"/>
              <a:pathLst>
                <a:path h="7179458" w="8999202">
                  <a:moveTo>
                    <a:pt x="0" y="0"/>
                  </a:moveTo>
                  <a:lnTo>
                    <a:pt x="8999202" y="0"/>
                  </a:lnTo>
                  <a:lnTo>
                    <a:pt x="8999202" y="7179458"/>
                  </a:lnTo>
                  <a:lnTo>
                    <a:pt x="0" y="7179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TextBox 7" id="7"/>
            <p:cNvSpPr txBox="true"/>
            <p:nvPr/>
          </p:nvSpPr>
          <p:spPr>
            <a:xfrm rot="0">
              <a:off x="0" y="7501233"/>
              <a:ext cx="19087354" cy="12447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800"/>
                </a:lnSpc>
              </a:pPr>
              <a:r>
                <a:rPr lang="en-US" sz="2714" spc="616">
                  <a:solidFill>
                    <a:srgbClr val="2B2C30"/>
                  </a:solidFill>
                  <a:cs typeface="Cloud Loop Bold"/>
                </a:rPr>
                <a:t>ช่วงอายุเเละเพศที่มีความกังวลเรื่องสุขภาพมากที่สุด</a:t>
              </a:r>
            </a:p>
            <a:p>
              <a:pPr algn="ctr">
                <a:lnSpc>
                  <a:spcPts val="3800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314544" y="2976270"/>
            <a:ext cx="15658912" cy="4067510"/>
          </a:xfrm>
          <a:custGeom>
            <a:avLst/>
            <a:gdLst/>
            <a:ahLst/>
            <a:cxnLst/>
            <a:rect r="r" b="b" t="t" l="l"/>
            <a:pathLst>
              <a:path h="4067510" w="15658912">
                <a:moveTo>
                  <a:pt x="0" y="0"/>
                </a:moveTo>
                <a:lnTo>
                  <a:pt x="15658912" y="0"/>
                </a:lnTo>
                <a:lnTo>
                  <a:pt x="15658912" y="4067510"/>
                </a:lnTo>
                <a:lnTo>
                  <a:pt x="0" y="40675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539389" y="7982149"/>
            <a:ext cx="13209223" cy="1276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78"/>
              </a:lnSpc>
            </a:pPr>
            <a:r>
              <a:rPr lang="en-US" sz="3906" spc="19">
                <a:solidFill>
                  <a:srgbClr val="2B2C30"/>
                </a:solidFill>
                <a:cs typeface="Cloud Loop"/>
              </a:rPr>
              <a:t>ชุดข้อมูลเกี่ยวกับพฤติกรรมการบริโภคเครื่องดื่มของผู้คนในประเทศอินเดีย</a:t>
            </a:r>
          </a:p>
          <a:p>
            <a:pPr>
              <a:lnSpc>
                <a:spcPts val="5078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DATASET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5351113" y="3472270"/>
            <a:ext cx="6768305" cy="5193553"/>
          </a:xfrm>
          <a:custGeom>
            <a:avLst/>
            <a:gdLst/>
            <a:ahLst/>
            <a:cxnLst/>
            <a:rect r="r" b="b" t="t" l="l"/>
            <a:pathLst>
              <a:path h="5193553" w="6768305">
                <a:moveTo>
                  <a:pt x="0" y="0"/>
                </a:moveTo>
                <a:lnTo>
                  <a:pt x="6768306" y="0"/>
                </a:lnTo>
                <a:lnTo>
                  <a:pt x="6768306" y="5193553"/>
                </a:lnTo>
                <a:lnTo>
                  <a:pt x="0" y="51935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cs typeface="Public Sans Bold"/>
              </a:rPr>
              <a:t>ประเด็นที่น่าสนใจ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07746" y="2222795"/>
            <a:ext cx="15172664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  <a:cs typeface="Public Sans Bold"/>
              </a:rPr>
              <a:t>1.ความกังวลเรื่องสุขภาพ(ต่อ)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79846" y="9197525"/>
            <a:ext cx="14315515" cy="950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00"/>
              </a:lnSpc>
            </a:pPr>
            <a:r>
              <a:rPr lang="en-US" sz="2714" spc="616">
                <a:solidFill>
                  <a:srgbClr val="2B2C30"/>
                </a:solidFill>
                <a:cs typeface="Cloud Loop Bold"/>
              </a:rPr>
              <a:t>ช่วงอายุเเละเพศที่มีความกังวลเรื่องสุขภาพเเละออกกำลังกายมากที่สุด</a:t>
            </a:r>
          </a:p>
          <a:p>
            <a:pPr algn="ctr">
              <a:lnSpc>
                <a:spcPts val="38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9094078" y="3378719"/>
            <a:ext cx="8096462" cy="4956016"/>
          </a:xfrm>
          <a:custGeom>
            <a:avLst/>
            <a:gdLst/>
            <a:ahLst/>
            <a:cxnLst/>
            <a:rect r="r" b="b" t="t" l="l"/>
            <a:pathLst>
              <a:path h="4956016" w="8096462">
                <a:moveTo>
                  <a:pt x="0" y="0"/>
                </a:moveTo>
                <a:lnTo>
                  <a:pt x="8096462" y="0"/>
                </a:lnTo>
                <a:lnTo>
                  <a:pt x="8096462" y="4956016"/>
                </a:lnTo>
                <a:lnTo>
                  <a:pt x="0" y="49560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cs typeface="Public Sans Bold"/>
              </a:rPr>
              <a:t>ประเด็นที่น่าสนใจ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07746" y="2222795"/>
            <a:ext cx="15172664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  <a:cs typeface="Public Sans Bold"/>
              </a:rPr>
              <a:t>1.ความกังวลเรื่องสุขภาพ(ต่อ)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940535" y="8511725"/>
            <a:ext cx="8318765" cy="14264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00"/>
              </a:lnSpc>
            </a:pPr>
            <a:r>
              <a:rPr lang="en-US" sz="2714" spc="616">
                <a:solidFill>
                  <a:srgbClr val="2B2C30"/>
                </a:solidFill>
                <a:cs typeface="Cloud Loop Bold"/>
              </a:rPr>
              <a:t>ผู้ที่ไม่มีความกังวลเรื่องสุขภาพ</a:t>
            </a:r>
          </a:p>
          <a:p>
            <a:pPr algn="ctr">
              <a:lnSpc>
                <a:spcPts val="3800"/>
              </a:lnSpc>
            </a:pPr>
            <a:r>
              <a:rPr lang="en-US" sz="2714" spc="616">
                <a:solidFill>
                  <a:srgbClr val="2B2C30"/>
                </a:solidFill>
                <a:cs typeface="Cloud Loop Bold"/>
              </a:rPr>
              <a:t>กับความสนใจในสินค้าธรรมชาติหรืออินทรีย์ </a:t>
            </a:r>
          </a:p>
          <a:p>
            <a:pPr algn="ctr">
              <a:lnSpc>
                <a:spcPts val="3800"/>
              </a:lnSpc>
              <a:spcBef>
                <a:spcPct val="0"/>
              </a:spcBef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190845" y="3331728"/>
            <a:ext cx="6178910" cy="5049997"/>
          </a:xfrm>
          <a:custGeom>
            <a:avLst/>
            <a:gdLst/>
            <a:ahLst/>
            <a:cxnLst/>
            <a:rect r="r" b="b" t="t" l="l"/>
            <a:pathLst>
              <a:path h="5049997" w="6178910">
                <a:moveTo>
                  <a:pt x="0" y="0"/>
                </a:moveTo>
                <a:lnTo>
                  <a:pt x="6178910" y="0"/>
                </a:lnTo>
                <a:lnTo>
                  <a:pt x="6178910" y="5049997"/>
                </a:lnTo>
                <a:lnTo>
                  <a:pt x="0" y="504999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789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0" y="8511725"/>
            <a:ext cx="8318765" cy="14264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00"/>
              </a:lnSpc>
            </a:pPr>
            <a:r>
              <a:rPr lang="en-US" sz="2714" spc="616">
                <a:solidFill>
                  <a:srgbClr val="2B2C30"/>
                </a:solidFill>
                <a:cs typeface="Cloud Loop Bold"/>
              </a:rPr>
              <a:t>ผู้ที่มีความกังวลเรื่องสุขภาพ</a:t>
            </a:r>
          </a:p>
          <a:p>
            <a:pPr algn="ctr">
              <a:lnSpc>
                <a:spcPts val="3800"/>
              </a:lnSpc>
            </a:pPr>
            <a:r>
              <a:rPr lang="en-US" sz="2714" spc="616">
                <a:solidFill>
                  <a:srgbClr val="2B2C30"/>
                </a:solidFill>
                <a:cs typeface="Cloud Loop Bold"/>
              </a:rPr>
              <a:t>กับความสนใจในสินค้าธรรมชาติหรืออินทรีย์ </a:t>
            </a:r>
          </a:p>
          <a:p>
            <a:pPr algn="ctr">
              <a:lnSpc>
                <a:spcPts val="38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316965" y="4022052"/>
            <a:ext cx="6146550" cy="2742815"/>
          </a:xfrm>
          <a:custGeom>
            <a:avLst/>
            <a:gdLst/>
            <a:ahLst/>
            <a:cxnLst/>
            <a:rect r="r" b="b" t="t" l="l"/>
            <a:pathLst>
              <a:path h="2742815" w="6146550">
                <a:moveTo>
                  <a:pt x="0" y="0"/>
                </a:moveTo>
                <a:lnTo>
                  <a:pt x="6146550" y="0"/>
                </a:lnTo>
                <a:lnTo>
                  <a:pt x="6146550" y="2742816"/>
                </a:lnTo>
                <a:lnTo>
                  <a:pt x="0" y="27428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419299" y="3980513"/>
            <a:ext cx="6383798" cy="2825894"/>
          </a:xfrm>
          <a:custGeom>
            <a:avLst/>
            <a:gdLst/>
            <a:ahLst/>
            <a:cxnLst/>
            <a:rect r="r" b="b" t="t" l="l"/>
            <a:pathLst>
              <a:path h="2825894" w="6383798">
                <a:moveTo>
                  <a:pt x="0" y="0"/>
                </a:moveTo>
                <a:lnTo>
                  <a:pt x="6383797" y="0"/>
                </a:lnTo>
                <a:lnTo>
                  <a:pt x="6383797" y="2825894"/>
                </a:lnTo>
                <a:lnTo>
                  <a:pt x="0" y="28258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cs typeface="Public Sans Bold"/>
              </a:rPr>
              <a:t>ประเด็นที่น่าสนใจ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07746" y="2222795"/>
            <a:ext cx="15172664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  <a:cs typeface="Public Sans Bold"/>
              </a:rPr>
              <a:t>1.ความกังวลเรื่องสุขภาพ(ต่อ)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06871" y="7203018"/>
            <a:ext cx="6456644" cy="14264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00"/>
              </a:lnSpc>
            </a:pPr>
            <a:r>
              <a:rPr lang="en-US" sz="2714" spc="616">
                <a:solidFill>
                  <a:srgbClr val="2B2C30"/>
                </a:solidFill>
                <a:cs typeface="Cloud Loop Bold"/>
              </a:rPr>
              <a:t>ผู้ที่กังวลในเรื่องสุขภาพกับส่วนประกอบที่คาดหวัง</a:t>
            </a:r>
          </a:p>
          <a:p>
            <a:pPr algn="ctr">
              <a:lnSpc>
                <a:spcPts val="3800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0419299" y="6958750"/>
            <a:ext cx="6261627" cy="14264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00"/>
              </a:lnSpc>
            </a:pPr>
            <a:r>
              <a:rPr lang="en-US" sz="2714" spc="616">
                <a:solidFill>
                  <a:srgbClr val="2B2C30"/>
                </a:solidFill>
                <a:cs typeface="Cloud Loop Bold"/>
              </a:rPr>
              <a:t>ผู้ที่ไม่กังวลในเรื่องสุขภาพกับส่วนประกอบที่คาดหวัง</a:t>
            </a:r>
          </a:p>
          <a:p>
            <a:pPr algn="ctr">
              <a:lnSpc>
                <a:spcPts val="38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3394006" y="3860553"/>
            <a:ext cx="11499989" cy="2565893"/>
          </a:xfrm>
          <a:custGeom>
            <a:avLst/>
            <a:gdLst/>
            <a:ahLst/>
            <a:cxnLst/>
            <a:rect r="r" b="b" t="t" l="l"/>
            <a:pathLst>
              <a:path h="2565893" w="11499989">
                <a:moveTo>
                  <a:pt x="0" y="0"/>
                </a:moveTo>
                <a:lnTo>
                  <a:pt x="11499988" y="0"/>
                </a:lnTo>
                <a:lnTo>
                  <a:pt x="11499988" y="2565894"/>
                </a:lnTo>
                <a:lnTo>
                  <a:pt x="0" y="25658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cs typeface="Public Sans Bold"/>
              </a:rPr>
              <a:t>ประเด็นที่น่าสนใจ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07746" y="2222795"/>
            <a:ext cx="15172664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  <a:cs typeface="Public Sans Bold"/>
              </a:rPr>
              <a:t>2.สถานการณ์ที่ทำให้ซื้อสินค้า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301974" y="7978680"/>
            <a:ext cx="13584209" cy="950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00"/>
              </a:lnSpc>
              <a:spcBef>
                <a:spcPct val="0"/>
              </a:spcBef>
            </a:pPr>
            <a:r>
              <a:rPr lang="en-US" sz="2714" spc="616">
                <a:solidFill>
                  <a:srgbClr val="2B2C30"/>
                </a:solidFill>
                <a:latin typeface="Cloud Loop Bold"/>
                <a:cs typeface="Cloud Loop Bold"/>
              </a:rPr>
              <a:t>ทำการ VISUALIZE ข้อมูลว่าการเลือกซื้อสินค้าในแต่ละสถานที่มีวัตถุประสงค์ในการซื้ออย่างไร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3357258" y="3856113"/>
            <a:ext cx="11573483" cy="2574775"/>
          </a:xfrm>
          <a:custGeom>
            <a:avLst/>
            <a:gdLst/>
            <a:ahLst/>
            <a:cxnLst/>
            <a:rect r="r" b="b" t="t" l="l"/>
            <a:pathLst>
              <a:path h="2574775" w="11573483">
                <a:moveTo>
                  <a:pt x="0" y="0"/>
                </a:moveTo>
                <a:lnTo>
                  <a:pt x="11573484" y="0"/>
                </a:lnTo>
                <a:lnTo>
                  <a:pt x="11573484" y="2574774"/>
                </a:lnTo>
                <a:lnTo>
                  <a:pt x="0" y="25747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cs typeface="Public Sans Bold"/>
              </a:rPr>
              <a:t>ประเด็นที่น่าสนใจ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07746" y="2222795"/>
            <a:ext cx="15172664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  <a:cs typeface="Public Sans Bold"/>
              </a:rPr>
              <a:t>2.สถานการณ์ที่ทำให้ซื้อสินค้า(ต่อ)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301974" y="7978680"/>
            <a:ext cx="13584209" cy="950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00"/>
              </a:lnSpc>
            </a:pPr>
            <a:r>
              <a:rPr lang="en-US" sz="2714" spc="616">
                <a:solidFill>
                  <a:srgbClr val="2B2C30"/>
                </a:solidFill>
                <a:latin typeface="Cloud Loop Bold"/>
                <a:cs typeface="Cloud Loop Bold"/>
              </a:rPr>
              <a:t>คิดจำนวนที่ได้ให้เป็น PERCENTAGE</a:t>
            </a:r>
          </a:p>
          <a:p>
            <a:pPr algn="ctr">
              <a:lnSpc>
                <a:spcPts val="38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873545" y="3306646"/>
            <a:ext cx="7220534" cy="5951654"/>
          </a:xfrm>
          <a:custGeom>
            <a:avLst/>
            <a:gdLst/>
            <a:ahLst/>
            <a:cxnLst/>
            <a:rect r="r" b="b" t="t" l="l"/>
            <a:pathLst>
              <a:path h="5951654" w="7220534">
                <a:moveTo>
                  <a:pt x="0" y="0"/>
                </a:moveTo>
                <a:lnTo>
                  <a:pt x="7220533" y="0"/>
                </a:lnTo>
                <a:lnTo>
                  <a:pt x="7220533" y="5951654"/>
                </a:lnTo>
                <a:lnTo>
                  <a:pt x="0" y="59516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cs typeface="Public Sans Bold"/>
              </a:rPr>
              <a:t>ประเด็นที่น่าสนใจ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07746" y="2222795"/>
            <a:ext cx="15172664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  <a:cs typeface="Public Sans Bold"/>
              </a:rPr>
              <a:t>2.สถานการณ์ที่ทำให้ซื้อสินค้า (ต่อ)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9820082" y="4922671"/>
            <a:ext cx="6436551" cy="2048568"/>
          </a:xfrm>
          <a:custGeom>
            <a:avLst/>
            <a:gdLst/>
            <a:ahLst/>
            <a:cxnLst/>
            <a:rect r="r" b="b" t="t" l="l"/>
            <a:pathLst>
              <a:path h="2048568" w="6436551">
                <a:moveTo>
                  <a:pt x="0" y="0"/>
                </a:moveTo>
                <a:lnTo>
                  <a:pt x="6436551" y="0"/>
                </a:lnTo>
                <a:lnTo>
                  <a:pt x="6436551" y="2048568"/>
                </a:lnTo>
                <a:lnTo>
                  <a:pt x="0" y="204856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4038491" y="3615138"/>
            <a:ext cx="10211018" cy="3965245"/>
          </a:xfrm>
          <a:custGeom>
            <a:avLst/>
            <a:gdLst/>
            <a:ahLst/>
            <a:cxnLst/>
            <a:rect r="r" b="b" t="t" l="l"/>
            <a:pathLst>
              <a:path h="3965245" w="10211018">
                <a:moveTo>
                  <a:pt x="0" y="0"/>
                </a:moveTo>
                <a:lnTo>
                  <a:pt x="10211018" y="0"/>
                </a:lnTo>
                <a:lnTo>
                  <a:pt x="10211018" y="3965244"/>
                </a:lnTo>
                <a:lnTo>
                  <a:pt x="0" y="39652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cs typeface="Public Sans Bold"/>
              </a:rPr>
              <a:t>ประเด็นที่น่าสนใจ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07746" y="2222795"/>
            <a:ext cx="15172664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  <a:cs typeface="Public Sans Bold"/>
              </a:rPr>
              <a:t>2.สถานการณ์ที่ทำให้ซื้อสินค้า (ต่อ)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351896" y="8018532"/>
            <a:ext cx="13584209" cy="473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00"/>
              </a:lnSpc>
              <a:spcBef>
                <a:spcPct val="0"/>
              </a:spcBef>
            </a:pPr>
            <a:r>
              <a:rPr lang="en-US" sz="2714" spc="616">
                <a:solidFill>
                  <a:srgbClr val="2B2C30"/>
                </a:solidFill>
                <a:cs typeface="Cloud Loop Bold"/>
              </a:rPr>
              <a:t>สถานการณ์ที่ทำให้ซื้อสินค้าและส่วนประกอบที่คาดหวัง</a:t>
            </a:r>
            <a:r>
              <a:rPr lang="en-US" sz="2714" spc="616">
                <a:solidFill>
                  <a:srgbClr val="2B2C30"/>
                </a:solidFill>
                <a:latin typeface="Cloud Loop Bold"/>
              </a:rPr>
              <a:t> 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3588269"/>
            <a:ext cx="8914699" cy="5640166"/>
          </a:xfrm>
          <a:custGeom>
            <a:avLst/>
            <a:gdLst/>
            <a:ahLst/>
            <a:cxnLst/>
            <a:rect r="r" b="b" t="t" l="l"/>
            <a:pathLst>
              <a:path h="5640166" w="8914699">
                <a:moveTo>
                  <a:pt x="0" y="0"/>
                </a:moveTo>
                <a:lnTo>
                  <a:pt x="8914699" y="0"/>
                </a:lnTo>
                <a:lnTo>
                  <a:pt x="8914699" y="5640165"/>
                </a:lnTo>
                <a:lnTo>
                  <a:pt x="0" y="56401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97051" y="4973402"/>
            <a:ext cx="6962249" cy="2029481"/>
          </a:xfrm>
          <a:custGeom>
            <a:avLst/>
            <a:gdLst/>
            <a:ahLst/>
            <a:cxnLst/>
            <a:rect r="r" b="b" t="t" l="l"/>
            <a:pathLst>
              <a:path h="2029481" w="6962249">
                <a:moveTo>
                  <a:pt x="0" y="0"/>
                </a:moveTo>
                <a:lnTo>
                  <a:pt x="6962249" y="0"/>
                </a:lnTo>
                <a:lnTo>
                  <a:pt x="6962249" y="2029481"/>
                </a:lnTo>
                <a:lnTo>
                  <a:pt x="0" y="20294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cs typeface="Public Sans Bold"/>
              </a:rPr>
              <a:t>ประเด็นที่น่าสนใจ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07746" y="2222795"/>
            <a:ext cx="15172664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  <a:cs typeface="Public Sans Bold"/>
              </a:rPr>
              <a:t>2.สถานการณ์ที่ทำให้ซื้อสินค้า (ต่อ)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751517" y="4678250"/>
            <a:ext cx="15172664" cy="3302040"/>
          </a:xfrm>
          <a:custGeom>
            <a:avLst/>
            <a:gdLst/>
            <a:ahLst/>
            <a:cxnLst/>
            <a:rect r="r" b="b" t="t" l="l"/>
            <a:pathLst>
              <a:path h="3302040" w="15172664">
                <a:moveTo>
                  <a:pt x="0" y="0"/>
                </a:moveTo>
                <a:lnTo>
                  <a:pt x="15172664" y="0"/>
                </a:lnTo>
                <a:lnTo>
                  <a:pt x="15172664" y="3302039"/>
                </a:lnTo>
                <a:lnTo>
                  <a:pt x="0" y="33020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cs typeface="Public Sans Bold"/>
              </a:rPr>
              <a:t>ประเด็นที่น่าสนใจ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07746" y="2222795"/>
            <a:ext cx="15172664" cy="1310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</a:pPr>
            <a:r>
              <a:rPr lang="en-US" sz="3714" spc="843">
                <a:solidFill>
                  <a:srgbClr val="2B2C30"/>
                </a:solidFill>
                <a:latin typeface="Public Sans Bold"/>
                <a:cs typeface="Public Sans Bold"/>
              </a:rPr>
              <a:t>3. การจำแนกประสบการณ์รสชาติเครื่องดื่มของผู้บริโภค</a:t>
            </a:r>
          </a:p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    (MACHINE LEARNING)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172064" y="3817852"/>
            <a:ext cx="5375322" cy="5079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59"/>
              </a:lnSpc>
              <a:spcBef>
                <a:spcPct val="0"/>
              </a:spcBef>
            </a:pPr>
            <a:r>
              <a:rPr lang="en-US" sz="2899" spc="658">
                <a:solidFill>
                  <a:srgbClr val="2B2C30"/>
                </a:solidFill>
                <a:latin typeface="Public Sans Bold"/>
              </a:rPr>
              <a:t>3.1 PREPROCESSING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330067" y="8266039"/>
            <a:ext cx="13584209" cy="473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00"/>
              </a:lnSpc>
              <a:spcBef>
                <a:spcPct val="0"/>
              </a:spcBef>
            </a:pPr>
            <a:r>
              <a:rPr lang="en-US" sz="2714" spc="616">
                <a:solidFill>
                  <a:srgbClr val="2B2C30"/>
                </a:solidFill>
                <a:latin typeface="Cloud Loop Bold"/>
                <a:cs typeface="Cloud Loop Bold"/>
              </a:rPr>
              <a:t>แปลงข้อมูลทั้งหมดให้อยู่ในรูปเชิงตัวเลขโดยใช้ LABELENCODER()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4096594" y="4678250"/>
            <a:ext cx="9205029" cy="4809914"/>
          </a:xfrm>
          <a:custGeom>
            <a:avLst/>
            <a:gdLst/>
            <a:ahLst/>
            <a:cxnLst/>
            <a:rect r="r" b="b" t="t" l="l"/>
            <a:pathLst>
              <a:path h="4809914" w="9205029">
                <a:moveTo>
                  <a:pt x="0" y="0"/>
                </a:moveTo>
                <a:lnTo>
                  <a:pt x="9205029" y="0"/>
                </a:lnTo>
                <a:lnTo>
                  <a:pt x="9205029" y="4809914"/>
                </a:lnTo>
                <a:lnTo>
                  <a:pt x="0" y="48099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cs typeface="Public Sans Bold"/>
              </a:rPr>
              <a:t>ประเด็นที่น่าสนใจ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07746" y="2222795"/>
            <a:ext cx="15172664" cy="1310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</a:pPr>
            <a:r>
              <a:rPr lang="en-US" sz="3714" spc="843">
                <a:solidFill>
                  <a:srgbClr val="2B2C30"/>
                </a:solidFill>
                <a:latin typeface="Public Sans Bold"/>
                <a:cs typeface="Public Sans Bold"/>
              </a:rPr>
              <a:t>3. การจำแนกประสบการณ์รสชาติเครื่องดื่มของผู้บริโภค</a:t>
            </a:r>
          </a:p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  <a:cs typeface="Public Sans Bold"/>
              </a:rPr>
              <a:t>    (MACHINE LEARNING)(ต่อ)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172064" y="3817852"/>
            <a:ext cx="13054088" cy="5079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59"/>
              </a:lnSpc>
              <a:spcBef>
                <a:spcPct val="0"/>
              </a:spcBef>
            </a:pPr>
            <a:r>
              <a:rPr lang="en-US" sz="2899" spc="658">
                <a:solidFill>
                  <a:srgbClr val="2B2C30"/>
                </a:solidFill>
                <a:latin typeface="Public Sans Bold"/>
              </a:rPr>
              <a:t>3.1 FEATURE IMPORTANCE (RANDOM FOREST)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473583" y="9583414"/>
            <a:ext cx="7240991" cy="473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00"/>
              </a:lnSpc>
              <a:spcBef>
                <a:spcPct val="0"/>
              </a:spcBef>
            </a:pPr>
            <a:r>
              <a:rPr lang="en-US" sz="2714" spc="616">
                <a:solidFill>
                  <a:srgbClr val="2B2C30"/>
                </a:solidFill>
                <a:latin typeface="Cloud Loop Bold"/>
                <a:cs typeface="Cloud Loop Bold"/>
              </a:rPr>
              <a:t>ทำการคัดเลือก FEATURE ที่สำคัญ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3415771" y="1760761"/>
            <a:ext cx="7336404" cy="8042167"/>
          </a:xfrm>
          <a:custGeom>
            <a:avLst/>
            <a:gdLst/>
            <a:ahLst/>
            <a:cxnLst/>
            <a:rect r="r" b="b" t="t" l="l"/>
            <a:pathLst>
              <a:path h="8042167" w="7336404">
                <a:moveTo>
                  <a:pt x="0" y="0"/>
                </a:moveTo>
                <a:lnTo>
                  <a:pt x="7336404" y="0"/>
                </a:lnTo>
                <a:lnTo>
                  <a:pt x="7336404" y="8042168"/>
                </a:lnTo>
                <a:lnTo>
                  <a:pt x="0" y="80421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</a:blip>
            <a:stretch>
              <a:fillRect l="-32266" t="0" r="-32266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METADATA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038316"/>
            <a:ext cx="3091031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cs typeface="Public Sans Bold"/>
              </a:rPr>
              <a:t>ข้อมูลทั่วไป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2131613" y="3222815"/>
            <a:ext cx="16521077" cy="562610"/>
            <a:chOff x="0" y="0"/>
            <a:chExt cx="22028103" cy="750147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66675"/>
              <a:ext cx="7920439" cy="6537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080"/>
                </a:lnSpc>
                <a:spcBef>
                  <a:spcPct val="0"/>
                </a:spcBef>
              </a:pPr>
              <a:r>
                <a:rPr lang="en-US" sz="2914" spc="661">
                  <a:solidFill>
                    <a:srgbClr val="2B2C30"/>
                  </a:solidFill>
                  <a:latin typeface="Public Sans Bold"/>
                </a:rPr>
                <a:t>CONSUME FREQUENCY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8324196" y="-47625"/>
              <a:ext cx="13703907" cy="7977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809"/>
                </a:lnSpc>
              </a:pPr>
              <a:r>
                <a:rPr lang="en-US" sz="3699" spc="18">
                  <a:solidFill>
                    <a:srgbClr val="2B2C30"/>
                  </a:solidFill>
                  <a:cs typeface="Cloud Loop"/>
                </a:rPr>
                <a:t>ความถี่ในการบริโภคสินค้า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7865776" y="-66675"/>
              <a:ext cx="294979" cy="6537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080"/>
                </a:lnSpc>
                <a:spcBef>
                  <a:spcPct val="0"/>
                </a:spcBef>
              </a:pPr>
              <a:r>
                <a:rPr lang="en-US" sz="2914" spc="661">
                  <a:solidFill>
                    <a:srgbClr val="2B2C30"/>
                  </a:solidFill>
                  <a:latin typeface="Public Sans Bold"/>
                </a:rPr>
                <a:t>: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2131613" y="4418965"/>
            <a:ext cx="16521077" cy="562610"/>
            <a:chOff x="0" y="0"/>
            <a:chExt cx="22028103" cy="750147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-66675"/>
              <a:ext cx="7920439" cy="6537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080"/>
                </a:lnSpc>
                <a:spcBef>
                  <a:spcPct val="0"/>
                </a:spcBef>
              </a:pPr>
              <a:r>
                <a:rPr lang="en-US" sz="2914" spc="661">
                  <a:solidFill>
                    <a:srgbClr val="2B2C30"/>
                  </a:solidFill>
                  <a:latin typeface="Public Sans Bold"/>
                </a:rPr>
                <a:t>CONSUME TIME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8324196" y="-47625"/>
              <a:ext cx="13703907" cy="7977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809"/>
                </a:lnSpc>
              </a:pPr>
              <a:r>
                <a:rPr lang="en-US" sz="3699" spc="18">
                  <a:solidFill>
                    <a:srgbClr val="2B2C30"/>
                  </a:solidFill>
                  <a:cs typeface="Cloud Loop"/>
                </a:rPr>
                <a:t>เวลาที่ทำการบริโภค 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7865776" y="-66675"/>
              <a:ext cx="294979" cy="6537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080"/>
                </a:lnSpc>
                <a:spcBef>
                  <a:spcPct val="0"/>
                </a:spcBef>
              </a:pPr>
              <a:r>
                <a:rPr lang="en-US" sz="2914" spc="661">
                  <a:solidFill>
                    <a:srgbClr val="2B2C30"/>
                  </a:solidFill>
                  <a:latin typeface="Public Sans Bold"/>
                </a:rPr>
                <a:t>: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2131613" y="5619750"/>
            <a:ext cx="16521077" cy="562610"/>
            <a:chOff x="0" y="0"/>
            <a:chExt cx="22028103" cy="750147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-66675"/>
              <a:ext cx="7920439" cy="6537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080"/>
                </a:lnSpc>
                <a:spcBef>
                  <a:spcPct val="0"/>
                </a:spcBef>
              </a:pPr>
              <a:r>
                <a:rPr lang="en-US" sz="2914" spc="661">
                  <a:solidFill>
                    <a:srgbClr val="2B2C30"/>
                  </a:solidFill>
                  <a:latin typeface="Public Sans Bold"/>
                </a:rPr>
                <a:t>CONSUME REASON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8324196" y="-47625"/>
              <a:ext cx="13703907" cy="7977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809"/>
                </a:lnSpc>
              </a:pPr>
              <a:r>
                <a:rPr lang="en-US" sz="3699" spc="18">
                  <a:solidFill>
                    <a:srgbClr val="2B2C30"/>
                  </a:solidFill>
                  <a:cs typeface="Cloud Loop"/>
                </a:rPr>
                <a:t>เหตุผลที่เลือกบริโภค 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7865776" y="-66675"/>
              <a:ext cx="294979" cy="6537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080"/>
                </a:lnSpc>
                <a:spcBef>
                  <a:spcPct val="0"/>
                </a:spcBef>
              </a:pPr>
              <a:r>
                <a:rPr lang="en-US" sz="2914" spc="661">
                  <a:solidFill>
                    <a:srgbClr val="2B2C30"/>
                  </a:solidFill>
                  <a:latin typeface="Public Sans Bold"/>
                </a:rPr>
                <a:t>: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4346487" y="4678250"/>
            <a:ext cx="8705241" cy="4548760"/>
          </a:xfrm>
          <a:custGeom>
            <a:avLst/>
            <a:gdLst/>
            <a:ahLst/>
            <a:cxnLst/>
            <a:rect r="r" b="b" t="t" l="l"/>
            <a:pathLst>
              <a:path h="4548760" w="8705241">
                <a:moveTo>
                  <a:pt x="0" y="0"/>
                </a:moveTo>
                <a:lnTo>
                  <a:pt x="8705242" y="0"/>
                </a:lnTo>
                <a:lnTo>
                  <a:pt x="8705242" y="4548759"/>
                </a:lnTo>
                <a:lnTo>
                  <a:pt x="0" y="45487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cs typeface="Public Sans Bold"/>
              </a:rPr>
              <a:t>ประเด็นที่น่าสนใจ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07746" y="2222795"/>
            <a:ext cx="15172664" cy="1310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</a:pPr>
            <a:r>
              <a:rPr lang="en-US" sz="3714" spc="843">
                <a:solidFill>
                  <a:srgbClr val="2B2C30"/>
                </a:solidFill>
                <a:latin typeface="Public Sans Bold"/>
                <a:cs typeface="Public Sans Bold"/>
              </a:rPr>
              <a:t>3. การจำแนกประสบการณ์รสชาติเครื่องดื่มของผู้บริโภค</a:t>
            </a:r>
          </a:p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  <a:cs typeface="Public Sans Bold"/>
              </a:rPr>
              <a:t>    (MACHINE LEARNING)(ต่อ)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172064" y="3817852"/>
            <a:ext cx="13054088" cy="5079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59"/>
              </a:lnSpc>
              <a:spcBef>
                <a:spcPct val="0"/>
              </a:spcBef>
            </a:pPr>
            <a:r>
              <a:rPr lang="en-US" sz="2899" spc="658">
                <a:solidFill>
                  <a:srgbClr val="2B2C30"/>
                </a:solidFill>
                <a:latin typeface="Public Sans Bold"/>
              </a:rPr>
              <a:t>3.1 FEATURE IMPORTANCE (RANDOM FOREST)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094115" y="9322259"/>
            <a:ext cx="5630364" cy="473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00"/>
              </a:lnSpc>
              <a:spcBef>
                <a:spcPct val="0"/>
              </a:spcBef>
            </a:pPr>
            <a:r>
              <a:rPr lang="en-US" sz="2714" spc="616">
                <a:solidFill>
                  <a:srgbClr val="2B2C30"/>
                </a:solidFill>
                <a:latin typeface="Cloud Loop Bold"/>
                <a:cs typeface="Cloud Loop Bold"/>
              </a:rPr>
              <a:t>FEATUREที่ได้จากการคัดเลือก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cs typeface="Public Sans Bold"/>
              </a:rPr>
              <a:t>ประเด็นที่น่าสนใจ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507746" y="2222795"/>
            <a:ext cx="15172664" cy="1310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</a:pPr>
            <a:r>
              <a:rPr lang="en-US" sz="3714" spc="843">
                <a:solidFill>
                  <a:srgbClr val="2B2C30"/>
                </a:solidFill>
                <a:latin typeface="Public Sans Bold"/>
                <a:cs typeface="Public Sans Bold"/>
              </a:rPr>
              <a:t>3. การจำแนกประสบการณ์รสชาติเครื่องดื่มของผู้บริโภค</a:t>
            </a:r>
          </a:p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  <a:cs typeface="Public Sans Bold"/>
              </a:rPr>
              <a:t>    (MACHINE LEARNING)(ต่อ)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172064" y="3817852"/>
            <a:ext cx="13054088" cy="5079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59"/>
              </a:lnSpc>
              <a:spcBef>
                <a:spcPct val="0"/>
              </a:spcBef>
            </a:pPr>
            <a:r>
              <a:rPr lang="en-US" sz="2899" spc="658">
                <a:solidFill>
                  <a:srgbClr val="2B2C30"/>
                </a:solidFill>
                <a:latin typeface="Public Sans Bold"/>
                <a:cs typeface="Public Sans Bold"/>
              </a:rPr>
              <a:t>3.2 การประเมินประสิทธิภาพโมเดล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172064" y="3828951"/>
            <a:ext cx="9382606" cy="5460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233"/>
              </a:lnSpc>
            </a:pPr>
          </a:p>
          <a:p>
            <a:pPr>
              <a:lnSpc>
                <a:spcPts val="6233"/>
              </a:lnSpc>
            </a:pPr>
            <a:r>
              <a:rPr lang="en-US" sz="2899" spc="658">
                <a:solidFill>
                  <a:srgbClr val="2B2C30"/>
                </a:solidFill>
                <a:latin typeface="Public Sans Bold"/>
              </a:rPr>
              <a:t>1. DecisionTreeClassifier</a:t>
            </a:r>
          </a:p>
          <a:p>
            <a:pPr>
              <a:lnSpc>
                <a:spcPts val="6233"/>
              </a:lnSpc>
            </a:pPr>
            <a:r>
              <a:rPr lang="en-US" sz="2899" spc="658">
                <a:solidFill>
                  <a:srgbClr val="2B2C30"/>
                </a:solidFill>
                <a:latin typeface="Public Sans Bold"/>
              </a:rPr>
              <a:t>2. RandomForestClassifier </a:t>
            </a:r>
          </a:p>
          <a:p>
            <a:pPr>
              <a:lnSpc>
                <a:spcPts val="6233"/>
              </a:lnSpc>
            </a:pPr>
            <a:r>
              <a:rPr lang="en-US" sz="2899" spc="658">
                <a:solidFill>
                  <a:srgbClr val="2B2C30"/>
                </a:solidFill>
                <a:latin typeface="Public Sans Bold"/>
              </a:rPr>
              <a:t>3. GradientBoostingClassifier</a:t>
            </a:r>
          </a:p>
          <a:p>
            <a:pPr>
              <a:lnSpc>
                <a:spcPts val="6233"/>
              </a:lnSpc>
            </a:pPr>
            <a:r>
              <a:rPr lang="en-US" sz="2899" spc="663">
                <a:solidFill>
                  <a:srgbClr val="2B2C30"/>
                </a:solidFill>
                <a:latin typeface="Public Sans Bold"/>
              </a:rPr>
              <a:t>4. KNeighborsClassifier</a:t>
            </a:r>
          </a:p>
          <a:p>
            <a:pPr>
              <a:lnSpc>
                <a:spcPts val="6233"/>
              </a:lnSpc>
            </a:pPr>
            <a:r>
              <a:rPr lang="en-US" sz="2899" spc="658">
                <a:solidFill>
                  <a:srgbClr val="2B2C30"/>
                </a:solidFill>
                <a:latin typeface="Public Sans Bold"/>
              </a:rPr>
              <a:t>5. LogisticRegression</a:t>
            </a:r>
          </a:p>
          <a:p>
            <a:pPr>
              <a:lnSpc>
                <a:spcPts val="6233"/>
              </a:lnSpc>
            </a:pPr>
          </a:p>
        </p:txBody>
      </p:sp>
      <p:sp>
        <p:nvSpPr>
          <p:cNvPr name="AutoShape 7" id="7"/>
          <p:cNvSpPr/>
          <p:nvPr/>
        </p:nvSpPr>
        <p:spPr>
          <a:xfrm flipV="true">
            <a:off x="11554670" y="3884527"/>
            <a:ext cx="0" cy="5166612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12210518" y="4772983"/>
            <a:ext cx="5461394" cy="31348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38"/>
              </a:lnSpc>
            </a:pPr>
            <a:r>
              <a:rPr lang="en-US" sz="2956" spc="671">
                <a:solidFill>
                  <a:srgbClr val="2B2C30"/>
                </a:solidFill>
                <a:latin typeface="Cloud Loop"/>
              </a:rPr>
              <a:t>1.TRAIN TEST SPLIT</a:t>
            </a:r>
          </a:p>
          <a:p>
            <a:pPr algn="just">
              <a:lnSpc>
                <a:spcPts val="4138"/>
              </a:lnSpc>
            </a:pPr>
            <a:r>
              <a:rPr lang="en-US" sz="2956" spc="671">
                <a:solidFill>
                  <a:srgbClr val="2B2C30"/>
                </a:solidFill>
                <a:latin typeface="Cloud Loop"/>
                <a:cs typeface="Cloud Loop"/>
              </a:rPr>
              <a:t>2.วัดประสิทธิภาพโมเดล</a:t>
            </a:r>
          </a:p>
          <a:p>
            <a:pPr algn="just">
              <a:lnSpc>
                <a:spcPts val="4138"/>
              </a:lnSpc>
            </a:pPr>
            <a:r>
              <a:rPr lang="en-US" sz="2956" spc="671">
                <a:solidFill>
                  <a:srgbClr val="2B2C30"/>
                </a:solidFill>
                <a:latin typeface="Cloud Loop"/>
                <a:cs typeface="Cloud Loop"/>
              </a:rPr>
              <a:t>3.สรุปผลจากการประเมินประสิทธิภาพโมเดล</a:t>
            </a:r>
          </a:p>
          <a:p>
            <a:pPr algn="just">
              <a:lnSpc>
                <a:spcPts val="4138"/>
              </a:lnSpc>
            </a:pPr>
          </a:p>
          <a:p>
            <a:pPr algn="just">
              <a:lnSpc>
                <a:spcPts val="4138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2210518" y="3971766"/>
            <a:ext cx="5461394" cy="5154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38"/>
              </a:lnSpc>
              <a:spcBef>
                <a:spcPct val="0"/>
              </a:spcBef>
            </a:pPr>
            <a:r>
              <a:rPr lang="en-US" sz="2956" spc="671">
                <a:solidFill>
                  <a:srgbClr val="2B2C30"/>
                </a:solidFill>
                <a:cs typeface="Cloud Loop Bold"/>
              </a:rPr>
              <a:t>ขั้นตอนการจำแนกคลาส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2557510" y="3817857"/>
            <a:ext cx="13054088" cy="1022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59"/>
              </a:lnSpc>
            </a:pPr>
            <a:r>
              <a:rPr lang="en-US" sz="2899" spc="658">
                <a:solidFill>
                  <a:srgbClr val="2B2C30"/>
                </a:solidFill>
                <a:latin typeface="Public Sans Bold"/>
              </a:rPr>
              <a:t>3.2.1 DECISIONTREE</a:t>
            </a:r>
          </a:p>
          <a:p>
            <a:pPr>
              <a:lnSpc>
                <a:spcPts val="4059"/>
              </a:lnSpc>
              <a:spcBef>
                <a:spcPct val="0"/>
              </a:spcBef>
            </a:pPr>
          </a:p>
        </p:txBody>
      </p:sp>
      <p:sp>
        <p:nvSpPr>
          <p:cNvPr name="AutoShape 4" id="4"/>
          <p:cNvSpPr/>
          <p:nvPr/>
        </p:nvSpPr>
        <p:spPr>
          <a:xfrm flipH="true" flipV="true">
            <a:off x="9084984" y="4840769"/>
            <a:ext cx="4332" cy="4813668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507746" y="4840769"/>
            <a:ext cx="7263820" cy="3772138"/>
          </a:xfrm>
          <a:custGeom>
            <a:avLst/>
            <a:gdLst/>
            <a:ahLst/>
            <a:cxnLst/>
            <a:rect r="r" b="b" t="t" l="l"/>
            <a:pathLst>
              <a:path h="3772138" w="7263820">
                <a:moveTo>
                  <a:pt x="0" y="0"/>
                </a:moveTo>
                <a:lnTo>
                  <a:pt x="7263820" y="0"/>
                </a:lnTo>
                <a:lnTo>
                  <a:pt x="7263820" y="3772138"/>
                </a:lnTo>
                <a:lnTo>
                  <a:pt x="0" y="37721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cs typeface="Public Sans Bold"/>
              </a:rPr>
              <a:t>ประเด็นที่น่าสนใจ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07746" y="2222795"/>
            <a:ext cx="15172664" cy="1310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</a:pPr>
            <a:r>
              <a:rPr lang="en-US" sz="3714" spc="843">
                <a:solidFill>
                  <a:srgbClr val="2B2C30"/>
                </a:solidFill>
                <a:latin typeface="Public Sans Bold"/>
                <a:cs typeface="Public Sans Bold"/>
              </a:rPr>
              <a:t>3. การจำแนกประสบการณ์รสชาติเครื่องดื่มของผู้บริโภค</a:t>
            </a:r>
          </a:p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  <a:cs typeface="Public Sans Bold"/>
              </a:rPr>
              <a:t>    (MACHINE LEARNING)(ต่อ)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41112" y="8834728"/>
            <a:ext cx="6499900" cy="506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18"/>
              </a:lnSpc>
              <a:spcBef>
                <a:spcPct val="0"/>
              </a:spcBef>
            </a:pPr>
            <a:r>
              <a:rPr lang="en-US" sz="2870" spc="651">
                <a:solidFill>
                  <a:srgbClr val="2B2C30"/>
                </a:solidFill>
                <a:latin typeface="Cloud Loop Bold"/>
              </a:rPr>
              <a:t>CLASSIFICATION REPORT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569939" y="4926494"/>
            <a:ext cx="8180781" cy="10129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19666" indent="-309833" lvl="1">
              <a:lnSpc>
                <a:spcPts val="4018"/>
              </a:lnSpc>
              <a:buAutoNum type="arabicPeriod" startAt="1"/>
            </a:pPr>
            <a:r>
              <a:rPr lang="en-US" sz="2870" spc="651">
                <a:solidFill>
                  <a:srgbClr val="2B2C30"/>
                </a:solidFill>
                <a:latin typeface="Cloud Loop Bold"/>
                <a:cs typeface="Cloud Loop Bold"/>
              </a:rPr>
              <a:t>สร้าง DECISIONTREECLASSIFIER</a:t>
            </a:r>
          </a:p>
          <a:p>
            <a:pPr>
              <a:lnSpc>
                <a:spcPts val="4018"/>
              </a:lnSpc>
              <a:spcBef>
                <a:spcPct val="0"/>
              </a:spcBef>
            </a:pPr>
            <a:r>
              <a:rPr lang="en-US" sz="2870" spc="651">
                <a:solidFill>
                  <a:srgbClr val="2B2C30"/>
                </a:solidFill>
                <a:latin typeface="Cloud Loop Bold"/>
                <a:cs typeface="Cloud Loop Bold"/>
              </a:rPr>
              <a:t>โดยกำหนด RANDOM STATE = 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774925" y="6191511"/>
            <a:ext cx="8180781" cy="5081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18"/>
              </a:lnSpc>
              <a:spcBef>
                <a:spcPct val="0"/>
              </a:spcBef>
            </a:pPr>
            <a:r>
              <a:rPr lang="en-US" sz="2870" spc="651">
                <a:solidFill>
                  <a:srgbClr val="2B2C30"/>
                </a:solidFill>
                <a:latin typeface="Cloud Loop Bold"/>
                <a:cs typeface="Cloud Loop Bold"/>
              </a:rPr>
              <a:t>2. ทำนายค่าที่ได้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774925" y="7128259"/>
            <a:ext cx="8180781" cy="5081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18"/>
              </a:lnSpc>
              <a:spcBef>
                <a:spcPct val="0"/>
              </a:spcBef>
            </a:pPr>
            <a:r>
              <a:rPr lang="en-US" sz="2870" spc="651">
                <a:solidFill>
                  <a:srgbClr val="2B2C30"/>
                </a:solidFill>
                <a:latin typeface="Cloud Loop Bold"/>
                <a:cs typeface="Cloud Loop Bold"/>
              </a:rPr>
              <a:t>3. สรุปผลจากการประเมินโมเดล</a:t>
            </a: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2172064" y="3817852"/>
            <a:ext cx="13054088" cy="15378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59"/>
              </a:lnSpc>
            </a:pPr>
            <a:r>
              <a:rPr lang="en-US" sz="2899" spc="658">
                <a:solidFill>
                  <a:srgbClr val="2B2C30"/>
                </a:solidFill>
                <a:latin typeface="Public Sans Bold"/>
              </a:rPr>
              <a:t>3.2.2 RANDOMFOREST</a:t>
            </a:r>
          </a:p>
          <a:p>
            <a:pPr>
              <a:lnSpc>
                <a:spcPts val="4059"/>
              </a:lnSpc>
            </a:pPr>
          </a:p>
          <a:p>
            <a:pPr>
              <a:lnSpc>
                <a:spcPts val="4059"/>
              </a:lnSpc>
              <a:spcBef>
                <a:spcPct val="0"/>
              </a:spcBef>
            </a:pPr>
          </a:p>
        </p:txBody>
      </p:sp>
      <p:grpSp>
        <p:nvGrpSpPr>
          <p:cNvPr name="Group 4" id="4"/>
          <p:cNvGrpSpPr/>
          <p:nvPr/>
        </p:nvGrpSpPr>
        <p:grpSpPr>
          <a:xfrm rot="0">
            <a:off x="1341112" y="4840765"/>
            <a:ext cx="16553099" cy="4813676"/>
            <a:chOff x="0" y="0"/>
            <a:chExt cx="22070798" cy="6418235"/>
          </a:xfrm>
        </p:grpSpPr>
        <p:sp>
          <p:nvSpPr>
            <p:cNvPr name="AutoShape 5" id="5"/>
            <p:cNvSpPr/>
            <p:nvPr/>
          </p:nvSpPr>
          <p:spPr>
            <a:xfrm flipH="true" flipV="true">
              <a:off x="10325163" y="6"/>
              <a:ext cx="5776" cy="6418223"/>
            </a:xfrm>
            <a:prstGeom prst="line">
              <a:avLst/>
            </a:prstGeom>
            <a:ln cap="flat" w="12700">
              <a:solidFill>
                <a:srgbClr val="2B2C3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6" id="6"/>
            <p:cNvSpPr txBox="true"/>
            <p:nvPr/>
          </p:nvSpPr>
          <p:spPr>
            <a:xfrm rot="0">
              <a:off x="0" y="5350685"/>
              <a:ext cx="8666534" cy="65040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018"/>
                </a:lnSpc>
                <a:spcBef>
                  <a:spcPct val="0"/>
                </a:spcBef>
              </a:pPr>
              <a:r>
                <a:rPr lang="en-US" sz="2870" spc="651">
                  <a:solidFill>
                    <a:srgbClr val="2B2C30"/>
                  </a:solidFill>
                  <a:latin typeface="Cloud Loop Bold"/>
                </a:rPr>
                <a:t>CLASSIFICATION REPORT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10971770" y="139706"/>
              <a:ext cx="10907708" cy="33444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018"/>
                </a:lnSpc>
              </a:pPr>
              <a:r>
                <a:rPr lang="en-US" sz="2870" spc="651">
                  <a:solidFill>
                    <a:srgbClr val="2B2C30"/>
                  </a:solidFill>
                  <a:latin typeface="Cloud Loop Bold"/>
                  <a:cs typeface="Cloud Loop Bold"/>
                </a:rPr>
                <a:t>1.สร้าง RANDOMFORESTCLASSIFIER</a:t>
              </a:r>
            </a:p>
            <a:p>
              <a:pPr>
                <a:lnSpc>
                  <a:spcPts val="4018"/>
                </a:lnSpc>
              </a:pPr>
              <a:r>
                <a:rPr lang="en-US" sz="2870" spc="651">
                  <a:solidFill>
                    <a:srgbClr val="2B2C30"/>
                  </a:solidFill>
                  <a:latin typeface="Cloud Loop Bold"/>
                  <a:cs typeface="Cloud Loop Bold"/>
                </a:rPr>
                <a:t>โดยกำหนด CLASS_WEIGHT='BALANCED' และ RANDOM_STATE=0</a:t>
              </a:r>
            </a:p>
            <a:p>
              <a:pPr>
                <a:lnSpc>
                  <a:spcPts val="4018"/>
                </a:lnSpc>
                <a:spcBef>
                  <a:spcPct val="0"/>
                </a:spcBef>
              </a:pP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11163090" y="3120054"/>
              <a:ext cx="10907708" cy="13251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018"/>
                </a:lnSpc>
                <a:spcBef>
                  <a:spcPct val="0"/>
                </a:spcBef>
              </a:pPr>
              <a:r>
                <a:rPr lang="en-US" sz="2870" spc="651">
                  <a:solidFill>
                    <a:srgbClr val="2B2C30"/>
                  </a:solidFill>
                  <a:latin typeface="Cloud Loop Bold"/>
                  <a:cs typeface="Cloud Loop Bold"/>
                </a:rPr>
                <a:t>2. สร้าง GRIDSEARCH CV โดยกำหนด CV = 5 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11163090" y="5766132"/>
              <a:ext cx="10907708" cy="6520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018"/>
                </a:lnSpc>
                <a:spcBef>
                  <a:spcPct val="0"/>
                </a:spcBef>
              </a:pPr>
              <a:r>
                <a:rPr lang="en-US" sz="2870" spc="651">
                  <a:solidFill>
                    <a:srgbClr val="2B2C30"/>
                  </a:solidFill>
                  <a:latin typeface="Cloud Loop Bold"/>
                  <a:cs typeface="Cloud Loop Bold"/>
                </a:rPr>
                <a:t>4. สรุปผลจากการประเมินโมเดล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11163090" y="4838952"/>
              <a:ext cx="10907708" cy="6520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018"/>
                </a:lnSpc>
                <a:spcBef>
                  <a:spcPct val="0"/>
                </a:spcBef>
              </a:pPr>
              <a:r>
                <a:rPr lang="en-US" sz="2870" spc="651">
                  <a:solidFill>
                    <a:srgbClr val="2B2C30"/>
                  </a:solidFill>
                  <a:latin typeface="Cloud Loop Bold"/>
                  <a:cs typeface="Cloud Loop Bold"/>
                </a:rPr>
                <a:t>3. ทำนายค่าที่ได้</a:t>
              </a: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604027" y="4840765"/>
            <a:ext cx="7095081" cy="3835904"/>
          </a:xfrm>
          <a:custGeom>
            <a:avLst/>
            <a:gdLst/>
            <a:ahLst/>
            <a:cxnLst/>
            <a:rect r="r" b="b" t="t" l="l"/>
            <a:pathLst>
              <a:path h="3835904" w="7095081">
                <a:moveTo>
                  <a:pt x="0" y="0"/>
                </a:moveTo>
                <a:lnTo>
                  <a:pt x="7095081" y="0"/>
                </a:lnTo>
                <a:lnTo>
                  <a:pt x="7095081" y="3835904"/>
                </a:lnTo>
                <a:lnTo>
                  <a:pt x="0" y="38359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cs typeface="Public Sans Bold"/>
              </a:rPr>
              <a:t>ประเด็นที่น่าสนใจ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507746" y="2222795"/>
            <a:ext cx="15172664" cy="1310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</a:pPr>
            <a:r>
              <a:rPr lang="en-US" sz="3714" spc="843">
                <a:solidFill>
                  <a:srgbClr val="2B2C30"/>
                </a:solidFill>
                <a:latin typeface="Public Sans Bold"/>
                <a:cs typeface="Public Sans Bold"/>
              </a:rPr>
              <a:t>3. การจำแนกประสบการณ์รสชาติเครื่องดื่มของผู้บริโภค</a:t>
            </a:r>
          </a:p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  <a:cs typeface="Public Sans Bold"/>
              </a:rPr>
              <a:t>    (MACHINE LEARNING)(ต่อ)</a:t>
            </a: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2172064" y="3817852"/>
            <a:ext cx="13054088" cy="20527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59"/>
              </a:lnSpc>
            </a:pPr>
            <a:r>
              <a:rPr lang="en-US" sz="2899" spc="658">
                <a:solidFill>
                  <a:srgbClr val="2B2C30"/>
                </a:solidFill>
                <a:latin typeface="Public Sans Bold"/>
              </a:rPr>
              <a:t>3.2.3 GRADIENTBOOSTING</a:t>
            </a:r>
          </a:p>
          <a:p>
            <a:pPr>
              <a:lnSpc>
                <a:spcPts val="4059"/>
              </a:lnSpc>
            </a:pPr>
          </a:p>
          <a:p>
            <a:pPr>
              <a:lnSpc>
                <a:spcPts val="4059"/>
              </a:lnSpc>
            </a:pPr>
          </a:p>
          <a:p>
            <a:pPr>
              <a:lnSpc>
                <a:spcPts val="4059"/>
              </a:lnSpc>
              <a:spcBef>
                <a:spcPct val="0"/>
              </a:spcBef>
            </a:pPr>
          </a:p>
        </p:txBody>
      </p:sp>
      <p:sp>
        <p:nvSpPr>
          <p:cNvPr name="AutoShape 4" id="4"/>
          <p:cNvSpPr/>
          <p:nvPr/>
        </p:nvSpPr>
        <p:spPr>
          <a:xfrm flipH="true" flipV="true">
            <a:off x="9084984" y="4840769"/>
            <a:ext cx="4332" cy="4813668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1341112" y="8834728"/>
            <a:ext cx="6499900" cy="506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18"/>
              </a:lnSpc>
              <a:spcBef>
                <a:spcPct val="0"/>
              </a:spcBef>
            </a:pPr>
            <a:r>
              <a:rPr lang="en-US" sz="2870" spc="651">
                <a:solidFill>
                  <a:srgbClr val="2B2C30"/>
                </a:solidFill>
                <a:latin typeface="Cloud Loop Bold"/>
              </a:rPr>
              <a:t>CLASSIFICATION REPORT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569939" y="4926494"/>
            <a:ext cx="8180781" cy="20225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18"/>
              </a:lnSpc>
            </a:pPr>
            <a:r>
              <a:rPr lang="en-US" sz="2870" spc="651">
                <a:solidFill>
                  <a:srgbClr val="2B2C30"/>
                </a:solidFill>
                <a:latin typeface="Cloud Loop Bold"/>
                <a:cs typeface="Cloud Loop Bold"/>
              </a:rPr>
              <a:t>1.สร้างGRADIENTBOOSTING</a:t>
            </a:r>
          </a:p>
          <a:p>
            <a:pPr>
              <a:lnSpc>
                <a:spcPts val="4018"/>
              </a:lnSpc>
            </a:pPr>
            <a:r>
              <a:rPr lang="en-US" sz="2870" spc="651">
                <a:solidFill>
                  <a:srgbClr val="2B2C30"/>
                </a:solidFill>
                <a:latin typeface="Cloud Loop Bold"/>
              </a:rPr>
              <a:t>CLASSIFIER </a:t>
            </a:r>
            <a:r>
              <a:rPr lang="en-US" sz="2870" spc="651">
                <a:solidFill>
                  <a:srgbClr val="2B2C30"/>
                </a:solidFill>
                <a:cs typeface="Cloud Loop Bold"/>
              </a:rPr>
              <a:t>โดยกำหนด </a:t>
            </a:r>
          </a:p>
          <a:p>
            <a:pPr>
              <a:lnSpc>
                <a:spcPts val="4018"/>
              </a:lnSpc>
            </a:pPr>
            <a:r>
              <a:rPr lang="en-US" sz="2870" spc="651">
                <a:solidFill>
                  <a:srgbClr val="2B2C30"/>
                </a:solidFill>
                <a:latin typeface="Cloud Loop Bold"/>
              </a:rPr>
              <a:t>LEARNING RATE = 0.2</a:t>
            </a:r>
          </a:p>
          <a:p>
            <a:pPr>
              <a:lnSpc>
                <a:spcPts val="4018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9569939" y="6654313"/>
            <a:ext cx="8180781" cy="10129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18"/>
              </a:lnSpc>
              <a:spcBef>
                <a:spcPct val="0"/>
              </a:spcBef>
            </a:pPr>
            <a:r>
              <a:rPr lang="en-US" sz="2870" spc="651">
                <a:solidFill>
                  <a:srgbClr val="2B2C30"/>
                </a:solidFill>
                <a:latin typeface="Cloud Loop Bold"/>
                <a:cs typeface="Cloud Loop Bold"/>
              </a:rPr>
              <a:t>2. สร้าง GRIDSEARCH CV โดยกำหนด CV = 10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569939" y="8727834"/>
            <a:ext cx="8180781" cy="5081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18"/>
              </a:lnSpc>
              <a:spcBef>
                <a:spcPct val="0"/>
              </a:spcBef>
            </a:pPr>
            <a:r>
              <a:rPr lang="en-US" sz="2870" spc="651">
                <a:solidFill>
                  <a:srgbClr val="2B2C30"/>
                </a:solidFill>
                <a:latin typeface="Cloud Loop Bold"/>
                <a:cs typeface="Cloud Loop Bold"/>
              </a:rPr>
              <a:t>4. สรุปผลจากการประเมินโมเดล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569939" y="7943486"/>
            <a:ext cx="8180781" cy="5081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18"/>
              </a:lnSpc>
              <a:spcBef>
                <a:spcPct val="0"/>
              </a:spcBef>
            </a:pPr>
            <a:r>
              <a:rPr lang="en-US" sz="2870" spc="651">
                <a:solidFill>
                  <a:srgbClr val="2B2C30"/>
                </a:solidFill>
                <a:latin typeface="Cloud Loop Bold"/>
                <a:cs typeface="Cloud Loop Bold"/>
              </a:rPr>
              <a:t>3. ทำนายค่าที่ได้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179770" y="4877586"/>
            <a:ext cx="6874167" cy="3558392"/>
          </a:xfrm>
          <a:custGeom>
            <a:avLst/>
            <a:gdLst/>
            <a:ahLst/>
            <a:cxnLst/>
            <a:rect r="r" b="b" t="t" l="l"/>
            <a:pathLst>
              <a:path h="3558392" w="6874167">
                <a:moveTo>
                  <a:pt x="0" y="0"/>
                </a:moveTo>
                <a:lnTo>
                  <a:pt x="6874167" y="0"/>
                </a:lnTo>
                <a:lnTo>
                  <a:pt x="6874167" y="3558392"/>
                </a:lnTo>
                <a:lnTo>
                  <a:pt x="0" y="35583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cs typeface="Public Sans Bold"/>
              </a:rPr>
              <a:t>ประเด็นที่น่าสนใจ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507746" y="2222795"/>
            <a:ext cx="15172664" cy="1310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</a:pPr>
            <a:r>
              <a:rPr lang="en-US" sz="3714" spc="843">
                <a:solidFill>
                  <a:srgbClr val="2B2C30"/>
                </a:solidFill>
                <a:latin typeface="Public Sans Bold"/>
                <a:cs typeface="Public Sans Bold"/>
              </a:rPr>
              <a:t>3. การจำแนกประสบการณ์รสชาติเครื่องดื่มของผู้บริโภค</a:t>
            </a:r>
          </a:p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  <a:cs typeface="Public Sans Bold"/>
              </a:rPr>
              <a:t>    (MACHINE LEARNING)(ต่อ)</a:t>
            </a:r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2172064" y="3817852"/>
            <a:ext cx="13054088" cy="2567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59"/>
              </a:lnSpc>
            </a:pPr>
            <a:r>
              <a:rPr lang="en-US" sz="2899" spc="658">
                <a:solidFill>
                  <a:srgbClr val="2B2C30"/>
                </a:solidFill>
                <a:latin typeface="Public Sans Bold"/>
              </a:rPr>
              <a:t>3.2.4 KNEIGHBORS</a:t>
            </a:r>
          </a:p>
          <a:p>
            <a:pPr>
              <a:lnSpc>
                <a:spcPts val="4059"/>
              </a:lnSpc>
            </a:pPr>
          </a:p>
          <a:p>
            <a:pPr>
              <a:lnSpc>
                <a:spcPts val="4059"/>
              </a:lnSpc>
            </a:pPr>
          </a:p>
          <a:p>
            <a:pPr>
              <a:lnSpc>
                <a:spcPts val="4059"/>
              </a:lnSpc>
            </a:pPr>
          </a:p>
          <a:p>
            <a:pPr>
              <a:lnSpc>
                <a:spcPts val="4059"/>
              </a:lnSpc>
              <a:spcBef>
                <a:spcPct val="0"/>
              </a:spcBef>
            </a:pPr>
          </a:p>
        </p:txBody>
      </p:sp>
      <p:sp>
        <p:nvSpPr>
          <p:cNvPr name="AutoShape 4" id="4"/>
          <p:cNvSpPr/>
          <p:nvPr/>
        </p:nvSpPr>
        <p:spPr>
          <a:xfrm flipH="true" flipV="true">
            <a:off x="9084984" y="4840769"/>
            <a:ext cx="4332" cy="4813668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507746" y="4891845"/>
            <a:ext cx="7096225" cy="3608024"/>
          </a:xfrm>
          <a:custGeom>
            <a:avLst/>
            <a:gdLst/>
            <a:ahLst/>
            <a:cxnLst/>
            <a:rect r="r" b="b" t="t" l="l"/>
            <a:pathLst>
              <a:path h="3608024" w="7096225">
                <a:moveTo>
                  <a:pt x="0" y="0"/>
                </a:moveTo>
                <a:lnTo>
                  <a:pt x="7096225" y="0"/>
                </a:lnTo>
                <a:lnTo>
                  <a:pt x="7096225" y="3608024"/>
                </a:lnTo>
                <a:lnTo>
                  <a:pt x="0" y="36080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cs typeface="Public Sans Bold"/>
              </a:rPr>
              <a:t>ประเด็นที่น่าสนใจ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07746" y="2222795"/>
            <a:ext cx="15172664" cy="1310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</a:pPr>
            <a:r>
              <a:rPr lang="en-US" sz="3714" spc="843">
                <a:solidFill>
                  <a:srgbClr val="2B2C30"/>
                </a:solidFill>
                <a:latin typeface="Public Sans Bold"/>
                <a:cs typeface="Public Sans Bold"/>
              </a:rPr>
              <a:t>3. การจำแนกประสบการณ์รสชาติเครื่องดื่มของผู้บริโภค</a:t>
            </a:r>
          </a:p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  <a:cs typeface="Public Sans Bold"/>
              </a:rPr>
              <a:t>    (MACHINE LEARNING)(ต่อ)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41112" y="8834728"/>
            <a:ext cx="6499900" cy="506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18"/>
              </a:lnSpc>
              <a:spcBef>
                <a:spcPct val="0"/>
              </a:spcBef>
            </a:pPr>
            <a:r>
              <a:rPr lang="en-US" sz="2870" spc="651">
                <a:solidFill>
                  <a:srgbClr val="2B2C30"/>
                </a:solidFill>
                <a:latin typeface="Cloud Loop Bold"/>
              </a:rPr>
              <a:t>CLASSIFICATION REPORT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569939" y="4926494"/>
            <a:ext cx="8180781" cy="20225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18"/>
              </a:lnSpc>
            </a:pPr>
            <a:r>
              <a:rPr lang="en-US" sz="2870" spc="651">
                <a:solidFill>
                  <a:srgbClr val="2B2C30"/>
                </a:solidFill>
                <a:latin typeface="Cloud Loop Bold"/>
                <a:cs typeface="Cloud Loop Bold"/>
              </a:rPr>
              <a:t>1.สร้าง KNEIGHBORSCLASSIFIER โดยมีค่า N_NEIGHBORS </a:t>
            </a:r>
            <a:r>
              <a:rPr lang="en-US" sz="2870" spc="651">
                <a:solidFill>
                  <a:srgbClr val="2B2C30"/>
                </a:solidFill>
                <a:latin typeface="Cloud Loop Bold"/>
              </a:rPr>
              <a:t>= 50</a:t>
            </a:r>
            <a:r>
              <a:rPr lang="en-US" sz="2870" spc="651">
                <a:solidFill>
                  <a:srgbClr val="2B2C30"/>
                </a:solidFill>
                <a:latin typeface="Cloud Loop Bold"/>
              </a:rPr>
              <a:t> </a:t>
            </a:r>
          </a:p>
          <a:p>
            <a:pPr>
              <a:lnSpc>
                <a:spcPts val="4018"/>
              </a:lnSpc>
            </a:pPr>
          </a:p>
          <a:p>
            <a:pPr>
              <a:lnSpc>
                <a:spcPts val="4018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9569939" y="6112208"/>
            <a:ext cx="8180781" cy="10129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18"/>
              </a:lnSpc>
              <a:spcBef>
                <a:spcPct val="0"/>
              </a:spcBef>
            </a:pPr>
            <a:r>
              <a:rPr lang="en-US" sz="2870" spc="651">
                <a:solidFill>
                  <a:srgbClr val="2B2C30"/>
                </a:solidFill>
                <a:latin typeface="Cloud Loop Bold"/>
                <a:cs typeface="Cloud Loop Bold"/>
              </a:rPr>
              <a:t>2. สร้าง GRIDSEARCH CV โดยกำหนด CV = 10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569939" y="7991746"/>
            <a:ext cx="8180781" cy="5081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18"/>
              </a:lnSpc>
              <a:spcBef>
                <a:spcPct val="0"/>
              </a:spcBef>
            </a:pPr>
            <a:r>
              <a:rPr lang="en-US" sz="2870" spc="651">
                <a:solidFill>
                  <a:srgbClr val="2B2C30"/>
                </a:solidFill>
                <a:latin typeface="Cloud Loop Bold"/>
                <a:cs typeface="Cloud Loop Bold"/>
              </a:rPr>
              <a:t>4. สรุปผลจากการประเมินโมเดล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569939" y="7302648"/>
            <a:ext cx="8180781" cy="5081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18"/>
              </a:lnSpc>
              <a:spcBef>
                <a:spcPct val="0"/>
              </a:spcBef>
            </a:pPr>
            <a:r>
              <a:rPr lang="en-US" sz="2870" spc="651">
                <a:solidFill>
                  <a:srgbClr val="2B2C30"/>
                </a:solidFill>
                <a:latin typeface="Cloud Loop Bold"/>
                <a:cs typeface="Cloud Loop Bold"/>
              </a:rPr>
              <a:t>3. ทำนายค่าที่ได้</a:t>
            </a:r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2172064" y="3817852"/>
            <a:ext cx="8318923" cy="2567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59"/>
              </a:lnSpc>
            </a:pPr>
            <a:r>
              <a:rPr lang="en-US" sz="2899" spc="658">
                <a:solidFill>
                  <a:srgbClr val="2B2C30"/>
                </a:solidFill>
                <a:latin typeface="Public Sans Bold"/>
              </a:rPr>
              <a:t>3.2.5 LOGISTICREGRESSION</a:t>
            </a:r>
          </a:p>
          <a:p>
            <a:pPr>
              <a:lnSpc>
                <a:spcPts val="4059"/>
              </a:lnSpc>
            </a:pPr>
          </a:p>
          <a:p>
            <a:pPr>
              <a:lnSpc>
                <a:spcPts val="4059"/>
              </a:lnSpc>
            </a:pPr>
          </a:p>
          <a:p>
            <a:pPr>
              <a:lnSpc>
                <a:spcPts val="4059"/>
              </a:lnSpc>
            </a:pPr>
          </a:p>
          <a:p>
            <a:pPr>
              <a:lnSpc>
                <a:spcPts val="4059"/>
              </a:lnSpc>
              <a:spcBef>
                <a:spcPct val="0"/>
              </a:spcBef>
            </a:pPr>
          </a:p>
        </p:txBody>
      </p:sp>
      <p:sp>
        <p:nvSpPr>
          <p:cNvPr name="AutoShape 4" id="4"/>
          <p:cNvSpPr/>
          <p:nvPr/>
        </p:nvSpPr>
        <p:spPr>
          <a:xfrm flipH="true" flipV="true">
            <a:off x="9084984" y="4840769"/>
            <a:ext cx="4332" cy="4813668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341112" y="5002694"/>
            <a:ext cx="7120092" cy="3594476"/>
          </a:xfrm>
          <a:custGeom>
            <a:avLst/>
            <a:gdLst/>
            <a:ahLst/>
            <a:cxnLst/>
            <a:rect r="r" b="b" t="t" l="l"/>
            <a:pathLst>
              <a:path h="3594476" w="7120092">
                <a:moveTo>
                  <a:pt x="0" y="0"/>
                </a:moveTo>
                <a:lnTo>
                  <a:pt x="7120092" y="0"/>
                </a:lnTo>
                <a:lnTo>
                  <a:pt x="7120092" y="3594476"/>
                </a:lnTo>
                <a:lnTo>
                  <a:pt x="0" y="35944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cs typeface="Public Sans Bold"/>
              </a:rPr>
              <a:t>ประเด็นที่น่าสนใจ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07746" y="2222795"/>
            <a:ext cx="15172664" cy="1310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</a:pPr>
            <a:r>
              <a:rPr lang="en-US" sz="3714" spc="843">
                <a:solidFill>
                  <a:srgbClr val="2B2C30"/>
                </a:solidFill>
                <a:latin typeface="Public Sans Bold"/>
                <a:cs typeface="Public Sans Bold"/>
              </a:rPr>
              <a:t>3. การจำแนกประสบการณ์รสชาติเครื่องดื่มของผู้บริโภค</a:t>
            </a:r>
          </a:p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  <a:cs typeface="Public Sans Bold"/>
              </a:rPr>
              <a:t>    (MACHINE LEARNING)(ต่อ)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41112" y="8834728"/>
            <a:ext cx="6499900" cy="506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18"/>
              </a:lnSpc>
              <a:spcBef>
                <a:spcPct val="0"/>
              </a:spcBef>
            </a:pPr>
            <a:r>
              <a:rPr lang="en-US" sz="2870" spc="651">
                <a:solidFill>
                  <a:srgbClr val="2B2C30"/>
                </a:solidFill>
                <a:latin typeface="Cloud Loop Bold"/>
              </a:rPr>
              <a:t>CLASSIFICATION REPORT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569939" y="4926494"/>
            <a:ext cx="8180781" cy="35370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18"/>
              </a:lnSpc>
            </a:pPr>
            <a:r>
              <a:rPr lang="en-US" sz="2870" spc="651">
                <a:solidFill>
                  <a:srgbClr val="2B2C30"/>
                </a:solidFill>
                <a:latin typeface="Cloud Loop Bold"/>
                <a:cs typeface="Cloud Loop Bold"/>
              </a:rPr>
              <a:t>1.สร้าง LOGISTICREGRESSION โดยกำหนดCLASS_WEIGHT='BALANCED', RANDOM_STATE=0</a:t>
            </a:r>
          </a:p>
          <a:p>
            <a:pPr>
              <a:lnSpc>
                <a:spcPts val="4018"/>
              </a:lnSpc>
            </a:pPr>
            <a:r>
              <a:rPr lang="en-US" sz="2870" spc="651">
                <a:solidFill>
                  <a:srgbClr val="2B2C30"/>
                </a:solidFill>
                <a:latin typeface="Cloud Loop Bold"/>
              </a:rPr>
              <a:t> </a:t>
            </a:r>
          </a:p>
          <a:p>
            <a:pPr>
              <a:lnSpc>
                <a:spcPts val="4018"/>
              </a:lnSpc>
            </a:pPr>
          </a:p>
          <a:p>
            <a:pPr>
              <a:lnSpc>
                <a:spcPts val="4018"/>
              </a:lnSpc>
            </a:pPr>
          </a:p>
          <a:p>
            <a:pPr>
              <a:lnSpc>
                <a:spcPts val="4018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9570328" y="7446158"/>
            <a:ext cx="8180781" cy="5081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18"/>
              </a:lnSpc>
              <a:spcBef>
                <a:spcPct val="0"/>
              </a:spcBef>
            </a:pPr>
            <a:r>
              <a:rPr lang="en-US" sz="2870" spc="651">
                <a:solidFill>
                  <a:srgbClr val="2B2C30"/>
                </a:solidFill>
                <a:latin typeface="Cloud Loop Bold"/>
                <a:cs typeface="Cloud Loop Bold"/>
              </a:rPr>
              <a:t>3. สรุปผลจากการประเมินโมเดล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569939" y="6661810"/>
            <a:ext cx="8180781" cy="5081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18"/>
              </a:lnSpc>
              <a:spcBef>
                <a:spcPct val="0"/>
              </a:spcBef>
            </a:pPr>
            <a:r>
              <a:rPr lang="en-US" sz="2870" spc="651">
                <a:solidFill>
                  <a:srgbClr val="2B2C30"/>
                </a:solidFill>
                <a:latin typeface="Cloud Loop Bold"/>
                <a:cs typeface="Cloud Loop Bold"/>
              </a:rPr>
              <a:t>2. ทำนายค่าที่ได้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715899" y="4877586"/>
            <a:ext cx="7088616" cy="4518474"/>
          </a:xfrm>
          <a:custGeom>
            <a:avLst/>
            <a:gdLst/>
            <a:ahLst/>
            <a:cxnLst/>
            <a:rect r="r" b="b" t="t" l="l"/>
            <a:pathLst>
              <a:path h="4518474" w="7088616">
                <a:moveTo>
                  <a:pt x="0" y="0"/>
                </a:moveTo>
                <a:lnTo>
                  <a:pt x="7088616" y="0"/>
                </a:lnTo>
                <a:lnTo>
                  <a:pt x="7088616" y="4518474"/>
                </a:lnTo>
                <a:lnTo>
                  <a:pt x="0" y="45184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172064" y="3817852"/>
            <a:ext cx="12541624" cy="20527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59"/>
              </a:lnSpc>
            </a:pPr>
            <a:r>
              <a:rPr lang="en-US" sz="2899" spc="658">
                <a:solidFill>
                  <a:srgbClr val="2B2C30"/>
                </a:solidFill>
                <a:latin typeface="Public Sans Bold"/>
                <a:cs typeface="Public Sans Bold"/>
              </a:rPr>
              <a:t>3.3. สรุปผลจากการวัดประสิทธิภาพของ โมเดลทั้ง 5 แบบ</a:t>
            </a:r>
          </a:p>
          <a:p>
            <a:pPr>
              <a:lnSpc>
                <a:spcPts val="4059"/>
              </a:lnSpc>
            </a:pPr>
          </a:p>
          <a:p>
            <a:pPr>
              <a:lnSpc>
                <a:spcPts val="4059"/>
              </a:lnSpc>
            </a:pPr>
          </a:p>
          <a:p>
            <a:pPr>
              <a:lnSpc>
                <a:spcPts val="4059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cs typeface="Public Sans Bold"/>
              </a:rPr>
              <a:t>ประเด็นที่น่าสนใจ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07746" y="2222795"/>
            <a:ext cx="15172664" cy="1310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</a:pPr>
            <a:r>
              <a:rPr lang="en-US" sz="3714" spc="843">
                <a:solidFill>
                  <a:srgbClr val="2B2C30"/>
                </a:solidFill>
                <a:latin typeface="Public Sans Bold"/>
                <a:cs typeface="Public Sans Bold"/>
              </a:rPr>
              <a:t>3. การจำแนกประสบการณ์รสชาติเครื่องดื่มของผู้บริโภค</a:t>
            </a:r>
          </a:p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  <a:cs typeface="Public Sans Bold"/>
              </a:rPr>
              <a:t>    (MACHINE LEARNING)(ต่อ)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172064" y="9481785"/>
            <a:ext cx="6499900" cy="506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18"/>
              </a:lnSpc>
              <a:spcBef>
                <a:spcPct val="0"/>
              </a:spcBef>
            </a:pPr>
            <a:r>
              <a:rPr lang="en-US" sz="2870" spc="651">
                <a:solidFill>
                  <a:srgbClr val="2B2C30"/>
                </a:solidFill>
                <a:latin typeface="Cloud Loop Bold"/>
              </a:rPr>
              <a:t>ACCURACY MODELS</a:t>
            </a:r>
          </a:p>
        </p:txBody>
      </p:sp>
      <p:sp>
        <p:nvSpPr>
          <p:cNvPr name="AutoShape 8" id="8"/>
          <p:cNvSpPr/>
          <p:nvPr/>
        </p:nvSpPr>
        <p:spPr>
          <a:xfrm flipH="true" flipV="true">
            <a:off x="9453958" y="4877590"/>
            <a:ext cx="4332" cy="4813668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9" id="9"/>
          <p:cNvSpPr txBox="true"/>
          <p:nvPr/>
        </p:nvSpPr>
        <p:spPr>
          <a:xfrm rot="0">
            <a:off x="10737571" y="5067300"/>
            <a:ext cx="6499900" cy="506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18"/>
              </a:lnSpc>
              <a:spcBef>
                <a:spcPct val="0"/>
              </a:spcBef>
            </a:pPr>
            <a:r>
              <a:rPr lang="en-US" sz="2870" spc="651">
                <a:solidFill>
                  <a:srgbClr val="2B2C30"/>
                </a:solidFill>
                <a:cs typeface="Cloud Loop Bold"/>
              </a:rPr>
              <a:t>เรียงลำดับตามค่าความแม่นยำ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54242" y="5956370"/>
            <a:ext cx="6725384" cy="2527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18"/>
              </a:lnSpc>
            </a:pPr>
            <a:r>
              <a:rPr lang="en-US" sz="2870" spc="651">
                <a:solidFill>
                  <a:srgbClr val="2B2C30"/>
                </a:solidFill>
                <a:latin typeface="Cloud Loop Bold"/>
              </a:rPr>
              <a:t>1.GRADIENT BOOSTING</a:t>
            </a:r>
          </a:p>
          <a:p>
            <a:pPr algn="just">
              <a:lnSpc>
                <a:spcPts val="4018"/>
              </a:lnSpc>
            </a:pPr>
            <a:r>
              <a:rPr lang="en-US" sz="2870" spc="651">
                <a:solidFill>
                  <a:srgbClr val="2B2C30"/>
                </a:solidFill>
                <a:latin typeface="Cloud Loop Bold"/>
              </a:rPr>
              <a:t>2.KNN</a:t>
            </a:r>
          </a:p>
          <a:p>
            <a:pPr algn="just">
              <a:lnSpc>
                <a:spcPts val="4018"/>
              </a:lnSpc>
            </a:pPr>
            <a:r>
              <a:rPr lang="en-US" sz="2870" spc="651">
                <a:solidFill>
                  <a:srgbClr val="2B2C30"/>
                </a:solidFill>
                <a:latin typeface="Cloud Loop Bold"/>
              </a:rPr>
              <a:t>3.RANDOM FOREST</a:t>
            </a:r>
          </a:p>
          <a:p>
            <a:pPr algn="just">
              <a:lnSpc>
                <a:spcPts val="4018"/>
              </a:lnSpc>
            </a:pPr>
            <a:r>
              <a:rPr lang="en-US" sz="2870" spc="651">
                <a:solidFill>
                  <a:srgbClr val="2B2C30"/>
                </a:solidFill>
                <a:latin typeface="Cloud Loop Bold"/>
              </a:rPr>
              <a:t>4.DECISION TREE</a:t>
            </a:r>
          </a:p>
          <a:p>
            <a:pPr algn="just">
              <a:lnSpc>
                <a:spcPts val="4018"/>
              </a:lnSpc>
              <a:spcBef>
                <a:spcPct val="0"/>
              </a:spcBef>
            </a:pPr>
            <a:r>
              <a:rPr lang="en-US" sz="2870" spc="651">
                <a:solidFill>
                  <a:srgbClr val="2B2C30"/>
                </a:solidFill>
                <a:latin typeface="Cloud Loop Bold"/>
              </a:rPr>
              <a:t>5.LOGISTIC REGRESSION</a:t>
            </a:r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579874" y="4925806"/>
            <a:ext cx="14334401" cy="2806926"/>
          </a:xfrm>
          <a:custGeom>
            <a:avLst/>
            <a:gdLst/>
            <a:ahLst/>
            <a:cxnLst/>
            <a:rect r="r" b="b" t="t" l="l"/>
            <a:pathLst>
              <a:path h="2806926" w="14334401">
                <a:moveTo>
                  <a:pt x="0" y="0"/>
                </a:moveTo>
                <a:lnTo>
                  <a:pt x="14334401" y="0"/>
                </a:lnTo>
                <a:lnTo>
                  <a:pt x="14334401" y="2806927"/>
                </a:lnTo>
                <a:lnTo>
                  <a:pt x="0" y="28069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cs typeface="Public Sans Bold"/>
              </a:rPr>
              <a:t>ประเด็นที่น่าสนใจ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07746" y="2222795"/>
            <a:ext cx="15172664" cy="1970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</a:pPr>
            <a:r>
              <a:rPr lang="en-US" sz="3714" spc="843">
                <a:solidFill>
                  <a:srgbClr val="2B2C30"/>
                </a:solidFill>
                <a:latin typeface="Public Sans Bold"/>
                <a:cs typeface="Public Sans Bold"/>
              </a:rPr>
              <a:t>4. การจำแนกช่องทางการตลาดที่ลูกค้าได้รับ</a:t>
            </a:r>
          </a:p>
          <a:p>
            <a:pPr>
              <a:lnSpc>
                <a:spcPts val="5200"/>
              </a:lnSpc>
            </a:pPr>
            <a:r>
              <a:rPr lang="en-US" sz="3714" spc="843">
                <a:solidFill>
                  <a:srgbClr val="2B2C30"/>
                </a:solidFill>
                <a:latin typeface="Public Sans Bold"/>
                <a:cs typeface="Public Sans Bold"/>
              </a:rPr>
              <a:t> (Machine Learning)(ต่อ)</a:t>
            </a:r>
          </a:p>
          <a:p>
            <a:pPr>
              <a:lnSpc>
                <a:spcPts val="5200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2172064" y="3817852"/>
            <a:ext cx="5375322" cy="5079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59"/>
              </a:lnSpc>
              <a:spcBef>
                <a:spcPct val="0"/>
              </a:spcBef>
            </a:pPr>
            <a:r>
              <a:rPr lang="en-US" sz="2899" spc="658">
                <a:solidFill>
                  <a:srgbClr val="2B2C30"/>
                </a:solidFill>
                <a:latin typeface="Public Sans Bold"/>
              </a:rPr>
              <a:t>4.1 PREPROCESSING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330067" y="8266039"/>
            <a:ext cx="13584209" cy="473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00"/>
              </a:lnSpc>
              <a:spcBef>
                <a:spcPct val="0"/>
              </a:spcBef>
            </a:pPr>
            <a:r>
              <a:rPr lang="en-US" sz="2714" spc="616">
                <a:solidFill>
                  <a:srgbClr val="2B2C30"/>
                </a:solidFill>
                <a:latin typeface="Cloud Loop Bold"/>
                <a:cs typeface="Cloud Loop Bold"/>
              </a:rPr>
              <a:t>แปลงข้อมูลทั้งหมดให้อยู่ในรูปเชิงตัวเลขโดยใช้ LABELENCODER()</a:t>
            </a:r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4589296" y="4830650"/>
            <a:ext cx="8473467" cy="4427650"/>
          </a:xfrm>
          <a:custGeom>
            <a:avLst/>
            <a:gdLst/>
            <a:ahLst/>
            <a:cxnLst/>
            <a:rect r="r" b="b" t="t" l="l"/>
            <a:pathLst>
              <a:path h="4427650" w="8473467">
                <a:moveTo>
                  <a:pt x="0" y="0"/>
                </a:moveTo>
                <a:lnTo>
                  <a:pt x="8473467" y="0"/>
                </a:lnTo>
                <a:lnTo>
                  <a:pt x="8473467" y="4427650"/>
                </a:lnTo>
                <a:lnTo>
                  <a:pt x="0" y="44276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cs typeface="Public Sans Bold"/>
              </a:rPr>
              <a:t>ประเด็นที่น่าสนใจ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07746" y="2222795"/>
            <a:ext cx="15172664" cy="1310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</a:pPr>
            <a:r>
              <a:rPr lang="en-US" sz="3714" spc="843">
                <a:solidFill>
                  <a:srgbClr val="2B2C30"/>
                </a:solidFill>
                <a:latin typeface="Public Sans Bold"/>
                <a:cs typeface="Public Sans Bold"/>
              </a:rPr>
              <a:t>4. การจำแนกช่องทางการตลาดที่ลูกค้าได้รับ</a:t>
            </a:r>
          </a:p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  <a:cs typeface="Public Sans Bold"/>
              </a:rPr>
              <a:t>    (MACHINE LEARNING)(ต่อ)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172064" y="3817852"/>
            <a:ext cx="13054088" cy="5079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59"/>
              </a:lnSpc>
              <a:spcBef>
                <a:spcPct val="0"/>
              </a:spcBef>
            </a:pPr>
            <a:r>
              <a:rPr lang="en-US" sz="2899" spc="658">
                <a:solidFill>
                  <a:srgbClr val="2B2C30"/>
                </a:solidFill>
                <a:latin typeface="Public Sans Bold"/>
              </a:rPr>
              <a:t>4.1 FEATURE IMPORTANCE (RANDOM FOREST)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473583" y="9583414"/>
            <a:ext cx="7240991" cy="473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00"/>
              </a:lnSpc>
              <a:spcBef>
                <a:spcPct val="0"/>
              </a:spcBef>
            </a:pPr>
            <a:r>
              <a:rPr lang="en-US" sz="2714" spc="616">
                <a:solidFill>
                  <a:srgbClr val="2B2C30"/>
                </a:solidFill>
                <a:latin typeface="Cloud Loop Bold"/>
                <a:cs typeface="Cloud Loop Bold"/>
              </a:rPr>
              <a:t>ทำการคัดเลือก FEATURE ที่สำคัญ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METADATA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117984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cs typeface="Public Sans Bold"/>
              </a:rPr>
              <a:t>ข้อมูลเกี่ยวกับแบรนด์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766923" y="3675688"/>
            <a:ext cx="16521077" cy="562610"/>
            <a:chOff x="0" y="0"/>
            <a:chExt cx="22028103" cy="750147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66675"/>
              <a:ext cx="7920439" cy="6537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080"/>
                </a:lnSpc>
                <a:spcBef>
                  <a:spcPct val="0"/>
                </a:spcBef>
              </a:pPr>
              <a:r>
                <a:rPr lang="en-US" sz="2914" spc="661">
                  <a:solidFill>
                    <a:srgbClr val="2B2C30"/>
                  </a:solidFill>
                  <a:latin typeface="Public Sans Bold"/>
                </a:rPr>
                <a:t>CURRENT BRANDS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8324196" y="-47625"/>
              <a:ext cx="13703907" cy="7977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809"/>
                </a:lnSpc>
              </a:pPr>
              <a:r>
                <a:rPr lang="en-US" sz="3699" spc="18">
                  <a:solidFill>
                    <a:srgbClr val="2B2C30"/>
                  </a:solidFill>
                  <a:cs typeface="Cloud Loop"/>
                </a:rPr>
                <a:t>แบรนด์ที่ใช้ในปัจจุบัน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7865776" y="-66675"/>
              <a:ext cx="294979" cy="6537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080"/>
                </a:lnSpc>
                <a:spcBef>
                  <a:spcPct val="0"/>
                </a:spcBef>
              </a:pPr>
              <a:r>
                <a:rPr lang="en-US" sz="2914" spc="661">
                  <a:solidFill>
                    <a:srgbClr val="2B2C30"/>
                  </a:solidFill>
                  <a:latin typeface="Public Sans Bold"/>
                </a:rPr>
                <a:t>: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766923" y="4614593"/>
            <a:ext cx="16521077" cy="954671"/>
            <a:chOff x="0" y="0"/>
            <a:chExt cx="22028103" cy="1272895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-66675"/>
              <a:ext cx="7920439" cy="13395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080"/>
                </a:lnSpc>
                <a:spcBef>
                  <a:spcPct val="0"/>
                </a:spcBef>
              </a:pPr>
              <a:r>
                <a:rPr lang="en-US" sz="2914" spc="661">
                  <a:solidFill>
                    <a:srgbClr val="2B2C30"/>
                  </a:solidFill>
                  <a:latin typeface="Public Sans Bold"/>
                </a:rPr>
                <a:t>REASONS FOR CHOOSING BRANDS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8324196" y="-47625"/>
              <a:ext cx="13703907" cy="7977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809"/>
                </a:lnSpc>
              </a:pPr>
              <a:r>
                <a:rPr lang="en-US" sz="3699" spc="18">
                  <a:solidFill>
                    <a:srgbClr val="2B2C30"/>
                  </a:solidFill>
                  <a:cs typeface="Cloud Loop"/>
                </a:rPr>
                <a:t>เหตุผลที่เลือกบริโภคแบรนด์ดังกล่าว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7865776" y="-66675"/>
              <a:ext cx="294979" cy="6537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080"/>
                </a:lnSpc>
                <a:spcBef>
                  <a:spcPct val="0"/>
                </a:spcBef>
              </a:pPr>
              <a:r>
                <a:rPr lang="en-US" sz="2914" spc="661">
                  <a:solidFill>
                    <a:srgbClr val="2B2C30"/>
                  </a:solidFill>
                  <a:latin typeface="Public Sans Bold"/>
                </a:rPr>
                <a:t>: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766923" y="6035989"/>
            <a:ext cx="16521077" cy="562610"/>
            <a:chOff x="0" y="0"/>
            <a:chExt cx="22028103" cy="750147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-66675"/>
              <a:ext cx="7920439" cy="6537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080"/>
                </a:lnSpc>
                <a:spcBef>
                  <a:spcPct val="0"/>
                </a:spcBef>
              </a:pPr>
              <a:r>
                <a:rPr lang="en-US" sz="2914" spc="661">
                  <a:solidFill>
                    <a:srgbClr val="2B2C30"/>
                  </a:solidFill>
                  <a:latin typeface="Public Sans Bold"/>
                </a:rPr>
                <a:t>HEARD BEFORE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8324196" y="-47625"/>
              <a:ext cx="13703907" cy="7977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809"/>
                </a:lnSpc>
              </a:pPr>
              <a:r>
                <a:rPr lang="en-US" sz="3699" spc="18">
                  <a:solidFill>
                    <a:srgbClr val="2B2C30"/>
                  </a:solidFill>
                  <a:cs typeface="Cloud Loop"/>
                </a:rPr>
                <a:t>การทราบข้อมูลหรือได้ยินเกี่ยวกับสินค้าหรือบริการก่อนหน้า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7865776" y="-66675"/>
              <a:ext cx="294979" cy="6537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080"/>
                </a:lnSpc>
                <a:spcBef>
                  <a:spcPct val="0"/>
                </a:spcBef>
              </a:pPr>
              <a:r>
                <a:rPr lang="en-US" sz="2914" spc="661">
                  <a:solidFill>
                    <a:srgbClr val="2B2C30"/>
                  </a:solidFill>
                  <a:latin typeface="Public Sans Bold"/>
                </a:rPr>
                <a:t>: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766923" y="7060619"/>
            <a:ext cx="16521077" cy="562610"/>
            <a:chOff x="0" y="0"/>
            <a:chExt cx="22028103" cy="750147"/>
          </a:xfrm>
        </p:grpSpPr>
        <p:sp>
          <p:nvSpPr>
            <p:cNvPr name="TextBox 18" id="18"/>
            <p:cNvSpPr txBox="true"/>
            <p:nvPr/>
          </p:nvSpPr>
          <p:spPr>
            <a:xfrm rot="0">
              <a:off x="0" y="-66675"/>
              <a:ext cx="7920439" cy="6537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080"/>
                </a:lnSpc>
                <a:spcBef>
                  <a:spcPct val="0"/>
                </a:spcBef>
              </a:pPr>
              <a:r>
                <a:rPr lang="en-US" sz="2914" spc="661">
                  <a:solidFill>
                    <a:srgbClr val="2B2C30"/>
                  </a:solidFill>
                  <a:latin typeface="Public Sans Bold"/>
                </a:rPr>
                <a:t>BRAND PERCEPTION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8324196" y="-47625"/>
              <a:ext cx="13703907" cy="7977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809"/>
                </a:lnSpc>
              </a:pPr>
              <a:r>
                <a:rPr lang="en-US" sz="3699" spc="18">
                  <a:solidFill>
                    <a:srgbClr val="2B2C30"/>
                  </a:solidFill>
                  <a:cs typeface="Cloud Loop"/>
                </a:rPr>
                <a:t>มุมมองหรือความรู้สึกต่อแบรนด์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7865776" y="-66675"/>
              <a:ext cx="294979" cy="6537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080"/>
                </a:lnSpc>
                <a:spcBef>
                  <a:spcPct val="0"/>
                </a:spcBef>
              </a:pPr>
              <a:r>
                <a:rPr lang="en-US" sz="2914" spc="661">
                  <a:solidFill>
                    <a:srgbClr val="2B2C30"/>
                  </a:solidFill>
                  <a:latin typeface="Public Sans Bold"/>
                </a:rPr>
                <a:t>: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766923" y="8212805"/>
            <a:ext cx="16521077" cy="562610"/>
            <a:chOff x="0" y="0"/>
            <a:chExt cx="22028103" cy="750147"/>
          </a:xfrm>
        </p:grpSpPr>
        <p:sp>
          <p:nvSpPr>
            <p:cNvPr name="TextBox 22" id="22"/>
            <p:cNvSpPr txBox="true"/>
            <p:nvPr/>
          </p:nvSpPr>
          <p:spPr>
            <a:xfrm rot="0">
              <a:off x="0" y="-66675"/>
              <a:ext cx="7920439" cy="6537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080"/>
                </a:lnSpc>
                <a:spcBef>
                  <a:spcPct val="0"/>
                </a:spcBef>
              </a:pPr>
              <a:r>
                <a:rPr lang="en-US" sz="2914" spc="661">
                  <a:solidFill>
                    <a:srgbClr val="2B2C30"/>
                  </a:solidFill>
                  <a:latin typeface="Public Sans Bold"/>
                </a:rPr>
                <a:t>GENERAL PERCEPTION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8324196" y="-47625"/>
              <a:ext cx="13703907" cy="7977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809"/>
                </a:lnSpc>
              </a:pPr>
              <a:r>
                <a:rPr lang="en-US" sz="3699" spc="18">
                  <a:solidFill>
                    <a:srgbClr val="2B2C30"/>
                  </a:solidFill>
                  <a:cs typeface="Cloud Loop"/>
                </a:rPr>
                <a:t>มุมมองหรือความรู้สึกทั่วไป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7865776" y="-66675"/>
              <a:ext cx="294979" cy="6537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080"/>
                </a:lnSpc>
                <a:spcBef>
                  <a:spcPct val="0"/>
                </a:spcBef>
              </a:pPr>
              <a:r>
                <a:rPr lang="en-US" sz="2914" spc="661">
                  <a:solidFill>
                    <a:srgbClr val="2B2C30"/>
                  </a:solidFill>
                  <a:latin typeface="Public Sans Bold"/>
                </a:rPr>
                <a:t>:</a:t>
              </a:r>
            </a:p>
          </p:txBody>
        </p:sp>
      </p:grp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5153208" y="5006340"/>
            <a:ext cx="7091801" cy="4251960"/>
          </a:xfrm>
          <a:custGeom>
            <a:avLst/>
            <a:gdLst/>
            <a:ahLst/>
            <a:cxnLst/>
            <a:rect r="r" b="b" t="t" l="l"/>
            <a:pathLst>
              <a:path h="4251960" w="7091801">
                <a:moveTo>
                  <a:pt x="0" y="0"/>
                </a:moveTo>
                <a:lnTo>
                  <a:pt x="7091801" y="0"/>
                </a:lnTo>
                <a:lnTo>
                  <a:pt x="7091801" y="4251960"/>
                </a:lnTo>
                <a:lnTo>
                  <a:pt x="0" y="42519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cs typeface="Public Sans Bold"/>
              </a:rPr>
              <a:t>ประเด็นที่น่าสนใจ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07746" y="2222795"/>
            <a:ext cx="15172664" cy="1970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</a:pPr>
            <a:r>
              <a:rPr lang="en-US" sz="3714" spc="843">
                <a:solidFill>
                  <a:srgbClr val="2B2C30"/>
                </a:solidFill>
                <a:latin typeface="Public Sans Bold"/>
                <a:cs typeface="Public Sans Bold"/>
              </a:rPr>
              <a:t>4. การจำแนกช่องทางการตลาดที่ลูกค้าได้รับ</a:t>
            </a:r>
          </a:p>
          <a:p>
            <a:pPr>
              <a:lnSpc>
                <a:spcPts val="5200"/>
              </a:lnSpc>
            </a:pPr>
            <a:r>
              <a:rPr lang="en-US" sz="3714" spc="843">
                <a:solidFill>
                  <a:srgbClr val="2B2C30"/>
                </a:solidFill>
                <a:latin typeface="Public Sans Bold"/>
                <a:cs typeface="Public Sans Bold"/>
              </a:rPr>
              <a:t> (Machine Learning)(ต่อ)</a:t>
            </a:r>
          </a:p>
          <a:p>
            <a:pPr>
              <a:lnSpc>
                <a:spcPts val="5200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2172064" y="3817852"/>
            <a:ext cx="13054088" cy="5079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59"/>
              </a:lnSpc>
              <a:spcBef>
                <a:spcPct val="0"/>
              </a:spcBef>
            </a:pPr>
            <a:r>
              <a:rPr lang="en-US" sz="2899" spc="658">
                <a:solidFill>
                  <a:srgbClr val="2B2C30"/>
                </a:solidFill>
                <a:latin typeface="Public Sans Bold"/>
              </a:rPr>
              <a:t>4.1 FEATURE IMPORTANCE (RANDOM FOREST)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094115" y="9322259"/>
            <a:ext cx="5630364" cy="473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00"/>
              </a:lnSpc>
              <a:spcBef>
                <a:spcPct val="0"/>
              </a:spcBef>
            </a:pPr>
            <a:r>
              <a:rPr lang="en-US" sz="2714" spc="616">
                <a:solidFill>
                  <a:srgbClr val="2B2C30"/>
                </a:solidFill>
                <a:latin typeface="Cloud Loop Bold"/>
                <a:cs typeface="Cloud Loop Bold"/>
              </a:rPr>
              <a:t>FEATUREที่ได้จากการคัดเลือก</a:t>
            </a:r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cs typeface="Public Sans Bold"/>
              </a:rPr>
              <a:t>ประเด็นที่น่าสนใจ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507746" y="2222795"/>
            <a:ext cx="15172664" cy="1970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</a:pPr>
            <a:r>
              <a:rPr lang="en-US" sz="3714" spc="843">
                <a:solidFill>
                  <a:srgbClr val="2B2C30"/>
                </a:solidFill>
                <a:latin typeface="Public Sans Bold"/>
                <a:cs typeface="Public Sans Bold"/>
              </a:rPr>
              <a:t>4. การจำแนกช่องทางการตลาดที่ลูกค้าได้รับ</a:t>
            </a:r>
          </a:p>
          <a:p>
            <a:pPr>
              <a:lnSpc>
                <a:spcPts val="5200"/>
              </a:lnSpc>
            </a:pPr>
            <a:r>
              <a:rPr lang="en-US" sz="3714" spc="843">
                <a:solidFill>
                  <a:srgbClr val="2B2C30"/>
                </a:solidFill>
                <a:latin typeface="Public Sans Bold"/>
                <a:cs typeface="Public Sans Bold"/>
              </a:rPr>
              <a:t> (Machine Learning)(ต่อ)</a:t>
            </a:r>
          </a:p>
          <a:p>
            <a:pPr>
              <a:lnSpc>
                <a:spcPts val="5200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2172064" y="3817852"/>
            <a:ext cx="13054088" cy="5079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59"/>
              </a:lnSpc>
              <a:spcBef>
                <a:spcPct val="0"/>
              </a:spcBef>
            </a:pPr>
            <a:r>
              <a:rPr lang="en-US" sz="2899" spc="658">
                <a:solidFill>
                  <a:srgbClr val="2B2C30"/>
                </a:solidFill>
                <a:latin typeface="Public Sans Bold"/>
                <a:cs typeface="Public Sans Bold"/>
              </a:rPr>
              <a:t>4.2 การประเมินประสิทธิภาพโมเดล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172064" y="3828951"/>
            <a:ext cx="9382606" cy="5460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233"/>
              </a:lnSpc>
            </a:pPr>
          </a:p>
          <a:p>
            <a:pPr>
              <a:lnSpc>
                <a:spcPts val="6233"/>
              </a:lnSpc>
            </a:pPr>
            <a:r>
              <a:rPr lang="en-US" sz="2899" spc="658">
                <a:solidFill>
                  <a:srgbClr val="2B2C30"/>
                </a:solidFill>
                <a:latin typeface="Public Sans Bold"/>
              </a:rPr>
              <a:t>1. DecisionTreeClassifier</a:t>
            </a:r>
          </a:p>
          <a:p>
            <a:pPr>
              <a:lnSpc>
                <a:spcPts val="6233"/>
              </a:lnSpc>
            </a:pPr>
            <a:r>
              <a:rPr lang="en-US" sz="2899" spc="658">
                <a:solidFill>
                  <a:srgbClr val="2B2C30"/>
                </a:solidFill>
                <a:latin typeface="Public Sans Bold"/>
              </a:rPr>
              <a:t>2. RandomForestClassifier </a:t>
            </a:r>
          </a:p>
          <a:p>
            <a:pPr>
              <a:lnSpc>
                <a:spcPts val="6233"/>
              </a:lnSpc>
            </a:pPr>
            <a:r>
              <a:rPr lang="en-US" sz="2899" spc="658">
                <a:solidFill>
                  <a:srgbClr val="2B2C30"/>
                </a:solidFill>
                <a:latin typeface="Public Sans Bold"/>
              </a:rPr>
              <a:t>3. GradientBoostingClassifier</a:t>
            </a:r>
          </a:p>
          <a:p>
            <a:pPr>
              <a:lnSpc>
                <a:spcPts val="6233"/>
              </a:lnSpc>
            </a:pPr>
            <a:r>
              <a:rPr lang="en-US" sz="2899" spc="663">
                <a:solidFill>
                  <a:srgbClr val="2B2C30"/>
                </a:solidFill>
                <a:latin typeface="Public Sans Bold"/>
              </a:rPr>
              <a:t>4. KNeighborsClassifier</a:t>
            </a:r>
          </a:p>
          <a:p>
            <a:pPr>
              <a:lnSpc>
                <a:spcPts val="6233"/>
              </a:lnSpc>
            </a:pPr>
            <a:r>
              <a:rPr lang="en-US" sz="2899" spc="658">
                <a:solidFill>
                  <a:srgbClr val="2B2C30"/>
                </a:solidFill>
                <a:latin typeface="Public Sans Bold"/>
              </a:rPr>
              <a:t>5. LogisticRegression</a:t>
            </a:r>
          </a:p>
          <a:p>
            <a:pPr>
              <a:lnSpc>
                <a:spcPts val="6233"/>
              </a:lnSpc>
            </a:pPr>
          </a:p>
        </p:txBody>
      </p:sp>
      <p:sp>
        <p:nvSpPr>
          <p:cNvPr name="AutoShape 7" id="7"/>
          <p:cNvSpPr/>
          <p:nvPr/>
        </p:nvSpPr>
        <p:spPr>
          <a:xfrm flipV="true">
            <a:off x="11554670" y="3884527"/>
            <a:ext cx="0" cy="5166612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12210518" y="4772983"/>
            <a:ext cx="5461394" cy="31348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38"/>
              </a:lnSpc>
            </a:pPr>
            <a:r>
              <a:rPr lang="en-US" sz="2956" spc="671">
                <a:solidFill>
                  <a:srgbClr val="2B2C30"/>
                </a:solidFill>
                <a:latin typeface="Cloud Loop"/>
              </a:rPr>
              <a:t>1.TRAIN TEST SPLIT</a:t>
            </a:r>
          </a:p>
          <a:p>
            <a:pPr algn="just">
              <a:lnSpc>
                <a:spcPts val="4138"/>
              </a:lnSpc>
            </a:pPr>
            <a:r>
              <a:rPr lang="en-US" sz="2956" spc="671">
                <a:solidFill>
                  <a:srgbClr val="2B2C30"/>
                </a:solidFill>
                <a:latin typeface="Cloud Loop"/>
                <a:cs typeface="Cloud Loop"/>
              </a:rPr>
              <a:t>2.วัดประสิทธิภาพโมเดล</a:t>
            </a:r>
          </a:p>
          <a:p>
            <a:pPr algn="just">
              <a:lnSpc>
                <a:spcPts val="4138"/>
              </a:lnSpc>
            </a:pPr>
            <a:r>
              <a:rPr lang="en-US" sz="2956" spc="671">
                <a:solidFill>
                  <a:srgbClr val="2B2C30"/>
                </a:solidFill>
                <a:latin typeface="Cloud Loop"/>
                <a:cs typeface="Cloud Loop"/>
              </a:rPr>
              <a:t>3.สรุปผลจากการประเมินประสิทธิภาพโมเดล</a:t>
            </a:r>
          </a:p>
          <a:p>
            <a:pPr algn="just">
              <a:lnSpc>
                <a:spcPts val="4138"/>
              </a:lnSpc>
            </a:pPr>
          </a:p>
          <a:p>
            <a:pPr algn="just">
              <a:lnSpc>
                <a:spcPts val="4138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2210518" y="3971766"/>
            <a:ext cx="5461394" cy="5154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38"/>
              </a:lnSpc>
              <a:spcBef>
                <a:spcPct val="0"/>
              </a:spcBef>
            </a:pPr>
            <a:r>
              <a:rPr lang="en-US" sz="2956" spc="671">
                <a:solidFill>
                  <a:srgbClr val="2B2C30"/>
                </a:solidFill>
                <a:cs typeface="Cloud Loop Bold"/>
              </a:rPr>
              <a:t>ขั้นตอนการจำแนกคลาส</a:t>
            </a:r>
          </a:p>
        </p:txBody>
      </p:sp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507746" y="2222795"/>
            <a:ext cx="15172664" cy="1970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</a:pPr>
            <a:r>
              <a:rPr lang="en-US" sz="3714" spc="843">
                <a:solidFill>
                  <a:srgbClr val="2B2C30"/>
                </a:solidFill>
                <a:latin typeface="Public Sans Bold"/>
                <a:cs typeface="Public Sans Bold"/>
              </a:rPr>
              <a:t>4. การจำแนกช่องทางการตลาดที่ลูกค้าได้รับ</a:t>
            </a:r>
          </a:p>
          <a:p>
            <a:pPr>
              <a:lnSpc>
                <a:spcPts val="5200"/>
              </a:lnSpc>
            </a:pPr>
            <a:r>
              <a:rPr lang="en-US" sz="3714" spc="843">
                <a:solidFill>
                  <a:srgbClr val="2B2C30"/>
                </a:solidFill>
                <a:latin typeface="Public Sans Bold"/>
                <a:cs typeface="Public Sans Bold"/>
              </a:rPr>
              <a:t> (Machine Learning)(ต่อ)</a:t>
            </a:r>
          </a:p>
          <a:p>
            <a:pPr>
              <a:lnSpc>
                <a:spcPts val="5200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2557510" y="3817857"/>
            <a:ext cx="13054088" cy="1022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59"/>
              </a:lnSpc>
            </a:pPr>
            <a:r>
              <a:rPr lang="en-US" sz="2899" spc="658">
                <a:solidFill>
                  <a:srgbClr val="2B2C30"/>
                </a:solidFill>
                <a:latin typeface="Public Sans Bold"/>
              </a:rPr>
              <a:t>4.2.1 DECISIONTREE</a:t>
            </a:r>
          </a:p>
          <a:p>
            <a:pPr>
              <a:lnSpc>
                <a:spcPts val="4059"/>
              </a:lnSpc>
              <a:spcBef>
                <a:spcPct val="0"/>
              </a:spcBef>
            </a:pPr>
          </a:p>
        </p:txBody>
      </p:sp>
      <p:sp>
        <p:nvSpPr>
          <p:cNvPr name="AutoShape 5" id="5"/>
          <p:cNvSpPr/>
          <p:nvPr/>
        </p:nvSpPr>
        <p:spPr>
          <a:xfrm flipH="true" flipV="true">
            <a:off x="9084984" y="4840769"/>
            <a:ext cx="4332" cy="4813668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655186" y="5002694"/>
            <a:ext cx="7625769" cy="3456664"/>
          </a:xfrm>
          <a:custGeom>
            <a:avLst/>
            <a:gdLst/>
            <a:ahLst/>
            <a:cxnLst/>
            <a:rect r="r" b="b" t="t" l="l"/>
            <a:pathLst>
              <a:path h="3456664" w="7625769">
                <a:moveTo>
                  <a:pt x="0" y="0"/>
                </a:moveTo>
                <a:lnTo>
                  <a:pt x="7625769" y="0"/>
                </a:lnTo>
                <a:lnTo>
                  <a:pt x="7625769" y="3456663"/>
                </a:lnTo>
                <a:lnTo>
                  <a:pt x="0" y="34566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cs typeface="Public Sans Bold"/>
              </a:rPr>
              <a:t>ประเด็นที่น่าสนใจ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41112" y="8834728"/>
            <a:ext cx="6499900" cy="506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18"/>
              </a:lnSpc>
              <a:spcBef>
                <a:spcPct val="0"/>
              </a:spcBef>
            </a:pPr>
            <a:r>
              <a:rPr lang="en-US" sz="2870" spc="651">
                <a:solidFill>
                  <a:srgbClr val="2B2C30"/>
                </a:solidFill>
                <a:latin typeface="Cloud Loop Bold"/>
              </a:rPr>
              <a:t>CLASSIFICATION REPORT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569939" y="4926494"/>
            <a:ext cx="8180781" cy="10129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19666" indent="-309833" lvl="1">
              <a:lnSpc>
                <a:spcPts val="4018"/>
              </a:lnSpc>
              <a:buAutoNum type="arabicPeriod" startAt="1"/>
            </a:pPr>
            <a:r>
              <a:rPr lang="en-US" sz="2870" spc="651">
                <a:solidFill>
                  <a:srgbClr val="2B2C30"/>
                </a:solidFill>
                <a:latin typeface="Cloud Loop Bold"/>
                <a:cs typeface="Cloud Loop Bold"/>
              </a:rPr>
              <a:t>สร้าง DECISIONTREECLASSIFIER</a:t>
            </a:r>
          </a:p>
          <a:p>
            <a:pPr>
              <a:lnSpc>
                <a:spcPts val="4018"/>
              </a:lnSpc>
              <a:spcBef>
                <a:spcPct val="0"/>
              </a:spcBef>
            </a:pPr>
            <a:r>
              <a:rPr lang="en-US" sz="2870" spc="651">
                <a:solidFill>
                  <a:srgbClr val="2B2C30"/>
                </a:solidFill>
                <a:latin typeface="Cloud Loop Bold"/>
                <a:cs typeface="Cloud Loop Bold"/>
              </a:rPr>
              <a:t>โดยกำหนด RANDOM STATE = 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774925" y="6191511"/>
            <a:ext cx="8180781" cy="5081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18"/>
              </a:lnSpc>
              <a:spcBef>
                <a:spcPct val="0"/>
              </a:spcBef>
            </a:pPr>
            <a:r>
              <a:rPr lang="en-US" sz="2870" spc="651">
                <a:solidFill>
                  <a:srgbClr val="2B2C30"/>
                </a:solidFill>
                <a:latin typeface="Cloud Loop Bold"/>
                <a:cs typeface="Cloud Loop Bold"/>
              </a:rPr>
              <a:t>2. ทำนายค่าที่ได้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774925" y="7128259"/>
            <a:ext cx="8180781" cy="5081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18"/>
              </a:lnSpc>
              <a:spcBef>
                <a:spcPct val="0"/>
              </a:spcBef>
            </a:pPr>
            <a:r>
              <a:rPr lang="en-US" sz="2870" spc="651">
                <a:solidFill>
                  <a:srgbClr val="2B2C30"/>
                </a:solidFill>
                <a:latin typeface="Cloud Loop Bold"/>
                <a:cs typeface="Cloud Loop Bold"/>
              </a:rPr>
              <a:t>3. สรุปผลจากการประเมินโมเดล</a:t>
            </a:r>
          </a:p>
        </p:txBody>
      </p:sp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2172064" y="3817852"/>
            <a:ext cx="13054088" cy="15378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59"/>
              </a:lnSpc>
            </a:pPr>
            <a:r>
              <a:rPr lang="en-US" sz="2899" spc="658">
                <a:solidFill>
                  <a:srgbClr val="2B2C30"/>
                </a:solidFill>
                <a:latin typeface="Public Sans Bold"/>
              </a:rPr>
              <a:t>4.2.2 RANDOMFOREST</a:t>
            </a:r>
          </a:p>
          <a:p>
            <a:pPr>
              <a:lnSpc>
                <a:spcPts val="4059"/>
              </a:lnSpc>
            </a:pPr>
          </a:p>
          <a:p>
            <a:pPr>
              <a:lnSpc>
                <a:spcPts val="4059"/>
              </a:lnSpc>
              <a:spcBef>
                <a:spcPct val="0"/>
              </a:spcBef>
            </a:pPr>
          </a:p>
        </p:txBody>
      </p:sp>
      <p:grpSp>
        <p:nvGrpSpPr>
          <p:cNvPr name="Group 4" id="4"/>
          <p:cNvGrpSpPr/>
          <p:nvPr/>
        </p:nvGrpSpPr>
        <p:grpSpPr>
          <a:xfrm rot="0">
            <a:off x="1341112" y="4840765"/>
            <a:ext cx="16553099" cy="4813676"/>
            <a:chOff x="0" y="0"/>
            <a:chExt cx="22070798" cy="6418235"/>
          </a:xfrm>
        </p:grpSpPr>
        <p:sp>
          <p:nvSpPr>
            <p:cNvPr name="AutoShape 5" id="5"/>
            <p:cNvSpPr/>
            <p:nvPr/>
          </p:nvSpPr>
          <p:spPr>
            <a:xfrm flipH="true" flipV="true">
              <a:off x="10325163" y="6"/>
              <a:ext cx="5776" cy="6418223"/>
            </a:xfrm>
            <a:prstGeom prst="line">
              <a:avLst/>
            </a:prstGeom>
            <a:ln cap="flat" w="12700">
              <a:solidFill>
                <a:srgbClr val="2B2C3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6" id="6"/>
            <p:cNvSpPr txBox="true"/>
            <p:nvPr/>
          </p:nvSpPr>
          <p:spPr>
            <a:xfrm rot="0">
              <a:off x="0" y="5350685"/>
              <a:ext cx="8666534" cy="65040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018"/>
                </a:lnSpc>
                <a:spcBef>
                  <a:spcPct val="0"/>
                </a:spcBef>
              </a:pPr>
              <a:r>
                <a:rPr lang="en-US" sz="2870" spc="651">
                  <a:solidFill>
                    <a:srgbClr val="2B2C30"/>
                  </a:solidFill>
                  <a:latin typeface="Cloud Loop Bold"/>
                </a:rPr>
                <a:t>CLASSIFICATION REPORT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10971770" y="139706"/>
              <a:ext cx="10907708" cy="33444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018"/>
                </a:lnSpc>
              </a:pPr>
              <a:r>
                <a:rPr lang="en-US" sz="2870" spc="651">
                  <a:solidFill>
                    <a:srgbClr val="2B2C30"/>
                  </a:solidFill>
                  <a:latin typeface="Cloud Loop Bold"/>
                  <a:cs typeface="Cloud Loop Bold"/>
                </a:rPr>
                <a:t>1.สร้าง RANDOMFORESTCLASSIFIER</a:t>
              </a:r>
            </a:p>
            <a:p>
              <a:pPr>
                <a:lnSpc>
                  <a:spcPts val="4018"/>
                </a:lnSpc>
              </a:pPr>
              <a:r>
                <a:rPr lang="en-US" sz="2870" spc="651">
                  <a:solidFill>
                    <a:srgbClr val="2B2C30"/>
                  </a:solidFill>
                  <a:latin typeface="Cloud Loop Bold"/>
                  <a:cs typeface="Cloud Loop Bold"/>
                </a:rPr>
                <a:t>โดยกำหนด CLASS_WEIGHT='BALANCED' และ RANDOM_STATE=0</a:t>
              </a:r>
            </a:p>
            <a:p>
              <a:pPr>
                <a:lnSpc>
                  <a:spcPts val="4018"/>
                </a:lnSpc>
                <a:spcBef>
                  <a:spcPct val="0"/>
                </a:spcBef>
              </a:pP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11163090" y="3120054"/>
              <a:ext cx="10907708" cy="13251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018"/>
                </a:lnSpc>
                <a:spcBef>
                  <a:spcPct val="0"/>
                </a:spcBef>
              </a:pPr>
              <a:r>
                <a:rPr lang="en-US" sz="2870" spc="651">
                  <a:solidFill>
                    <a:srgbClr val="2B2C30"/>
                  </a:solidFill>
                  <a:latin typeface="Cloud Loop Bold"/>
                  <a:cs typeface="Cloud Loop Bold"/>
                </a:rPr>
                <a:t>2. สร้าง GRIDSEARCH CV โดยกำหนด CV = 10 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11163090" y="5766132"/>
              <a:ext cx="10907708" cy="6520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018"/>
                </a:lnSpc>
                <a:spcBef>
                  <a:spcPct val="0"/>
                </a:spcBef>
              </a:pPr>
              <a:r>
                <a:rPr lang="en-US" sz="2870" spc="651">
                  <a:solidFill>
                    <a:srgbClr val="2B2C30"/>
                  </a:solidFill>
                  <a:latin typeface="Cloud Loop Bold"/>
                  <a:cs typeface="Cloud Loop Bold"/>
                </a:rPr>
                <a:t>4. สรุปผลจากการประเมินโมเดล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11163090" y="4838952"/>
              <a:ext cx="10907708" cy="6520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018"/>
                </a:lnSpc>
                <a:spcBef>
                  <a:spcPct val="0"/>
                </a:spcBef>
              </a:pPr>
              <a:r>
                <a:rPr lang="en-US" sz="2870" spc="651">
                  <a:solidFill>
                    <a:srgbClr val="2B2C30"/>
                  </a:solidFill>
                  <a:latin typeface="Cloud Loop Bold"/>
                  <a:cs typeface="Cloud Loop Bold"/>
                </a:rPr>
                <a:t>3. ทำนายค่าที่ได้</a:t>
              </a: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006871" y="4840765"/>
            <a:ext cx="7430250" cy="3559789"/>
          </a:xfrm>
          <a:custGeom>
            <a:avLst/>
            <a:gdLst/>
            <a:ahLst/>
            <a:cxnLst/>
            <a:rect r="r" b="b" t="t" l="l"/>
            <a:pathLst>
              <a:path h="3559789" w="7430250">
                <a:moveTo>
                  <a:pt x="0" y="0"/>
                </a:moveTo>
                <a:lnTo>
                  <a:pt x="7430250" y="0"/>
                </a:lnTo>
                <a:lnTo>
                  <a:pt x="7430250" y="3559788"/>
                </a:lnTo>
                <a:lnTo>
                  <a:pt x="0" y="35597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cs typeface="Public Sans Bold"/>
              </a:rPr>
              <a:t>ประเด็นที่น่าสนใจ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507746" y="2222795"/>
            <a:ext cx="15172664" cy="1970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</a:pPr>
            <a:r>
              <a:rPr lang="en-US" sz="3714" spc="843">
                <a:solidFill>
                  <a:srgbClr val="2B2C30"/>
                </a:solidFill>
                <a:latin typeface="Public Sans Bold"/>
                <a:cs typeface="Public Sans Bold"/>
              </a:rPr>
              <a:t>4. การจำแนกช่องทางการตลาดที่ลูกค้าได้รับ</a:t>
            </a:r>
          </a:p>
          <a:p>
            <a:pPr>
              <a:lnSpc>
                <a:spcPts val="5200"/>
              </a:lnSpc>
            </a:pPr>
            <a:r>
              <a:rPr lang="en-US" sz="3714" spc="843">
                <a:solidFill>
                  <a:srgbClr val="2B2C30"/>
                </a:solidFill>
                <a:latin typeface="Public Sans Bold"/>
                <a:cs typeface="Public Sans Bold"/>
              </a:rPr>
              <a:t> (Machine Learning)(ต่อ)</a:t>
            </a:r>
          </a:p>
          <a:p>
            <a:pPr>
              <a:lnSpc>
                <a:spcPts val="52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2172064" y="3817852"/>
            <a:ext cx="13054088" cy="20527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59"/>
              </a:lnSpc>
            </a:pPr>
            <a:r>
              <a:rPr lang="en-US" sz="2899" spc="658">
                <a:solidFill>
                  <a:srgbClr val="2B2C30"/>
                </a:solidFill>
                <a:latin typeface="Public Sans Bold"/>
              </a:rPr>
              <a:t>4.2.3 GRADIENTBOOSTING</a:t>
            </a:r>
          </a:p>
          <a:p>
            <a:pPr>
              <a:lnSpc>
                <a:spcPts val="4059"/>
              </a:lnSpc>
            </a:pPr>
          </a:p>
          <a:p>
            <a:pPr>
              <a:lnSpc>
                <a:spcPts val="4059"/>
              </a:lnSpc>
            </a:pPr>
          </a:p>
          <a:p>
            <a:pPr>
              <a:lnSpc>
                <a:spcPts val="4059"/>
              </a:lnSpc>
              <a:spcBef>
                <a:spcPct val="0"/>
              </a:spcBef>
            </a:pPr>
          </a:p>
        </p:txBody>
      </p:sp>
      <p:sp>
        <p:nvSpPr>
          <p:cNvPr name="AutoShape 4" id="4"/>
          <p:cNvSpPr/>
          <p:nvPr/>
        </p:nvSpPr>
        <p:spPr>
          <a:xfrm flipH="true" flipV="true">
            <a:off x="9084984" y="4840769"/>
            <a:ext cx="4332" cy="4813668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006871" y="5002694"/>
            <a:ext cx="7710118" cy="3562606"/>
          </a:xfrm>
          <a:custGeom>
            <a:avLst/>
            <a:gdLst/>
            <a:ahLst/>
            <a:cxnLst/>
            <a:rect r="r" b="b" t="t" l="l"/>
            <a:pathLst>
              <a:path h="3562606" w="7710118">
                <a:moveTo>
                  <a:pt x="0" y="0"/>
                </a:moveTo>
                <a:lnTo>
                  <a:pt x="7710118" y="0"/>
                </a:lnTo>
                <a:lnTo>
                  <a:pt x="7710118" y="3562606"/>
                </a:lnTo>
                <a:lnTo>
                  <a:pt x="0" y="35626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341112" y="8834728"/>
            <a:ext cx="6499900" cy="506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18"/>
              </a:lnSpc>
              <a:spcBef>
                <a:spcPct val="0"/>
              </a:spcBef>
            </a:pPr>
            <a:r>
              <a:rPr lang="en-US" sz="2870" spc="651">
                <a:solidFill>
                  <a:srgbClr val="2B2C30"/>
                </a:solidFill>
                <a:latin typeface="Cloud Loop Bold"/>
              </a:rPr>
              <a:t>CLASSIFICATION REPORT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569939" y="4926494"/>
            <a:ext cx="8180781" cy="20225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18"/>
              </a:lnSpc>
            </a:pPr>
            <a:r>
              <a:rPr lang="en-US" sz="2870" spc="651">
                <a:solidFill>
                  <a:srgbClr val="2B2C30"/>
                </a:solidFill>
                <a:latin typeface="Cloud Loop Bold"/>
                <a:cs typeface="Cloud Loop Bold"/>
              </a:rPr>
              <a:t>1.สร้างGRADIENTBOOSTING</a:t>
            </a:r>
          </a:p>
          <a:p>
            <a:pPr>
              <a:lnSpc>
                <a:spcPts val="4018"/>
              </a:lnSpc>
            </a:pPr>
            <a:r>
              <a:rPr lang="en-US" sz="2870" spc="651">
                <a:solidFill>
                  <a:srgbClr val="2B2C30"/>
                </a:solidFill>
                <a:latin typeface="Cloud Loop Bold"/>
              </a:rPr>
              <a:t>CLASSIFIER </a:t>
            </a:r>
            <a:r>
              <a:rPr lang="en-US" sz="2870" spc="651">
                <a:solidFill>
                  <a:srgbClr val="2B2C30"/>
                </a:solidFill>
                <a:cs typeface="Cloud Loop Bold"/>
              </a:rPr>
              <a:t>โดยกำหนด </a:t>
            </a:r>
          </a:p>
          <a:p>
            <a:pPr>
              <a:lnSpc>
                <a:spcPts val="4018"/>
              </a:lnSpc>
            </a:pPr>
            <a:r>
              <a:rPr lang="en-US" sz="2870" spc="651">
                <a:solidFill>
                  <a:srgbClr val="2B2C30"/>
                </a:solidFill>
                <a:latin typeface="Cloud Loop Bold"/>
              </a:rPr>
              <a:t>LEARNING RATE = 0.5</a:t>
            </a:r>
          </a:p>
          <a:p>
            <a:pPr>
              <a:lnSpc>
                <a:spcPts val="4018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9569939" y="6654313"/>
            <a:ext cx="8180781" cy="10129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18"/>
              </a:lnSpc>
              <a:spcBef>
                <a:spcPct val="0"/>
              </a:spcBef>
            </a:pPr>
            <a:r>
              <a:rPr lang="en-US" sz="2870" spc="651">
                <a:solidFill>
                  <a:srgbClr val="2B2C30"/>
                </a:solidFill>
                <a:latin typeface="Cloud Loop Bold"/>
                <a:cs typeface="Cloud Loop Bold"/>
              </a:rPr>
              <a:t>2. สร้าง GRIDSEARCH CV โดยกำหนด CV = 10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569939" y="8727834"/>
            <a:ext cx="8180781" cy="5081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18"/>
              </a:lnSpc>
              <a:spcBef>
                <a:spcPct val="0"/>
              </a:spcBef>
            </a:pPr>
            <a:r>
              <a:rPr lang="en-US" sz="2870" spc="651">
                <a:solidFill>
                  <a:srgbClr val="2B2C30"/>
                </a:solidFill>
                <a:latin typeface="Cloud Loop Bold"/>
                <a:cs typeface="Cloud Loop Bold"/>
              </a:rPr>
              <a:t>4. สรุปผลจากการประเมินโมเดล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569939" y="7943486"/>
            <a:ext cx="8180781" cy="5081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18"/>
              </a:lnSpc>
              <a:spcBef>
                <a:spcPct val="0"/>
              </a:spcBef>
            </a:pPr>
            <a:r>
              <a:rPr lang="en-US" sz="2870" spc="651">
                <a:solidFill>
                  <a:srgbClr val="2B2C30"/>
                </a:solidFill>
                <a:latin typeface="Cloud Loop Bold"/>
                <a:cs typeface="Cloud Loop Bold"/>
              </a:rPr>
              <a:t>3. ทำนายค่าที่ได้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cs typeface="Public Sans Bold"/>
              </a:rPr>
              <a:t>ประเด็นที่น่าสนใจ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507746" y="2222795"/>
            <a:ext cx="15172664" cy="1970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</a:pPr>
            <a:r>
              <a:rPr lang="en-US" sz="3714" spc="843">
                <a:solidFill>
                  <a:srgbClr val="2B2C30"/>
                </a:solidFill>
                <a:latin typeface="Public Sans Bold"/>
                <a:cs typeface="Public Sans Bold"/>
              </a:rPr>
              <a:t>4. การจำแนกช่องทางการตลาดที่ลูกค้าได้รับ</a:t>
            </a:r>
          </a:p>
          <a:p>
            <a:pPr>
              <a:lnSpc>
                <a:spcPts val="5200"/>
              </a:lnSpc>
            </a:pPr>
            <a:r>
              <a:rPr lang="en-US" sz="3714" spc="843">
                <a:solidFill>
                  <a:srgbClr val="2B2C30"/>
                </a:solidFill>
                <a:latin typeface="Public Sans Bold"/>
                <a:cs typeface="Public Sans Bold"/>
              </a:rPr>
              <a:t> (Machine Learning)(ต่อ)</a:t>
            </a:r>
          </a:p>
          <a:p>
            <a:pPr>
              <a:lnSpc>
                <a:spcPts val="52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2172064" y="3817852"/>
            <a:ext cx="13054088" cy="2567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59"/>
              </a:lnSpc>
            </a:pPr>
            <a:r>
              <a:rPr lang="en-US" sz="2899" spc="658">
                <a:solidFill>
                  <a:srgbClr val="2B2C30"/>
                </a:solidFill>
                <a:latin typeface="Public Sans Bold"/>
              </a:rPr>
              <a:t>4.2.4 KNEIGHBORS</a:t>
            </a:r>
          </a:p>
          <a:p>
            <a:pPr>
              <a:lnSpc>
                <a:spcPts val="4059"/>
              </a:lnSpc>
            </a:pPr>
          </a:p>
          <a:p>
            <a:pPr>
              <a:lnSpc>
                <a:spcPts val="4059"/>
              </a:lnSpc>
            </a:pPr>
          </a:p>
          <a:p>
            <a:pPr>
              <a:lnSpc>
                <a:spcPts val="4059"/>
              </a:lnSpc>
            </a:pPr>
          </a:p>
          <a:p>
            <a:pPr>
              <a:lnSpc>
                <a:spcPts val="4059"/>
              </a:lnSpc>
              <a:spcBef>
                <a:spcPct val="0"/>
              </a:spcBef>
            </a:pPr>
          </a:p>
        </p:txBody>
      </p:sp>
      <p:sp>
        <p:nvSpPr>
          <p:cNvPr name="AutoShape 4" id="4"/>
          <p:cNvSpPr/>
          <p:nvPr/>
        </p:nvSpPr>
        <p:spPr>
          <a:xfrm flipH="true" flipV="true">
            <a:off x="9084984" y="4840769"/>
            <a:ext cx="4332" cy="4813668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885284" y="5143500"/>
            <a:ext cx="7411556" cy="3301161"/>
          </a:xfrm>
          <a:custGeom>
            <a:avLst/>
            <a:gdLst/>
            <a:ahLst/>
            <a:cxnLst/>
            <a:rect r="r" b="b" t="t" l="l"/>
            <a:pathLst>
              <a:path h="3301161" w="7411556">
                <a:moveTo>
                  <a:pt x="0" y="0"/>
                </a:moveTo>
                <a:lnTo>
                  <a:pt x="7411556" y="0"/>
                </a:lnTo>
                <a:lnTo>
                  <a:pt x="7411556" y="3301161"/>
                </a:lnTo>
                <a:lnTo>
                  <a:pt x="0" y="33011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cs typeface="Public Sans Bold"/>
              </a:rPr>
              <a:t>ประเด็นที่น่าสนใจ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07746" y="2222795"/>
            <a:ext cx="15172664" cy="1970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</a:pPr>
            <a:r>
              <a:rPr lang="en-US" sz="3714" spc="843">
                <a:solidFill>
                  <a:srgbClr val="2B2C30"/>
                </a:solidFill>
                <a:latin typeface="Public Sans Bold"/>
                <a:cs typeface="Public Sans Bold"/>
              </a:rPr>
              <a:t>4. การจำแนกช่องทางการตลาดที่ลูกค้าได้รับ</a:t>
            </a:r>
          </a:p>
          <a:p>
            <a:pPr>
              <a:lnSpc>
                <a:spcPts val="5200"/>
              </a:lnSpc>
            </a:pPr>
            <a:r>
              <a:rPr lang="en-US" sz="3714" spc="843">
                <a:solidFill>
                  <a:srgbClr val="2B2C30"/>
                </a:solidFill>
                <a:latin typeface="Public Sans Bold"/>
                <a:cs typeface="Public Sans Bold"/>
              </a:rPr>
              <a:t> (Machine Learning)(ต่อ)</a:t>
            </a:r>
          </a:p>
          <a:p>
            <a:pPr>
              <a:lnSpc>
                <a:spcPts val="5200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341112" y="8834728"/>
            <a:ext cx="6499900" cy="506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18"/>
              </a:lnSpc>
              <a:spcBef>
                <a:spcPct val="0"/>
              </a:spcBef>
            </a:pPr>
            <a:r>
              <a:rPr lang="en-US" sz="2870" spc="651">
                <a:solidFill>
                  <a:srgbClr val="2B2C30"/>
                </a:solidFill>
                <a:latin typeface="Cloud Loop Bold"/>
              </a:rPr>
              <a:t>CLASSIFICATION REPORT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569939" y="4926494"/>
            <a:ext cx="8180781" cy="20225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18"/>
              </a:lnSpc>
            </a:pPr>
            <a:r>
              <a:rPr lang="en-US" sz="2870" spc="651">
                <a:solidFill>
                  <a:srgbClr val="2B2C30"/>
                </a:solidFill>
                <a:latin typeface="Cloud Loop Bold"/>
                <a:cs typeface="Cloud Loop Bold"/>
              </a:rPr>
              <a:t>1.สร้าง KNEIGHBORSCLASSIFIER โดยกำหนด N_NEIGHBORS </a:t>
            </a:r>
            <a:r>
              <a:rPr lang="en-US" sz="2870" spc="651">
                <a:solidFill>
                  <a:srgbClr val="2B2C30"/>
                </a:solidFill>
                <a:latin typeface="Cloud Loop Bold"/>
              </a:rPr>
              <a:t>= 100</a:t>
            </a:r>
            <a:r>
              <a:rPr lang="en-US" sz="2870" spc="651">
                <a:solidFill>
                  <a:srgbClr val="2B2C30"/>
                </a:solidFill>
                <a:latin typeface="Cloud Loop Bold"/>
              </a:rPr>
              <a:t> </a:t>
            </a:r>
          </a:p>
          <a:p>
            <a:pPr>
              <a:lnSpc>
                <a:spcPts val="4018"/>
              </a:lnSpc>
            </a:pPr>
          </a:p>
          <a:p>
            <a:pPr>
              <a:lnSpc>
                <a:spcPts val="4018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9569939" y="6112208"/>
            <a:ext cx="8180781" cy="10129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18"/>
              </a:lnSpc>
              <a:spcBef>
                <a:spcPct val="0"/>
              </a:spcBef>
            </a:pPr>
            <a:r>
              <a:rPr lang="en-US" sz="2870" spc="651">
                <a:solidFill>
                  <a:srgbClr val="2B2C30"/>
                </a:solidFill>
                <a:latin typeface="Cloud Loop Bold"/>
                <a:cs typeface="Cloud Loop Bold"/>
              </a:rPr>
              <a:t>2. สร้าง GRIDSEARCH CV โดยกำหนด CV = 10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569939" y="7991746"/>
            <a:ext cx="8180781" cy="5081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18"/>
              </a:lnSpc>
              <a:spcBef>
                <a:spcPct val="0"/>
              </a:spcBef>
            </a:pPr>
            <a:r>
              <a:rPr lang="en-US" sz="2870" spc="651">
                <a:solidFill>
                  <a:srgbClr val="2B2C30"/>
                </a:solidFill>
                <a:latin typeface="Cloud Loop Bold"/>
                <a:cs typeface="Cloud Loop Bold"/>
              </a:rPr>
              <a:t>4. สรุปผลจากการประเมินโมเดล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569939" y="7302648"/>
            <a:ext cx="8180781" cy="5081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18"/>
              </a:lnSpc>
              <a:spcBef>
                <a:spcPct val="0"/>
              </a:spcBef>
            </a:pPr>
            <a:r>
              <a:rPr lang="en-US" sz="2870" spc="651">
                <a:solidFill>
                  <a:srgbClr val="2B2C30"/>
                </a:solidFill>
                <a:latin typeface="Cloud Loop Bold"/>
                <a:cs typeface="Cloud Loop Bold"/>
              </a:rPr>
              <a:t>3. ทำนายค่าที่ได้</a:t>
            </a:r>
          </a:p>
        </p:txBody>
      </p:sp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2172064" y="3817852"/>
            <a:ext cx="8318923" cy="2567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59"/>
              </a:lnSpc>
            </a:pPr>
            <a:r>
              <a:rPr lang="en-US" sz="2899" spc="658">
                <a:solidFill>
                  <a:srgbClr val="2B2C30"/>
                </a:solidFill>
                <a:latin typeface="Public Sans Bold"/>
              </a:rPr>
              <a:t>4.2.5 LOGISTICREGRESSION</a:t>
            </a:r>
          </a:p>
          <a:p>
            <a:pPr>
              <a:lnSpc>
                <a:spcPts val="4059"/>
              </a:lnSpc>
            </a:pPr>
          </a:p>
          <a:p>
            <a:pPr>
              <a:lnSpc>
                <a:spcPts val="4059"/>
              </a:lnSpc>
            </a:pPr>
          </a:p>
          <a:p>
            <a:pPr>
              <a:lnSpc>
                <a:spcPts val="4059"/>
              </a:lnSpc>
            </a:pPr>
          </a:p>
          <a:p>
            <a:pPr>
              <a:lnSpc>
                <a:spcPts val="4059"/>
              </a:lnSpc>
              <a:spcBef>
                <a:spcPct val="0"/>
              </a:spcBef>
            </a:pPr>
          </a:p>
        </p:txBody>
      </p:sp>
      <p:sp>
        <p:nvSpPr>
          <p:cNvPr name="AutoShape 4" id="4"/>
          <p:cNvSpPr/>
          <p:nvPr/>
        </p:nvSpPr>
        <p:spPr>
          <a:xfrm flipH="true" flipV="true">
            <a:off x="9084984" y="4840769"/>
            <a:ext cx="4332" cy="4813668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889495" y="5002694"/>
            <a:ext cx="7403133" cy="3483071"/>
          </a:xfrm>
          <a:custGeom>
            <a:avLst/>
            <a:gdLst/>
            <a:ahLst/>
            <a:cxnLst/>
            <a:rect r="r" b="b" t="t" l="l"/>
            <a:pathLst>
              <a:path h="3483071" w="7403133">
                <a:moveTo>
                  <a:pt x="0" y="0"/>
                </a:moveTo>
                <a:lnTo>
                  <a:pt x="7403133" y="0"/>
                </a:lnTo>
                <a:lnTo>
                  <a:pt x="7403133" y="3483071"/>
                </a:lnTo>
                <a:lnTo>
                  <a:pt x="0" y="34830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cs typeface="Public Sans Bold"/>
              </a:rPr>
              <a:t>ประเด็นที่น่าสนใจ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07746" y="2222795"/>
            <a:ext cx="15172664" cy="1970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</a:pPr>
            <a:r>
              <a:rPr lang="en-US" sz="3714" spc="843">
                <a:solidFill>
                  <a:srgbClr val="2B2C30"/>
                </a:solidFill>
                <a:latin typeface="Public Sans Bold"/>
                <a:cs typeface="Public Sans Bold"/>
              </a:rPr>
              <a:t>4. การจำแนกช่องทางการตลาดที่ลูกค้าได้รับ</a:t>
            </a:r>
          </a:p>
          <a:p>
            <a:pPr>
              <a:lnSpc>
                <a:spcPts val="5200"/>
              </a:lnSpc>
            </a:pPr>
            <a:r>
              <a:rPr lang="en-US" sz="3714" spc="843">
                <a:solidFill>
                  <a:srgbClr val="2B2C30"/>
                </a:solidFill>
                <a:latin typeface="Public Sans Bold"/>
                <a:cs typeface="Public Sans Bold"/>
              </a:rPr>
              <a:t> (Machine Learning)(ต่อ)</a:t>
            </a:r>
          </a:p>
          <a:p>
            <a:pPr>
              <a:lnSpc>
                <a:spcPts val="5200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341112" y="8834728"/>
            <a:ext cx="6499900" cy="506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18"/>
              </a:lnSpc>
              <a:spcBef>
                <a:spcPct val="0"/>
              </a:spcBef>
            </a:pPr>
            <a:r>
              <a:rPr lang="en-US" sz="2870" spc="651">
                <a:solidFill>
                  <a:srgbClr val="2B2C30"/>
                </a:solidFill>
                <a:latin typeface="Cloud Loop Bold"/>
              </a:rPr>
              <a:t>CLASSIFICATION REPORT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570328" y="4926494"/>
            <a:ext cx="8180781" cy="3032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18"/>
              </a:lnSpc>
            </a:pPr>
            <a:r>
              <a:rPr lang="en-US" sz="2870" spc="651">
                <a:solidFill>
                  <a:srgbClr val="2B2C30"/>
                </a:solidFill>
                <a:latin typeface="Cloud Loop Bold"/>
                <a:cs typeface="Cloud Loop Bold"/>
              </a:rPr>
              <a:t>1.สร้าง LOGISTICREGRESSION โดยกำหนด RANDOM_STATE=0</a:t>
            </a:r>
          </a:p>
          <a:p>
            <a:pPr>
              <a:lnSpc>
                <a:spcPts val="4018"/>
              </a:lnSpc>
            </a:pPr>
          </a:p>
          <a:p>
            <a:pPr>
              <a:lnSpc>
                <a:spcPts val="4018"/>
              </a:lnSpc>
            </a:pPr>
          </a:p>
          <a:p>
            <a:pPr>
              <a:lnSpc>
                <a:spcPts val="4018"/>
              </a:lnSpc>
            </a:pPr>
          </a:p>
          <a:p>
            <a:pPr>
              <a:lnSpc>
                <a:spcPts val="4018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9570328" y="7030171"/>
            <a:ext cx="8180781" cy="5081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18"/>
              </a:lnSpc>
              <a:spcBef>
                <a:spcPct val="0"/>
              </a:spcBef>
            </a:pPr>
            <a:r>
              <a:rPr lang="en-US" sz="2870" spc="651">
                <a:solidFill>
                  <a:srgbClr val="2B2C30"/>
                </a:solidFill>
                <a:latin typeface="Cloud Loop Bold"/>
                <a:cs typeface="Cloud Loop Bold"/>
              </a:rPr>
              <a:t>3. สรุปผลจากการประเมินโมเดล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570328" y="6093423"/>
            <a:ext cx="8180781" cy="5081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18"/>
              </a:lnSpc>
              <a:spcBef>
                <a:spcPct val="0"/>
              </a:spcBef>
            </a:pPr>
            <a:r>
              <a:rPr lang="en-US" sz="2870" spc="651">
                <a:solidFill>
                  <a:srgbClr val="2B2C30"/>
                </a:solidFill>
                <a:latin typeface="Cloud Loop Bold"/>
                <a:cs typeface="Cloud Loop Bold"/>
              </a:rPr>
              <a:t>2. ทำนายค่าที่ได้</a:t>
            </a:r>
          </a:p>
        </p:txBody>
      </p:sp>
    </p:spTree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2172064" y="3817852"/>
            <a:ext cx="12541624" cy="20527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59"/>
              </a:lnSpc>
            </a:pPr>
            <a:r>
              <a:rPr lang="en-US" sz="2899" spc="658">
                <a:solidFill>
                  <a:srgbClr val="2B2C30"/>
                </a:solidFill>
                <a:latin typeface="Public Sans Bold"/>
                <a:cs typeface="Public Sans Bold"/>
              </a:rPr>
              <a:t>4.3. สรุปผลจากการวัดประสิทธิภาพของ โมเดลทั้ง 5 แบบ</a:t>
            </a:r>
          </a:p>
          <a:p>
            <a:pPr>
              <a:lnSpc>
                <a:spcPts val="4059"/>
              </a:lnSpc>
            </a:pPr>
          </a:p>
          <a:p>
            <a:pPr>
              <a:lnSpc>
                <a:spcPts val="4059"/>
              </a:lnSpc>
            </a:pPr>
          </a:p>
          <a:p>
            <a:pPr>
              <a:lnSpc>
                <a:spcPts val="4059"/>
              </a:lnSpc>
              <a:spcBef>
                <a:spcPct val="0"/>
              </a:spcBef>
            </a:pPr>
          </a:p>
        </p:txBody>
      </p:sp>
      <p:sp>
        <p:nvSpPr>
          <p:cNvPr name="AutoShape 4" id="4"/>
          <p:cNvSpPr/>
          <p:nvPr/>
        </p:nvSpPr>
        <p:spPr>
          <a:xfrm flipH="true" flipV="true">
            <a:off x="9453958" y="4877590"/>
            <a:ext cx="4332" cy="4813668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858466" y="4877586"/>
            <a:ext cx="6800154" cy="4380714"/>
          </a:xfrm>
          <a:custGeom>
            <a:avLst/>
            <a:gdLst/>
            <a:ahLst/>
            <a:cxnLst/>
            <a:rect r="r" b="b" t="t" l="l"/>
            <a:pathLst>
              <a:path h="4380714" w="6800154">
                <a:moveTo>
                  <a:pt x="0" y="0"/>
                </a:moveTo>
                <a:lnTo>
                  <a:pt x="6800154" y="0"/>
                </a:lnTo>
                <a:lnTo>
                  <a:pt x="6800154" y="4380714"/>
                </a:lnTo>
                <a:lnTo>
                  <a:pt x="0" y="43807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cs typeface="Public Sans Bold"/>
              </a:rPr>
              <a:t>ประเด็นที่น่าสนใจ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07746" y="2222795"/>
            <a:ext cx="15172664" cy="1970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</a:pPr>
            <a:r>
              <a:rPr lang="en-US" sz="3714" spc="843">
                <a:solidFill>
                  <a:srgbClr val="2B2C30"/>
                </a:solidFill>
                <a:latin typeface="Public Sans Bold"/>
                <a:cs typeface="Public Sans Bold"/>
              </a:rPr>
              <a:t>4. การจำแนกช่องทางการตลาดที่ลูกค้าได้รับ</a:t>
            </a:r>
          </a:p>
          <a:p>
            <a:pPr>
              <a:lnSpc>
                <a:spcPts val="5200"/>
              </a:lnSpc>
            </a:pPr>
            <a:r>
              <a:rPr lang="en-US" sz="3714" spc="843">
                <a:solidFill>
                  <a:srgbClr val="2B2C30"/>
                </a:solidFill>
                <a:latin typeface="Public Sans Bold"/>
                <a:cs typeface="Public Sans Bold"/>
              </a:rPr>
              <a:t> (Machine Learning)(ต่อ)</a:t>
            </a:r>
          </a:p>
          <a:p>
            <a:pPr>
              <a:lnSpc>
                <a:spcPts val="5200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2172064" y="9481785"/>
            <a:ext cx="6499900" cy="506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18"/>
              </a:lnSpc>
              <a:spcBef>
                <a:spcPct val="0"/>
              </a:spcBef>
            </a:pPr>
            <a:r>
              <a:rPr lang="en-US" sz="2870" spc="651">
                <a:solidFill>
                  <a:srgbClr val="2B2C30"/>
                </a:solidFill>
                <a:latin typeface="Cloud Loop Bold"/>
              </a:rPr>
              <a:t>ACCURACY MODELS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692145" y="5067300"/>
            <a:ext cx="6499900" cy="506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18"/>
              </a:lnSpc>
              <a:spcBef>
                <a:spcPct val="0"/>
              </a:spcBef>
            </a:pPr>
            <a:r>
              <a:rPr lang="en-US" sz="2870" spc="651">
                <a:solidFill>
                  <a:srgbClr val="2B2C30"/>
                </a:solidFill>
                <a:cs typeface="Cloud Loop Bold"/>
              </a:rPr>
              <a:t>เรียงลำดับตามค่าความแม่นยำ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54242" y="5956370"/>
            <a:ext cx="6725384" cy="3032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18"/>
              </a:lnSpc>
            </a:pPr>
            <a:r>
              <a:rPr lang="en-US" sz="2870" spc="651">
                <a:solidFill>
                  <a:srgbClr val="2B2C30"/>
                </a:solidFill>
                <a:latin typeface="Cloud Loop Bold"/>
              </a:rPr>
              <a:t>1.GRADIENT BOOSTING</a:t>
            </a:r>
          </a:p>
          <a:p>
            <a:pPr algn="just">
              <a:lnSpc>
                <a:spcPts val="4018"/>
              </a:lnSpc>
            </a:pPr>
            <a:r>
              <a:rPr lang="en-US" sz="2870" spc="651">
                <a:solidFill>
                  <a:srgbClr val="2B2C30"/>
                </a:solidFill>
                <a:latin typeface="Cloud Loop Bold"/>
              </a:rPr>
              <a:t>2.KNN</a:t>
            </a:r>
          </a:p>
          <a:p>
            <a:pPr algn="just">
              <a:lnSpc>
                <a:spcPts val="4018"/>
              </a:lnSpc>
            </a:pPr>
            <a:r>
              <a:rPr lang="en-US" sz="2870" spc="651">
                <a:solidFill>
                  <a:srgbClr val="2B2C30"/>
                </a:solidFill>
                <a:latin typeface="Cloud Loop Bold"/>
              </a:rPr>
              <a:t>3.DECISION TREE</a:t>
            </a:r>
          </a:p>
          <a:p>
            <a:pPr algn="just">
              <a:lnSpc>
                <a:spcPts val="4018"/>
              </a:lnSpc>
            </a:pPr>
            <a:r>
              <a:rPr lang="en-US" sz="2870" spc="651">
                <a:solidFill>
                  <a:srgbClr val="2B2C30"/>
                </a:solidFill>
                <a:latin typeface="Cloud Loop Bold"/>
              </a:rPr>
              <a:t>4.LOGISTIC REGRESSION</a:t>
            </a:r>
          </a:p>
          <a:p>
            <a:pPr algn="just">
              <a:lnSpc>
                <a:spcPts val="4018"/>
              </a:lnSpc>
            </a:pPr>
            <a:r>
              <a:rPr lang="en-US" sz="2870" spc="651">
                <a:solidFill>
                  <a:srgbClr val="2B2C30"/>
                </a:solidFill>
                <a:latin typeface="Cloud Loop Bold"/>
              </a:rPr>
              <a:t>5.RANDOM FOREST</a:t>
            </a:r>
          </a:p>
          <a:p>
            <a:pPr algn="just">
              <a:lnSpc>
                <a:spcPts val="4018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579874" y="4925806"/>
            <a:ext cx="14334401" cy="2806926"/>
          </a:xfrm>
          <a:custGeom>
            <a:avLst/>
            <a:gdLst/>
            <a:ahLst/>
            <a:cxnLst/>
            <a:rect r="r" b="b" t="t" l="l"/>
            <a:pathLst>
              <a:path h="2806926" w="14334401">
                <a:moveTo>
                  <a:pt x="0" y="0"/>
                </a:moveTo>
                <a:lnTo>
                  <a:pt x="14334401" y="0"/>
                </a:lnTo>
                <a:lnTo>
                  <a:pt x="14334401" y="2806927"/>
                </a:lnTo>
                <a:lnTo>
                  <a:pt x="0" y="28069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cs typeface="Public Sans Bold"/>
              </a:rPr>
              <a:t>ประเด็นที่น่าสนใจ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07746" y="2222795"/>
            <a:ext cx="15172664" cy="1970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</a:pPr>
            <a:r>
              <a:rPr lang="en-US" sz="3714" spc="843">
                <a:solidFill>
                  <a:srgbClr val="2B2C30"/>
                </a:solidFill>
                <a:latin typeface="Public Sans Bold"/>
                <a:cs typeface="Public Sans Bold"/>
              </a:rPr>
              <a:t>4. การจำแนกช่องทางการตลาดที่ลูกค้าได้รับ</a:t>
            </a:r>
          </a:p>
          <a:p>
            <a:pPr>
              <a:lnSpc>
                <a:spcPts val="5200"/>
              </a:lnSpc>
            </a:pPr>
            <a:r>
              <a:rPr lang="en-US" sz="3714" spc="843">
                <a:solidFill>
                  <a:srgbClr val="2B2C30"/>
                </a:solidFill>
                <a:latin typeface="Public Sans Bold"/>
                <a:cs typeface="Public Sans Bold"/>
              </a:rPr>
              <a:t> (Machine Learning)(ต่อ)</a:t>
            </a:r>
          </a:p>
          <a:p>
            <a:pPr>
              <a:lnSpc>
                <a:spcPts val="5200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2172064" y="3817852"/>
            <a:ext cx="5375322" cy="5079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59"/>
              </a:lnSpc>
              <a:spcBef>
                <a:spcPct val="0"/>
              </a:spcBef>
            </a:pPr>
            <a:r>
              <a:rPr lang="en-US" sz="2899" spc="658">
                <a:solidFill>
                  <a:srgbClr val="2B2C30"/>
                </a:solidFill>
                <a:latin typeface="Public Sans Bold"/>
              </a:rPr>
              <a:t>4.1 PREPROCESSING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330067" y="8266039"/>
            <a:ext cx="13584209" cy="473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00"/>
              </a:lnSpc>
              <a:spcBef>
                <a:spcPct val="0"/>
              </a:spcBef>
            </a:pPr>
            <a:r>
              <a:rPr lang="en-US" sz="2714" spc="616">
                <a:solidFill>
                  <a:srgbClr val="2B2C30"/>
                </a:solidFill>
                <a:latin typeface="Cloud Loop Bold"/>
                <a:cs typeface="Cloud Loop Bold"/>
              </a:rPr>
              <a:t>แปลงข้อมูลทั้งหมดให้อยู่ในรูปเชิงตัวเลขโดยใช้ LABELENCODER()</a:t>
            </a:r>
          </a:p>
        </p:txBody>
      </p:sp>
    </p:spTree>
  </p:cSld>
  <p:clrMapOvr>
    <a:masterClrMapping/>
  </p:clrMapOvr>
</p:sld>
</file>

<file path=ppt/slides/slide4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4679242" y="4830650"/>
            <a:ext cx="8829673" cy="4613779"/>
          </a:xfrm>
          <a:custGeom>
            <a:avLst/>
            <a:gdLst/>
            <a:ahLst/>
            <a:cxnLst/>
            <a:rect r="r" b="b" t="t" l="l"/>
            <a:pathLst>
              <a:path h="4613779" w="8829673">
                <a:moveTo>
                  <a:pt x="0" y="0"/>
                </a:moveTo>
                <a:lnTo>
                  <a:pt x="8829673" y="0"/>
                </a:lnTo>
                <a:lnTo>
                  <a:pt x="8829673" y="4613779"/>
                </a:lnTo>
                <a:lnTo>
                  <a:pt x="0" y="46137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cs typeface="Public Sans Bold"/>
              </a:rPr>
              <a:t>ประเด็นที่น่าสนใจ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07746" y="2222795"/>
            <a:ext cx="15172664" cy="1310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</a:pPr>
            <a:r>
              <a:rPr lang="en-US" sz="3714" spc="843">
                <a:solidFill>
                  <a:srgbClr val="2B2C30"/>
                </a:solidFill>
                <a:latin typeface="Public Sans Bold"/>
                <a:cs typeface="Public Sans Bold"/>
              </a:rPr>
              <a:t>5. การจำแนกแบรนด์เครื่องดื่ม</a:t>
            </a:r>
          </a:p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    (MACHINE LEARNING)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172064" y="3817852"/>
            <a:ext cx="13054088" cy="5079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59"/>
              </a:lnSpc>
              <a:spcBef>
                <a:spcPct val="0"/>
              </a:spcBef>
            </a:pPr>
            <a:r>
              <a:rPr lang="en-US" sz="2899" spc="658">
                <a:solidFill>
                  <a:srgbClr val="2B2C30"/>
                </a:solidFill>
                <a:latin typeface="Public Sans Bold"/>
              </a:rPr>
              <a:t>5.1 FEATURE IMPORTANCE (RANDOM FOREST)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473583" y="9583414"/>
            <a:ext cx="7240991" cy="473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00"/>
              </a:lnSpc>
              <a:spcBef>
                <a:spcPct val="0"/>
              </a:spcBef>
            </a:pPr>
            <a:r>
              <a:rPr lang="en-US" sz="2714" spc="616">
                <a:solidFill>
                  <a:srgbClr val="2B2C30"/>
                </a:solidFill>
                <a:latin typeface="Cloud Loop Bold"/>
                <a:cs typeface="Cloud Loop Bold"/>
              </a:rPr>
              <a:t>ทำการคัดเลือก FEATURE ที่สำคัญ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METADATA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003720"/>
            <a:ext cx="15172664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cs typeface="Public Sans Bold"/>
              </a:rPr>
              <a:t>ข้อมูลเกี่ยวกับผลิตภัณฑ์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2291665" y="2940569"/>
            <a:ext cx="14740100" cy="501961"/>
            <a:chOff x="0" y="0"/>
            <a:chExt cx="19653467" cy="669281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66675"/>
              <a:ext cx="7066613" cy="5904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40"/>
                </a:lnSpc>
                <a:spcBef>
                  <a:spcPct val="0"/>
                </a:spcBef>
              </a:pPr>
              <a:r>
                <a:rPr lang="en-US" sz="2600" spc="590">
                  <a:solidFill>
                    <a:srgbClr val="2B2C30"/>
                  </a:solidFill>
                  <a:latin typeface="Public Sans Bold"/>
                </a:rPr>
                <a:t>TASTE EXPERIENCE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7426845" y="-38100"/>
              <a:ext cx="12226622" cy="7073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291"/>
                </a:lnSpc>
              </a:pPr>
              <a:r>
                <a:rPr lang="en-US" sz="3301" spc="16">
                  <a:solidFill>
                    <a:srgbClr val="2B2C30"/>
                  </a:solidFill>
                  <a:cs typeface="Cloud Loop"/>
                </a:rPr>
                <a:t>การให้คะแนนที่ได้จากการลองใช้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7017843" y="-66675"/>
              <a:ext cx="263180" cy="5904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40"/>
                </a:lnSpc>
                <a:spcBef>
                  <a:spcPct val="0"/>
                </a:spcBef>
              </a:pPr>
              <a:r>
                <a:rPr lang="en-US" sz="2600" spc="590">
                  <a:solidFill>
                    <a:srgbClr val="2B2C30"/>
                  </a:solidFill>
                  <a:latin typeface="Public Sans Bold"/>
                </a:rPr>
                <a:t>: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2291665" y="3728279"/>
            <a:ext cx="14740100" cy="1310660"/>
            <a:chOff x="0" y="0"/>
            <a:chExt cx="19653467" cy="1747547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-66675"/>
              <a:ext cx="7066613" cy="18142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40"/>
                </a:lnSpc>
              </a:pPr>
              <a:r>
                <a:rPr lang="en-US" sz="2600" spc="590">
                  <a:solidFill>
                    <a:srgbClr val="2B2C30"/>
                  </a:solidFill>
                  <a:latin typeface="Public Sans Bold"/>
                </a:rPr>
                <a:t>Reasons preventingtrying</a:t>
              </a:r>
            </a:p>
            <a:p>
              <a:pPr>
                <a:lnSpc>
                  <a:spcPts val="3640"/>
                </a:lnSpc>
                <a:spcBef>
                  <a:spcPct val="0"/>
                </a:spcBef>
              </a:pP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7426845" y="-38100"/>
              <a:ext cx="12226622" cy="7073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291"/>
                </a:lnSpc>
              </a:pPr>
              <a:r>
                <a:rPr lang="en-US" sz="3301" spc="16">
                  <a:solidFill>
                    <a:srgbClr val="2B2C30"/>
                  </a:solidFill>
                  <a:cs typeface="Cloud Loop"/>
                </a:rPr>
                <a:t>เหตุผลที่ขัดขวางการลองใช้</a:t>
              </a:r>
              <a:r>
                <a:rPr lang="en-US" sz="3301" spc="16">
                  <a:solidFill>
                    <a:srgbClr val="2B2C30"/>
                  </a:solidFill>
                  <a:latin typeface="Cloud Loop"/>
                </a:rPr>
                <a:t> 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7017843" y="-66675"/>
              <a:ext cx="263180" cy="5904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40"/>
                </a:lnSpc>
                <a:spcBef>
                  <a:spcPct val="0"/>
                </a:spcBef>
              </a:pPr>
              <a:r>
                <a:rPr lang="en-US" sz="2600" spc="590">
                  <a:solidFill>
                    <a:srgbClr val="2B2C30"/>
                  </a:solidFill>
                  <a:latin typeface="Public Sans Bold"/>
                </a:rPr>
                <a:t>: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2291665" y="5019824"/>
            <a:ext cx="14740100" cy="501961"/>
            <a:chOff x="0" y="0"/>
            <a:chExt cx="19653467" cy="669281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-66675"/>
              <a:ext cx="7066613" cy="5904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40"/>
                </a:lnSpc>
                <a:spcBef>
                  <a:spcPct val="0"/>
                </a:spcBef>
              </a:pPr>
              <a:r>
                <a:rPr lang="en-US" sz="2600" spc="590">
                  <a:solidFill>
                    <a:srgbClr val="2B2C30"/>
                  </a:solidFill>
                  <a:latin typeface="Public Sans Bold"/>
                </a:rPr>
                <a:t>Tried before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7426845" y="-38100"/>
              <a:ext cx="12226622" cy="7073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291"/>
                </a:lnSpc>
              </a:pPr>
              <a:r>
                <a:rPr lang="en-US" sz="3301" spc="16">
                  <a:solidFill>
                    <a:srgbClr val="2B2C30"/>
                  </a:solidFill>
                  <a:cs typeface="Cloud Loop"/>
                </a:rPr>
                <a:t>ลองใช้สินค้าหรือบริการก่อนหน้า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7017843" y="-66675"/>
              <a:ext cx="263180" cy="5904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40"/>
                </a:lnSpc>
                <a:spcBef>
                  <a:spcPct val="0"/>
                </a:spcBef>
              </a:pPr>
              <a:r>
                <a:rPr lang="en-US" sz="2600" spc="590">
                  <a:solidFill>
                    <a:srgbClr val="2B2C30"/>
                  </a:solidFill>
                  <a:latin typeface="Public Sans Bold"/>
                </a:rPr>
                <a:t>: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2291665" y="5912309"/>
            <a:ext cx="14740100" cy="851757"/>
            <a:chOff x="0" y="0"/>
            <a:chExt cx="19653467" cy="1135676"/>
          </a:xfrm>
        </p:grpSpPr>
        <p:sp>
          <p:nvSpPr>
            <p:cNvPr name="TextBox 18" id="18"/>
            <p:cNvSpPr txBox="true"/>
            <p:nvPr/>
          </p:nvSpPr>
          <p:spPr>
            <a:xfrm rot="0">
              <a:off x="0" y="-66675"/>
              <a:ext cx="7066613" cy="12023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40"/>
                </a:lnSpc>
                <a:spcBef>
                  <a:spcPct val="0"/>
                </a:spcBef>
              </a:pPr>
              <a:r>
                <a:rPr lang="en-US" sz="2600" spc="590">
                  <a:solidFill>
                    <a:srgbClr val="2B2C30"/>
                  </a:solidFill>
                  <a:latin typeface="Public Sans Bold"/>
                </a:rPr>
                <a:t>IMPROVEMENTS DESIRED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7426845" y="-38100"/>
              <a:ext cx="12226622" cy="7073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291"/>
                </a:lnSpc>
              </a:pPr>
              <a:r>
                <a:rPr lang="en-US" sz="3301" spc="16">
                  <a:solidFill>
                    <a:srgbClr val="2B2C30"/>
                  </a:solidFill>
                  <a:cs typeface="Cloud Loop"/>
                </a:rPr>
                <a:t>การปรับปรุงที่ต้องการ</a:t>
              </a:r>
              <a:r>
                <a:rPr lang="en-US" sz="3301" spc="16">
                  <a:solidFill>
                    <a:srgbClr val="2B2C30"/>
                  </a:solidFill>
                  <a:latin typeface="Cloud Loop"/>
                </a:rPr>
                <a:t> 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7017843" y="-66675"/>
              <a:ext cx="263180" cy="5904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40"/>
                </a:lnSpc>
                <a:spcBef>
                  <a:spcPct val="0"/>
                </a:spcBef>
              </a:pPr>
              <a:r>
                <a:rPr lang="en-US" sz="2600" spc="590">
                  <a:solidFill>
                    <a:srgbClr val="2B2C30"/>
                  </a:solidFill>
                  <a:latin typeface="Public Sans Bold"/>
                </a:rPr>
                <a:t>: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2291665" y="7154591"/>
            <a:ext cx="14740100" cy="851757"/>
            <a:chOff x="0" y="0"/>
            <a:chExt cx="19653467" cy="1135676"/>
          </a:xfrm>
        </p:grpSpPr>
        <p:sp>
          <p:nvSpPr>
            <p:cNvPr name="TextBox 22" id="22"/>
            <p:cNvSpPr txBox="true"/>
            <p:nvPr/>
          </p:nvSpPr>
          <p:spPr>
            <a:xfrm rot="0">
              <a:off x="0" y="-66675"/>
              <a:ext cx="7066613" cy="12023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40"/>
                </a:lnSpc>
                <a:spcBef>
                  <a:spcPct val="0"/>
                </a:spcBef>
              </a:pPr>
              <a:r>
                <a:rPr lang="en-US" sz="2600" spc="590">
                  <a:solidFill>
                    <a:srgbClr val="2B2C30"/>
                  </a:solidFill>
                  <a:latin typeface="Public Sans Bold"/>
                </a:rPr>
                <a:t>Ingredients expected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7426845" y="-38100"/>
              <a:ext cx="12226622" cy="7073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291"/>
                </a:lnSpc>
              </a:pPr>
              <a:r>
                <a:rPr lang="en-US" sz="3301" spc="16">
                  <a:solidFill>
                    <a:srgbClr val="2B2C30"/>
                  </a:solidFill>
                  <a:cs typeface="Cloud Loop"/>
                </a:rPr>
                <a:t>ส่วนประกอบที่คาดหวัง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7017843" y="-66675"/>
              <a:ext cx="263180" cy="5904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40"/>
                </a:lnSpc>
                <a:spcBef>
                  <a:spcPct val="0"/>
                </a:spcBef>
              </a:pPr>
              <a:r>
                <a:rPr lang="en-US" sz="2600" spc="590">
                  <a:solidFill>
                    <a:srgbClr val="2B2C30"/>
                  </a:solidFill>
                  <a:latin typeface="Public Sans Bold"/>
                </a:rPr>
                <a:t>: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2291665" y="8292099"/>
            <a:ext cx="14740100" cy="501961"/>
            <a:chOff x="0" y="0"/>
            <a:chExt cx="19653467" cy="669281"/>
          </a:xfrm>
        </p:grpSpPr>
        <p:sp>
          <p:nvSpPr>
            <p:cNvPr name="TextBox 26" id="26"/>
            <p:cNvSpPr txBox="true"/>
            <p:nvPr/>
          </p:nvSpPr>
          <p:spPr>
            <a:xfrm rot="0">
              <a:off x="0" y="-66675"/>
              <a:ext cx="7066613" cy="5904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40"/>
                </a:lnSpc>
                <a:spcBef>
                  <a:spcPct val="0"/>
                </a:spcBef>
              </a:pPr>
              <a:r>
                <a:rPr lang="en-US" sz="2600" spc="590">
                  <a:solidFill>
                    <a:srgbClr val="2B2C30"/>
                  </a:solidFill>
                  <a:latin typeface="Public Sans Bold"/>
                </a:rPr>
                <a:t>Health concerns</a:t>
              </a:r>
            </a:p>
          </p:txBody>
        </p:sp>
        <p:sp>
          <p:nvSpPr>
            <p:cNvPr name="TextBox 27" id="27"/>
            <p:cNvSpPr txBox="true"/>
            <p:nvPr/>
          </p:nvSpPr>
          <p:spPr>
            <a:xfrm rot="0">
              <a:off x="7426845" y="-38100"/>
              <a:ext cx="12226622" cy="7073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291"/>
                </a:lnSpc>
              </a:pPr>
              <a:r>
                <a:rPr lang="en-US" sz="3301" spc="16">
                  <a:solidFill>
                    <a:srgbClr val="2B2C30"/>
                  </a:solidFill>
                  <a:cs typeface="Cloud Loop"/>
                </a:rPr>
                <a:t>ความกังวลในเรื่องสุขภาพ</a:t>
              </a:r>
              <a:r>
                <a:rPr lang="en-US" sz="3301" spc="16">
                  <a:solidFill>
                    <a:srgbClr val="2B2C30"/>
                  </a:solidFill>
                  <a:latin typeface="Cloud Loop"/>
                </a:rPr>
                <a:t> </a:t>
              </a:r>
            </a:p>
          </p:txBody>
        </p:sp>
        <p:sp>
          <p:nvSpPr>
            <p:cNvPr name="TextBox 28" id="28"/>
            <p:cNvSpPr txBox="true"/>
            <p:nvPr/>
          </p:nvSpPr>
          <p:spPr>
            <a:xfrm rot="0">
              <a:off x="7017843" y="-66675"/>
              <a:ext cx="263180" cy="5904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40"/>
                </a:lnSpc>
                <a:spcBef>
                  <a:spcPct val="0"/>
                </a:spcBef>
              </a:pPr>
              <a:r>
                <a:rPr lang="en-US" sz="2600" spc="590">
                  <a:solidFill>
                    <a:srgbClr val="2B2C30"/>
                  </a:solidFill>
                  <a:latin typeface="Public Sans Bold"/>
                </a:rPr>
                <a:t>: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2291665" y="9079809"/>
            <a:ext cx="14740100" cy="851757"/>
            <a:chOff x="0" y="0"/>
            <a:chExt cx="19653467" cy="1135676"/>
          </a:xfrm>
        </p:grpSpPr>
        <p:sp>
          <p:nvSpPr>
            <p:cNvPr name="TextBox 30" id="30"/>
            <p:cNvSpPr txBox="true"/>
            <p:nvPr/>
          </p:nvSpPr>
          <p:spPr>
            <a:xfrm rot="0">
              <a:off x="0" y="-66675"/>
              <a:ext cx="7066613" cy="12023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40"/>
                </a:lnSpc>
                <a:spcBef>
                  <a:spcPct val="0"/>
                </a:spcBef>
              </a:pPr>
              <a:r>
                <a:rPr lang="en-US" sz="2600" spc="590">
                  <a:solidFill>
                    <a:srgbClr val="2B2C30"/>
                  </a:solidFill>
                  <a:latin typeface="Public Sans Bold"/>
                </a:rPr>
                <a:t>Interest in natural or organic</a:t>
              </a:r>
            </a:p>
          </p:txBody>
        </p:sp>
        <p:sp>
          <p:nvSpPr>
            <p:cNvPr name="TextBox 31" id="31"/>
            <p:cNvSpPr txBox="true"/>
            <p:nvPr/>
          </p:nvSpPr>
          <p:spPr>
            <a:xfrm rot="0">
              <a:off x="7426845" y="-38100"/>
              <a:ext cx="12226622" cy="7073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291"/>
                </a:lnSpc>
              </a:pPr>
              <a:r>
                <a:rPr lang="en-US" sz="3301" spc="16">
                  <a:solidFill>
                    <a:srgbClr val="2B2C30"/>
                  </a:solidFill>
                  <a:cs typeface="Cloud Loop"/>
                </a:rPr>
                <a:t>ความสนใจในสินค้าธรรมชาติหรืออินทรีย์</a:t>
              </a:r>
            </a:p>
          </p:txBody>
        </p:sp>
        <p:sp>
          <p:nvSpPr>
            <p:cNvPr name="TextBox 32" id="32"/>
            <p:cNvSpPr txBox="true"/>
            <p:nvPr/>
          </p:nvSpPr>
          <p:spPr>
            <a:xfrm rot="0">
              <a:off x="7017843" y="-66675"/>
              <a:ext cx="263180" cy="5904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40"/>
                </a:lnSpc>
                <a:spcBef>
                  <a:spcPct val="0"/>
                </a:spcBef>
              </a:pPr>
              <a:r>
                <a:rPr lang="en-US" sz="2600" spc="590">
                  <a:solidFill>
                    <a:srgbClr val="2B2C30"/>
                  </a:solidFill>
                  <a:latin typeface="Public Sans Bold"/>
                </a:rPr>
                <a:t>:</a:t>
              </a:r>
            </a:p>
          </p:txBody>
        </p:sp>
      </p:grpSp>
      <p:sp>
        <p:nvSpPr>
          <p:cNvPr name="Freeform 33" id="33"/>
          <p:cNvSpPr/>
          <p:nvPr/>
        </p:nvSpPr>
        <p:spPr>
          <a:xfrm flipH="false" flipV="false" rot="0">
            <a:off x="14003519" y="1760761"/>
            <a:ext cx="7917074" cy="8678697"/>
          </a:xfrm>
          <a:custGeom>
            <a:avLst/>
            <a:gdLst/>
            <a:ahLst/>
            <a:cxnLst/>
            <a:rect r="r" b="b" t="t" l="l"/>
            <a:pathLst>
              <a:path h="8678697" w="7917074">
                <a:moveTo>
                  <a:pt x="0" y="0"/>
                </a:moveTo>
                <a:lnTo>
                  <a:pt x="7917073" y="0"/>
                </a:lnTo>
                <a:lnTo>
                  <a:pt x="7917073" y="8678697"/>
                </a:lnTo>
                <a:lnTo>
                  <a:pt x="0" y="86786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</a:blip>
            <a:stretch>
              <a:fillRect l="-32266" t="0" r="-32266" b="0"/>
            </a:stretch>
          </a:blipFill>
        </p:spPr>
      </p:sp>
    </p:spTree>
  </p:cSld>
  <p:clrMapOvr>
    <a:masterClrMapping/>
  </p:clrMapOvr>
</p:sld>
</file>

<file path=ppt/slides/slide5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4834572" y="5040200"/>
            <a:ext cx="7729072" cy="4081729"/>
          </a:xfrm>
          <a:custGeom>
            <a:avLst/>
            <a:gdLst/>
            <a:ahLst/>
            <a:cxnLst/>
            <a:rect r="r" b="b" t="t" l="l"/>
            <a:pathLst>
              <a:path h="4081729" w="7729072">
                <a:moveTo>
                  <a:pt x="0" y="0"/>
                </a:moveTo>
                <a:lnTo>
                  <a:pt x="7729072" y="0"/>
                </a:lnTo>
                <a:lnTo>
                  <a:pt x="7729072" y="4081728"/>
                </a:lnTo>
                <a:lnTo>
                  <a:pt x="0" y="40817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cs typeface="Public Sans Bold"/>
              </a:rPr>
              <a:t>ประเด็นที่น่าสนใจ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07746" y="2222795"/>
            <a:ext cx="15172664" cy="1970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</a:pPr>
            <a:r>
              <a:rPr lang="en-US" sz="3714" spc="843">
                <a:solidFill>
                  <a:srgbClr val="2B2C30"/>
                </a:solidFill>
                <a:latin typeface="Public Sans Bold"/>
                <a:cs typeface="Public Sans Bold"/>
              </a:rPr>
              <a:t>5. การจำแนกแบรนด์เครื่องดื่ม</a:t>
            </a:r>
          </a:p>
          <a:p>
            <a:pPr>
              <a:lnSpc>
                <a:spcPts val="5200"/>
              </a:lnSpc>
            </a:pPr>
            <a:r>
              <a:rPr lang="en-US" sz="3714" spc="843">
                <a:solidFill>
                  <a:srgbClr val="2B2C30"/>
                </a:solidFill>
                <a:latin typeface="Public Sans Bold"/>
                <a:cs typeface="Public Sans Bold"/>
              </a:rPr>
              <a:t> (Machine Learning)(ต่อ)</a:t>
            </a:r>
          </a:p>
          <a:p>
            <a:pPr>
              <a:lnSpc>
                <a:spcPts val="5200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2172064" y="3817852"/>
            <a:ext cx="13054088" cy="5079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59"/>
              </a:lnSpc>
              <a:spcBef>
                <a:spcPct val="0"/>
              </a:spcBef>
            </a:pPr>
            <a:r>
              <a:rPr lang="en-US" sz="2899" spc="658">
                <a:solidFill>
                  <a:srgbClr val="2B2C30"/>
                </a:solidFill>
                <a:latin typeface="Public Sans Bold"/>
              </a:rPr>
              <a:t>5.1 FEATURE IMPORTANCE (RANDOM FOREST)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094115" y="9322259"/>
            <a:ext cx="5630364" cy="473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00"/>
              </a:lnSpc>
              <a:spcBef>
                <a:spcPct val="0"/>
              </a:spcBef>
            </a:pPr>
            <a:r>
              <a:rPr lang="en-US" sz="2714" spc="616">
                <a:solidFill>
                  <a:srgbClr val="2B2C30"/>
                </a:solidFill>
                <a:latin typeface="Cloud Loop Bold"/>
                <a:cs typeface="Cloud Loop Bold"/>
              </a:rPr>
              <a:t>FEATUREที่ได้จากการคัดเลือก</a:t>
            </a:r>
          </a:p>
        </p:txBody>
      </p:sp>
    </p:spTree>
  </p:cSld>
  <p:clrMapOvr>
    <a:masterClrMapping/>
  </p:clrMapOvr>
</p:sld>
</file>

<file path=ppt/slides/slide51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cs typeface="Public Sans Bold"/>
              </a:rPr>
              <a:t>ประเด็นที่น่าสนใจ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507746" y="2222795"/>
            <a:ext cx="15172664" cy="1970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</a:pPr>
            <a:r>
              <a:rPr lang="en-US" sz="3714" spc="843">
                <a:solidFill>
                  <a:srgbClr val="2B2C30"/>
                </a:solidFill>
                <a:latin typeface="Public Sans Bold"/>
                <a:cs typeface="Public Sans Bold"/>
              </a:rPr>
              <a:t>5. การจำแนกแบรนด์เครื่องดื่ม</a:t>
            </a:r>
          </a:p>
          <a:p>
            <a:pPr>
              <a:lnSpc>
                <a:spcPts val="5200"/>
              </a:lnSpc>
            </a:pPr>
            <a:r>
              <a:rPr lang="en-US" sz="3714" spc="843">
                <a:solidFill>
                  <a:srgbClr val="2B2C30"/>
                </a:solidFill>
                <a:latin typeface="Public Sans Bold"/>
                <a:cs typeface="Public Sans Bold"/>
              </a:rPr>
              <a:t> (Machine Learning)(ต่อ)</a:t>
            </a:r>
          </a:p>
          <a:p>
            <a:pPr>
              <a:lnSpc>
                <a:spcPts val="5200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2172064" y="3817852"/>
            <a:ext cx="13054088" cy="5079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59"/>
              </a:lnSpc>
              <a:spcBef>
                <a:spcPct val="0"/>
              </a:spcBef>
            </a:pPr>
            <a:r>
              <a:rPr lang="en-US" sz="2899" spc="658">
                <a:solidFill>
                  <a:srgbClr val="2B2C30"/>
                </a:solidFill>
                <a:latin typeface="Public Sans Bold"/>
                <a:cs typeface="Public Sans Bold"/>
              </a:rPr>
              <a:t>5.2 การประเมินประสิทธิภาพโมเดล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172064" y="3828951"/>
            <a:ext cx="9382606" cy="5460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233"/>
              </a:lnSpc>
            </a:pPr>
          </a:p>
          <a:p>
            <a:pPr>
              <a:lnSpc>
                <a:spcPts val="6233"/>
              </a:lnSpc>
            </a:pPr>
            <a:r>
              <a:rPr lang="en-US" sz="2899" spc="658">
                <a:solidFill>
                  <a:srgbClr val="2B2C30"/>
                </a:solidFill>
                <a:latin typeface="Public Sans Bold"/>
              </a:rPr>
              <a:t>1. DecisionTreeClassifier</a:t>
            </a:r>
          </a:p>
          <a:p>
            <a:pPr>
              <a:lnSpc>
                <a:spcPts val="6233"/>
              </a:lnSpc>
            </a:pPr>
            <a:r>
              <a:rPr lang="en-US" sz="2899" spc="658">
                <a:solidFill>
                  <a:srgbClr val="2B2C30"/>
                </a:solidFill>
                <a:latin typeface="Public Sans Bold"/>
              </a:rPr>
              <a:t>2. RandomForestClassifier </a:t>
            </a:r>
          </a:p>
          <a:p>
            <a:pPr>
              <a:lnSpc>
                <a:spcPts val="6233"/>
              </a:lnSpc>
            </a:pPr>
            <a:r>
              <a:rPr lang="en-US" sz="2899" spc="658">
                <a:solidFill>
                  <a:srgbClr val="2B2C30"/>
                </a:solidFill>
                <a:latin typeface="Public Sans Bold"/>
              </a:rPr>
              <a:t>3. GradientBoostingClassifier</a:t>
            </a:r>
          </a:p>
          <a:p>
            <a:pPr>
              <a:lnSpc>
                <a:spcPts val="6233"/>
              </a:lnSpc>
            </a:pPr>
            <a:r>
              <a:rPr lang="en-US" sz="2899" spc="663">
                <a:solidFill>
                  <a:srgbClr val="2B2C30"/>
                </a:solidFill>
                <a:latin typeface="Public Sans Bold"/>
              </a:rPr>
              <a:t>4. KNeighborsClassifier</a:t>
            </a:r>
          </a:p>
          <a:p>
            <a:pPr>
              <a:lnSpc>
                <a:spcPts val="6233"/>
              </a:lnSpc>
            </a:pPr>
            <a:r>
              <a:rPr lang="en-US" sz="2899" spc="658">
                <a:solidFill>
                  <a:srgbClr val="2B2C30"/>
                </a:solidFill>
                <a:latin typeface="Public Sans Bold"/>
              </a:rPr>
              <a:t>5. LogisticRegression</a:t>
            </a:r>
          </a:p>
          <a:p>
            <a:pPr>
              <a:lnSpc>
                <a:spcPts val="6233"/>
              </a:lnSpc>
            </a:pPr>
          </a:p>
        </p:txBody>
      </p:sp>
      <p:sp>
        <p:nvSpPr>
          <p:cNvPr name="AutoShape 7" id="7"/>
          <p:cNvSpPr/>
          <p:nvPr/>
        </p:nvSpPr>
        <p:spPr>
          <a:xfrm flipV="true">
            <a:off x="11554670" y="3884527"/>
            <a:ext cx="0" cy="5166612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12210518" y="4772983"/>
            <a:ext cx="5461394" cy="31348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38"/>
              </a:lnSpc>
            </a:pPr>
            <a:r>
              <a:rPr lang="en-US" sz="2956" spc="671">
                <a:solidFill>
                  <a:srgbClr val="2B2C30"/>
                </a:solidFill>
                <a:latin typeface="Cloud Loop"/>
              </a:rPr>
              <a:t>1.TRAIN TEST SPLIT</a:t>
            </a:r>
          </a:p>
          <a:p>
            <a:pPr algn="just">
              <a:lnSpc>
                <a:spcPts val="4138"/>
              </a:lnSpc>
            </a:pPr>
            <a:r>
              <a:rPr lang="en-US" sz="2956" spc="671">
                <a:solidFill>
                  <a:srgbClr val="2B2C30"/>
                </a:solidFill>
                <a:latin typeface="Cloud Loop"/>
                <a:cs typeface="Cloud Loop"/>
              </a:rPr>
              <a:t>2.วัดประสิทธิภาพโมเดล</a:t>
            </a:r>
          </a:p>
          <a:p>
            <a:pPr algn="just">
              <a:lnSpc>
                <a:spcPts val="4138"/>
              </a:lnSpc>
            </a:pPr>
            <a:r>
              <a:rPr lang="en-US" sz="2956" spc="671">
                <a:solidFill>
                  <a:srgbClr val="2B2C30"/>
                </a:solidFill>
                <a:latin typeface="Cloud Loop"/>
                <a:cs typeface="Cloud Loop"/>
              </a:rPr>
              <a:t>3.สรุปผลจากการประเมินประสิทธิภาพโมเดล</a:t>
            </a:r>
          </a:p>
          <a:p>
            <a:pPr algn="just">
              <a:lnSpc>
                <a:spcPts val="4138"/>
              </a:lnSpc>
            </a:pPr>
          </a:p>
          <a:p>
            <a:pPr algn="just">
              <a:lnSpc>
                <a:spcPts val="4138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2210518" y="3971766"/>
            <a:ext cx="5461394" cy="5154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38"/>
              </a:lnSpc>
              <a:spcBef>
                <a:spcPct val="0"/>
              </a:spcBef>
            </a:pPr>
            <a:r>
              <a:rPr lang="en-US" sz="2956" spc="671">
                <a:solidFill>
                  <a:srgbClr val="2B2C30"/>
                </a:solidFill>
                <a:cs typeface="Cloud Loop Bold"/>
              </a:rPr>
              <a:t>ขั้นตอนการจำแนกคลาส</a:t>
            </a:r>
          </a:p>
        </p:txBody>
      </p:sp>
    </p:spTree>
  </p:cSld>
  <p:clrMapOvr>
    <a:masterClrMapping/>
  </p:clrMapOvr>
</p:sld>
</file>

<file path=ppt/slides/slide5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507746" y="2222795"/>
            <a:ext cx="15172664" cy="1970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</a:pPr>
            <a:r>
              <a:rPr lang="en-US" sz="3714" spc="843">
                <a:solidFill>
                  <a:srgbClr val="2B2C30"/>
                </a:solidFill>
                <a:latin typeface="Public Sans Bold"/>
                <a:cs typeface="Public Sans Bold"/>
              </a:rPr>
              <a:t>5. การจำแนกแบรนด์เครื่องดื่ม</a:t>
            </a:r>
          </a:p>
          <a:p>
            <a:pPr>
              <a:lnSpc>
                <a:spcPts val="5200"/>
              </a:lnSpc>
            </a:pPr>
            <a:r>
              <a:rPr lang="en-US" sz="3714" spc="843">
                <a:solidFill>
                  <a:srgbClr val="2B2C30"/>
                </a:solidFill>
                <a:latin typeface="Public Sans Bold"/>
                <a:cs typeface="Public Sans Bold"/>
              </a:rPr>
              <a:t> (Machine Learning)(ต่อ)</a:t>
            </a:r>
          </a:p>
          <a:p>
            <a:pPr>
              <a:lnSpc>
                <a:spcPts val="5200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2557510" y="3817857"/>
            <a:ext cx="13054088" cy="1022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59"/>
              </a:lnSpc>
            </a:pPr>
            <a:r>
              <a:rPr lang="en-US" sz="2899" spc="658">
                <a:solidFill>
                  <a:srgbClr val="2B2C30"/>
                </a:solidFill>
                <a:latin typeface="Public Sans Bold"/>
              </a:rPr>
              <a:t>5.2.1 DECISIONTREE</a:t>
            </a:r>
          </a:p>
          <a:p>
            <a:pPr>
              <a:lnSpc>
                <a:spcPts val="4059"/>
              </a:lnSpc>
              <a:spcBef>
                <a:spcPct val="0"/>
              </a:spcBef>
            </a:pPr>
          </a:p>
        </p:txBody>
      </p:sp>
      <p:sp>
        <p:nvSpPr>
          <p:cNvPr name="AutoShape 5" id="5"/>
          <p:cNvSpPr/>
          <p:nvPr/>
        </p:nvSpPr>
        <p:spPr>
          <a:xfrm flipH="true" flipV="true">
            <a:off x="9084984" y="4840769"/>
            <a:ext cx="4332" cy="4813668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507746" y="4840769"/>
            <a:ext cx="6487785" cy="3837669"/>
          </a:xfrm>
          <a:custGeom>
            <a:avLst/>
            <a:gdLst/>
            <a:ahLst/>
            <a:cxnLst/>
            <a:rect r="r" b="b" t="t" l="l"/>
            <a:pathLst>
              <a:path h="3837669" w="6487785">
                <a:moveTo>
                  <a:pt x="0" y="0"/>
                </a:moveTo>
                <a:lnTo>
                  <a:pt x="6487786" y="0"/>
                </a:lnTo>
                <a:lnTo>
                  <a:pt x="6487786" y="3837669"/>
                </a:lnTo>
                <a:lnTo>
                  <a:pt x="0" y="38376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cs typeface="Public Sans Bold"/>
              </a:rPr>
              <a:t>ประเด็นที่น่าสนใจ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41112" y="8834728"/>
            <a:ext cx="6499900" cy="506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18"/>
              </a:lnSpc>
              <a:spcBef>
                <a:spcPct val="0"/>
              </a:spcBef>
            </a:pPr>
            <a:r>
              <a:rPr lang="en-US" sz="2870" spc="651">
                <a:solidFill>
                  <a:srgbClr val="2B2C30"/>
                </a:solidFill>
                <a:latin typeface="Cloud Loop Bold"/>
              </a:rPr>
              <a:t>CLASSIFICATION REPORT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569939" y="4926494"/>
            <a:ext cx="8180781" cy="10129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19666" indent="-309833" lvl="1">
              <a:lnSpc>
                <a:spcPts val="4018"/>
              </a:lnSpc>
              <a:buAutoNum type="arabicPeriod" startAt="1"/>
            </a:pPr>
            <a:r>
              <a:rPr lang="en-US" sz="2870" spc="651">
                <a:solidFill>
                  <a:srgbClr val="2B2C30"/>
                </a:solidFill>
                <a:latin typeface="Cloud Loop Bold"/>
                <a:cs typeface="Cloud Loop Bold"/>
              </a:rPr>
              <a:t>สร้าง DECISIONTREECLASSIFIER</a:t>
            </a:r>
          </a:p>
          <a:p>
            <a:pPr>
              <a:lnSpc>
                <a:spcPts val="4018"/>
              </a:lnSpc>
              <a:spcBef>
                <a:spcPct val="0"/>
              </a:spcBef>
            </a:pPr>
            <a:r>
              <a:rPr lang="en-US" sz="2870" spc="651">
                <a:solidFill>
                  <a:srgbClr val="2B2C30"/>
                </a:solidFill>
                <a:latin typeface="Cloud Loop Bold"/>
                <a:cs typeface="Cloud Loop Bold"/>
              </a:rPr>
              <a:t>โดยกำหนด RANDOM STATE = 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774925" y="6191511"/>
            <a:ext cx="8180781" cy="5081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18"/>
              </a:lnSpc>
              <a:spcBef>
                <a:spcPct val="0"/>
              </a:spcBef>
            </a:pPr>
            <a:r>
              <a:rPr lang="en-US" sz="2870" spc="651">
                <a:solidFill>
                  <a:srgbClr val="2B2C30"/>
                </a:solidFill>
                <a:latin typeface="Cloud Loop Bold"/>
                <a:cs typeface="Cloud Loop Bold"/>
              </a:rPr>
              <a:t>2. ทำนายค่าที่ได้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774925" y="7128259"/>
            <a:ext cx="8180781" cy="5081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18"/>
              </a:lnSpc>
              <a:spcBef>
                <a:spcPct val="0"/>
              </a:spcBef>
            </a:pPr>
            <a:r>
              <a:rPr lang="en-US" sz="2870" spc="651">
                <a:solidFill>
                  <a:srgbClr val="2B2C30"/>
                </a:solidFill>
                <a:latin typeface="Cloud Loop Bold"/>
                <a:cs typeface="Cloud Loop Bold"/>
              </a:rPr>
              <a:t>3. สรุปผลจากการประเมินโมเดล</a:t>
            </a:r>
          </a:p>
        </p:txBody>
      </p:sp>
    </p:spTree>
  </p:cSld>
  <p:clrMapOvr>
    <a:masterClrMapping/>
  </p:clrMapOvr>
</p:sld>
</file>

<file path=ppt/slides/slide5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2172064" y="3817852"/>
            <a:ext cx="13054088" cy="15378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59"/>
              </a:lnSpc>
            </a:pPr>
            <a:r>
              <a:rPr lang="en-US" sz="2899" spc="658">
                <a:solidFill>
                  <a:srgbClr val="2B2C30"/>
                </a:solidFill>
                <a:latin typeface="Public Sans Bold"/>
              </a:rPr>
              <a:t>5.2.2 RANDOMFOREST</a:t>
            </a:r>
          </a:p>
          <a:p>
            <a:pPr>
              <a:lnSpc>
                <a:spcPts val="4059"/>
              </a:lnSpc>
            </a:pPr>
          </a:p>
          <a:p>
            <a:pPr>
              <a:lnSpc>
                <a:spcPts val="4059"/>
              </a:lnSpc>
              <a:spcBef>
                <a:spcPct val="0"/>
              </a:spcBef>
            </a:pPr>
          </a:p>
        </p:txBody>
      </p:sp>
      <p:grpSp>
        <p:nvGrpSpPr>
          <p:cNvPr name="Group 4" id="4"/>
          <p:cNvGrpSpPr/>
          <p:nvPr/>
        </p:nvGrpSpPr>
        <p:grpSpPr>
          <a:xfrm rot="0">
            <a:off x="1341112" y="4840765"/>
            <a:ext cx="16553099" cy="4813676"/>
            <a:chOff x="0" y="0"/>
            <a:chExt cx="22070798" cy="6418235"/>
          </a:xfrm>
        </p:grpSpPr>
        <p:sp>
          <p:nvSpPr>
            <p:cNvPr name="AutoShape 5" id="5"/>
            <p:cNvSpPr/>
            <p:nvPr/>
          </p:nvSpPr>
          <p:spPr>
            <a:xfrm flipH="true" flipV="true">
              <a:off x="10325163" y="6"/>
              <a:ext cx="5776" cy="6418223"/>
            </a:xfrm>
            <a:prstGeom prst="line">
              <a:avLst/>
            </a:prstGeom>
            <a:ln cap="flat" w="12700">
              <a:solidFill>
                <a:srgbClr val="2B2C3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6" id="6"/>
            <p:cNvSpPr txBox="true"/>
            <p:nvPr/>
          </p:nvSpPr>
          <p:spPr>
            <a:xfrm rot="0">
              <a:off x="0" y="5350685"/>
              <a:ext cx="8666534" cy="65040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018"/>
                </a:lnSpc>
                <a:spcBef>
                  <a:spcPct val="0"/>
                </a:spcBef>
              </a:pPr>
              <a:r>
                <a:rPr lang="en-US" sz="2870" spc="651">
                  <a:solidFill>
                    <a:srgbClr val="2B2C30"/>
                  </a:solidFill>
                  <a:latin typeface="Cloud Loop Bold"/>
                </a:rPr>
                <a:t>CLASSIFICATION REPORT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10971770" y="139706"/>
              <a:ext cx="10907708" cy="33444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018"/>
                </a:lnSpc>
              </a:pPr>
              <a:r>
                <a:rPr lang="en-US" sz="2870" spc="651">
                  <a:solidFill>
                    <a:srgbClr val="2B2C30"/>
                  </a:solidFill>
                  <a:latin typeface="Cloud Loop Bold"/>
                  <a:cs typeface="Cloud Loop Bold"/>
                </a:rPr>
                <a:t>1.สร้าง RANDOMFORESTCLASSIFIER</a:t>
              </a:r>
            </a:p>
            <a:p>
              <a:pPr>
                <a:lnSpc>
                  <a:spcPts val="4018"/>
                </a:lnSpc>
              </a:pPr>
              <a:r>
                <a:rPr lang="en-US" sz="2870" spc="651">
                  <a:solidFill>
                    <a:srgbClr val="2B2C30"/>
                  </a:solidFill>
                  <a:latin typeface="Cloud Loop Bold"/>
                  <a:cs typeface="Cloud Loop Bold"/>
                </a:rPr>
                <a:t>โดยกำหนด CLASS_WEIGHT='BALANCED' และ RANDOM_STATE=0</a:t>
              </a:r>
            </a:p>
            <a:p>
              <a:pPr>
                <a:lnSpc>
                  <a:spcPts val="4018"/>
                </a:lnSpc>
                <a:spcBef>
                  <a:spcPct val="0"/>
                </a:spcBef>
              </a:pP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11163090" y="3120054"/>
              <a:ext cx="10907708" cy="13251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018"/>
                </a:lnSpc>
                <a:spcBef>
                  <a:spcPct val="0"/>
                </a:spcBef>
              </a:pPr>
              <a:r>
                <a:rPr lang="en-US" sz="2870" spc="651">
                  <a:solidFill>
                    <a:srgbClr val="2B2C30"/>
                  </a:solidFill>
                  <a:latin typeface="Cloud Loop Bold"/>
                  <a:cs typeface="Cloud Loop Bold"/>
                </a:rPr>
                <a:t>2. สร้าง GRIDSEARCH CV โดยกำหนด CV = 10 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11163090" y="5766132"/>
              <a:ext cx="10907708" cy="6520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018"/>
                </a:lnSpc>
                <a:spcBef>
                  <a:spcPct val="0"/>
                </a:spcBef>
              </a:pPr>
              <a:r>
                <a:rPr lang="en-US" sz="2870" spc="651">
                  <a:solidFill>
                    <a:srgbClr val="2B2C30"/>
                  </a:solidFill>
                  <a:latin typeface="Cloud Loop Bold"/>
                  <a:cs typeface="Cloud Loop Bold"/>
                </a:rPr>
                <a:t>4. สรุปผลจากการประเมินโมเดล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11163090" y="4838952"/>
              <a:ext cx="10907708" cy="6520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018"/>
                </a:lnSpc>
                <a:spcBef>
                  <a:spcPct val="0"/>
                </a:spcBef>
              </a:pPr>
              <a:r>
                <a:rPr lang="en-US" sz="2870" spc="651">
                  <a:solidFill>
                    <a:srgbClr val="2B2C30"/>
                  </a:solidFill>
                  <a:latin typeface="Cloud Loop Bold"/>
                  <a:cs typeface="Cloud Loop Bold"/>
                </a:rPr>
                <a:t>3. ทำนายค่าที่ได้</a:t>
              </a: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507746" y="4840765"/>
            <a:ext cx="6141792" cy="3724035"/>
          </a:xfrm>
          <a:custGeom>
            <a:avLst/>
            <a:gdLst/>
            <a:ahLst/>
            <a:cxnLst/>
            <a:rect r="r" b="b" t="t" l="l"/>
            <a:pathLst>
              <a:path h="3724035" w="6141792">
                <a:moveTo>
                  <a:pt x="0" y="0"/>
                </a:moveTo>
                <a:lnTo>
                  <a:pt x="6141793" y="0"/>
                </a:lnTo>
                <a:lnTo>
                  <a:pt x="6141793" y="3724034"/>
                </a:lnTo>
                <a:lnTo>
                  <a:pt x="0" y="37240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cs typeface="Public Sans Bold"/>
              </a:rPr>
              <a:t>ประเด็นที่น่าสนใจ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507746" y="2222795"/>
            <a:ext cx="15172664" cy="1970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</a:pPr>
            <a:r>
              <a:rPr lang="en-US" sz="3714" spc="843">
                <a:solidFill>
                  <a:srgbClr val="2B2C30"/>
                </a:solidFill>
                <a:latin typeface="Public Sans Bold"/>
                <a:cs typeface="Public Sans Bold"/>
              </a:rPr>
              <a:t>5. การจำแนกแบรนด์เครื่องดื่ม</a:t>
            </a:r>
          </a:p>
          <a:p>
            <a:pPr>
              <a:lnSpc>
                <a:spcPts val="5200"/>
              </a:lnSpc>
            </a:pPr>
            <a:r>
              <a:rPr lang="en-US" sz="3714" spc="843">
                <a:solidFill>
                  <a:srgbClr val="2B2C30"/>
                </a:solidFill>
                <a:latin typeface="Public Sans Bold"/>
                <a:cs typeface="Public Sans Bold"/>
              </a:rPr>
              <a:t> (Machine Learning)(ต่อ)</a:t>
            </a:r>
          </a:p>
          <a:p>
            <a:pPr>
              <a:lnSpc>
                <a:spcPts val="52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2172064" y="3817852"/>
            <a:ext cx="13054088" cy="20527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59"/>
              </a:lnSpc>
            </a:pPr>
            <a:r>
              <a:rPr lang="en-US" sz="2899" spc="658">
                <a:solidFill>
                  <a:srgbClr val="2B2C30"/>
                </a:solidFill>
                <a:latin typeface="Public Sans Bold"/>
              </a:rPr>
              <a:t>5.2.3 GRADIENTBOOSTING</a:t>
            </a:r>
          </a:p>
          <a:p>
            <a:pPr>
              <a:lnSpc>
                <a:spcPts val="4059"/>
              </a:lnSpc>
            </a:pPr>
          </a:p>
          <a:p>
            <a:pPr>
              <a:lnSpc>
                <a:spcPts val="4059"/>
              </a:lnSpc>
            </a:pPr>
          </a:p>
          <a:p>
            <a:pPr>
              <a:lnSpc>
                <a:spcPts val="4059"/>
              </a:lnSpc>
              <a:spcBef>
                <a:spcPct val="0"/>
              </a:spcBef>
            </a:pPr>
          </a:p>
        </p:txBody>
      </p:sp>
      <p:sp>
        <p:nvSpPr>
          <p:cNvPr name="AutoShape 4" id="4"/>
          <p:cNvSpPr/>
          <p:nvPr/>
        </p:nvSpPr>
        <p:spPr>
          <a:xfrm flipH="true" flipV="true">
            <a:off x="9084984" y="4840769"/>
            <a:ext cx="4332" cy="4813668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507746" y="4698164"/>
            <a:ext cx="6243712" cy="3753445"/>
          </a:xfrm>
          <a:custGeom>
            <a:avLst/>
            <a:gdLst/>
            <a:ahLst/>
            <a:cxnLst/>
            <a:rect r="r" b="b" t="t" l="l"/>
            <a:pathLst>
              <a:path h="3753445" w="6243712">
                <a:moveTo>
                  <a:pt x="0" y="0"/>
                </a:moveTo>
                <a:lnTo>
                  <a:pt x="6243712" y="0"/>
                </a:lnTo>
                <a:lnTo>
                  <a:pt x="6243712" y="3753445"/>
                </a:lnTo>
                <a:lnTo>
                  <a:pt x="0" y="37534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341112" y="8834728"/>
            <a:ext cx="6499900" cy="506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18"/>
              </a:lnSpc>
              <a:spcBef>
                <a:spcPct val="0"/>
              </a:spcBef>
            </a:pPr>
            <a:r>
              <a:rPr lang="en-US" sz="2870" spc="651">
                <a:solidFill>
                  <a:srgbClr val="2B2C30"/>
                </a:solidFill>
                <a:latin typeface="Cloud Loop Bold"/>
              </a:rPr>
              <a:t>CLASSIFICATION REPORT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569939" y="4926494"/>
            <a:ext cx="8180781" cy="20225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18"/>
              </a:lnSpc>
            </a:pPr>
            <a:r>
              <a:rPr lang="en-US" sz="2870" spc="651">
                <a:solidFill>
                  <a:srgbClr val="2B2C30"/>
                </a:solidFill>
                <a:latin typeface="Cloud Loop Bold"/>
                <a:cs typeface="Cloud Loop Bold"/>
              </a:rPr>
              <a:t>1.สร้างGRADIENTBOOSTING</a:t>
            </a:r>
          </a:p>
          <a:p>
            <a:pPr>
              <a:lnSpc>
                <a:spcPts val="4018"/>
              </a:lnSpc>
            </a:pPr>
            <a:r>
              <a:rPr lang="en-US" sz="2870" spc="651">
                <a:solidFill>
                  <a:srgbClr val="2B2C30"/>
                </a:solidFill>
                <a:latin typeface="Cloud Loop Bold"/>
              </a:rPr>
              <a:t>CLASSIFIER </a:t>
            </a:r>
            <a:r>
              <a:rPr lang="en-US" sz="2870" spc="651">
                <a:solidFill>
                  <a:srgbClr val="2B2C30"/>
                </a:solidFill>
                <a:cs typeface="Cloud Loop Bold"/>
              </a:rPr>
              <a:t>โดยกำหนด </a:t>
            </a:r>
          </a:p>
          <a:p>
            <a:pPr>
              <a:lnSpc>
                <a:spcPts val="4018"/>
              </a:lnSpc>
            </a:pPr>
            <a:r>
              <a:rPr lang="en-US" sz="2870" spc="651">
                <a:solidFill>
                  <a:srgbClr val="2B2C30"/>
                </a:solidFill>
                <a:latin typeface="Cloud Loop Bold"/>
              </a:rPr>
              <a:t>LEARNING RATE = 0.5</a:t>
            </a:r>
          </a:p>
          <a:p>
            <a:pPr>
              <a:lnSpc>
                <a:spcPts val="4018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9569939" y="6654313"/>
            <a:ext cx="8180781" cy="10129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18"/>
              </a:lnSpc>
              <a:spcBef>
                <a:spcPct val="0"/>
              </a:spcBef>
            </a:pPr>
            <a:r>
              <a:rPr lang="en-US" sz="2870" spc="651">
                <a:solidFill>
                  <a:srgbClr val="2B2C30"/>
                </a:solidFill>
                <a:latin typeface="Cloud Loop Bold"/>
                <a:cs typeface="Cloud Loop Bold"/>
              </a:rPr>
              <a:t>2. สร้าง GRIDSEARCH CV โดยกำหนด CV = 10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569939" y="8727834"/>
            <a:ext cx="8180781" cy="5081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18"/>
              </a:lnSpc>
              <a:spcBef>
                <a:spcPct val="0"/>
              </a:spcBef>
            </a:pPr>
            <a:r>
              <a:rPr lang="en-US" sz="2870" spc="651">
                <a:solidFill>
                  <a:srgbClr val="2B2C30"/>
                </a:solidFill>
                <a:latin typeface="Cloud Loop Bold"/>
                <a:cs typeface="Cloud Loop Bold"/>
              </a:rPr>
              <a:t>4. สรุปผลจากการประเมินโมเดล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569939" y="7943486"/>
            <a:ext cx="8180781" cy="5081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18"/>
              </a:lnSpc>
              <a:spcBef>
                <a:spcPct val="0"/>
              </a:spcBef>
            </a:pPr>
            <a:r>
              <a:rPr lang="en-US" sz="2870" spc="651">
                <a:solidFill>
                  <a:srgbClr val="2B2C30"/>
                </a:solidFill>
                <a:latin typeface="Cloud Loop Bold"/>
                <a:cs typeface="Cloud Loop Bold"/>
              </a:rPr>
              <a:t>3. ทำนายค่าที่ได้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cs typeface="Public Sans Bold"/>
              </a:rPr>
              <a:t>ประเด็นที่น่าสนใจ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507746" y="2222795"/>
            <a:ext cx="15172664" cy="1970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</a:pPr>
            <a:r>
              <a:rPr lang="en-US" sz="3714" spc="843">
                <a:solidFill>
                  <a:srgbClr val="2B2C30"/>
                </a:solidFill>
                <a:latin typeface="Public Sans Bold"/>
                <a:cs typeface="Public Sans Bold"/>
              </a:rPr>
              <a:t>5. การจำแนกแบรนด์เครื่องดื่ม</a:t>
            </a:r>
          </a:p>
          <a:p>
            <a:pPr>
              <a:lnSpc>
                <a:spcPts val="5200"/>
              </a:lnSpc>
            </a:pPr>
            <a:r>
              <a:rPr lang="en-US" sz="3714" spc="843">
                <a:solidFill>
                  <a:srgbClr val="2B2C30"/>
                </a:solidFill>
                <a:latin typeface="Public Sans Bold"/>
                <a:cs typeface="Public Sans Bold"/>
              </a:rPr>
              <a:t> (Machine Learning)(ต่อ)</a:t>
            </a:r>
          </a:p>
          <a:p>
            <a:pPr>
              <a:lnSpc>
                <a:spcPts val="52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2172064" y="3817852"/>
            <a:ext cx="13054088" cy="2567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59"/>
              </a:lnSpc>
            </a:pPr>
            <a:r>
              <a:rPr lang="en-US" sz="2899" spc="658">
                <a:solidFill>
                  <a:srgbClr val="2B2C30"/>
                </a:solidFill>
                <a:latin typeface="Public Sans Bold"/>
              </a:rPr>
              <a:t>5.2.4 KNEIGHBORS</a:t>
            </a:r>
          </a:p>
          <a:p>
            <a:pPr>
              <a:lnSpc>
                <a:spcPts val="4059"/>
              </a:lnSpc>
            </a:pPr>
          </a:p>
          <a:p>
            <a:pPr>
              <a:lnSpc>
                <a:spcPts val="4059"/>
              </a:lnSpc>
            </a:pPr>
          </a:p>
          <a:p>
            <a:pPr>
              <a:lnSpc>
                <a:spcPts val="4059"/>
              </a:lnSpc>
            </a:pPr>
          </a:p>
          <a:p>
            <a:pPr>
              <a:lnSpc>
                <a:spcPts val="4059"/>
              </a:lnSpc>
              <a:spcBef>
                <a:spcPct val="0"/>
              </a:spcBef>
            </a:pPr>
          </a:p>
        </p:txBody>
      </p:sp>
      <p:sp>
        <p:nvSpPr>
          <p:cNvPr name="AutoShape 4" id="4"/>
          <p:cNvSpPr/>
          <p:nvPr/>
        </p:nvSpPr>
        <p:spPr>
          <a:xfrm flipH="true" flipV="true">
            <a:off x="9084984" y="4840769"/>
            <a:ext cx="4332" cy="4813668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507746" y="5135056"/>
            <a:ext cx="5950729" cy="3475946"/>
          </a:xfrm>
          <a:custGeom>
            <a:avLst/>
            <a:gdLst/>
            <a:ahLst/>
            <a:cxnLst/>
            <a:rect r="r" b="b" t="t" l="l"/>
            <a:pathLst>
              <a:path h="3475946" w="5950729">
                <a:moveTo>
                  <a:pt x="0" y="0"/>
                </a:moveTo>
                <a:lnTo>
                  <a:pt x="5950729" y="0"/>
                </a:lnTo>
                <a:lnTo>
                  <a:pt x="5950729" y="3475946"/>
                </a:lnTo>
                <a:lnTo>
                  <a:pt x="0" y="34759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cs typeface="Public Sans Bold"/>
              </a:rPr>
              <a:t>ประเด็นที่น่าสนใจ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07746" y="2222795"/>
            <a:ext cx="15172664" cy="1970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</a:pPr>
            <a:r>
              <a:rPr lang="en-US" sz="3714" spc="843">
                <a:solidFill>
                  <a:srgbClr val="2B2C30"/>
                </a:solidFill>
                <a:latin typeface="Public Sans Bold"/>
                <a:cs typeface="Public Sans Bold"/>
              </a:rPr>
              <a:t>5. การจำแนกแบรนด์เครื่องดื่ม</a:t>
            </a:r>
          </a:p>
          <a:p>
            <a:pPr>
              <a:lnSpc>
                <a:spcPts val="5200"/>
              </a:lnSpc>
            </a:pPr>
            <a:r>
              <a:rPr lang="en-US" sz="3714" spc="843">
                <a:solidFill>
                  <a:srgbClr val="2B2C30"/>
                </a:solidFill>
                <a:latin typeface="Public Sans Bold"/>
                <a:cs typeface="Public Sans Bold"/>
              </a:rPr>
              <a:t> (Machine Learning)(ต่อ)</a:t>
            </a:r>
          </a:p>
          <a:p>
            <a:pPr>
              <a:lnSpc>
                <a:spcPts val="5200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341112" y="8834728"/>
            <a:ext cx="6499900" cy="506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18"/>
              </a:lnSpc>
              <a:spcBef>
                <a:spcPct val="0"/>
              </a:spcBef>
            </a:pPr>
            <a:r>
              <a:rPr lang="en-US" sz="2870" spc="651">
                <a:solidFill>
                  <a:srgbClr val="2B2C30"/>
                </a:solidFill>
                <a:latin typeface="Cloud Loop Bold"/>
              </a:rPr>
              <a:t>CLASSIFICATION REPORT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569939" y="4926494"/>
            <a:ext cx="8180781" cy="20225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18"/>
              </a:lnSpc>
            </a:pPr>
            <a:r>
              <a:rPr lang="en-US" sz="2870" spc="651">
                <a:solidFill>
                  <a:srgbClr val="2B2C30"/>
                </a:solidFill>
                <a:latin typeface="Cloud Loop Bold"/>
                <a:cs typeface="Cloud Loop Bold"/>
              </a:rPr>
              <a:t>1.สร้าง KNEIGHBORSCLASSIFIER โดยกำหนด N_NEIGHBORS </a:t>
            </a:r>
            <a:r>
              <a:rPr lang="en-US" sz="2870" spc="651">
                <a:solidFill>
                  <a:srgbClr val="2B2C30"/>
                </a:solidFill>
                <a:latin typeface="Cloud Loop Bold"/>
              </a:rPr>
              <a:t>= 100</a:t>
            </a:r>
            <a:r>
              <a:rPr lang="en-US" sz="2870" spc="651">
                <a:solidFill>
                  <a:srgbClr val="2B2C30"/>
                </a:solidFill>
                <a:latin typeface="Cloud Loop Bold"/>
              </a:rPr>
              <a:t> </a:t>
            </a:r>
          </a:p>
          <a:p>
            <a:pPr>
              <a:lnSpc>
                <a:spcPts val="4018"/>
              </a:lnSpc>
            </a:pPr>
          </a:p>
          <a:p>
            <a:pPr>
              <a:lnSpc>
                <a:spcPts val="4018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9569939" y="6112208"/>
            <a:ext cx="8180781" cy="10129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18"/>
              </a:lnSpc>
              <a:spcBef>
                <a:spcPct val="0"/>
              </a:spcBef>
            </a:pPr>
            <a:r>
              <a:rPr lang="en-US" sz="2870" spc="651">
                <a:solidFill>
                  <a:srgbClr val="2B2C30"/>
                </a:solidFill>
                <a:latin typeface="Cloud Loop Bold"/>
                <a:cs typeface="Cloud Loop Bold"/>
              </a:rPr>
              <a:t>2. สร้าง GRIDSEARCH CV โดยกำหนด CV = 10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569939" y="7991746"/>
            <a:ext cx="8180781" cy="5081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18"/>
              </a:lnSpc>
              <a:spcBef>
                <a:spcPct val="0"/>
              </a:spcBef>
            </a:pPr>
            <a:r>
              <a:rPr lang="en-US" sz="2870" spc="651">
                <a:solidFill>
                  <a:srgbClr val="2B2C30"/>
                </a:solidFill>
                <a:latin typeface="Cloud Loop Bold"/>
                <a:cs typeface="Cloud Loop Bold"/>
              </a:rPr>
              <a:t>4. สรุปผลจากการประเมินโมเดล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569939" y="7302648"/>
            <a:ext cx="8180781" cy="5081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18"/>
              </a:lnSpc>
              <a:spcBef>
                <a:spcPct val="0"/>
              </a:spcBef>
            </a:pPr>
            <a:r>
              <a:rPr lang="en-US" sz="2870" spc="651">
                <a:solidFill>
                  <a:srgbClr val="2B2C30"/>
                </a:solidFill>
                <a:latin typeface="Cloud Loop Bold"/>
                <a:cs typeface="Cloud Loop Bold"/>
              </a:rPr>
              <a:t>3. ทำนายค่าที่ได้</a:t>
            </a:r>
          </a:p>
        </p:txBody>
      </p:sp>
    </p:spTree>
  </p:cSld>
  <p:clrMapOvr>
    <a:masterClrMapping/>
  </p:clrMapOvr>
</p:sld>
</file>

<file path=ppt/slides/slide5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2172064" y="3817852"/>
            <a:ext cx="8318923" cy="2567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59"/>
              </a:lnSpc>
            </a:pPr>
            <a:r>
              <a:rPr lang="en-US" sz="2899" spc="658">
                <a:solidFill>
                  <a:srgbClr val="2B2C30"/>
                </a:solidFill>
                <a:latin typeface="Public Sans Bold"/>
              </a:rPr>
              <a:t>5.2.5 LOGISTICREGRESSION</a:t>
            </a:r>
          </a:p>
          <a:p>
            <a:pPr>
              <a:lnSpc>
                <a:spcPts val="4059"/>
              </a:lnSpc>
            </a:pPr>
          </a:p>
          <a:p>
            <a:pPr>
              <a:lnSpc>
                <a:spcPts val="4059"/>
              </a:lnSpc>
            </a:pPr>
          </a:p>
          <a:p>
            <a:pPr>
              <a:lnSpc>
                <a:spcPts val="4059"/>
              </a:lnSpc>
            </a:pPr>
          </a:p>
          <a:p>
            <a:pPr>
              <a:lnSpc>
                <a:spcPts val="4059"/>
              </a:lnSpc>
              <a:spcBef>
                <a:spcPct val="0"/>
              </a:spcBef>
            </a:pPr>
          </a:p>
        </p:txBody>
      </p:sp>
      <p:sp>
        <p:nvSpPr>
          <p:cNvPr name="AutoShape 4" id="4"/>
          <p:cNvSpPr/>
          <p:nvPr/>
        </p:nvSpPr>
        <p:spPr>
          <a:xfrm flipH="true" flipV="true">
            <a:off x="9084984" y="4840769"/>
            <a:ext cx="4332" cy="4813668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652176" y="4840769"/>
            <a:ext cx="5656100" cy="3748288"/>
          </a:xfrm>
          <a:custGeom>
            <a:avLst/>
            <a:gdLst/>
            <a:ahLst/>
            <a:cxnLst/>
            <a:rect r="r" b="b" t="t" l="l"/>
            <a:pathLst>
              <a:path h="3748288" w="5656100">
                <a:moveTo>
                  <a:pt x="0" y="0"/>
                </a:moveTo>
                <a:lnTo>
                  <a:pt x="5656100" y="0"/>
                </a:lnTo>
                <a:lnTo>
                  <a:pt x="5656100" y="3748288"/>
                </a:lnTo>
                <a:lnTo>
                  <a:pt x="0" y="37482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cs typeface="Public Sans Bold"/>
              </a:rPr>
              <a:t>ประเด็นที่น่าสนใจ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07746" y="2222795"/>
            <a:ext cx="15172664" cy="1970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</a:pPr>
            <a:r>
              <a:rPr lang="en-US" sz="3714" spc="843">
                <a:solidFill>
                  <a:srgbClr val="2B2C30"/>
                </a:solidFill>
                <a:latin typeface="Public Sans Bold"/>
                <a:cs typeface="Public Sans Bold"/>
              </a:rPr>
              <a:t>5. การจำแนกแบรนด์เครื่องดื่ม</a:t>
            </a:r>
          </a:p>
          <a:p>
            <a:pPr>
              <a:lnSpc>
                <a:spcPts val="5200"/>
              </a:lnSpc>
            </a:pPr>
            <a:r>
              <a:rPr lang="en-US" sz="3714" spc="843">
                <a:solidFill>
                  <a:srgbClr val="2B2C30"/>
                </a:solidFill>
                <a:latin typeface="Public Sans Bold"/>
                <a:cs typeface="Public Sans Bold"/>
              </a:rPr>
              <a:t> (Machine Learning)(ต่อ)</a:t>
            </a:r>
          </a:p>
          <a:p>
            <a:pPr>
              <a:lnSpc>
                <a:spcPts val="5200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341112" y="8834728"/>
            <a:ext cx="6499900" cy="506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18"/>
              </a:lnSpc>
              <a:spcBef>
                <a:spcPct val="0"/>
              </a:spcBef>
            </a:pPr>
            <a:r>
              <a:rPr lang="en-US" sz="2870" spc="651">
                <a:solidFill>
                  <a:srgbClr val="2B2C30"/>
                </a:solidFill>
                <a:latin typeface="Cloud Loop Bold"/>
              </a:rPr>
              <a:t>CLASSIFICATION REPORT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570328" y="4926494"/>
            <a:ext cx="8180781" cy="3032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18"/>
              </a:lnSpc>
            </a:pPr>
            <a:r>
              <a:rPr lang="en-US" sz="2870" spc="651">
                <a:solidFill>
                  <a:srgbClr val="2B2C30"/>
                </a:solidFill>
                <a:latin typeface="Cloud Loop Bold"/>
                <a:cs typeface="Cloud Loop Bold"/>
              </a:rPr>
              <a:t>1.สร้าง LOGISTICREGRESSION โดยกำหนด RANDOM_STATE=0</a:t>
            </a:r>
          </a:p>
          <a:p>
            <a:pPr>
              <a:lnSpc>
                <a:spcPts val="4018"/>
              </a:lnSpc>
            </a:pPr>
          </a:p>
          <a:p>
            <a:pPr>
              <a:lnSpc>
                <a:spcPts val="4018"/>
              </a:lnSpc>
            </a:pPr>
          </a:p>
          <a:p>
            <a:pPr>
              <a:lnSpc>
                <a:spcPts val="4018"/>
              </a:lnSpc>
            </a:pPr>
          </a:p>
          <a:p>
            <a:pPr>
              <a:lnSpc>
                <a:spcPts val="4018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9570328" y="7030171"/>
            <a:ext cx="8180781" cy="5081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18"/>
              </a:lnSpc>
              <a:spcBef>
                <a:spcPct val="0"/>
              </a:spcBef>
            </a:pPr>
            <a:r>
              <a:rPr lang="en-US" sz="2870" spc="651">
                <a:solidFill>
                  <a:srgbClr val="2B2C30"/>
                </a:solidFill>
                <a:latin typeface="Cloud Loop Bold"/>
                <a:cs typeface="Cloud Loop Bold"/>
              </a:rPr>
              <a:t>3. สรุปผลจากการประเมินโมเดล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570328" y="6093423"/>
            <a:ext cx="8180781" cy="5081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18"/>
              </a:lnSpc>
              <a:spcBef>
                <a:spcPct val="0"/>
              </a:spcBef>
            </a:pPr>
            <a:r>
              <a:rPr lang="en-US" sz="2870" spc="651">
                <a:solidFill>
                  <a:srgbClr val="2B2C30"/>
                </a:solidFill>
                <a:latin typeface="Cloud Loop Bold"/>
                <a:cs typeface="Cloud Loop Bold"/>
              </a:rPr>
              <a:t>2. ทำนายค่าที่ได้</a:t>
            </a:r>
          </a:p>
        </p:txBody>
      </p:sp>
    </p:spTree>
  </p:cSld>
  <p:clrMapOvr>
    <a:masterClrMapping/>
  </p:clrMapOvr>
</p:sld>
</file>

<file path=ppt/slides/slide5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2172064" y="3817852"/>
            <a:ext cx="12541624" cy="20527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59"/>
              </a:lnSpc>
            </a:pPr>
            <a:r>
              <a:rPr lang="en-US" sz="2899" spc="658">
                <a:solidFill>
                  <a:srgbClr val="2B2C30"/>
                </a:solidFill>
                <a:latin typeface="Public Sans Bold"/>
                <a:cs typeface="Public Sans Bold"/>
              </a:rPr>
              <a:t>5.3. สรุปผลจากการวัดประสิทธิภาพของ โมเดลทั้ง 5 แบบ</a:t>
            </a:r>
          </a:p>
          <a:p>
            <a:pPr>
              <a:lnSpc>
                <a:spcPts val="4059"/>
              </a:lnSpc>
            </a:pPr>
          </a:p>
          <a:p>
            <a:pPr>
              <a:lnSpc>
                <a:spcPts val="4059"/>
              </a:lnSpc>
            </a:pPr>
          </a:p>
          <a:p>
            <a:pPr>
              <a:lnSpc>
                <a:spcPts val="4059"/>
              </a:lnSpc>
              <a:spcBef>
                <a:spcPct val="0"/>
              </a:spcBef>
            </a:pPr>
          </a:p>
        </p:txBody>
      </p:sp>
      <p:sp>
        <p:nvSpPr>
          <p:cNvPr name="AutoShape 4" id="4"/>
          <p:cNvSpPr/>
          <p:nvPr/>
        </p:nvSpPr>
        <p:spPr>
          <a:xfrm flipH="true" flipV="true">
            <a:off x="9453958" y="4877590"/>
            <a:ext cx="4332" cy="4813668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2293935" y="5143500"/>
            <a:ext cx="6256159" cy="3987844"/>
          </a:xfrm>
          <a:custGeom>
            <a:avLst/>
            <a:gdLst/>
            <a:ahLst/>
            <a:cxnLst/>
            <a:rect r="r" b="b" t="t" l="l"/>
            <a:pathLst>
              <a:path h="3987844" w="6256159">
                <a:moveTo>
                  <a:pt x="0" y="0"/>
                </a:moveTo>
                <a:lnTo>
                  <a:pt x="6256159" y="0"/>
                </a:lnTo>
                <a:lnTo>
                  <a:pt x="6256159" y="3987844"/>
                </a:lnTo>
                <a:lnTo>
                  <a:pt x="0" y="39878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cs typeface="Public Sans Bold"/>
              </a:rPr>
              <a:t>ประเด็นที่น่าสนใจ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07746" y="2222795"/>
            <a:ext cx="15172664" cy="1970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</a:pPr>
            <a:r>
              <a:rPr lang="en-US" sz="3714" spc="843">
                <a:solidFill>
                  <a:srgbClr val="2B2C30"/>
                </a:solidFill>
                <a:latin typeface="Public Sans Bold"/>
                <a:cs typeface="Public Sans Bold"/>
              </a:rPr>
              <a:t>5. การจำแนกแบรนด์เครื่องดื่ม</a:t>
            </a:r>
          </a:p>
          <a:p>
            <a:pPr>
              <a:lnSpc>
                <a:spcPts val="5200"/>
              </a:lnSpc>
            </a:pPr>
            <a:r>
              <a:rPr lang="en-US" sz="3714" spc="843">
                <a:solidFill>
                  <a:srgbClr val="2B2C30"/>
                </a:solidFill>
                <a:latin typeface="Public Sans Bold"/>
                <a:cs typeface="Public Sans Bold"/>
              </a:rPr>
              <a:t> (Machine Learning)(ต่อ)</a:t>
            </a:r>
          </a:p>
          <a:p>
            <a:pPr>
              <a:lnSpc>
                <a:spcPts val="5200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2172064" y="9481785"/>
            <a:ext cx="6499900" cy="506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18"/>
              </a:lnSpc>
              <a:spcBef>
                <a:spcPct val="0"/>
              </a:spcBef>
            </a:pPr>
            <a:r>
              <a:rPr lang="en-US" sz="2870" spc="651">
                <a:solidFill>
                  <a:srgbClr val="2B2C30"/>
                </a:solidFill>
                <a:latin typeface="Cloud Loop Bold"/>
              </a:rPr>
              <a:t>ACCURACY MODELS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692145" y="5067300"/>
            <a:ext cx="6499900" cy="506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18"/>
              </a:lnSpc>
              <a:spcBef>
                <a:spcPct val="0"/>
              </a:spcBef>
            </a:pPr>
            <a:r>
              <a:rPr lang="en-US" sz="2870" spc="651">
                <a:solidFill>
                  <a:srgbClr val="2B2C30"/>
                </a:solidFill>
                <a:cs typeface="Cloud Loop Bold"/>
              </a:rPr>
              <a:t>เรียงลำดับตามค่าความแม่นยำ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54242" y="5956370"/>
            <a:ext cx="6725384" cy="3032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18"/>
              </a:lnSpc>
            </a:pPr>
            <a:r>
              <a:rPr lang="en-US" sz="2870" spc="651">
                <a:solidFill>
                  <a:srgbClr val="2B2C30"/>
                </a:solidFill>
                <a:latin typeface="Cloud Loop Bold"/>
              </a:rPr>
              <a:t>1.GRADIENT BOOSTING</a:t>
            </a:r>
          </a:p>
          <a:p>
            <a:pPr algn="just">
              <a:lnSpc>
                <a:spcPts val="4018"/>
              </a:lnSpc>
            </a:pPr>
            <a:r>
              <a:rPr lang="en-US" sz="2870" spc="651">
                <a:solidFill>
                  <a:srgbClr val="2B2C30"/>
                </a:solidFill>
                <a:latin typeface="Cloud Loop Bold"/>
              </a:rPr>
              <a:t>2.KNN</a:t>
            </a:r>
          </a:p>
          <a:p>
            <a:pPr algn="just">
              <a:lnSpc>
                <a:spcPts val="4018"/>
              </a:lnSpc>
            </a:pPr>
            <a:r>
              <a:rPr lang="en-US" sz="2870" spc="651">
                <a:solidFill>
                  <a:srgbClr val="2B2C30"/>
                </a:solidFill>
                <a:latin typeface="Cloud Loop Bold"/>
              </a:rPr>
              <a:t>3.DECISION TREE</a:t>
            </a:r>
          </a:p>
          <a:p>
            <a:pPr algn="just">
              <a:lnSpc>
                <a:spcPts val="4018"/>
              </a:lnSpc>
            </a:pPr>
            <a:r>
              <a:rPr lang="en-US" sz="2870" spc="651">
                <a:solidFill>
                  <a:srgbClr val="2B2C30"/>
                </a:solidFill>
                <a:latin typeface="Cloud Loop Bold"/>
              </a:rPr>
              <a:t>4.RANDOM FOREST</a:t>
            </a:r>
          </a:p>
          <a:p>
            <a:pPr algn="just">
              <a:lnSpc>
                <a:spcPts val="4018"/>
              </a:lnSpc>
            </a:pPr>
            <a:r>
              <a:rPr lang="en-US" sz="2870" spc="651">
                <a:solidFill>
                  <a:srgbClr val="2B2C30"/>
                </a:solidFill>
                <a:latin typeface="Cloud Loop Bold"/>
              </a:rPr>
              <a:t>5.LOGISTIC REGRESSION</a:t>
            </a:r>
          </a:p>
          <a:p>
            <a:pPr algn="just">
              <a:lnSpc>
                <a:spcPts val="4018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8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495733" y="1186802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918127" y="3311377"/>
            <a:ext cx="13342164" cy="28775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591"/>
              </a:lnSpc>
            </a:pPr>
            <a:r>
              <a:rPr lang="en-US" sz="5839" spc="29">
                <a:solidFill>
                  <a:srgbClr val="2B2C30"/>
                </a:solidFill>
                <a:latin typeface="Cloud Loop"/>
                <a:cs typeface="Cloud Loop"/>
              </a:rPr>
              <a:t>นายภูมิระพี เสริญวณิชกุล        6510405750</a:t>
            </a:r>
          </a:p>
          <a:p>
            <a:pPr>
              <a:lnSpc>
                <a:spcPts val="7591"/>
              </a:lnSpc>
            </a:pPr>
            <a:r>
              <a:rPr lang="en-US" sz="5839" spc="29">
                <a:solidFill>
                  <a:srgbClr val="2B2C30"/>
                </a:solidFill>
                <a:latin typeface="Cloud Loop"/>
                <a:cs typeface="Cloud Loop"/>
              </a:rPr>
              <a:t>นางสาวกานต์นิตรา สุขพาณิช    6510450194</a:t>
            </a:r>
          </a:p>
          <a:p>
            <a:pPr>
              <a:lnSpc>
                <a:spcPts val="7591"/>
              </a:lnSpc>
            </a:pPr>
            <a:r>
              <a:rPr lang="en-US" sz="5839" spc="29">
                <a:solidFill>
                  <a:srgbClr val="2B2C30"/>
                </a:solidFill>
                <a:latin typeface="Cloud Loop"/>
                <a:cs typeface="Cloud Loop"/>
              </a:rPr>
              <a:t>นางสาวปุญญิศา ธัญญพงษ์      6510450674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73909" y="369016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MEMBERS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METADATA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507746" y="2222795"/>
            <a:ext cx="15172664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cs typeface="Public Sans Bold"/>
              </a:rPr>
              <a:t>ข้อมูลเกี่ยวกับการตลาด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2234106" y="3588269"/>
            <a:ext cx="16521077" cy="954671"/>
            <a:chOff x="0" y="0"/>
            <a:chExt cx="22028103" cy="1272895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66675"/>
              <a:ext cx="7920439" cy="13395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080"/>
                </a:lnSpc>
                <a:spcBef>
                  <a:spcPct val="0"/>
                </a:spcBef>
              </a:pPr>
              <a:r>
                <a:rPr lang="en-US" sz="2914" spc="661">
                  <a:solidFill>
                    <a:srgbClr val="2B2C30"/>
                  </a:solidFill>
                  <a:latin typeface="Public Sans Bold"/>
                </a:rPr>
                <a:t>MARKETING CHANNELS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8324196" y="-47625"/>
              <a:ext cx="13703907" cy="7977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809"/>
                </a:lnSpc>
              </a:pPr>
              <a:r>
                <a:rPr lang="en-US" sz="3699" spc="18">
                  <a:solidFill>
                    <a:srgbClr val="2B2C30"/>
                  </a:solidFill>
                  <a:cs typeface="Cloud Loop"/>
                </a:rPr>
                <a:t>ช่องทางการตลาดที่ใช้</a:t>
              </a:r>
              <a:r>
                <a:rPr lang="en-US" sz="3699" spc="18">
                  <a:solidFill>
                    <a:srgbClr val="2B2C30"/>
                  </a:solidFill>
                  <a:latin typeface="Cloud Loop"/>
                </a:rPr>
                <a:t> 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7865776" y="-66675"/>
              <a:ext cx="294979" cy="6537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080"/>
                </a:lnSpc>
                <a:spcBef>
                  <a:spcPct val="0"/>
                </a:spcBef>
              </a:pPr>
              <a:r>
                <a:rPr lang="en-US" sz="2914" spc="661">
                  <a:solidFill>
                    <a:srgbClr val="2B2C30"/>
                  </a:solidFill>
                  <a:latin typeface="Public Sans Bold"/>
                </a:rPr>
                <a:t>: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2234106" y="5143500"/>
            <a:ext cx="16521077" cy="954671"/>
            <a:chOff x="0" y="0"/>
            <a:chExt cx="22028103" cy="1272895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-66675"/>
              <a:ext cx="7920439" cy="13395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080"/>
                </a:lnSpc>
                <a:spcBef>
                  <a:spcPct val="0"/>
                </a:spcBef>
              </a:pPr>
              <a:r>
                <a:rPr lang="en-US" sz="2914" spc="661">
                  <a:solidFill>
                    <a:srgbClr val="2B2C30"/>
                  </a:solidFill>
                  <a:latin typeface="Public Sans Bold"/>
                </a:rPr>
                <a:t>PACKAGING PREFERENCE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8324196" y="-47625"/>
              <a:ext cx="13703907" cy="7977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809"/>
                </a:lnSpc>
              </a:pPr>
              <a:r>
                <a:rPr lang="en-US" sz="3699" spc="18">
                  <a:solidFill>
                    <a:srgbClr val="2B2C30"/>
                  </a:solidFill>
                  <a:latin typeface="Cloud Loop"/>
                  <a:cs typeface="Cloud Loop"/>
                </a:rPr>
                <a:t>ลักษณะ packaging ที่ชอบ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7865776" y="-66675"/>
              <a:ext cx="294979" cy="6537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080"/>
                </a:lnSpc>
                <a:spcBef>
                  <a:spcPct val="0"/>
                </a:spcBef>
              </a:pPr>
              <a:r>
                <a:rPr lang="en-US" sz="2914" spc="661">
                  <a:solidFill>
                    <a:srgbClr val="2B2C30"/>
                  </a:solidFill>
                  <a:latin typeface="Public Sans Bold"/>
                </a:rPr>
                <a:t>: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2234106" y="6602996"/>
            <a:ext cx="16521077" cy="1172210"/>
            <a:chOff x="0" y="0"/>
            <a:chExt cx="22028103" cy="1562947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-66675"/>
              <a:ext cx="7920439" cy="13395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080"/>
                </a:lnSpc>
                <a:spcBef>
                  <a:spcPct val="0"/>
                </a:spcBef>
              </a:pPr>
              <a:r>
                <a:rPr lang="en-US" sz="2914" spc="661">
                  <a:solidFill>
                    <a:srgbClr val="2B2C30"/>
                  </a:solidFill>
                  <a:latin typeface="Public Sans Bold"/>
                </a:rPr>
                <a:t>LIMITED EDITION PACKAGING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8324196" y="-47625"/>
              <a:ext cx="13703907" cy="16105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809"/>
                </a:lnSpc>
              </a:pPr>
              <a:r>
                <a:rPr lang="en-US" sz="3699" spc="18">
                  <a:solidFill>
                    <a:srgbClr val="2B2C30"/>
                  </a:solidFill>
                  <a:latin typeface="Cloud Loop"/>
                  <a:cs typeface="Cloud Loop"/>
                </a:rPr>
                <a:t>จะเลือกซื้อมั้ยถ้าเป็น packaging</a:t>
              </a:r>
            </a:p>
            <a:p>
              <a:pPr>
                <a:lnSpc>
                  <a:spcPts val="4809"/>
                </a:lnSpc>
              </a:pPr>
              <a:r>
                <a:rPr lang="en-US" sz="3699" spc="18">
                  <a:solidFill>
                    <a:srgbClr val="2B2C30"/>
                  </a:solidFill>
                  <a:latin typeface="Cloud Loop"/>
                  <a:cs typeface="Cloud Loop"/>
                </a:rPr>
                <a:t> แบบ limited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7865776" y="-66675"/>
              <a:ext cx="294979" cy="6537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080"/>
                </a:lnSpc>
                <a:spcBef>
                  <a:spcPct val="0"/>
                </a:spcBef>
              </a:pPr>
              <a:r>
                <a:rPr lang="en-US" sz="2914" spc="661">
                  <a:solidFill>
                    <a:srgbClr val="2B2C30"/>
                  </a:solidFill>
                  <a:latin typeface="Public Sans Bold"/>
                </a:rPr>
                <a:t>:</a:t>
              </a: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4245090" y="1760761"/>
            <a:ext cx="7777995" cy="8526239"/>
          </a:xfrm>
          <a:custGeom>
            <a:avLst/>
            <a:gdLst/>
            <a:ahLst/>
            <a:cxnLst/>
            <a:rect r="r" b="b" t="t" l="l"/>
            <a:pathLst>
              <a:path h="8526239" w="7777995">
                <a:moveTo>
                  <a:pt x="0" y="0"/>
                </a:moveTo>
                <a:lnTo>
                  <a:pt x="7777995" y="0"/>
                </a:lnTo>
                <a:lnTo>
                  <a:pt x="7777995" y="8526239"/>
                </a:lnTo>
                <a:lnTo>
                  <a:pt x="0" y="85262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</a:blip>
            <a:stretch>
              <a:fillRect l="-32266" t="0" r="-32266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METADATA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507746" y="2222795"/>
            <a:ext cx="15172664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cs typeface="Public Sans Bold"/>
              </a:rPr>
              <a:t>ข้อมูลเกี่ยวกับการซื้อ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2029120" y="3772756"/>
            <a:ext cx="16521077" cy="562610"/>
            <a:chOff x="0" y="0"/>
            <a:chExt cx="22028103" cy="750147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66675"/>
              <a:ext cx="7920439" cy="6537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080"/>
                </a:lnSpc>
                <a:spcBef>
                  <a:spcPct val="0"/>
                </a:spcBef>
              </a:pPr>
              <a:r>
                <a:rPr lang="en-US" sz="2914" spc="661">
                  <a:solidFill>
                    <a:srgbClr val="2B2C30"/>
                  </a:solidFill>
                  <a:latin typeface="Public Sans Bold"/>
                </a:rPr>
                <a:t>PRICE RANGE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8324196" y="-47625"/>
              <a:ext cx="13703907" cy="7977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809"/>
                </a:lnSpc>
              </a:pPr>
              <a:r>
                <a:rPr lang="en-US" sz="3699" spc="18">
                  <a:solidFill>
                    <a:srgbClr val="2B2C30"/>
                  </a:solidFill>
                  <a:cs typeface="Cloud Loop"/>
                </a:rPr>
                <a:t>ช่วงราคาที่ยอมจ่าย</a:t>
              </a:r>
              <a:r>
                <a:rPr lang="en-US" sz="3699" spc="18">
                  <a:solidFill>
                    <a:srgbClr val="2B2C30"/>
                  </a:solidFill>
                  <a:latin typeface="Cloud Loop"/>
                </a:rPr>
                <a:t> 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7865776" y="-66675"/>
              <a:ext cx="294979" cy="6537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080"/>
                </a:lnSpc>
                <a:spcBef>
                  <a:spcPct val="0"/>
                </a:spcBef>
              </a:pPr>
              <a:r>
                <a:rPr lang="en-US" sz="2914" spc="661">
                  <a:solidFill>
                    <a:srgbClr val="2B2C30"/>
                  </a:solidFill>
                  <a:latin typeface="Public Sans Bold"/>
                </a:rPr>
                <a:t>: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2029120" y="4968906"/>
            <a:ext cx="16521077" cy="562610"/>
            <a:chOff x="0" y="0"/>
            <a:chExt cx="22028103" cy="750147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-66675"/>
              <a:ext cx="7920439" cy="6537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080"/>
                </a:lnSpc>
                <a:spcBef>
                  <a:spcPct val="0"/>
                </a:spcBef>
              </a:pPr>
              <a:r>
                <a:rPr lang="en-US" sz="2914" spc="661">
                  <a:solidFill>
                    <a:srgbClr val="2B2C30"/>
                  </a:solidFill>
                  <a:latin typeface="Public Sans Bold"/>
                </a:rPr>
                <a:t>PURCHASE LOCATION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8324196" y="-47625"/>
              <a:ext cx="13703907" cy="7977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809"/>
                </a:lnSpc>
              </a:pPr>
              <a:r>
                <a:rPr lang="en-US" sz="3699" spc="18">
                  <a:solidFill>
                    <a:srgbClr val="2B2C30"/>
                  </a:solidFill>
                  <a:cs typeface="Cloud Loop"/>
                </a:rPr>
                <a:t>สถานที่ที่ซื้อ</a:t>
              </a:r>
              <a:r>
                <a:rPr lang="en-US" sz="3699" spc="18">
                  <a:solidFill>
                    <a:srgbClr val="2B2C30"/>
                  </a:solidFill>
                  <a:latin typeface="Cloud Loop"/>
                </a:rPr>
                <a:t> 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7865776" y="-66675"/>
              <a:ext cx="294979" cy="6537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080"/>
                </a:lnSpc>
                <a:spcBef>
                  <a:spcPct val="0"/>
                </a:spcBef>
              </a:pPr>
              <a:r>
                <a:rPr lang="en-US" sz="2914" spc="661">
                  <a:solidFill>
                    <a:srgbClr val="2B2C30"/>
                  </a:solidFill>
                  <a:latin typeface="Public Sans Bold"/>
                </a:rPr>
                <a:t>: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2029120" y="6169691"/>
            <a:ext cx="16521077" cy="1469021"/>
            <a:chOff x="0" y="0"/>
            <a:chExt cx="22028103" cy="1958695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-66675"/>
              <a:ext cx="7920439" cy="20253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080"/>
                </a:lnSpc>
                <a:spcBef>
                  <a:spcPct val="0"/>
                </a:spcBef>
              </a:pPr>
              <a:r>
                <a:rPr lang="en-US" sz="2914" spc="661">
                  <a:solidFill>
                    <a:srgbClr val="2B2C30"/>
                  </a:solidFill>
                  <a:latin typeface="Public Sans Bold"/>
                </a:rPr>
                <a:t>TYPICAL CONSUMPTION SITUATIONS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8324196" y="-47625"/>
              <a:ext cx="13703907" cy="7977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809"/>
                </a:lnSpc>
              </a:pPr>
              <a:r>
                <a:rPr lang="en-US" sz="3699" spc="18">
                  <a:solidFill>
                    <a:srgbClr val="2B2C30"/>
                  </a:solidFill>
                  <a:cs typeface="Cloud Loop"/>
                </a:rPr>
                <a:t>สถานการณ์ที่ทำให้เลือกรับประทาน</a:t>
              </a:r>
              <a:r>
                <a:rPr lang="en-US" sz="3699" spc="18">
                  <a:solidFill>
                    <a:srgbClr val="2B2C30"/>
                  </a:solidFill>
                  <a:latin typeface="Cloud Loop"/>
                </a:rPr>
                <a:t> 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7865776" y="-66675"/>
              <a:ext cx="294979" cy="6537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080"/>
                </a:lnSpc>
                <a:spcBef>
                  <a:spcPct val="0"/>
                </a:spcBef>
              </a:pPr>
              <a:r>
                <a:rPr lang="en-US" sz="2914" spc="661">
                  <a:solidFill>
                    <a:srgbClr val="2B2C30"/>
                  </a:solidFill>
                  <a:latin typeface="Public Sans Bold"/>
                </a:rPr>
                <a:t>:</a:t>
              </a: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4317707" y="1760761"/>
            <a:ext cx="7336404" cy="8042167"/>
          </a:xfrm>
          <a:custGeom>
            <a:avLst/>
            <a:gdLst/>
            <a:ahLst/>
            <a:cxnLst/>
            <a:rect r="r" b="b" t="t" l="l"/>
            <a:pathLst>
              <a:path h="8042167" w="7336404">
                <a:moveTo>
                  <a:pt x="0" y="0"/>
                </a:moveTo>
                <a:lnTo>
                  <a:pt x="7336404" y="0"/>
                </a:lnTo>
                <a:lnTo>
                  <a:pt x="7336404" y="8042168"/>
                </a:lnTo>
                <a:lnTo>
                  <a:pt x="0" y="80421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</a:blip>
            <a:stretch>
              <a:fillRect l="-32266" t="0" r="-32266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METADATA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507746" y="2222795"/>
            <a:ext cx="15172664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cs typeface="Public Sans Bold"/>
              </a:rPr>
              <a:t>ข้อมูลส่วนตัว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2029120" y="3772756"/>
            <a:ext cx="16521077" cy="562610"/>
            <a:chOff x="0" y="0"/>
            <a:chExt cx="22028103" cy="750147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66675"/>
              <a:ext cx="7920439" cy="6537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080"/>
                </a:lnSpc>
                <a:spcBef>
                  <a:spcPct val="0"/>
                </a:spcBef>
              </a:pPr>
              <a:r>
                <a:rPr lang="en-US" sz="2914" spc="661">
                  <a:solidFill>
                    <a:srgbClr val="2B2C30"/>
                  </a:solidFill>
                  <a:latin typeface="Public Sans Bold"/>
                </a:rPr>
                <a:t>NAME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8324196" y="-47625"/>
              <a:ext cx="13703907" cy="7977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809"/>
                </a:lnSpc>
              </a:pPr>
              <a:r>
                <a:rPr lang="en-US" sz="3699" spc="18">
                  <a:solidFill>
                    <a:srgbClr val="2B2C30"/>
                  </a:solidFill>
                  <a:cs typeface="Cloud Loop"/>
                </a:rPr>
                <a:t>ชื่อของบุคคล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7865776" y="-66675"/>
              <a:ext cx="294979" cy="6537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080"/>
                </a:lnSpc>
                <a:spcBef>
                  <a:spcPct val="0"/>
                </a:spcBef>
              </a:pPr>
              <a:r>
                <a:rPr lang="en-US" sz="2914" spc="661">
                  <a:solidFill>
                    <a:srgbClr val="2B2C30"/>
                  </a:solidFill>
                  <a:latin typeface="Public Sans Bold"/>
                </a:rPr>
                <a:t>: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2029120" y="4968906"/>
            <a:ext cx="16521077" cy="562610"/>
            <a:chOff x="0" y="0"/>
            <a:chExt cx="22028103" cy="750147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-66675"/>
              <a:ext cx="7920439" cy="6537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080"/>
                </a:lnSpc>
                <a:spcBef>
                  <a:spcPct val="0"/>
                </a:spcBef>
              </a:pPr>
              <a:r>
                <a:rPr lang="en-US" sz="2914" spc="661">
                  <a:solidFill>
                    <a:srgbClr val="2B2C30"/>
                  </a:solidFill>
                  <a:latin typeface="Public Sans Bold"/>
                </a:rPr>
                <a:t>AGE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8324196" y="-47625"/>
              <a:ext cx="13703907" cy="7977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809"/>
                </a:lnSpc>
              </a:pPr>
              <a:r>
                <a:rPr lang="en-US" sz="3699" spc="18">
                  <a:solidFill>
                    <a:srgbClr val="2B2C30"/>
                  </a:solidFill>
                  <a:cs typeface="Cloud Loop"/>
                </a:rPr>
                <a:t>อายุของบุคคล</a:t>
              </a:r>
              <a:r>
                <a:rPr lang="en-US" sz="3699" spc="18">
                  <a:solidFill>
                    <a:srgbClr val="2B2C30"/>
                  </a:solidFill>
                  <a:latin typeface="Cloud Loop"/>
                </a:rPr>
                <a:t> 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7865776" y="-66675"/>
              <a:ext cx="294979" cy="6537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080"/>
                </a:lnSpc>
                <a:spcBef>
                  <a:spcPct val="0"/>
                </a:spcBef>
              </a:pPr>
              <a:r>
                <a:rPr lang="en-US" sz="2914" spc="661">
                  <a:solidFill>
                    <a:srgbClr val="2B2C30"/>
                  </a:solidFill>
                  <a:latin typeface="Public Sans Bold"/>
                </a:rPr>
                <a:t>: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2029120" y="6169691"/>
            <a:ext cx="16521077" cy="562610"/>
            <a:chOff x="0" y="0"/>
            <a:chExt cx="22028103" cy="750147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-66675"/>
              <a:ext cx="7920439" cy="6537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080"/>
                </a:lnSpc>
                <a:spcBef>
                  <a:spcPct val="0"/>
                </a:spcBef>
              </a:pPr>
              <a:r>
                <a:rPr lang="en-US" sz="2914" spc="661">
                  <a:solidFill>
                    <a:srgbClr val="2B2C30"/>
                  </a:solidFill>
                  <a:latin typeface="Public Sans Bold"/>
                </a:rPr>
                <a:t>GENDER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8324196" y="-47625"/>
              <a:ext cx="13703907" cy="7977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809"/>
                </a:lnSpc>
              </a:pPr>
              <a:r>
                <a:rPr lang="en-US" sz="3699" spc="18">
                  <a:solidFill>
                    <a:srgbClr val="2B2C30"/>
                  </a:solidFill>
                  <a:cs typeface="Cloud Loop"/>
                </a:rPr>
                <a:t>เพศของบุคคล</a:t>
              </a:r>
              <a:r>
                <a:rPr lang="en-US" sz="3699" spc="18">
                  <a:solidFill>
                    <a:srgbClr val="2B2C30"/>
                  </a:solidFill>
                  <a:latin typeface="Cloud Loop"/>
                </a:rPr>
                <a:t> 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7865776" y="-66675"/>
              <a:ext cx="294979" cy="6537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080"/>
                </a:lnSpc>
                <a:spcBef>
                  <a:spcPct val="0"/>
                </a:spcBef>
              </a:pPr>
              <a:r>
                <a:rPr lang="en-US" sz="2914" spc="661">
                  <a:solidFill>
                    <a:srgbClr val="2B2C30"/>
                  </a:solidFill>
                  <a:latin typeface="Public Sans Bold"/>
                </a:rPr>
                <a:t>:</a:t>
              </a: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4317707" y="1760761"/>
            <a:ext cx="7336404" cy="8042167"/>
          </a:xfrm>
          <a:custGeom>
            <a:avLst/>
            <a:gdLst/>
            <a:ahLst/>
            <a:cxnLst/>
            <a:rect r="r" b="b" t="t" l="l"/>
            <a:pathLst>
              <a:path h="8042167" w="7336404">
                <a:moveTo>
                  <a:pt x="0" y="0"/>
                </a:moveTo>
                <a:lnTo>
                  <a:pt x="7336404" y="0"/>
                </a:lnTo>
                <a:lnTo>
                  <a:pt x="7336404" y="8042168"/>
                </a:lnTo>
                <a:lnTo>
                  <a:pt x="0" y="80421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</a:blip>
            <a:stretch>
              <a:fillRect l="-32266" t="0" r="-32266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2029120" y="7237126"/>
            <a:ext cx="16521077" cy="562610"/>
            <a:chOff x="0" y="0"/>
            <a:chExt cx="22028103" cy="750147"/>
          </a:xfrm>
        </p:grpSpPr>
        <p:sp>
          <p:nvSpPr>
            <p:cNvPr name="TextBox 19" id="19"/>
            <p:cNvSpPr txBox="true"/>
            <p:nvPr/>
          </p:nvSpPr>
          <p:spPr>
            <a:xfrm rot="0">
              <a:off x="0" y="-66675"/>
              <a:ext cx="7920439" cy="6537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080"/>
                </a:lnSpc>
                <a:spcBef>
                  <a:spcPct val="0"/>
                </a:spcBef>
              </a:pPr>
              <a:r>
                <a:rPr lang="en-US" sz="2914" spc="661">
                  <a:solidFill>
                    <a:srgbClr val="2B2C30"/>
                  </a:solidFill>
                  <a:latin typeface="Public Sans Bold"/>
                </a:rPr>
                <a:t>CITY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8324196" y="-47625"/>
              <a:ext cx="13703907" cy="7977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809"/>
                </a:lnSpc>
              </a:pPr>
              <a:r>
                <a:rPr lang="en-US" sz="3699" spc="18">
                  <a:solidFill>
                    <a:srgbClr val="2B2C30"/>
                  </a:solidFill>
                  <a:cs typeface="Cloud Loop"/>
                </a:rPr>
                <a:t>ชื่อเมือง</a:t>
              </a:r>
              <a:r>
                <a:rPr lang="en-US" sz="3699" spc="18">
                  <a:solidFill>
                    <a:srgbClr val="2B2C30"/>
                  </a:solidFill>
                  <a:latin typeface="Cloud Loop"/>
                </a:rPr>
                <a:t> 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7865776" y="-66675"/>
              <a:ext cx="294979" cy="6537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080"/>
                </a:lnSpc>
                <a:spcBef>
                  <a:spcPct val="0"/>
                </a:spcBef>
              </a:pPr>
              <a:r>
                <a:rPr lang="en-US" sz="2914" spc="661">
                  <a:solidFill>
                    <a:srgbClr val="2B2C30"/>
                  </a:solidFill>
                  <a:latin typeface="Public Sans Bold"/>
                </a:rPr>
                <a:t>: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540619" y="3470461"/>
            <a:ext cx="4790838" cy="5932485"/>
          </a:xfrm>
          <a:custGeom>
            <a:avLst/>
            <a:gdLst/>
            <a:ahLst/>
            <a:cxnLst/>
            <a:rect r="r" b="b" t="t" l="l"/>
            <a:pathLst>
              <a:path h="5932485" w="4790838">
                <a:moveTo>
                  <a:pt x="0" y="0"/>
                </a:moveTo>
                <a:lnTo>
                  <a:pt x="4790839" y="0"/>
                </a:lnTo>
                <a:lnTo>
                  <a:pt x="4790839" y="5932484"/>
                </a:lnTo>
                <a:lnTo>
                  <a:pt x="0" y="59324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 flipV="true">
            <a:off x="8471312" y="2401945"/>
            <a:ext cx="0" cy="6733364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0656466" y="3349540"/>
            <a:ext cx="5181081" cy="6053406"/>
          </a:xfrm>
          <a:custGeom>
            <a:avLst/>
            <a:gdLst/>
            <a:ahLst/>
            <a:cxnLst/>
            <a:rect r="r" b="b" t="t" l="l"/>
            <a:pathLst>
              <a:path h="6053406" w="5181081">
                <a:moveTo>
                  <a:pt x="0" y="0"/>
                </a:moveTo>
                <a:lnTo>
                  <a:pt x="5181081" y="0"/>
                </a:lnTo>
                <a:lnTo>
                  <a:pt x="5181081" y="6053405"/>
                </a:lnTo>
                <a:lnTo>
                  <a:pt x="0" y="605340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95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PREPROCESSING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20399" y="2143091"/>
            <a:ext cx="7203226" cy="10445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20"/>
              </a:lnSpc>
            </a:pPr>
            <a:r>
              <a:rPr lang="en-US" sz="3169" spc="15">
                <a:solidFill>
                  <a:srgbClr val="2B2C30"/>
                </a:solidFill>
                <a:latin typeface="Cloud Loop"/>
                <a:cs typeface="Cloud Loop"/>
              </a:rPr>
              <a:t>ทำการตรวจสอบข้อมูลเพื่อหา missing data</a:t>
            </a:r>
          </a:p>
          <a:p>
            <a:pPr>
              <a:lnSpc>
                <a:spcPts val="4120"/>
              </a:lnSpc>
            </a:pPr>
            <a:r>
              <a:rPr lang="en-US" sz="3169" spc="15">
                <a:solidFill>
                  <a:srgbClr val="2B2C30"/>
                </a:solidFill>
                <a:cs typeface="Cloud Loop"/>
              </a:rPr>
              <a:t>และลบคอลัมน์ที่ไม่เกี่ยวข้องต่อการวิเคราะห์ข้อมูล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403840" y="2402381"/>
            <a:ext cx="5829824" cy="525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20"/>
              </a:lnSpc>
            </a:pPr>
            <a:r>
              <a:rPr lang="en-US" sz="3169" spc="15">
                <a:solidFill>
                  <a:srgbClr val="2B2C30"/>
                </a:solidFill>
                <a:latin typeface="Cloud Loop"/>
                <a:cs typeface="Cloud Loop"/>
              </a:rPr>
              <a:t>คอลัมน์ที่ได้จากการ Preprocessing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DAGA26xnNkA</dc:identifier>
  <dcterms:modified xsi:type="dcterms:W3CDTF">2011-08-01T06:04:30Z</dcterms:modified>
  <cp:revision>1</cp:revision>
  <dc:title>Cream Neutral Minimalist New Business Pitch Deck Presentation</dc:title>
</cp:coreProperties>
</file>