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2" d="100"/>
          <a:sy n="42" d="100"/>
        </p:scale>
        <p:origin x="-2112" y="-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ACA5A-0156-4A3F-88C4-8114F7F71E2F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2279-3961-48C6-A48F-9F1FAAD05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3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baɪəs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тенденция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2279-3961-48C6-A48F-9F1FAAD05F8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40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Academic Writing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723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is </a:t>
            </a:r>
            <a:r>
              <a:rPr lang="en-US" dirty="0" smtClean="0"/>
              <a:t>linear;</a:t>
            </a:r>
          </a:p>
          <a:p>
            <a:r>
              <a:rPr lang="en-US" dirty="0" smtClean="0"/>
              <a:t>academic </a:t>
            </a:r>
            <a:r>
              <a:rPr lang="en-US" dirty="0"/>
              <a:t>writing is recursive (zigzag process): you switch directions and you backtrack your </a:t>
            </a:r>
            <a:r>
              <a:rPr lang="en-US" dirty="0" smtClean="0"/>
              <a:t>ideas.</a:t>
            </a:r>
          </a:p>
          <a:p>
            <a:pPr marL="0" indent="0">
              <a:buNone/>
            </a:pPr>
            <a:r>
              <a:rPr lang="en-US" dirty="0" smtClean="0"/>
              <a:t>Academic writing </a:t>
            </a:r>
            <a:r>
              <a:rPr lang="en-US" dirty="0"/>
              <a:t>is a skill like other skills as driving, painting, and dancing. </a:t>
            </a:r>
            <a:r>
              <a:rPr lang="en-US" dirty="0" smtClean="0"/>
              <a:t>It </a:t>
            </a:r>
            <a:r>
              <a:rPr lang="en-US" dirty="0"/>
              <a:t>gets better through regular practice that leads to proficiency and expertise.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724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academic text means?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Academic text is defined as critical, objective, specialized texts written by experts or professionals in a given field using formal language. </a:t>
            </a:r>
            <a:endParaRPr lang="en-US" dirty="0" smtClean="0"/>
          </a:p>
          <a:p>
            <a:r>
              <a:rPr lang="en-US" dirty="0" smtClean="0"/>
              <a:t>Academic </a:t>
            </a:r>
            <a:r>
              <a:rPr lang="en-US" dirty="0"/>
              <a:t>texts are objective. </a:t>
            </a:r>
            <a:endParaRPr lang="en-US" dirty="0" smtClean="0"/>
          </a:p>
          <a:p>
            <a:r>
              <a:rPr lang="en-US" dirty="0" smtClean="0"/>
              <a:t>Academic </a:t>
            </a:r>
            <a:r>
              <a:rPr lang="en-US" dirty="0"/>
              <a:t>texts often take years to publish because of intense writing and review</a:t>
            </a:r>
            <a:r>
              <a:rPr lang="en-US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55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Characteristic of academic text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being </a:t>
            </a:r>
            <a:r>
              <a:rPr lang="en-US" dirty="0"/>
              <a:t>formal</a:t>
            </a:r>
          </a:p>
          <a:p>
            <a:r>
              <a:rPr lang="en-US" dirty="0"/>
              <a:t>studied</a:t>
            </a:r>
          </a:p>
          <a:p>
            <a:r>
              <a:rPr lang="en-US" dirty="0"/>
              <a:t>researched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exact</a:t>
            </a:r>
          </a:p>
          <a:p>
            <a:r>
              <a:rPr lang="en-US" dirty="0"/>
              <a:t>direct</a:t>
            </a:r>
          </a:p>
          <a:p>
            <a:r>
              <a:rPr lang="en-US" dirty="0"/>
              <a:t>has the ability to influence its readers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671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Academic Texts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Academic journals</a:t>
            </a:r>
            <a:r>
              <a:rPr lang="en-US" dirty="0"/>
              <a:t>:</a:t>
            </a:r>
          </a:p>
          <a:p>
            <a:r>
              <a:rPr lang="en-US" dirty="0"/>
              <a:t>Scientific journals</a:t>
            </a:r>
          </a:p>
          <a:p>
            <a:r>
              <a:rPr lang="en-US" dirty="0"/>
              <a:t>Humanities journals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676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academic writing?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</a:t>
            </a:r>
            <a:r>
              <a:rPr lang="en-US" dirty="0" smtClean="0"/>
              <a:t>ssay</a:t>
            </a:r>
            <a:r>
              <a:rPr lang="en-US" dirty="0"/>
              <a:t>, paper, research paper, dissertation, article, lab/business </a:t>
            </a:r>
            <a:r>
              <a:rPr lang="en-US" dirty="0" err="1" smtClean="0"/>
              <a:t>rep</a:t>
            </a:r>
            <a:r>
              <a:rPr lang="en-US" b="1" dirty="0" err="1" smtClean="0"/>
              <a:t>O</a:t>
            </a:r>
            <a:r>
              <a:rPr lang="en-US" dirty="0" err="1" smtClean="0"/>
              <a:t>rt</a:t>
            </a:r>
            <a:r>
              <a:rPr lang="en-US" dirty="0"/>
              <a:t>, </a:t>
            </a:r>
            <a:r>
              <a:rPr lang="en-US" dirty="0" smtClean="0"/>
              <a:t>etc.;</a:t>
            </a:r>
          </a:p>
          <a:p>
            <a:r>
              <a:rPr lang="en-US" dirty="0" smtClean="0"/>
              <a:t>certain </a:t>
            </a:r>
            <a:r>
              <a:rPr lang="en-US" dirty="0"/>
              <a:t>conventions of structure, style and </a:t>
            </a:r>
            <a:r>
              <a:rPr lang="en-US" dirty="0" err="1" smtClean="0"/>
              <a:t>c</a:t>
            </a:r>
            <a:r>
              <a:rPr lang="en-US" b="1" dirty="0" err="1" smtClean="0"/>
              <a:t>O</a:t>
            </a:r>
            <a:r>
              <a:rPr lang="en-US" dirty="0" err="1" smtClean="0"/>
              <a:t>ntent</a:t>
            </a:r>
            <a:r>
              <a:rPr lang="en-US" dirty="0" smtClean="0"/>
              <a:t>;</a:t>
            </a:r>
          </a:p>
          <a:p>
            <a:r>
              <a:rPr lang="en-US" dirty="0"/>
              <a:t>opportunity to investigate an issue and present your position based on the evidence of your </a:t>
            </a:r>
            <a:r>
              <a:rPr lang="en-US" dirty="0" smtClean="0"/>
              <a:t>research.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2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master academic </a:t>
            </a:r>
            <a:r>
              <a:rPr lang="en-US" dirty="0"/>
              <a:t>writing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ask </a:t>
            </a:r>
            <a:r>
              <a:rPr lang="en-US" dirty="0"/>
              <a:t>a good question then find answers to </a:t>
            </a:r>
            <a:r>
              <a:rPr lang="en-US" dirty="0" smtClean="0"/>
              <a:t>it;</a:t>
            </a:r>
          </a:p>
          <a:p>
            <a:r>
              <a:rPr lang="en-US" dirty="0" smtClean="0"/>
              <a:t>discuss </a:t>
            </a:r>
            <a:r>
              <a:rPr lang="en-US" dirty="0"/>
              <a:t>and </a:t>
            </a:r>
            <a:r>
              <a:rPr lang="en-US" dirty="0" smtClean="0"/>
              <a:t>interpret your </a:t>
            </a:r>
            <a:r>
              <a:rPr lang="en-US" dirty="0"/>
              <a:t>answers with logic and </a:t>
            </a:r>
            <a:r>
              <a:rPr lang="en-US" dirty="0" smtClean="0"/>
              <a:t>arguments;</a:t>
            </a:r>
          </a:p>
          <a:p>
            <a:r>
              <a:rPr lang="en-US" dirty="0" smtClean="0"/>
              <a:t>show </a:t>
            </a:r>
            <a:r>
              <a:rPr lang="en-US" dirty="0"/>
              <a:t>your understanding and appreciation of your topic and this is what earns you a good </a:t>
            </a:r>
            <a:r>
              <a:rPr lang="en-US" dirty="0" smtClean="0"/>
              <a:t>grade;</a:t>
            </a:r>
          </a:p>
          <a:p>
            <a:r>
              <a:rPr lang="en-US" dirty="0" smtClean="0"/>
              <a:t>use “</a:t>
            </a:r>
            <a:r>
              <a:rPr lang="en-US" dirty="0"/>
              <a:t>precise, impersonal and objective” </a:t>
            </a:r>
            <a:r>
              <a:rPr lang="en-US" dirty="0" smtClean="0"/>
              <a:t>language;</a:t>
            </a:r>
          </a:p>
          <a:p>
            <a:r>
              <a:rPr lang="en-US" dirty="0" smtClean="0"/>
              <a:t>avoid </a:t>
            </a:r>
            <a:r>
              <a:rPr lang="en-US" dirty="0"/>
              <a:t>value judgments and </a:t>
            </a:r>
            <a:r>
              <a:rPr lang="en-US" dirty="0" smtClean="0"/>
              <a:t>bi</a:t>
            </a:r>
            <a:r>
              <a:rPr lang="en-US" b="1" dirty="0" smtClean="0"/>
              <a:t>a</a:t>
            </a:r>
            <a:r>
              <a:rPr lang="en-US" dirty="0" smtClean="0"/>
              <a:t>ses;</a:t>
            </a:r>
          </a:p>
          <a:p>
            <a:r>
              <a:rPr lang="en-US" dirty="0" smtClean="0"/>
              <a:t>use </a:t>
            </a:r>
            <a:r>
              <a:rPr lang="en-US" dirty="0"/>
              <a:t>formal vocabulary, and </a:t>
            </a:r>
            <a:r>
              <a:rPr lang="en-US" dirty="0" smtClean="0"/>
              <a:t>references;</a:t>
            </a:r>
          </a:p>
          <a:p>
            <a:r>
              <a:rPr lang="en-US" dirty="0" smtClean="0"/>
              <a:t>avoid judgmental </a:t>
            </a:r>
            <a:r>
              <a:rPr lang="en-US" dirty="0"/>
              <a:t>words such as terrible, appalling, fantastic, or </a:t>
            </a:r>
            <a:r>
              <a:rPr lang="en-US" dirty="0" smtClean="0"/>
              <a:t>incredible;</a:t>
            </a:r>
          </a:p>
          <a:p>
            <a:r>
              <a:rPr lang="en-US" dirty="0" smtClean="0"/>
              <a:t>deal </a:t>
            </a:r>
            <a:r>
              <a:rPr lang="en-US" dirty="0"/>
              <a:t>with facts, not </a:t>
            </a:r>
            <a:r>
              <a:rPr lang="en-US" dirty="0" smtClean="0"/>
              <a:t>assumptions.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48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academic writing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724818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00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 of academic writing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 report on a piece of research the writer has conducted 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/>
              <a:t>To answer a question the writer has been given or chosen 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/>
              <a:t>To discuss a subject of common interest and give the writer’s view 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/>
              <a:t>To synthesize research done by others on a topic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07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academic writing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</a:t>
            </a:r>
            <a:r>
              <a:rPr lang="en-US" dirty="0" smtClean="0"/>
              <a:t>structure;</a:t>
            </a:r>
          </a:p>
          <a:p>
            <a:r>
              <a:rPr lang="en-US" dirty="0" smtClean="0"/>
              <a:t>logical order;</a:t>
            </a:r>
          </a:p>
          <a:p>
            <a:r>
              <a:rPr lang="en-US" dirty="0" smtClean="0"/>
              <a:t>coherence </a:t>
            </a:r>
            <a:r>
              <a:rPr lang="en-US" dirty="0"/>
              <a:t>of different </a:t>
            </a:r>
            <a:r>
              <a:rPr lang="en-US" dirty="0" smtClean="0"/>
              <a:t>parts;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609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901414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46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writing </a:t>
            </a:r>
            <a:r>
              <a:rPr lang="en-US" dirty="0" smtClean="0"/>
              <a:t>process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Rules and practices distinguish </a:t>
            </a:r>
            <a:r>
              <a:rPr lang="en-US" dirty="0"/>
              <a:t>academic writing from other forms of </a:t>
            </a:r>
            <a:r>
              <a:rPr lang="en-US" dirty="0" smtClean="0"/>
              <a:t>writing.</a:t>
            </a:r>
          </a:p>
          <a:p>
            <a:r>
              <a:rPr lang="en-US" dirty="0" smtClean="0"/>
              <a:t>The </a:t>
            </a:r>
            <a:r>
              <a:rPr lang="en-US" dirty="0"/>
              <a:t>rules and </a:t>
            </a:r>
            <a:r>
              <a:rPr lang="en-US" dirty="0" smtClean="0"/>
              <a:t>practices: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formal structure of </a:t>
            </a:r>
            <a:r>
              <a:rPr lang="en-US" dirty="0" smtClean="0"/>
              <a:t>ideas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referencing </a:t>
            </a:r>
            <a:r>
              <a:rPr lang="en-US" dirty="0"/>
              <a:t>and citation </a:t>
            </a:r>
            <a:r>
              <a:rPr lang="en-US" dirty="0" smtClean="0"/>
              <a:t>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writing </a:t>
            </a:r>
            <a:r>
              <a:rPr lang="en-US" dirty="0"/>
              <a:t>mechanics (grammar, punctuation, and spelling) and argumentative and persuasive nature of </a:t>
            </a:r>
            <a:r>
              <a:rPr lang="en-US" dirty="0" smtClean="0"/>
              <a:t>composition.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13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8640" y="1268760"/>
            <a:ext cx="11151045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1300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388</Words>
  <Application>Microsoft Office PowerPoint</Application>
  <PresentationFormat>Экран (4:3)</PresentationFormat>
  <Paragraphs>51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Introduction to Academic Writing</vt:lpstr>
      <vt:lpstr>What is academic writing?</vt:lpstr>
      <vt:lpstr>How to master academic writing</vt:lpstr>
      <vt:lpstr>Characteristics of academic writing</vt:lpstr>
      <vt:lpstr>The purpose of academic writing</vt:lpstr>
      <vt:lpstr>The structure of academic writing</vt:lpstr>
      <vt:lpstr>Презентация PowerPoint</vt:lpstr>
      <vt:lpstr>Academic writing process</vt:lpstr>
      <vt:lpstr>Презентация PowerPoint</vt:lpstr>
      <vt:lpstr>Презентация PowerPoint</vt:lpstr>
      <vt:lpstr>What academic text means?</vt:lpstr>
      <vt:lpstr>Characteristic of academic text </vt:lpstr>
      <vt:lpstr>Examples of Academic Texts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Academic Writing</dc:title>
  <dc:creator>User</dc:creator>
  <cp:lastModifiedBy>Aygul</cp:lastModifiedBy>
  <cp:revision>8</cp:revision>
  <dcterms:created xsi:type="dcterms:W3CDTF">2019-09-22T13:49:59Z</dcterms:created>
  <dcterms:modified xsi:type="dcterms:W3CDTF">2021-03-02T01:23:56Z</dcterms:modified>
</cp:coreProperties>
</file>