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6169-B640-4C51-97DA-425F447C6CF7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7EF6C-E1AF-48A3-9F48-13C87FDA7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3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7EF6C-E1AF-48A3-9F48-13C87FDA77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7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mə'ri:n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semicolon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comma. Use just a semicolon.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7EF6C-E1AF-48A3-9F48-13C87FDA77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7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 , Complex,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Compound-Complex,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Compound, Complex.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7EF6C-E1AF-48A3-9F48-13C87FDA77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8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Sentences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Sentences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Subject-Verb-Object;</a:t>
            </a:r>
          </a:p>
          <a:p>
            <a:r>
              <a:rPr lang="en-US" dirty="0" smtClean="0"/>
              <a:t>Simple </a:t>
            </a:r>
            <a:r>
              <a:rPr lang="en-US" dirty="0"/>
              <a:t>sentences contain only one independent </a:t>
            </a:r>
            <a:r>
              <a:rPr lang="en-US" b="1" dirty="0"/>
              <a:t>clause</a:t>
            </a:r>
            <a:r>
              <a:rPr lang="en-US" dirty="0"/>
              <a:t>. This means they express only one idea.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E.g. </a:t>
            </a:r>
            <a:r>
              <a:rPr lang="en-US" i="1" dirty="0" smtClean="0"/>
              <a:t>Megan </a:t>
            </a:r>
            <a:r>
              <a:rPr lang="en-US" i="1" dirty="0"/>
              <a:t>ate the sandwich for lunch.</a:t>
            </a:r>
          </a:p>
          <a:p>
            <a:pPr marL="0" indent="0">
              <a:buNone/>
            </a:pPr>
            <a:r>
              <a:rPr lang="en-US" i="1" dirty="0" smtClean="0"/>
              <a:t>           The </a:t>
            </a:r>
            <a:r>
              <a:rPr lang="en-US" i="1" dirty="0"/>
              <a:t>window cracked during the storm.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Sentence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independent </a:t>
            </a:r>
            <a:r>
              <a:rPr lang="en-US" dirty="0" smtClean="0"/>
              <a:t>clauses - </a:t>
            </a:r>
            <a:r>
              <a:rPr lang="en-US" dirty="0"/>
              <a:t>either one of which can stand by itself as its own sentence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 </a:t>
            </a:r>
            <a:r>
              <a:rPr lang="en-US" dirty="0"/>
              <a:t>clauses of a compound sentence are either separated by a </a:t>
            </a:r>
            <a:r>
              <a:rPr lang="en-US" b="1" dirty="0" err="1" smtClean="0"/>
              <a:t>semicOlon</a:t>
            </a:r>
            <a:r>
              <a:rPr lang="en-US" dirty="0"/>
              <a:t> (</a:t>
            </a:r>
            <a:r>
              <a:rPr lang="en-US" i="1" dirty="0"/>
              <a:t>relatively rare</a:t>
            </a:r>
            <a:r>
              <a:rPr lang="en-US" dirty="0"/>
              <a:t>) or connected by a </a:t>
            </a:r>
            <a:r>
              <a:rPr lang="en-US" b="1" dirty="0" smtClean="0"/>
              <a:t>coordinating conjunction</a:t>
            </a:r>
            <a:r>
              <a:rPr lang="en-US" dirty="0"/>
              <a:t> (</a:t>
            </a:r>
            <a:r>
              <a:rPr lang="en-US" i="1" dirty="0"/>
              <a:t>which is, more often than not, preceded by a comma</a:t>
            </a:r>
            <a:r>
              <a:rPr lang="en-US" dirty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5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common coordinating </a:t>
            </a:r>
            <a:r>
              <a:rPr lang="en-US" dirty="0" smtClean="0"/>
              <a:t>conjunctions:  </a:t>
            </a:r>
            <a:r>
              <a:rPr lang="en-US" i="1" dirty="0" smtClean="0"/>
              <a:t>and, but, </a:t>
            </a:r>
            <a:r>
              <a:rPr lang="en-US" dirty="0" smtClean="0"/>
              <a:t>o</a:t>
            </a:r>
            <a:r>
              <a:rPr lang="en-US" i="1" dirty="0" smtClean="0"/>
              <a:t>r</a:t>
            </a:r>
            <a:r>
              <a:rPr lang="en-US" i="1" dirty="0"/>
              <a:t>, for, </a:t>
            </a:r>
            <a:r>
              <a:rPr lang="en-US" i="1" dirty="0" smtClean="0"/>
              <a:t>nor, yet</a:t>
            </a:r>
            <a:r>
              <a:rPr lang="en-US" i="1" dirty="0"/>
              <a:t>,</a:t>
            </a:r>
            <a:r>
              <a:rPr lang="en-US" dirty="0"/>
              <a:t> and </a:t>
            </a:r>
            <a:r>
              <a:rPr lang="en-US" i="1" dirty="0"/>
              <a:t>so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and</a:t>
            </a:r>
            <a:r>
              <a:rPr lang="en-US" dirty="0" smtClean="0"/>
              <a:t>, </a:t>
            </a:r>
            <a:r>
              <a:rPr lang="en-US" i="1" dirty="0" smtClean="0"/>
              <a:t>but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the simplest technique we have for combining ideas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e.g. Megan </a:t>
            </a:r>
            <a:r>
              <a:rPr lang="en-US" dirty="0"/>
              <a:t>ate the sandwich for lunch, </a:t>
            </a:r>
            <a:r>
              <a:rPr lang="en-US" b="1" dirty="0"/>
              <a:t>and</a:t>
            </a:r>
            <a:r>
              <a:rPr lang="en-US" dirty="0"/>
              <a:t> Jamal ate the soup.</a:t>
            </a:r>
          </a:p>
          <a:p>
            <a:pPr marL="0" indent="0" algn="just">
              <a:buNone/>
            </a:pPr>
            <a:r>
              <a:rPr lang="en-US" dirty="0" smtClean="0"/>
              <a:t>        The window </a:t>
            </a:r>
            <a:r>
              <a:rPr lang="en-US" dirty="0"/>
              <a:t>cracked during the storm, </a:t>
            </a:r>
            <a:r>
              <a:rPr lang="en-US" b="1" dirty="0"/>
              <a:t>but</a:t>
            </a:r>
            <a:r>
              <a:rPr lang="en-US" dirty="0"/>
              <a:t> the roof remained intact.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2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Conjunctive Adverb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however</a:t>
            </a:r>
            <a:r>
              <a:rPr lang="en-US" i="1" dirty="0"/>
              <a:t>, nevertheless, otherwise, moreover</a:t>
            </a:r>
            <a:r>
              <a:rPr lang="en-US" dirty="0"/>
              <a:t>, etc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e.g.  </a:t>
            </a:r>
            <a:r>
              <a:rPr lang="en-US" dirty="0" err="1" smtClean="0"/>
              <a:t>Mar</a:t>
            </a:r>
            <a:r>
              <a:rPr lang="en-US" b="1" dirty="0" err="1" smtClean="0"/>
              <a:t>I</a:t>
            </a:r>
            <a:r>
              <a:rPr lang="en-US" dirty="0" err="1" smtClean="0"/>
              <a:t>ne</a:t>
            </a:r>
            <a:r>
              <a:rPr lang="en-US" dirty="0" smtClean="0"/>
              <a:t> </a:t>
            </a:r>
            <a:r>
              <a:rPr lang="en-US" dirty="0"/>
              <a:t>mammals kept in captivity suffer from stress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/>
              <a:t> moreover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they can cause injuries.</a:t>
            </a:r>
          </a:p>
          <a:p>
            <a:pPr marL="0" indent="0">
              <a:buNone/>
            </a:pPr>
            <a:r>
              <a:rPr lang="en-US" dirty="0" smtClean="0"/>
              <a:t>        Megan </a:t>
            </a:r>
            <a:r>
              <a:rPr lang="en-US" dirty="0"/>
              <a:t>ate the sandwich for lunch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/>
              <a:t>Jamal ate the soup.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Sentence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dependent clause and one independent </a:t>
            </a:r>
            <a:r>
              <a:rPr lang="en-US" dirty="0" smtClean="0"/>
              <a:t>clause;</a:t>
            </a:r>
          </a:p>
          <a:p>
            <a:r>
              <a:rPr lang="en-US" dirty="0" smtClean="0"/>
              <a:t>a dependent </a:t>
            </a:r>
            <a:r>
              <a:rPr lang="en-US" dirty="0"/>
              <a:t>clause cannot stand on its own, as it does not contain a complete </a:t>
            </a:r>
            <a:r>
              <a:rPr lang="en-US" dirty="0" smtClean="0"/>
              <a:t>thought;</a:t>
            </a:r>
          </a:p>
          <a:p>
            <a:r>
              <a:rPr lang="en-US" dirty="0" smtClean="0"/>
              <a:t>links ideas - </a:t>
            </a:r>
            <a:r>
              <a:rPr lang="en-US" dirty="0"/>
              <a:t>a chronological development, a cause-and-effect relationship, a conditional relationship, </a:t>
            </a:r>
            <a:r>
              <a:rPr lang="en-US" dirty="0" err="1"/>
              <a:t>etc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2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Subordinating conjunctions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</a:t>
            </a:r>
            <a:r>
              <a:rPr lang="en-US" dirty="0"/>
              <a:t>, </a:t>
            </a:r>
            <a:r>
              <a:rPr lang="en-US" i="1" dirty="0"/>
              <a:t>when</a:t>
            </a:r>
            <a:r>
              <a:rPr lang="en-US" dirty="0"/>
              <a:t>, </a:t>
            </a:r>
            <a:r>
              <a:rPr lang="en-US" i="1" dirty="0"/>
              <a:t>although</a:t>
            </a:r>
            <a:r>
              <a:rPr lang="en-US" dirty="0"/>
              <a:t>, and </a:t>
            </a:r>
            <a:r>
              <a:rPr lang="en-US" i="1" dirty="0"/>
              <a:t>since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1" dirty="0"/>
              <a:t>While</a:t>
            </a:r>
            <a:r>
              <a:rPr lang="en-US" dirty="0"/>
              <a:t> the television show was on, she did her homework.</a:t>
            </a:r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the client is happy, we are happy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I </a:t>
            </a:r>
            <a:r>
              <a:rPr lang="en-US" dirty="0"/>
              <a:t>ran to the store, </a:t>
            </a:r>
            <a:r>
              <a:rPr lang="en-US" b="1" dirty="0"/>
              <a:t>hoping to buy milk</a:t>
            </a:r>
            <a:r>
              <a:rPr lang="en-US" dirty="0"/>
              <a:t>, but it was </a:t>
            </a:r>
            <a:r>
              <a:rPr lang="en-US" dirty="0" smtClean="0"/>
              <a:t>closed.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3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Compound-complex Sentence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</a:t>
            </a:r>
            <a:r>
              <a:rPr lang="en-US" dirty="0"/>
              <a:t>sentence </a:t>
            </a:r>
            <a:r>
              <a:rPr lang="en-US" dirty="0" smtClean="0"/>
              <a:t>+ </a:t>
            </a:r>
            <a:r>
              <a:rPr lang="en-US" dirty="0"/>
              <a:t>complex </a:t>
            </a:r>
            <a:r>
              <a:rPr lang="en-US" dirty="0" smtClean="0"/>
              <a:t>sentence;</a:t>
            </a:r>
          </a:p>
          <a:p>
            <a:r>
              <a:rPr lang="en-US" dirty="0" smtClean="0"/>
              <a:t>two </a:t>
            </a:r>
            <a:r>
              <a:rPr lang="en-US" dirty="0"/>
              <a:t>independent clauses with at least one dependent </a:t>
            </a:r>
            <a:r>
              <a:rPr lang="en-US" dirty="0" smtClean="0"/>
              <a:t>clause;</a:t>
            </a:r>
          </a:p>
          <a:p>
            <a:r>
              <a:rPr lang="en-US" dirty="0" smtClean="0"/>
              <a:t>Punctuation is very important.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i="1" dirty="0" smtClean="0"/>
              <a:t>Even </a:t>
            </a:r>
            <a:r>
              <a:rPr lang="en-US" i="1" dirty="0"/>
              <a:t>though the professor was exhausted, she continued to grade assignments, and she stayed awake until they were all done.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7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the construction of the sentence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She did not cheat on the test, for it was the wrong thing to do</a:t>
            </a:r>
            <a:r>
              <a:rPr lang="en-US" dirty="0" smtClean="0"/>
              <a:t>.</a:t>
            </a:r>
          </a:p>
          <a:p>
            <a:r>
              <a:rPr lang="en-US" dirty="0"/>
              <a:t>Because my coffee was too cold, I heated it in the microwave</a:t>
            </a:r>
            <a:r>
              <a:rPr lang="en-US" dirty="0" smtClean="0"/>
              <a:t>.</a:t>
            </a:r>
          </a:p>
          <a:p>
            <a:r>
              <a:rPr lang="en-US" dirty="0"/>
              <a:t>Laura forgot her friend's birthday, so she sent her a card when she finally </a:t>
            </a:r>
            <a:r>
              <a:rPr lang="en-US" dirty="0" smtClean="0"/>
              <a:t>remembered.</a:t>
            </a:r>
          </a:p>
          <a:p>
            <a:r>
              <a:rPr lang="en-US" dirty="0"/>
              <a:t>The pen is mightier than the sword</a:t>
            </a:r>
            <a:r>
              <a:rPr lang="en-US" dirty="0" smtClean="0"/>
              <a:t>.</a:t>
            </a:r>
          </a:p>
          <a:p>
            <a:r>
              <a:rPr lang="en-US" dirty="0"/>
              <a:t>The cat and the dog </a:t>
            </a:r>
            <a:r>
              <a:rPr lang="en-US" i="1" dirty="0"/>
              <a:t>yowled and </a:t>
            </a:r>
            <a:r>
              <a:rPr lang="en-US" i="1" dirty="0" smtClean="0"/>
              <a:t>howled</a:t>
            </a:r>
            <a:r>
              <a:rPr lang="en-US" dirty="0" smtClean="0"/>
              <a:t>, </a:t>
            </a:r>
            <a:r>
              <a:rPr lang="en-US" dirty="0"/>
              <a:t>respectively</a:t>
            </a:r>
            <a:r>
              <a:rPr lang="en-US" dirty="0" smtClean="0"/>
              <a:t>.</a:t>
            </a:r>
          </a:p>
          <a:p>
            <a:r>
              <a:rPr lang="en-US" dirty="0"/>
              <a:t>They had no ice cream left at home, nor did they have money to go to the store</a:t>
            </a:r>
            <a:r>
              <a:rPr lang="en-US" dirty="0" smtClean="0"/>
              <a:t>.</a:t>
            </a:r>
          </a:p>
          <a:p>
            <a:r>
              <a:rPr lang="en-US" dirty="0"/>
              <a:t>When she was younger, she believed in fairy tales.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4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four main types of sentences: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or </a:t>
            </a:r>
            <a:r>
              <a:rPr lang="en-US" dirty="0" err="1" smtClean="0"/>
              <a:t>Decl</a:t>
            </a:r>
            <a:r>
              <a:rPr lang="en-US" b="1" dirty="0" err="1" smtClean="0"/>
              <a:t>A</a:t>
            </a:r>
            <a:r>
              <a:rPr lang="en-US" dirty="0" err="1" smtClean="0"/>
              <a:t>rative</a:t>
            </a:r>
            <a:r>
              <a:rPr lang="en-US" dirty="0" smtClean="0"/>
              <a:t> </a:t>
            </a:r>
            <a:r>
              <a:rPr lang="en-US" dirty="0"/>
              <a:t>Sentence</a:t>
            </a:r>
          </a:p>
          <a:p>
            <a:r>
              <a:rPr lang="en-US" dirty="0" err="1" smtClean="0"/>
              <a:t>Comm</a:t>
            </a:r>
            <a:r>
              <a:rPr lang="en-US" b="1" dirty="0" err="1" smtClean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or Imperative Sentence</a:t>
            </a:r>
          </a:p>
          <a:p>
            <a:r>
              <a:rPr lang="en-US" dirty="0"/>
              <a:t>Question or Interrogative Sentence</a:t>
            </a:r>
          </a:p>
          <a:p>
            <a:r>
              <a:rPr lang="en-US" dirty="0" err="1" smtClean="0"/>
              <a:t>Excl</a:t>
            </a:r>
            <a:r>
              <a:rPr lang="en-US" b="1" dirty="0" err="1" smtClean="0"/>
              <a:t>A</a:t>
            </a:r>
            <a:r>
              <a:rPr lang="en-US" dirty="0" err="1" smtClean="0"/>
              <a:t>matory</a:t>
            </a:r>
            <a:r>
              <a:rPr lang="en-US" dirty="0" smtClean="0"/>
              <a:t> </a:t>
            </a:r>
            <a:r>
              <a:rPr lang="en-US" dirty="0"/>
              <a:t>Sentence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1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</a:t>
            </a:r>
            <a:r>
              <a:rPr lang="en-US" dirty="0"/>
              <a:t>Sentence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state </a:t>
            </a:r>
            <a:r>
              <a:rPr lang="en-US" dirty="0" smtClean="0"/>
              <a:t>information;</a:t>
            </a:r>
          </a:p>
          <a:p>
            <a:r>
              <a:rPr lang="en-US" dirty="0" smtClean="0"/>
              <a:t>the </a:t>
            </a:r>
            <a:r>
              <a:rPr lang="en-US" dirty="0"/>
              <a:t>most commonly used sentence </a:t>
            </a:r>
            <a:r>
              <a:rPr lang="en-US" dirty="0" smtClean="0"/>
              <a:t>type;</a:t>
            </a:r>
          </a:p>
          <a:p>
            <a:r>
              <a:rPr lang="en-US" dirty="0" smtClean="0"/>
              <a:t>the most frequent in academic writing;</a:t>
            </a:r>
          </a:p>
          <a:p>
            <a:r>
              <a:rPr lang="en-US" dirty="0" smtClean="0"/>
              <a:t>ends </a:t>
            </a:r>
            <a:r>
              <a:rPr lang="en-US" dirty="0"/>
              <a:t>with a period.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E.g. </a:t>
            </a:r>
            <a:r>
              <a:rPr lang="en-US" i="1" dirty="0" smtClean="0"/>
              <a:t>Research </a:t>
            </a:r>
            <a:r>
              <a:rPr lang="en-US" i="1" dirty="0"/>
              <a:t>on the topic suggests that grammar is essential to success.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4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Imperative Sentence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sentences give commands or make requests. Imperative sentences end with a period.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e.g. </a:t>
            </a:r>
            <a:r>
              <a:rPr lang="en-US" i="1" dirty="0" smtClean="0"/>
              <a:t>Open </a:t>
            </a:r>
            <a:r>
              <a:rPr lang="en-US" i="1" dirty="0"/>
              <a:t>the window.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4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Interrogative Sentence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sentences ask questions. Accordingly, they end with a question mark.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E.g. </a:t>
            </a:r>
            <a:r>
              <a:rPr lang="en-US" i="1" dirty="0" smtClean="0"/>
              <a:t>Did </a:t>
            </a:r>
            <a:r>
              <a:rPr lang="en-US" i="1" dirty="0"/>
              <a:t>you complete the assignment?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67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variety…..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A question can </a:t>
            </a:r>
            <a:r>
              <a:rPr lang="en-US" dirty="0"/>
              <a:t>be especially useful at the beginning of a paragraph where you want to summarize </a:t>
            </a:r>
            <a:r>
              <a:rPr lang="en-US" b="1" dirty="0" smtClean="0"/>
              <a:t>what preceded </a:t>
            </a:r>
            <a:r>
              <a:rPr lang="en-US" dirty="0" smtClean="0"/>
              <a:t>and </a:t>
            </a:r>
            <a:r>
              <a:rPr lang="en-US" dirty="0"/>
              <a:t>then launch into </a:t>
            </a:r>
            <a:r>
              <a:rPr lang="en-US" b="1" dirty="0"/>
              <a:t>what will now follow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e.g. “And </a:t>
            </a:r>
            <a:r>
              <a:rPr lang="en-US" dirty="0"/>
              <a:t>what were the results of the Quebec Act of 1774?”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reminds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readers where you are in your discussion </a:t>
            </a:r>
            <a:r>
              <a:rPr lang="en-US" dirty="0"/>
              <a:t>— </a:t>
            </a:r>
            <a:r>
              <a:rPr lang="en-US" i="1" dirty="0"/>
              <a:t>Ah yes, that’s what we’re talking about</a:t>
            </a:r>
            <a:r>
              <a:rPr lang="en-US" dirty="0"/>
              <a:t> —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prepares them for what comes next.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Exclamatory </a:t>
            </a:r>
            <a:r>
              <a:rPr lang="en-US" dirty="0"/>
              <a:t>Sentence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sentences express emotion and, as such, end with an exclamation mark.</a:t>
            </a:r>
          </a:p>
          <a:p>
            <a:endParaRPr lang="en-US" dirty="0" smtClean="0"/>
          </a:p>
          <a:p>
            <a:r>
              <a:rPr lang="en-US" dirty="0" smtClean="0"/>
              <a:t>E.g. </a:t>
            </a:r>
            <a:r>
              <a:rPr lang="en-US" i="1" dirty="0" smtClean="0"/>
              <a:t>She </a:t>
            </a:r>
            <a:r>
              <a:rPr lang="en-US" i="1" dirty="0"/>
              <a:t>is going to fall!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0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Sentence Constructions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Compound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Compound-complex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6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</a:t>
            </a:r>
            <a:r>
              <a:rPr lang="en-US" dirty="0"/>
              <a:t>your writing more </a:t>
            </a:r>
            <a:r>
              <a:rPr lang="en-US" dirty="0" smtClean="0"/>
              <a:t>effective!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</a:t>
            </a:r>
            <a:r>
              <a:rPr lang="en-US" dirty="0"/>
              <a:t>to use a variety of sentence </a:t>
            </a:r>
            <a:r>
              <a:rPr lang="en-US" dirty="0" smtClean="0"/>
              <a:t>constructions;</a:t>
            </a:r>
          </a:p>
          <a:p>
            <a:r>
              <a:rPr lang="en-US" dirty="0" smtClean="0"/>
              <a:t>combine the sentences to </a:t>
            </a:r>
            <a:r>
              <a:rPr lang="en-US" dirty="0"/>
              <a:t>avoid the </a:t>
            </a:r>
            <a:r>
              <a:rPr lang="en-US" dirty="0" smtClean="0"/>
              <a:t>monotony</a:t>
            </a:r>
          </a:p>
          <a:p>
            <a:pPr marL="0" indent="0">
              <a:buNone/>
            </a:pPr>
            <a:r>
              <a:rPr lang="en-US" dirty="0" smtClean="0"/>
              <a:t>               the music of the language;</a:t>
            </a:r>
          </a:p>
          <a:p>
            <a:r>
              <a:rPr lang="en-US" dirty="0" smtClean="0"/>
              <a:t>language’s </a:t>
            </a:r>
            <a:r>
              <a:rPr lang="en-US" dirty="0"/>
              <a:t>music lies within the rhythms of varied sentence length and structure.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55576" y="2935248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478</Words>
  <Application>Microsoft Office PowerPoint</Application>
  <PresentationFormat>Экран (4:3)</PresentationFormat>
  <Paragraphs>85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Types of Sentences </vt:lpstr>
      <vt:lpstr>There are four main types of sentences:</vt:lpstr>
      <vt:lpstr>Declarative Sentence</vt:lpstr>
      <vt:lpstr>Imperative Sentence </vt:lpstr>
      <vt:lpstr>Interrogative Sentence</vt:lpstr>
      <vt:lpstr>more variety…..</vt:lpstr>
      <vt:lpstr>Exclamatory Sentence </vt:lpstr>
      <vt:lpstr>Sentence Constructions </vt:lpstr>
      <vt:lpstr>Make your writing more effective!</vt:lpstr>
      <vt:lpstr>Simple Sentences</vt:lpstr>
      <vt:lpstr>Compound Sentence</vt:lpstr>
      <vt:lpstr>Презентация PowerPoint</vt:lpstr>
      <vt:lpstr> Conjunctive Adverb</vt:lpstr>
      <vt:lpstr>Complex Sentence</vt:lpstr>
      <vt:lpstr>Subordinating conjunctions</vt:lpstr>
      <vt:lpstr>Compound-complex Sentence </vt:lpstr>
      <vt:lpstr>Define the construction of the sentence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Aygul</cp:lastModifiedBy>
  <cp:revision>9</cp:revision>
  <dcterms:created xsi:type="dcterms:W3CDTF">2020-02-02T15:48:01Z</dcterms:created>
  <dcterms:modified xsi:type="dcterms:W3CDTF">2021-03-28T13:38:24Z</dcterms:modified>
</cp:coreProperties>
</file>