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0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Timeline: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 Part 1 ----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0 and 1: 0 - 20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2: 20 - 40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Q&amp;A: 40 - 45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3: 45 - 75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Q&amp;A: 75 - 80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4 and 5: 80 - 100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Break: 100 - 130 min (installation)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 Part 2 ----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Timeline: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 Part 1 ----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0 and 1: 0 - 20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2: 20 - 40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Q&amp;A: 40 - 45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3: 45 - 75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Q&amp;A: 75 - 80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4 and 5: 80 - 100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Break: 100 - 130 min (installation)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 Part 2 ----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Timeline: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 Part 1 ----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0 and 1: 0 - 20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2: 20 - 40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Q&amp;A: 40 - 45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3: 45 - 75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Q&amp;A: 75 - 80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4 and 5: 80 - 100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Break: 100 - 130 min (installation)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 Part 2 ----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Timeline: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 Part 1 ----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0 and 1: 0 - 20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2: 20 - 40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Q&amp;A: 40 - 45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3: 45 - 75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Q&amp;A: 75 - 80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4 and 5: 80 - 100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Break: 100 - 130 min (installation)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 Part 2 ----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Timeline: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 Part 1 ----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0 and 1: 0 - 20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2: 20 - 40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Q&amp;A: 40 - 45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3: 45 - 75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Q&amp;A: 75 - 80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4 and 5: 80 - 100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Break: 100 - 130 min (installation)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 Part 2 ----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Timeline: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 Part 1 ----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0 and 1: 0 - 20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2: 20 - 40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Q&amp;A: 40 - 45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3: 45 - 75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Q&amp;A: 75 - 80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4 and 5: 80 - 100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Break: 100 - 130 min (installation)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 Part 2 ----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Timeline: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 Part 1 ----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0 and 1: 0 - 20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2: 20 - 40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Q&amp;A: 40 - 45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3: 45 - 75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Q&amp;A: 75 - 80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4 and 5: 80 - 100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Break: 100 - 130 min (installation)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 Part 2 ----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Timeline: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 Part 1 ----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0 and 1: 0 - 20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2: 20 - 40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Q&amp;A: 40 - 45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3: 45 - 75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Q&amp;A: 75 - 80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4 and 5: 80 - 100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Break: 100 - 130 min (installation)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 Part 2 ----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Timeline: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 Part 1 ----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0 and 1: 0 - 20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2: 20 - 40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Q&amp;A: 40 - 45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3: 45 - 75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Q&amp;A: 75 - 80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4 and 5: 80 - 100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Break: 100 - 130 min (installation)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 Part 2 ----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Timeline: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 Part 1 ----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0 and 1: 0 - 20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2: 20 - 40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Q&amp;A: 40 - 45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3: 45 - 75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Q&amp;A: 75 - 80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4 and 5: 80 - 100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Break: 100 - 130 min (installation)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 Part 2 ----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Timeline: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 Part 1 ----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0 and 1: 0 - 20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2: 20 - 40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Q&amp;A: 40 - 45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3: 45 - 75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Q&amp;A: 75 - 80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4 and 5: 80 - 100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Break: 100 - 130 min (installation)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 Part 2 ----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Timeline: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 Part 1 ----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0 and 1: 0 - 20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2: 20 - 40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Q&amp;A: 40 - 45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3: 45 - 75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Q&amp;A: 75 - 80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4 and 5: 80 - 100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Break: 100 - 130 min (installation)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 Part 2 ----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Timeline: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 Part 1 ----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0 and 1: 0 - 20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2: 20 - 40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Q&amp;A: 40 - 45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3: 45 - 75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Q&amp;A: 75 - 80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4 and 5: 80 - 100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Break: 100 - 130 min (installation)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 Part 2 ----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Timeline: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 Part 1 ----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0 and 1: 0 - 20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2: 20 - 40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Q&amp;A: 40 - 45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3: 45 - 75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Q&amp;A: 75 - 80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4 and 5: 80 - 100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Break: 100 - 130 min (installation)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 Part 2 ----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Timeline: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 Part 1 ----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0 and 1: 0 - 20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2: 20 - 40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Q&amp;A: 40 - 45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3: 45 - 75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Q&amp;A: 75 - 80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4 and 5: 80 - 100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Break: 100 - 130 min (installation)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 Part 2 ----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Timeline: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 Part 1 ----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0 and 1: 0 - 20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2: 20 - 40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Q&amp;A: 40 - 45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3: 45 - 75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Q&amp;A: 75 - 80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4 and 5: 80 - 100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Break: 100 - 130 min (installation)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 Part 2 ----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Timeline: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 Part 1 ----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0 and 1: 0 - 20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2: 20 - 40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Q&amp;A: 40 - 45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3: 45 - 75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Q&amp;A: 75 - 80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4 and 5: 80 - 100 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Break: 100 - 130 min (installation)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 Part 2 ----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momorphicEncryption/API_Standard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37351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US"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Standardization:</a:t>
            </a:r>
            <a:br>
              <a:rPr lang="en-US"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Explorations</a:t>
            </a:r>
            <a:endParaRPr sz="5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Kim Laine (MSR) 		Yuriy Polyakov (NJIT)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800" b="0" i="0" u="none" strike="noStrike" cap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Homomorphic Encryption Standardization Workshop, Toronto, CA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October 20,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a Configuration Profile? (Cont’d)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Scheme identifier: BGV, BFV, CKKS (HEAAN)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Standard scheme-specific parameters: Plaintext modulus (BGV/BFV), mode (symmetric/public key)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Library-dependent settings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Library identifier 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Library version number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Configuration settings</a:t>
            </a:r>
            <a:endParaRPr/>
          </a:p>
          <a:p>
            <a:pPr marL="1371600" marR="0" lvl="2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Scheme-specific settings</a:t>
            </a:r>
            <a:endParaRPr/>
          </a:p>
          <a:p>
            <a:pPr marL="1371600" marR="0" lvl="2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Encoding-specific settings</a:t>
            </a:r>
            <a:endParaRPr/>
          </a:p>
          <a:p>
            <a:pPr marL="1371600" marR="0" lvl="2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Optimization options (relinearization profile, memory management, etc.)</a:t>
            </a:r>
            <a:endParaRPr/>
          </a:p>
          <a:p>
            <a:pPr marL="1371600" marR="0" lvl="2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  <a:endParaRPr/>
          </a:p>
          <a:p>
            <a:pPr marL="1143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30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Does a Configuration Profile Look?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 b="0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"Security": {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"TableID": "HEStd_128_classic",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"SKDistrib": "ternary",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"Dimension": "4096",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"ErrorDistribParm": "3.19"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},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"Scheme": {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"ID": "BFV",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"Parms": {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	"PlaintextModulus": "65537",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	"Mode": "Asymmetric"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},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"Libraries": {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"PALISADE": {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	"Version": "1.2.0",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	"Configuration": {...}</a:t>
            </a:r>
            <a:endParaRPr sz="1000" b="0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},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"SEAL": {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	"Version": "3.0",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	"Configuration": {...}</a:t>
            </a:r>
            <a:endParaRPr sz="1000" b="0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2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Further Benefits of Configuration Profiles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end users 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Build trust and transparency (confidence in using an HE-enabled solution)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Users can tune some parameters of configuration profiles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security auditors and CSO office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Provides a mechanism to evaluate and enforce security policies (via internal/external certification process)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9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Case: Relinearization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Multiple relinearization decisions are possible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Apply relinearization after every homomorphic multiplication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 not apply relinearization at all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Apply relinearization only in certain cases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Specify using the relinearization profile in the library-specific part of the configuration profile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API for homomorphic multiplication takes only ciphertexts (no relinearization keys)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Relinearization keys are encapsulated inside the Context wrapper implementation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relinearization profile contains the information required to make the decision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9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Case: Rotations in Batched Ciphertexts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Some schemes support packing and one(multi)-dimensional rotations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Special evaluation keys are used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Different techniques for key switching may be used (e.g., regular vs. hoisted)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API for rotation operations would be described in API extensions (beyond the scope of the core API)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 every scheme supports rotations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specific types of rotations depend of the underlying plaintext algebra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9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Case: Multi-key HE/Proxy Re-Encryption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There are many cases when HE computations operate on data from multiple parties, e.g., multi-key HE or proxy re-encryption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Currently the core API specification assumes a single secret key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API extension would be needed to support multiple keys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9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Serialization Strategy (Initial Thoughts)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will need to support library interoperability. Motivating example: cloud computing. The data may get encrypted using different libraries, platforms, etc.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may need to define a standard format (like X.509) that serializable objects can be exported to and imported from in various libraries.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300"/>
              </a:spcAft>
              <a:buClr>
                <a:schemeClr val="dk2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Ideally all library/scheme-specific parameters would be encapsulated in the configuration profiles, and the serialization format would simply deal with storing the ciphertext and key polynomials.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Feedback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Should EvalAdd/EvalSub/EvalNegate/EvalMult be explicitly specified or a more general approach should be used?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Evaluate(Operation ID, ctxt1, ctxt2)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There would be a scheme/library-specific table of operations with any special settings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300"/>
              </a:spcAft>
              <a:buClr>
                <a:schemeClr val="dk2"/>
              </a:buClr>
              <a:buSzPts val="1800"/>
              <a:buFont typeface="Noto Sans Symbols"/>
              <a:buChar char="❑"/>
            </a:pPr>
            <a:r>
              <a:rPr lang="en-US"/>
              <a:t>How to support important low-level tricks like hoisting?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to the GIT repo for the API effort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Noto Sans Symbols"/>
              <a:buChar char="❑"/>
            </a:pPr>
            <a:r>
              <a:rPr lang="en-US" dirty="0">
                <a:hlinkClick r:id="rId3"/>
              </a:rPr>
              <a:t>https://github.com/HomomorphicEncryption/API_Standard</a:t>
            </a:r>
            <a:r>
              <a:rPr lang="en-US" dirty="0"/>
              <a:t> 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Purposes of Standard API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application developers 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Ease of use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Developers can focus on application logic and use HE as a feature rather than become experts in HE/crypto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Easy to switch between libraries based on requirements; not locked into a specific library or version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library developers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guidelines and minimum requirements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Ease of maintenance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Reduce amount of help desk support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/>
              <a:t>When we have an IR and a compiler: single backend compiler targets multiple libraries</a:t>
            </a:r>
            <a:endParaRPr/>
          </a:p>
          <a:p>
            <a:pPr marL="171450" marR="0" lvl="0" indent="-5715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Noto Sans Symbols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Goals of Our Presentation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Present our initial ideas/findings on API design for HE (some of the ideas have been tested “in the field” for PALISADE</a:t>
            </a:r>
            <a:r>
              <a:rPr lang="en-US"/>
              <a:t>, HEAAN, 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SEAL)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Core API specification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Configuration profile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API extensions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Serialization strategy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Present initial feedback from the developers of HEAAN, HELib, and TFHE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Set the stage for the panel discussion on next steps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9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Fundamentals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Main goal: core API should be scheme/library-agnostic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Core API Specification defines basic functionality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Classes (data structures) and methods for HE operations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Context, Ciphertext, and Plaintext are the main classes (data structures)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API specifies conversions and operations between Plaintext and Ciphertext 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Context is a wrapper class that encapsulates parameters, keys, and library-specific details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Wrapper implementations are library-specific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Configuration Profile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Provides a human-readable container of both library-independent and library-dependent settings for homomorphic encryption. 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Allows the rest of the “core” API to be library/scheme-agnostic.</a:t>
            </a:r>
            <a:endParaRPr/>
          </a:p>
          <a:p>
            <a:pPr marL="596900" marR="0" lvl="1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9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Functionality Supported by Core API Specification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Basic crypto HE capabilities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Key Generation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Encryption/Decryption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Homomorphic Addition/Subtraction/Negation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Homomorphic Multiplication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Serialization/deserialization (agnostic to the actual serialization format)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Load configuration profile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Read/write ciphertext from/to stream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Read/write plaintext from/to stream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30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Read/write keys from/to stream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Does the Core API Specification Look?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CONTEXT CLASS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Constructor: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HEStdContext(stream, string profile_id)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keyGen() // secret and public keys are generated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readSK(stream)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writeSK(stream)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readPK(stream)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writePK(stream)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createCiphertext()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createPlaintext()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readCiphertext(stream, Ciphertext*)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writeCiphertext(ConstCiphertext*, stream)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readPlaintext(stream, Plaintext*)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writePlaintext(ConstPlaintext*, stream)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encrypt(ConstPlaintext* in, Ciphertext* out) 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decrypt(ConstCiphertext* in, Plaintext* out)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Does the Core API Specification Look? (Cont’d)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evalAdd(ConstCiphertext* in1, ConstCiphertext* in2, Ciphertext* out)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evalAddInplace(Ciphertext* in1, ConstCiphertext* in2)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evalAdd(ConstCiphertext* in1, ConstPlaintext* in2, Ciphertext* out)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evalAddInplace(Ciphertext* in1, ConstPlaintext* in2)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evalSub(ConstCiphertext* in1, ConstCiphertext* in2, Ciphertext* out)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evalSubInplace(Ciphertext* in1, ConstCiphertext* in2)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evalSub(ConstCiphertext* in1, ConstPlaintext* in2, Ciphertext* out)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evalSubInplace(Ciphertext* in1, ConstPlaintext* in2)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evalNeg(ConstCiphertext* in, Ciphertext* out)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evalNegInplace(Ciphertext* in)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evalMul(ConstCiphertext* in1, ConstCiphertext* in2, Ciphertext* out)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evalMulInplace(Ciphertext* in1, ConstCiphertext* in2)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evalMul(ConstCiphertext* in1, ConstPlaintext* in2, Ciphertext* out)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evalMulInplace(Ciphertext* in1, ConstPlaintext* in2)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 Wrapper Implementations &amp; Examples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Actual implementations conforming to the API standard specification can be added to each library by the library developers. 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These implementations can come in the form of wrappers, targeting any language such as C++ or Python.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Several examples using the API with different libraries can be made publicly available, e.g., Python scripts that look the same but call different libraries to perform their task. 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Availability of library-independent examples of the API would help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Build a community of HE users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Drive adoption of HE</a:t>
            </a:r>
            <a:endParaRPr/>
          </a:p>
          <a:p>
            <a:pPr marL="457200" marR="0" lvl="0" indent="-228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600"/>
              </a:spcBef>
              <a:spcAft>
                <a:spcPts val="300"/>
              </a:spcAft>
              <a:buClr>
                <a:schemeClr val="dk2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a Configuration Profile?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configuration profile is a JSON representation consisting of several groups of settings: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Security settings. For most schemes, these are RLWE parameters. These parameters should reference the security standard using simple identifier strings. An example: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Security level: HEStd_128, HEStd_192, HEStd_256, Custom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Secret key distribution: ternary/error/uniform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Ring dimension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Gaussian error distribution parameter: e.g., 3.19</a:t>
            </a:r>
            <a:endParaRPr/>
          </a:p>
          <a:p>
            <a:pPr marL="1143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30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2389</Words>
  <Application>Microsoft Office PowerPoint</Application>
  <PresentationFormat>On-screen Show (16:9)</PresentationFormat>
  <Paragraphs>349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Courier New</vt:lpstr>
      <vt:lpstr>Noto Sans Symbols</vt:lpstr>
      <vt:lpstr>Simple Light</vt:lpstr>
      <vt:lpstr>API Standardization: Initial Explorations</vt:lpstr>
      <vt:lpstr>Purposes of Standard API</vt:lpstr>
      <vt:lpstr>Goals of Our Presentation</vt:lpstr>
      <vt:lpstr>Fundamentals</vt:lpstr>
      <vt:lpstr>Functionality Supported by Core API Specification</vt:lpstr>
      <vt:lpstr>How Does the Core API Specification Look?</vt:lpstr>
      <vt:lpstr>How Does the Core API Specification Look? (Cont’d)</vt:lpstr>
      <vt:lpstr>Context Wrapper Implementations &amp; Examples</vt:lpstr>
      <vt:lpstr>What is a Configuration Profile?</vt:lpstr>
      <vt:lpstr>What is a Configuration Profile? (Cont’d)</vt:lpstr>
      <vt:lpstr>How Does a Configuration Profile Look?</vt:lpstr>
      <vt:lpstr>Further Benefits of Configuration Profiles</vt:lpstr>
      <vt:lpstr>Use Case: Relinearization</vt:lpstr>
      <vt:lpstr>Use Case: Rotations in Batched Ciphertexts</vt:lpstr>
      <vt:lpstr>Use Case: Multi-key HE/Proxy Re-Encryption</vt:lpstr>
      <vt:lpstr>Serialization Strategy (Initial Thoughts)</vt:lpstr>
      <vt:lpstr>Initial Feedback</vt:lpstr>
      <vt:lpstr>Link to the GIT repo for the API effort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Standardization: Initial Explorations</dc:title>
  <cp:lastModifiedBy>Kim Laine</cp:lastModifiedBy>
  <cp:revision>1</cp:revision>
  <dcterms:modified xsi:type="dcterms:W3CDTF">2018-11-19T18:36:51Z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kilai@microsoft.com</vt:lpwstr>
  </property>
  <property fmtid="{D5CDD505-2E9C-101B-9397-08002B2CF9AE}" pid="5" name="MSIP_Label_f42aa342-8706-4288-bd11-ebb85995028c_SetDate">
    <vt:lpwstr>2018-11-19T18:36:51.1081632Z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