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3" r:id="rId5"/>
    <p:sldId id="262"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0126" autoAdjust="0"/>
  </p:normalViewPr>
  <p:slideViewPr>
    <p:cSldViewPr snapToGrid="0">
      <p:cViewPr>
        <p:scale>
          <a:sx n="105" d="100"/>
          <a:sy n="105" d="100"/>
        </p:scale>
        <p:origin x="227" y="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ED4B5-0E6C-4141-B260-1C2F565991AB}" type="doc">
      <dgm:prSet loTypeId="urn:microsoft.com/office/officeart/2005/8/layout/process1" loCatId="process" qsTypeId="urn:microsoft.com/office/officeart/2005/8/quickstyle/simple1" qsCatId="simple" csTypeId="urn:microsoft.com/office/officeart/2005/8/colors/accent1_2" csCatId="accent1" phldr="1"/>
      <dgm:spPr/>
    </dgm:pt>
    <dgm:pt modelId="{A5D96A17-C8DC-425A-B823-281239CB7083}">
      <dgm:prSet phldrT="[Text]"/>
      <dgm:spPr/>
      <dgm:t>
        <a:bodyPr/>
        <a:lstStyle/>
        <a:p>
          <a:r>
            <a:rPr lang="en-US" altLang="ja-JP" dirty="0"/>
            <a:t>Query</a:t>
          </a:r>
          <a:r>
            <a:rPr lang="ja-JP" altLang="en-US" dirty="0"/>
            <a:t> </a:t>
          </a:r>
          <a:r>
            <a:rPr lang="en-US" altLang="ja-JP" dirty="0"/>
            <a:t>Algorithm</a:t>
          </a:r>
          <a:endParaRPr lang="en-US" dirty="0"/>
        </a:p>
      </dgm:t>
    </dgm:pt>
    <dgm:pt modelId="{3A292913-EEE1-4CEA-9FA4-9457BF7159EC}" type="parTrans" cxnId="{0B616A00-083A-4389-A936-3D96B3CA1F0E}">
      <dgm:prSet/>
      <dgm:spPr/>
      <dgm:t>
        <a:bodyPr/>
        <a:lstStyle/>
        <a:p>
          <a:endParaRPr lang="en-US"/>
        </a:p>
      </dgm:t>
    </dgm:pt>
    <dgm:pt modelId="{A57401C0-ED3C-4888-AD33-D1E01EC8721E}" type="sibTrans" cxnId="{0B616A00-083A-4389-A936-3D96B3CA1F0E}">
      <dgm:prSet/>
      <dgm:spPr/>
      <dgm:t>
        <a:bodyPr/>
        <a:lstStyle/>
        <a:p>
          <a:endParaRPr lang="en-US"/>
        </a:p>
      </dgm:t>
    </dgm:pt>
    <dgm:pt modelId="{5C2FE203-9476-42DC-9F11-12232B9531FE}">
      <dgm:prSet phldrT="[Text]"/>
      <dgm:spPr/>
      <dgm:t>
        <a:bodyPr/>
        <a:lstStyle/>
        <a:p>
          <a:r>
            <a:rPr lang="en-US" altLang="ja-JP" dirty="0"/>
            <a:t>Transformer/LSTM</a:t>
          </a:r>
          <a:r>
            <a:rPr lang="ja-JP" altLang="en-US" dirty="0"/>
            <a:t> </a:t>
          </a:r>
          <a:r>
            <a:rPr lang="en-US" altLang="ja-JP" dirty="0"/>
            <a:t>algorithm</a:t>
          </a:r>
          <a:endParaRPr lang="en-US" dirty="0"/>
        </a:p>
      </dgm:t>
    </dgm:pt>
    <dgm:pt modelId="{0F0080C0-87B6-419D-ADAB-F83BCFE1FB04}" type="parTrans" cxnId="{EAD0C517-AC1F-43EC-BD29-38290F258770}">
      <dgm:prSet/>
      <dgm:spPr/>
      <dgm:t>
        <a:bodyPr/>
        <a:lstStyle/>
        <a:p>
          <a:endParaRPr lang="en-US"/>
        </a:p>
      </dgm:t>
    </dgm:pt>
    <dgm:pt modelId="{6CDD6604-4036-4910-A55F-DAB7842945DC}" type="sibTrans" cxnId="{EAD0C517-AC1F-43EC-BD29-38290F258770}">
      <dgm:prSet/>
      <dgm:spPr/>
      <dgm:t>
        <a:bodyPr/>
        <a:lstStyle/>
        <a:p>
          <a:endParaRPr lang="en-US"/>
        </a:p>
      </dgm:t>
    </dgm:pt>
    <dgm:pt modelId="{33D4AAF0-656B-4035-B810-DCE7C83A01A5}">
      <dgm:prSet phldrT="[Text]"/>
      <dgm:spPr/>
      <dgm:t>
        <a:bodyPr/>
        <a:lstStyle/>
        <a:p>
          <a:r>
            <a:rPr lang="en-US" altLang="ja-JP" dirty="0"/>
            <a:t>GPT-2</a:t>
          </a:r>
          <a:r>
            <a:rPr lang="ja-JP" altLang="en-US" dirty="0"/>
            <a:t> </a:t>
          </a:r>
          <a:r>
            <a:rPr lang="en-US" altLang="ja-JP" dirty="0"/>
            <a:t>algorithm</a:t>
          </a:r>
          <a:endParaRPr lang="en-US" dirty="0"/>
        </a:p>
      </dgm:t>
    </dgm:pt>
    <dgm:pt modelId="{250527D0-49CF-42C2-815E-4B3BD2416BAC}" type="parTrans" cxnId="{6E9FE155-DF2D-43B0-95FA-0FBD2FF663AD}">
      <dgm:prSet/>
      <dgm:spPr/>
      <dgm:t>
        <a:bodyPr/>
        <a:lstStyle/>
        <a:p>
          <a:endParaRPr lang="en-US"/>
        </a:p>
      </dgm:t>
    </dgm:pt>
    <dgm:pt modelId="{BED95E51-3BC9-48F9-B6A4-777B6C68A186}" type="sibTrans" cxnId="{6E9FE155-DF2D-43B0-95FA-0FBD2FF663AD}">
      <dgm:prSet/>
      <dgm:spPr/>
      <dgm:t>
        <a:bodyPr/>
        <a:lstStyle/>
        <a:p>
          <a:endParaRPr lang="en-US"/>
        </a:p>
      </dgm:t>
    </dgm:pt>
    <dgm:pt modelId="{9E3C89F7-A0E8-40D2-9FEB-E63633AC81E9}" type="pres">
      <dgm:prSet presAssocID="{4EFED4B5-0E6C-4141-B260-1C2F565991AB}" presName="Name0" presStyleCnt="0">
        <dgm:presLayoutVars>
          <dgm:dir/>
          <dgm:resizeHandles val="exact"/>
        </dgm:presLayoutVars>
      </dgm:prSet>
      <dgm:spPr/>
    </dgm:pt>
    <dgm:pt modelId="{B17AF9CD-D36F-406E-85C1-BE5EED133A1F}" type="pres">
      <dgm:prSet presAssocID="{A5D96A17-C8DC-425A-B823-281239CB7083}" presName="node" presStyleLbl="node1" presStyleIdx="0" presStyleCnt="3">
        <dgm:presLayoutVars>
          <dgm:bulletEnabled val="1"/>
        </dgm:presLayoutVars>
      </dgm:prSet>
      <dgm:spPr/>
    </dgm:pt>
    <dgm:pt modelId="{1974971E-68CB-4306-BF65-0B0B0EA8F173}" type="pres">
      <dgm:prSet presAssocID="{A57401C0-ED3C-4888-AD33-D1E01EC8721E}" presName="sibTrans" presStyleLbl="sibTrans2D1" presStyleIdx="0" presStyleCnt="2"/>
      <dgm:spPr/>
    </dgm:pt>
    <dgm:pt modelId="{0E90EB9C-4BC6-4E9C-BA6F-C4466E3B4840}" type="pres">
      <dgm:prSet presAssocID="{A57401C0-ED3C-4888-AD33-D1E01EC8721E}" presName="connectorText" presStyleLbl="sibTrans2D1" presStyleIdx="0" presStyleCnt="2"/>
      <dgm:spPr/>
    </dgm:pt>
    <dgm:pt modelId="{73748FE1-9B2B-4F87-9E5F-B7A98DE56877}" type="pres">
      <dgm:prSet presAssocID="{5C2FE203-9476-42DC-9F11-12232B9531FE}" presName="node" presStyleLbl="node1" presStyleIdx="1" presStyleCnt="3">
        <dgm:presLayoutVars>
          <dgm:bulletEnabled val="1"/>
        </dgm:presLayoutVars>
      </dgm:prSet>
      <dgm:spPr/>
    </dgm:pt>
    <dgm:pt modelId="{A761A014-2401-4D9F-BF16-452E44E30B4B}" type="pres">
      <dgm:prSet presAssocID="{6CDD6604-4036-4910-A55F-DAB7842945DC}" presName="sibTrans" presStyleLbl="sibTrans2D1" presStyleIdx="1" presStyleCnt="2"/>
      <dgm:spPr/>
    </dgm:pt>
    <dgm:pt modelId="{3C876004-D34B-45EE-B16E-1F94E12EEB92}" type="pres">
      <dgm:prSet presAssocID="{6CDD6604-4036-4910-A55F-DAB7842945DC}" presName="connectorText" presStyleLbl="sibTrans2D1" presStyleIdx="1" presStyleCnt="2"/>
      <dgm:spPr/>
    </dgm:pt>
    <dgm:pt modelId="{889DCCA8-4C08-411C-A283-1220BE72F5CB}" type="pres">
      <dgm:prSet presAssocID="{33D4AAF0-656B-4035-B810-DCE7C83A01A5}" presName="node" presStyleLbl="node1" presStyleIdx="2" presStyleCnt="3">
        <dgm:presLayoutVars>
          <dgm:bulletEnabled val="1"/>
        </dgm:presLayoutVars>
      </dgm:prSet>
      <dgm:spPr/>
    </dgm:pt>
  </dgm:ptLst>
  <dgm:cxnLst>
    <dgm:cxn modelId="{0B616A00-083A-4389-A936-3D96B3CA1F0E}" srcId="{4EFED4B5-0E6C-4141-B260-1C2F565991AB}" destId="{A5D96A17-C8DC-425A-B823-281239CB7083}" srcOrd="0" destOrd="0" parTransId="{3A292913-EEE1-4CEA-9FA4-9457BF7159EC}" sibTransId="{A57401C0-ED3C-4888-AD33-D1E01EC8721E}"/>
    <dgm:cxn modelId="{921B910A-56B3-4ED1-99F1-F8D14C110F55}" type="presOf" srcId="{A5D96A17-C8DC-425A-B823-281239CB7083}" destId="{B17AF9CD-D36F-406E-85C1-BE5EED133A1F}" srcOrd="0" destOrd="0" presId="urn:microsoft.com/office/officeart/2005/8/layout/process1"/>
    <dgm:cxn modelId="{EAD0C517-AC1F-43EC-BD29-38290F258770}" srcId="{4EFED4B5-0E6C-4141-B260-1C2F565991AB}" destId="{5C2FE203-9476-42DC-9F11-12232B9531FE}" srcOrd="1" destOrd="0" parTransId="{0F0080C0-87B6-419D-ADAB-F83BCFE1FB04}" sibTransId="{6CDD6604-4036-4910-A55F-DAB7842945DC}"/>
    <dgm:cxn modelId="{6557CD2F-66A9-4D31-9B82-55BA08E29CE4}" type="presOf" srcId="{33D4AAF0-656B-4035-B810-DCE7C83A01A5}" destId="{889DCCA8-4C08-411C-A283-1220BE72F5CB}" srcOrd="0" destOrd="0" presId="urn:microsoft.com/office/officeart/2005/8/layout/process1"/>
    <dgm:cxn modelId="{FAB77838-5A21-461B-AC46-BBA3FC56C624}" type="presOf" srcId="{A57401C0-ED3C-4888-AD33-D1E01EC8721E}" destId="{0E90EB9C-4BC6-4E9C-BA6F-C4466E3B4840}" srcOrd="1" destOrd="0" presId="urn:microsoft.com/office/officeart/2005/8/layout/process1"/>
    <dgm:cxn modelId="{1989F33A-A3E3-4D6D-A24A-26A79EF0E341}" type="presOf" srcId="{5C2FE203-9476-42DC-9F11-12232B9531FE}" destId="{73748FE1-9B2B-4F87-9E5F-B7A98DE56877}" srcOrd="0" destOrd="0" presId="urn:microsoft.com/office/officeart/2005/8/layout/process1"/>
    <dgm:cxn modelId="{AD447D4D-120F-4D27-8E29-5059917C3CCE}" type="presOf" srcId="{4EFED4B5-0E6C-4141-B260-1C2F565991AB}" destId="{9E3C89F7-A0E8-40D2-9FEB-E63633AC81E9}" srcOrd="0" destOrd="0" presId="urn:microsoft.com/office/officeart/2005/8/layout/process1"/>
    <dgm:cxn modelId="{6E9FE155-DF2D-43B0-95FA-0FBD2FF663AD}" srcId="{4EFED4B5-0E6C-4141-B260-1C2F565991AB}" destId="{33D4AAF0-656B-4035-B810-DCE7C83A01A5}" srcOrd="2" destOrd="0" parTransId="{250527D0-49CF-42C2-815E-4B3BD2416BAC}" sibTransId="{BED95E51-3BC9-48F9-B6A4-777B6C68A186}"/>
    <dgm:cxn modelId="{196C2C84-D952-401A-9292-C2FCCF1EA05C}" type="presOf" srcId="{A57401C0-ED3C-4888-AD33-D1E01EC8721E}" destId="{1974971E-68CB-4306-BF65-0B0B0EA8F173}" srcOrd="0" destOrd="0" presId="urn:microsoft.com/office/officeart/2005/8/layout/process1"/>
    <dgm:cxn modelId="{ED682FC2-1112-4ABA-AC29-875A2868A596}" type="presOf" srcId="{6CDD6604-4036-4910-A55F-DAB7842945DC}" destId="{3C876004-D34B-45EE-B16E-1F94E12EEB92}" srcOrd="1" destOrd="0" presId="urn:microsoft.com/office/officeart/2005/8/layout/process1"/>
    <dgm:cxn modelId="{09EE62E8-F75E-4390-86C0-5750149B4FEB}" type="presOf" srcId="{6CDD6604-4036-4910-A55F-DAB7842945DC}" destId="{A761A014-2401-4D9F-BF16-452E44E30B4B}" srcOrd="0" destOrd="0" presId="urn:microsoft.com/office/officeart/2005/8/layout/process1"/>
    <dgm:cxn modelId="{562FE345-2ED4-4753-B68B-D3C03A7E5AA0}" type="presParOf" srcId="{9E3C89F7-A0E8-40D2-9FEB-E63633AC81E9}" destId="{B17AF9CD-D36F-406E-85C1-BE5EED133A1F}" srcOrd="0" destOrd="0" presId="urn:microsoft.com/office/officeart/2005/8/layout/process1"/>
    <dgm:cxn modelId="{FA2F0BCB-A072-4384-9CC6-4C26EEE15C3B}" type="presParOf" srcId="{9E3C89F7-A0E8-40D2-9FEB-E63633AC81E9}" destId="{1974971E-68CB-4306-BF65-0B0B0EA8F173}" srcOrd="1" destOrd="0" presId="urn:microsoft.com/office/officeart/2005/8/layout/process1"/>
    <dgm:cxn modelId="{8A86FB7B-4196-4E79-8A26-DA68EC28A93C}" type="presParOf" srcId="{1974971E-68CB-4306-BF65-0B0B0EA8F173}" destId="{0E90EB9C-4BC6-4E9C-BA6F-C4466E3B4840}" srcOrd="0" destOrd="0" presId="urn:microsoft.com/office/officeart/2005/8/layout/process1"/>
    <dgm:cxn modelId="{AF241C7F-80CD-4745-BF83-047E3C22967D}" type="presParOf" srcId="{9E3C89F7-A0E8-40D2-9FEB-E63633AC81E9}" destId="{73748FE1-9B2B-4F87-9E5F-B7A98DE56877}" srcOrd="2" destOrd="0" presId="urn:microsoft.com/office/officeart/2005/8/layout/process1"/>
    <dgm:cxn modelId="{91E9163E-EECE-40CD-9E77-70D15B0D3545}" type="presParOf" srcId="{9E3C89F7-A0E8-40D2-9FEB-E63633AC81E9}" destId="{A761A014-2401-4D9F-BF16-452E44E30B4B}" srcOrd="3" destOrd="0" presId="urn:microsoft.com/office/officeart/2005/8/layout/process1"/>
    <dgm:cxn modelId="{4A330D46-3B82-412B-95A2-01A757FC6B46}" type="presParOf" srcId="{A761A014-2401-4D9F-BF16-452E44E30B4B}" destId="{3C876004-D34B-45EE-B16E-1F94E12EEB92}" srcOrd="0" destOrd="0" presId="urn:microsoft.com/office/officeart/2005/8/layout/process1"/>
    <dgm:cxn modelId="{7FF10DEB-F729-46E3-8399-D4EAB2994CE1}" type="presParOf" srcId="{9E3C89F7-A0E8-40D2-9FEB-E63633AC81E9}" destId="{889DCCA8-4C08-411C-A283-1220BE72F5C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9CD-D36F-406E-85C1-BE5EED133A1F}">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Query</a:t>
          </a:r>
          <a:r>
            <a:rPr lang="ja-JP" altLang="en-US" sz="1900" kern="1200" dirty="0"/>
            <a:t> </a:t>
          </a:r>
          <a:r>
            <a:rPr lang="en-US" altLang="ja-JP" sz="1900" kern="1200" dirty="0"/>
            <a:t>Algorithm</a:t>
          </a:r>
          <a:endParaRPr lang="en-US" sz="1900" kern="1200" dirty="0"/>
        </a:p>
      </dsp:txBody>
      <dsp:txXfrm>
        <a:off x="44665" y="2106299"/>
        <a:ext cx="2060143" cy="1206068"/>
      </dsp:txXfrm>
    </dsp:sp>
    <dsp:sp modelId="{1974971E-68CB-4306-BF65-0B0B0EA8F173}">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55850" y="2550475"/>
        <a:ext cx="316861" cy="317716"/>
      </dsp:txXfrm>
    </dsp:sp>
    <dsp:sp modelId="{73748FE1-9B2B-4F87-9E5F-B7A98DE56877}">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Transformer/LSTM</a:t>
          </a:r>
          <a:r>
            <a:rPr lang="ja-JP" altLang="en-US" sz="1900" kern="1200" dirty="0"/>
            <a:t> </a:t>
          </a:r>
          <a:r>
            <a:rPr lang="en-US" altLang="ja-JP" sz="1900" kern="1200" dirty="0"/>
            <a:t>algorithm</a:t>
          </a:r>
          <a:endParaRPr lang="en-US" sz="1900" kern="1200" dirty="0"/>
        </a:p>
      </dsp:txBody>
      <dsp:txXfrm>
        <a:off x="3033928" y="2106299"/>
        <a:ext cx="2060143" cy="1206068"/>
      </dsp:txXfrm>
    </dsp:sp>
    <dsp:sp modelId="{A761A014-2401-4D9F-BF16-452E44E30B4B}">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345112" y="2550475"/>
        <a:ext cx="316861" cy="317716"/>
      </dsp:txXfrm>
    </dsp:sp>
    <dsp:sp modelId="{889DCCA8-4C08-411C-A283-1220BE72F5CB}">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GPT-2</a:t>
          </a:r>
          <a:r>
            <a:rPr lang="ja-JP" altLang="en-US" sz="1900" kern="1200" dirty="0"/>
            <a:t> </a:t>
          </a:r>
          <a:r>
            <a:rPr lang="en-US" altLang="ja-JP" sz="1900" kern="1200" dirty="0"/>
            <a:t>algorithm</a:t>
          </a:r>
          <a:endParaRPr lang="en-US" sz="1900" kern="1200" dirty="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1218B-4597-4602-BBAC-23E0E3640A6B}"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020C0-2505-4C9D-A3F9-8C4C9C10D64A}" type="slidenum">
              <a:rPr lang="en-US" smtClean="0"/>
              <a:t>‹#›</a:t>
            </a:fld>
            <a:endParaRPr lang="en-US"/>
          </a:p>
        </p:txBody>
      </p:sp>
    </p:spTree>
    <p:extLst>
      <p:ext uri="{BB962C8B-B14F-4D97-AF65-F5344CB8AC3E}">
        <p14:creationId xmlns:p14="http://schemas.microsoft.com/office/powerpoint/2010/main" val="16409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echcrunch.com/2019/04/19/malwaretech-legal-case-over/"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eb.archive.org/web/20190424064330id_/https:/techcrunch.com/2019/04/19/malwaretech-legal-case-ov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020C0-2505-4C9D-A3F9-8C4C9C10D64A}" type="slidenum">
              <a:rPr lang="en-US" smtClean="0"/>
              <a:t>3</a:t>
            </a:fld>
            <a:endParaRPr lang="en-US"/>
          </a:p>
        </p:txBody>
      </p:sp>
    </p:spTree>
    <p:extLst>
      <p:ext uri="{BB962C8B-B14F-4D97-AF65-F5344CB8AC3E}">
        <p14:creationId xmlns:p14="http://schemas.microsoft.com/office/powerpoint/2010/main" val="199241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 </a:t>
            </a:r>
            <a:r>
              <a:rPr lang="en-US" dirty="0">
                <a:hlinkClick r:id="rId3"/>
              </a:rPr>
              <a:t>https://techcrunch.com/2019/04/19/malwaretech-legal-case-over/</a:t>
            </a:r>
            <a:endParaRPr lang="en-US" dirty="0"/>
          </a:p>
          <a:p>
            <a:r>
              <a:rPr lang="en-US" dirty="0" err="1"/>
              <a:t>url_used</a:t>
            </a:r>
            <a:r>
              <a:rPr lang="en-US" dirty="0"/>
              <a:t>: </a:t>
            </a:r>
            <a:r>
              <a:rPr lang="en-US" dirty="0">
                <a:hlinkClick r:id="rId4"/>
              </a:rPr>
              <a:t>https://web.archive.org/web/20190424064330id_/https://techcrunch.com/2019/04/19/malwaretech-legal-case-over/</a:t>
            </a:r>
            <a:endParaRPr lang="en-US" dirty="0"/>
          </a:p>
          <a:p>
            <a:r>
              <a:rPr lang="en-US" dirty="0"/>
              <a:t>title: Malware researcher Marcus Hutchins pleads guilty, ending his legal case</a:t>
            </a:r>
          </a:p>
          <a:p>
            <a:r>
              <a:rPr lang="en-US" dirty="0"/>
              <a:t>domain": "techcrunch.com“</a:t>
            </a:r>
          </a:p>
          <a:p>
            <a:r>
              <a:rPr lang="en-US" dirty="0"/>
              <a:t>authors": []</a:t>
            </a:r>
          </a:p>
        </p:txBody>
      </p:sp>
      <p:sp>
        <p:nvSpPr>
          <p:cNvPr id="4" name="Slide Number Placeholder 3"/>
          <p:cNvSpPr>
            <a:spLocks noGrp="1"/>
          </p:cNvSpPr>
          <p:nvPr>
            <p:ph type="sldNum" sz="quarter" idx="5"/>
          </p:nvPr>
        </p:nvSpPr>
        <p:spPr/>
        <p:txBody>
          <a:bodyPr/>
          <a:lstStyle/>
          <a:p>
            <a:fld id="{8F0020C0-2505-4C9D-A3F9-8C4C9C10D64A}" type="slidenum">
              <a:rPr lang="en-US" smtClean="0"/>
              <a:t>4</a:t>
            </a:fld>
            <a:endParaRPr lang="en-US"/>
          </a:p>
        </p:txBody>
      </p:sp>
    </p:spTree>
    <p:extLst>
      <p:ext uri="{BB962C8B-B14F-4D97-AF65-F5344CB8AC3E}">
        <p14:creationId xmlns:p14="http://schemas.microsoft.com/office/powerpoint/2010/main" val="35845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9AD3-360F-4AE9-B592-0297DDE4E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0969C-D5A6-4501-802A-C0189517F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6F6DC-965F-4C8E-B38E-D0562AD77EBE}"/>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5" name="Footer Placeholder 4">
            <a:extLst>
              <a:ext uri="{FF2B5EF4-FFF2-40B4-BE49-F238E27FC236}">
                <a16:creationId xmlns:a16="http://schemas.microsoft.com/office/drawing/2014/main" id="{76C96349-0347-4B81-86D6-8335E7064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75A2A-15BE-498E-9EFF-47A14DD2B2C7}"/>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12995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BFA-BDD2-4B88-9858-AA6E78CA9F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049796-1CCE-47D8-BAF8-52DE465DE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1261E-B6C8-4FE4-AE2E-5A25E55C737E}"/>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5" name="Footer Placeholder 4">
            <a:extLst>
              <a:ext uri="{FF2B5EF4-FFF2-40B4-BE49-F238E27FC236}">
                <a16:creationId xmlns:a16="http://schemas.microsoft.com/office/drawing/2014/main" id="{C1B3F9B1-7A38-46D5-B55E-F7431C118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E0380-1A0E-4546-AC5A-162D04646588}"/>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37820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DBF6A-AAF9-4982-AF04-1DA23ACEEF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FDC19-CA33-429F-B68E-56D1509A03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1DD7F-B05E-4A70-AFA4-8353C7CB66A1}"/>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5" name="Footer Placeholder 4">
            <a:extLst>
              <a:ext uri="{FF2B5EF4-FFF2-40B4-BE49-F238E27FC236}">
                <a16:creationId xmlns:a16="http://schemas.microsoft.com/office/drawing/2014/main" id="{79DA14B0-FAFA-47B2-98D7-F5A39BAB1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A8660-47A7-49CF-9FAB-7BC773EBA293}"/>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163281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BB5F-20F6-4B0D-A182-48F35C45E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78546-CB52-4C03-88F3-9964BA142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6E243-FC99-4113-A929-EA08FEF93F2B}"/>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5" name="Footer Placeholder 4">
            <a:extLst>
              <a:ext uri="{FF2B5EF4-FFF2-40B4-BE49-F238E27FC236}">
                <a16:creationId xmlns:a16="http://schemas.microsoft.com/office/drawing/2014/main" id="{4AA4804F-39A4-4CA3-B5C0-EE2E792F6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FBF93-E4F9-469B-9F3C-A4562E66A6FE}"/>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54419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4006-0220-4FED-ACAD-F7F1C5C310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5E97A-3F98-436C-BA6C-E345F0901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683D8-CCF5-4029-9B08-CDB665BE6820}"/>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5" name="Footer Placeholder 4">
            <a:extLst>
              <a:ext uri="{FF2B5EF4-FFF2-40B4-BE49-F238E27FC236}">
                <a16:creationId xmlns:a16="http://schemas.microsoft.com/office/drawing/2014/main" id="{3BD779ED-7E03-42D9-8C1C-740D29078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1B050-02AB-44FF-A5A0-AC10792EB725}"/>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418638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D39F-97EA-4978-9800-CE783C1C1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F621E-1578-4364-94DF-3EE582F48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70ACC-E224-4D8A-A204-3470858E13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FA48E-6A7C-4876-8992-065F18FB2578}"/>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6" name="Footer Placeholder 5">
            <a:extLst>
              <a:ext uri="{FF2B5EF4-FFF2-40B4-BE49-F238E27FC236}">
                <a16:creationId xmlns:a16="http://schemas.microsoft.com/office/drawing/2014/main" id="{4999C536-D813-4089-9ABE-57237AA77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2F984-A3FE-413B-A348-38EAE2B6A0B7}"/>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109575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EF34-EA10-469C-89DB-B7E0F7F554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EA2D1-88F2-4552-9629-58831A210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8B848-5BD9-42FA-B332-0232755EE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3A2E4-CE3B-4406-B11F-80BB69BB3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10454-5072-433D-8FEA-793E830A8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F5378C-B7F0-4A3F-965C-265A0355F93A}"/>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8" name="Footer Placeholder 7">
            <a:extLst>
              <a:ext uri="{FF2B5EF4-FFF2-40B4-BE49-F238E27FC236}">
                <a16:creationId xmlns:a16="http://schemas.microsoft.com/office/drawing/2014/main" id="{22B0060C-3CC1-46BB-9702-AB316BAA9D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B32D6D-C6AE-48AF-9414-E0883D7C0188}"/>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16995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8AF4-7B8E-48F7-B77F-3F7EF0F621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125C3E-AF57-4093-83F6-DE724CCE8F66}"/>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4" name="Footer Placeholder 3">
            <a:extLst>
              <a:ext uri="{FF2B5EF4-FFF2-40B4-BE49-F238E27FC236}">
                <a16:creationId xmlns:a16="http://schemas.microsoft.com/office/drawing/2014/main" id="{2FA80158-3EFE-4856-9C3B-DF0ABFAEE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65AAD-E66E-4813-9130-6A0A248EC9E4}"/>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9911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27D5A-1C01-4335-9B34-2AD0CC935685}"/>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3" name="Footer Placeholder 2">
            <a:extLst>
              <a:ext uri="{FF2B5EF4-FFF2-40B4-BE49-F238E27FC236}">
                <a16:creationId xmlns:a16="http://schemas.microsoft.com/office/drawing/2014/main" id="{B0B2031D-E3E8-4856-A83C-F72923D8FA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788E94-668B-4011-9434-CF607EF3C540}"/>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424003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3B89-B9E9-44DE-9E8B-4FC72C44C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BD539-800F-43E6-BD0F-F7802BE9F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41896F-956B-4A32-AB94-A242C8237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7F033-C7CE-4B2F-97BE-67E4D3720010}"/>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6" name="Footer Placeholder 5">
            <a:extLst>
              <a:ext uri="{FF2B5EF4-FFF2-40B4-BE49-F238E27FC236}">
                <a16:creationId xmlns:a16="http://schemas.microsoft.com/office/drawing/2014/main" id="{A06C3FAE-4B29-44E4-B84C-C7AC7368F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5A56B-8377-40AF-98D5-BDE3FA4607BC}"/>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140811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7B7F-91AC-4E5B-B25E-3050CA813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2B3D56-87FD-4FBC-8AAF-21F413D96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AD25A8-DE07-4AB3-9982-69E13B324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F0013-C226-4A11-80D0-2CB31ECC077A}"/>
              </a:ext>
            </a:extLst>
          </p:cNvPr>
          <p:cNvSpPr>
            <a:spLocks noGrp="1"/>
          </p:cNvSpPr>
          <p:nvPr>
            <p:ph type="dt" sz="half" idx="10"/>
          </p:nvPr>
        </p:nvSpPr>
        <p:spPr/>
        <p:txBody>
          <a:bodyPr/>
          <a:lstStyle/>
          <a:p>
            <a:fld id="{74C1D227-3FB0-4EC3-BF70-D0B5AA67E301}" type="datetimeFigureOut">
              <a:rPr lang="en-US" smtClean="0"/>
              <a:t>1/31/2020</a:t>
            </a:fld>
            <a:endParaRPr lang="en-US"/>
          </a:p>
        </p:txBody>
      </p:sp>
      <p:sp>
        <p:nvSpPr>
          <p:cNvPr id="6" name="Footer Placeholder 5">
            <a:extLst>
              <a:ext uri="{FF2B5EF4-FFF2-40B4-BE49-F238E27FC236}">
                <a16:creationId xmlns:a16="http://schemas.microsoft.com/office/drawing/2014/main" id="{B6BBA3A8-DF72-402D-A942-36EACB36F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83AFC-EDD1-4624-8138-8BAE8C4AB481}"/>
              </a:ext>
            </a:extLst>
          </p:cNvPr>
          <p:cNvSpPr>
            <a:spLocks noGrp="1"/>
          </p:cNvSpPr>
          <p:nvPr>
            <p:ph type="sldNum" sz="quarter" idx="12"/>
          </p:nvPr>
        </p:nvSpPr>
        <p:spPr/>
        <p:txBody>
          <a:bodyPr/>
          <a:lstStyle/>
          <a:p>
            <a:fld id="{CF721747-29F0-4358-9827-ED45B676EEA2}" type="slidenum">
              <a:rPr lang="en-US" smtClean="0"/>
              <a:t>‹#›</a:t>
            </a:fld>
            <a:endParaRPr lang="en-US"/>
          </a:p>
        </p:txBody>
      </p:sp>
    </p:spTree>
    <p:extLst>
      <p:ext uri="{BB962C8B-B14F-4D97-AF65-F5344CB8AC3E}">
        <p14:creationId xmlns:p14="http://schemas.microsoft.com/office/powerpoint/2010/main" val="173686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FDA90-F75D-4E64-9F35-58AE00EFA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7ED6A8-DA91-441B-989D-0E066BAF9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45729-4D5D-4E25-A068-C534B529C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1D227-3FB0-4EC3-BF70-D0B5AA67E301}" type="datetimeFigureOut">
              <a:rPr lang="en-US" smtClean="0"/>
              <a:t>1/31/2020</a:t>
            </a:fld>
            <a:endParaRPr lang="en-US"/>
          </a:p>
        </p:txBody>
      </p:sp>
      <p:sp>
        <p:nvSpPr>
          <p:cNvPr id="5" name="Footer Placeholder 4">
            <a:extLst>
              <a:ext uri="{FF2B5EF4-FFF2-40B4-BE49-F238E27FC236}">
                <a16:creationId xmlns:a16="http://schemas.microsoft.com/office/drawing/2014/main" id="{81FD57E9-AA58-449D-89B6-CE75F91DAF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B9568-73B3-49EA-AFBC-3DE8307E5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21747-29F0-4358-9827-ED45B676EEA2}" type="slidenum">
              <a:rPr lang="en-US" smtClean="0"/>
              <a:t>‹#›</a:t>
            </a:fld>
            <a:endParaRPr lang="en-US"/>
          </a:p>
        </p:txBody>
      </p:sp>
    </p:spTree>
    <p:extLst>
      <p:ext uri="{BB962C8B-B14F-4D97-AF65-F5344CB8AC3E}">
        <p14:creationId xmlns:p14="http://schemas.microsoft.com/office/powerpoint/2010/main" val="368341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rover.allenai.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772-1489-4AD3-9244-94A85E732FCA}"/>
              </a:ext>
            </a:extLst>
          </p:cNvPr>
          <p:cNvSpPr>
            <a:spLocks noGrp="1"/>
          </p:cNvSpPr>
          <p:nvPr>
            <p:ph type="ctrTitle"/>
          </p:nvPr>
        </p:nvSpPr>
        <p:spPr/>
        <p:txBody>
          <a:bodyPr/>
          <a:lstStyle/>
          <a:p>
            <a:r>
              <a:rPr lang="en-US" dirty="0"/>
              <a:t>Grover: generating fake news by unsuspecting authors</a:t>
            </a:r>
          </a:p>
        </p:txBody>
      </p:sp>
      <p:sp>
        <p:nvSpPr>
          <p:cNvPr id="3" name="Subtitle 2">
            <a:extLst>
              <a:ext uri="{FF2B5EF4-FFF2-40B4-BE49-F238E27FC236}">
                <a16:creationId xmlns:a16="http://schemas.microsoft.com/office/drawing/2014/main" id="{804401D7-3FFA-4A51-84C3-B51FD9D391FE}"/>
              </a:ext>
            </a:extLst>
          </p:cNvPr>
          <p:cNvSpPr>
            <a:spLocks noGrp="1"/>
          </p:cNvSpPr>
          <p:nvPr>
            <p:ph type="subTitle" idx="1"/>
          </p:nvPr>
        </p:nvSpPr>
        <p:spPr/>
        <p:txBody>
          <a:bodyPr/>
          <a:lstStyle/>
          <a:p>
            <a:r>
              <a:rPr lang="en-US" dirty="0"/>
              <a:t>Matthew McAvoy</a:t>
            </a:r>
          </a:p>
        </p:txBody>
      </p:sp>
      <p:sp>
        <p:nvSpPr>
          <p:cNvPr id="4" name="TextBox 3">
            <a:extLst>
              <a:ext uri="{FF2B5EF4-FFF2-40B4-BE49-F238E27FC236}">
                <a16:creationId xmlns:a16="http://schemas.microsoft.com/office/drawing/2014/main" id="{751B7004-71AC-4FE1-909A-79EFE5E7C4DA}"/>
              </a:ext>
            </a:extLst>
          </p:cNvPr>
          <p:cNvSpPr txBox="1"/>
          <p:nvPr/>
        </p:nvSpPr>
        <p:spPr>
          <a:xfrm>
            <a:off x="4891636" y="4013650"/>
            <a:ext cx="2977869" cy="646331"/>
          </a:xfrm>
          <a:prstGeom prst="rect">
            <a:avLst/>
          </a:prstGeom>
          <a:noFill/>
        </p:spPr>
        <p:txBody>
          <a:bodyPr wrap="square" rtlCol="0">
            <a:spAutoFit/>
          </a:bodyPr>
          <a:lstStyle/>
          <a:p>
            <a:r>
              <a:rPr lang="en-US" dirty="0">
                <a:hlinkClick r:id="rId2"/>
              </a:rPr>
              <a:t>https://grover.allenai.org</a:t>
            </a:r>
            <a:endParaRPr lang="en-US" dirty="0"/>
          </a:p>
          <a:p>
            <a:endParaRPr lang="en-US" dirty="0"/>
          </a:p>
        </p:txBody>
      </p:sp>
    </p:spTree>
    <p:extLst>
      <p:ext uri="{BB962C8B-B14F-4D97-AF65-F5344CB8AC3E}">
        <p14:creationId xmlns:p14="http://schemas.microsoft.com/office/powerpoint/2010/main" val="130025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A153-FFE1-457D-8A60-613448738C8A}"/>
              </a:ext>
            </a:extLst>
          </p:cNvPr>
          <p:cNvSpPr>
            <a:spLocks noGrp="1"/>
          </p:cNvSpPr>
          <p:nvPr>
            <p:ph type="title"/>
          </p:nvPr>
        </p:nvSpPr>
        <p:spPr>
          <a:xfrm>
            <a:off x="391378" y="320675"/>
            <a:ext cx="11407487" cy="1325563"/>
          </a:xfrm>
        </p:spPr>
        <p:txBody>
          <a:bodyPr>
            <a:normAutofit/>
          </a:bodyPr>
          <a:lstStyle/>
          <a:p>
            <a:r>
              <a:rPr lang="en-US" sz="5400" dirty="0">
                <a:solidFill>
                  <a:schemeClr val="accent1">
                    <a:lumMod val="50000"/>
                  </a:schemeClr>
                </a:solidFill>
              </a:rPr>
              <a:t>DL Final: Model Overview</a:t>
            </a:r>
          </a:p>
        </p:txBody>
      </p:sp>
      <p:graphicFrame>
        <p:nvGraphicFramePr>
          <p:cNvPr id="8" name="Diagram 7">
            <a:extLst>
              <a:ext uri="{FF2B5EF4-FFF2-40B4-BE49-F238E27FC236}">
                <a16:creationId xmlns:a16="http://schemas.microsoft.com/office/drawing/2014/main" id="{26E24459-7DC9-49F7-B9C1-A81F37EE896B}"/>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Pentagon 10">
            <a:extLst>
              <a:ext uri="{FF2B5EF4-FFF2-40B4-BE49-F238E27FC236}">
                <a16:creationId xmlns:a16="http://schemas.microsoft.com/office/drawing/2014/main" id="{EDF03473-E477-4D87-BD1F-6DF5EF36D635}"/>
              </a:ext>
            </a:extLst>
          </p:cNvPr>
          <p:cNvSpPr/>
          <p:nvPr/>
        </p:nvSpPr>
        <p:spPr>
          <a:xfrm>
            <a:off x="2051107" y="4326542"/>
            <a:ext cx="2112021" cy="129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paragraph (400 words)</a:t>
            </a:r>
          </a:p>
        </p:txBody>
      </p:sp>
      <p:sp>
        <p:nvSpPr>
          <p:cNvPr id="14" name="Arrow: Pentagon 13">
            <a:extLst>
              <a:ext uri="{FF2B5EF4-FFF2-40B4-BE49-F238E27FC236}">
                <a16:creationId xmlns:a16="http://schemas.microsoft.com/office/drawing/2014/main" id="{262277AC-5A75-41E2-8E58-FF6B8A9A70F7}"/>
              </a:ext>
            </a:extLst>
          </p:cNvPr>
          <p:cNvSpPr/>
          <p:nvPr/>
        </p:nvSpPr>
        <p:spPr>
          <a:xfrm>
            <a:off x="5209922" y="4566605"/>
            <a:ext cx="1720906" cy="11018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summary (100 words)</a:t>
            </a:r>
          </a:p>
        </p:txBody>
      </p:sp>
      <p:sp>
        <p:nvSpPr>
          <p:cNvPr id="15" name="Arrow: Pentagon 14">
            <a:extLst>
              <a:ext uri="{FF2B5EF4-FFF2-40B4-BE49-F238E27FC236}">
                <a16:creationId xmlns:a16="http://schemas.microsoft.com/office/drawing/2014/main" id="{826CD80D-F83B-4CFC-A2B4-6FE9D6C0FC33}"/>
              </a:ext>
            </a:extLst>
          </p:cNvPr>
          <p:cNvSpPr/>
          <p:nvPr/>
        </p:nvSpPr>
        <p:spPr>
          <a:xfrm>
            <a:off x="8067086" y="4326542"/>
            <a:ext cx="2112021" cy="129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paragraph (400 words)</a:t>
            </a:r>
          </a:p>
        </p:txBody>
      </p:sp>
      <p:sp>
        <p:nvSpPr>
          <p:cNvPr id="16" name="Diamond 15">
            <a:extLst>
              <a:ext uri="{FF2B5EF4-FFF2-40B4-BE49-F238E27FC236}">
                <a16:creationId xmlns:a16="http://schemas.microsoft.com/office/drawing/2014/main" id="{C182C0BB-4672-4E8B-9A2D-93FCEABCA46B}"/>
              </a:ext>
            </a:extLst>
          </p:cNvPr>
          <p:cNvSpPr/>
          <p:nvPr/>
        </p:nvSpPr>
        <p:spPr>
          <a:xfrm>
            <a:off x="4435559" y="1946134"/>
            <a:ext cx="1720906" cy="10693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Model loss</a:t>
            </a:r>
          </a:p>
        </p:txBody>
      </p:sp>
      <p:sp>
        <p:nvSpPr>
          <p:cNvPr id="19" name="Diamond 18">
            <a:extLst>
              <a:ext uri="{FF2B5EF4-FFF2-40B4-BE49-F238E27FC236}">
                <a16:creationId xmlns:a16="http://schemas.microsoft.com/office/drawing/2014/main" id="{2CEAF0A7-29A0-4C9C-81DD-D0F77C61B08D}"/>
              </a:ext>
            </a:extLst>
          </p:cNvPr>
          <p:cNvSpPr/>
          <p:nvPr/>
        </p:nvSpPr>
        <p:spPr>
          <a:xfrm>
            <a:off x="6156465" y="1946731"/>
            <a:ext cx="1720906" cy="10693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GPT-2 loss</a:t>
            </a:r>
          </a:p>
        </p:txBody>
      </p:sp>
    </p:spTree>
    <p:extLst>
      <p:ext uri="{BB962C8B-B14F-4D97-AF65-F5344CB8AC3E}">
        <p14:creationId xmlns:p14="http://schemas.microsoft.com/office/powerpoint/2010/main" val="111326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D36CB-5ECA-4AB2-B876-79524C0E8718}"/>
              </a:ext>
            </a:extLst>
          </p:cNvPr>
          <p:cNvSpPr>
            <a:spLocks noGrp="1"/>
          </p:cNvSpPr>
          <p:nvPr>
            <p:ph sz="half" idx="1"/>
          </p:nvPr>
        </p:nvSpPr>
        <p:spPr>
          <a:xfrm>
            <a:off x="838200" y="275129"/>
            <a:ext cx="5181600" cy="5901834"/>
          </a:xfrm>
        </p:spPr>
        <p:txBody>
          <a:bodyPr>
            <a:normAutofit/>
          </a:bodyPr>
          <a:lstStyle/>
          <a:p>
            <a:pPr marL="0" indent="0">
              <a:buNone/>
            </a:pPr>
            <a:r>
              <a:rPr lang="en-US" sz="3400" dirty="0"/>
              <a:t>Original </a:t>
            </a:r>
          </a:p>
          <a:p>
            <a:pPr marL="0" indent="0">
              <a:buNone/>
            </a:pPr>
            <a:r>
              <a:rPr lang="en-US" dirty="0"/>
              <a:t>Malware researcher Marcus Hutchins has pleaded guilty to two counts of creating and selling a powerful banking malware … [for] distributing Kronos, a trojan that can be used to steal passwords and credentials from banking websites … Hutchins said: “I regret these actions and accept full responsibility for my mistakes.”</a:t>
            </a:r>
          </a:p>
          <a:p>
            <a:endParaRPr lang="en-US" dirty="0"/>
          </a:p>
        </p:txBody>
      </p:sp>
      <p:sp>
        <p:nvSpPr>
          <p:cNvPr id="4" name="Content Placeholder 3">
            <a:extLst>
              <a:ext uri="{FF2B5EF4-FFF2-40B4-BE49-F238E27FC236}">
                <a16:creationId xmlns:a16="http://schemas.microsoft.com/office/drawing/2014/main" id="{3E82C858-F272-4714-9BA4-A875DFF7D346}"/>
              </a:ext>
            </a:extLst>
          </p:cNvPr>
          <p:cNvSpPr>
            <a:spLocks noGrp="1"/>
          </p:cNvSpPr>
          <p:nvPr>
            <p:ph sz="half" idx="2"/>
          </p:nvPr>
        </p:nvSpPr>
        <p:spPr>
          <a:xfrm>
            <a:off x="6172200" y="275129"/>
            <a:ext cx="5181600" cy="5901834"/>
          </a:xfrm>
        </p:spPr>
        <p:txBody>
          <a:bodyPr>
            <a:normAutofit/>
          </a:bodyPr>
          <a:lstStyle/>
          <a:p>
            <a:pPr marL="0" indent="0">
              <a:buNone/>
            </a:pPr>
            <a:r>
              <a:rPr lang="en-US" sz="3400" dirty="0"/>
              <a:t>Generated</a:t>
            </a:r>
          </a:p>
          <a:p>
            <a:pPr marL="0" indent="0">
              <a:buNone/>
            </a:pPr>
            <a:r>
              <a:rPr lang="en-US" dirty="0"/>
              <a:t>Marcus Hutchins, a prominent cyber security researcher, plead guilty in court to one count of conspiracy to commit cybercrime … [he] admitted that in October 2017, when he was working on an iOS-focused mobile security vulnerability, he distributed a malicious software exploit with the intent of infecting devices with an unauthenticated method. </a:t>
            </a:r>
          </a:p>
          <a:p>
            <a:endParaRPr lang="en-US" dirty="0"/>
          </a:p>
        </p:txBody>
      </p:sp>
      <p:sp>
        <p:nvSpPr>
          <p:cNvPr id="5" name="Rectangle 4">
            <a:extLst>
              <a:ext uri="{FF2B5EF4-FFF2-40B4-BE49-F238E27FC236}">
                <a16:creationId xmlns:a16="http://schemas.microsoft.com/office/drawing/2014/main" id="{27B2C2B2-96B1-4B78-BE68-F24F5D88E048}"/>
              </a:ext>
            </a:extLst>
          </p:cNvPr>
          <p:cNvSpPr/>
          <p:nvPr/>
        </p:nvSpPr>
        <p:spPr>
          <a:xfrm>
            <a:off x="838200" y="5178331"/>
            <a:ext cx="3795463" cy="369332"/>
          </a:xfrm>
          <a:prstGeom prst="rect">
            <a:avLst/>
          </a:prstGeom>
        </p:spPr>
        <p:txBody>
          <a:bodyPr wrap="none">
            <a:spAutoFit/>
          </a:bodyPr>
          <a:lstStyle/>
          <a:p>
            <a:r>
              <a:rPr lang="en-US" dirty="0"/>
              <a:t>Metadata: </a:t>
            </a:r>
            <a:r>
              <a:rPr lang="en-US" dirty="0" err="1"/>
              <a:t>url</a:t>
            </a:r>
            <a:r>
              <a:rPr lang="en-US" dirty="0"/>
              <a:t>, domain, date, author(s)</a:t>
            </a:r>
          </a:p>
        </p:txBody>
      </p:sp>
    </p:spTree>
    <p:extLst>
      <p:ext uri="{BB962C8B-B14F-4D97-AF65-F5344CB8AC3E}">
        <p14:creationId xmlns:p14="http://schemas.microsoft.com/office/powerpoint/2010/main" val="45971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839A-DF63-49D6-B0C1-2BA698D90101}"/>
              </a:ext>
            </a:extLst>
          </p:cNvPr>
          <p:cNvSpPr>
            <a:spLocks noGrp="1"/>
          </p:cNvSpPr>
          <p:nvPr>
            <p:ph type="title"/>
          </p:nvPr>
        </p:nvSpPr>
        <p:spPr/>
        <p:txBody>
          <a:bodyPr/>
          <a:lstStyle/>
          <a:p>
            <a:r>
              <a:rPr lang="en-US" dirty="0"/>
              <a:t>Original text</a:t>
            </a:r>
          </a:p>
        </p:txBody>
      </p:sp>
      <p:sp>
        <p:nvSpPr>
          <p:cNvPr id="3" name="Content Placeholder 2">
            <a:extLst>
              <a:ext uri="{FF2B5EF4-FFF2-40B4-BE49-F238E27FC236}">
                <a16:creationId xmlns:a16="http://schemas.microsoft.com/office/drawing/2014/main" id="{DFCD36CB-5ECA-4AB2-B876-79524C0E8718}"/>
              </a:ext>
            </a:extLst>
          </p:cNvPr>
          <p:cNvSpPr>
            <a:spLocks noGrp="1"/>
          </p:cNvSpPr>
          <p:nvPr>
            <p:ph idx="1"/>
          </p:nvPr>
        </p:nvSpPr>
        <p:spPr/>
        <p:txBody>
          <a:bodyPr>
            <a:normAutofit fontScale="47500" lnSpcReduction="20000"/>
          </a:bodyPr>
          <a:lstStyle/>
          <a:p>
            <a:pPr marL="0" indent="0">
              <a:buNone/>
            </a:pPr>
            <a:r>
              <a:rPr lang="en-US" dirty="0"/>
              <a:t>Malware researcher Marcus Hutchins has pleaded guilty to two counts of creating and selling a powerful banking malware, ending a long and protracted battle with U.S. prosecutors. Hutchins, a British national who goes by the online handle </a:t>
            </a:r>
            <a:r>
              <a:rPr lang="en-US" dirty="0" err="1"/>
              <a:t>MalwareTech</a:t>
            </a:r>
            <a:r>
              <a:rPr lang="en-US" dirty="0"/>
              <a:t>, was arrested in August 2017 as he was due to fly back to the U.K. following the Def Con security conference in Las Vegas. Prosecutors charged Hutchins with his involvement with creating the Kronos banking malware, dating back to 2014. He was later freed on bail. </a:t>
            </a:r>
          </a:p>
          <a:p>
            <a:pPr marL="0" indent="0">
              <a:buNone/>
            </a:pPr>
            <a:r>
              <a:rPr lang="en-US" dirty="0"/>
              <a:t>A plea agreement was filed with the Eastern District of Wisconsin, where the case was being heard on Friday. His trial was set to begin later this year.</a:t>
            </a:r>
          </a:p>
          <a:p>
            <a:pPr marL="0" indent="0">
              <a:buNone/>
            </a:pPr>
            <a:r>
              <a:rPr lang="en-US" dirty="0"/>
              <a:t>Hutchins agreed to plead guilty to distributing Kronos, a trojan that can be used to steal passwords and credentials from banking websites. In recent years, the trojan has continued to spread. He also agreed to plead guilty to a second count of conspiracy.</a:t>
            </a:r>
          </a:p>
          <a:p>
            <a:pPr marL="0" indent="0">
              <a:buNone/>
            </a:pPr>
            <a:r>
              <a:rPr lang="en-US" dirty="0"/>
              <a:t>Hutchins faces up to 10 years in prison. Prosecutors have dropped the remaining charges.</a:t>
            </a:r>
          </a:p>
          <a:p>
            <a:pPr marL="0" indent="0">
              <a:buNone/>
            </a:pPr>
            <a:r>
              <a:rPr lang="en-US" dirty="0"/>
              <a:t>In a brief statement on his website, Hutchins said: “I regret these actions and accept full responsibility for my mistakes.”</a:t>
            </a:r>
          </a:p>
          <a:p>
            <a:pPr marL="0" indent="0">
              <a:buNone/>
            </a:pPr>
            <a:r>
              <a:rPr lang="en-US" dirty="0"/>
              <a:t>“Having grown up, I’ve since been using the same skills that I misused several years ago for constructive purposes”, he said. “I will continue to devote my time to keeping people safe from malware attacks.”</a:t>
            </a:r>
          </a:p>
          <a:p>
            <a:pPr marL="0" indent="0">
              <a:buNone/>
            </a:pPr>
            <a:r>
              <a:rPr lang="en-US" dirty="0"/>
              <a:t>His attorney Marcia Hofmann did not immediately return a request for comment.</a:t>
            </a:r>
          </a:p>
          <a:p>
            <a:pPr marL="0" indent="0">
              <a:buNone/>
            </a:pPr>
            <a:r>
              <a:rPr lang="en-US" dirty="0"/>
              <a:t>Hutchins rose to prominence after he stopped the spread of the WannaCry ransomware attack in May 2017, months before his arrest. The attack used powerful hacking tools developed by the National Security Agency, which were later leaked, to backdoor thousands of Windows computers and install ransomware. The attack was later attributed to hackers backed by North Korea, knocking U.K. hospitals offline and crippling major companies around the world.</a:t>
            </a:r>
          </a:p>
          <a:p>
            <a:pPr marL="0" indent="0">
              <a:buNone/>
            </a:pPr>
            <a:r>
              <a:rPr lang="en-US" dirty="0"/>
              <a:t>By registering a domain name found in the malware’s code, Hutchins stemmed the spread of the infection. He was hailed a hero for stopping the attack.</a:t>
            </a:r>
          </a:p>
          <a:p>
            <a:pPr marL="0" indent="0">
              <a:buNone/>
            </a:pPr>
            <a:r>
              <a:rPr lang="en-US" dirty="0"/>
              <a:t>Prior to his release and after, Hutchins gained further praise and respect from the security community for his contributions to the malware-reversing field, and demonstrating his findings so others can learn from his findings.</a:t>
            </a:r>
          </a:p>
          <a:p>
            <a:pPr marL="0" indent="0">
              <a:buNone/>
            </a:pPr>
            <a:r>
              <a:rPr lang="en-US" dirty="0"/>
              <a:t>Justice Department spokesperson Nicole </a:t>
            </a:r>
            <a:r>
              <a:rPr lang="en-US" dirty="0" err="1"/>
              <a:t>Navas</a:t>
            </a:r>
            <a:r>
              <a:rPr lang="en-US" dirty="0"/>
              <a:t> declined to comment.“</a:t>
            </a:r>
          </a:p>
          <a:p>
            <a:endParaRPr lang="en-US" dirty="0"/>
          </a:p>
          <a:p>
            <a:endParaRPr lang="en-US" dirty="0"/>
          </a:p>
        </p:txBody>
      </p:sp>
    </p:spTree>
    <p:extLst>
      <p:ext uri="{BB962C8B-B14F-4D97-AF65-F5344CB8AC3E}">
        <p14:creationId xmlns:p14="http://schemas.microsoft.com/office/powerpoint/2010/main" val="9858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3235-634A-4331-A881-9F00228402F4}"/>
              </a:ext>
            </a:extLst>
          </p:cNvPr>
          <p:cNvSpPr>
            <a:spLocks noGrp="1"/>
          </p:cNvSpPr>
          <p:nvPr>
            <p:ph type="title"/>
          </p:nvPr>
        </p:nvSpPr>
        <p:spPr/>
        <p:txBody>
          <a:bodyPr/>
          <a:lstStyle/>
          <a:p>
            <a:r>
              <a:rPr lang="en-US" dirty="0"/>
              <a:t>Generated text</a:t>
            </a:r>
          </a:p>
        </p:txBody>
      </p:sp>
      <p:sp>
        <p:nvSpPr>
          <p:cNvPr id="3" name="Content Placeholder 2">
            <a:extLst>
              <a:ext uri="{FF2B5EF4-FFF2-40B4-BE49-F238E27FC236}">
                <a16:creationId xmlns:a16="http://schemas.microsoft.com/office/drawing/2014/main" id="{44104FEC-EACA-4875-AA97-A78944A2DE45}"/>
              </a:ext>
            </a:extLst>
          </p:cNvPr>
          <p:cNvSpPr>
            <a:spLocks noGrp="1"/>
          </p:cNvSpPr>
          <p:nvPr>
            <p:ph idx="1"/>
          </p:nvPr>
        </p:nvSpPr>
        <p:spPr/>
        <p:txBody>
          <a:bodyPr>
            <a:normAutofit fontScale="55000" lnSpcReduction="20000"/>
          </a:bodyPr>
          <a:lstStyle/>
          <a:p>
            <a:pPr marL="0" indent="0">
              <a:buNone/>
            </a:pPr>
            <a:r>
              <a:rPr lang="en-US" dirty="0"/>
              <a:t>Marcus Hutchins, a prominent cyber security researcher, plead guilty in court to one count of conspiracy to commit cybercrime and is scheduled to be sentenced on June 9 in Walpole, Massachusetts. The plea has been extended by a judge but is expected to leave Hutchins in a log-in position. Hutchins, a technology research and licensing specialist, admitted that he spent millions of dollars on covert hacking, accumulating confidential data on a variety of Android and Apple devices, including the iPhone and iPad.</a:t>
            </a:r>
          </a:p>
          <a:p>
            <a:pPr marL="0" indent="0">
              <a:buNone/>
            </a:pPr>
            <a:r>
              <a:rPr lang="en-US" dirty="0"/>
              <a:t>According to a statement from Wells Fargo and Sullivan &amp; Cromwell, Hutchins is set to be sentenced to 20 years to life in prison, after being convicted in January on conspiracy, extortion, fraud and other computer security violations. Hutchins admitted that in October 2017, when he was working on an iOS-focused mobile security vulnerability, he distributed a malicious software exploit with the intent of infecting devices with an unauthenticated method. </a:t>
            </a:r>
          </a:p>
          <a:p>
            <a:pPr marL="0" indent="0">
              <a:buNone/>
            </a:pPr>
            <a:r>
              <a:rPr lang="en-US" dirty="0"/>
              <a:t>Latham &amp; Watkins, a cyber security firm, filed charges against Hutchins in May 2018. Hutchins has been charged by the Justice Department with conspiracy to commit computer security violations, of which he was a co-conspirator, and the same charge has been filed by his colleagues at Warner Bros. Cybersecurity LLC, which claims to have been the responsible manufacturer of compromised hardware.</a:t>
            </a:r>
          </a:p>
          <a:p>
            <a:pPr marL="0" indent="0">
              <a:buNone/>
            </a:pPr>
            <a:r>
              <a:rPr lang="en-US" dirty="0"/>
              <a:t>According to the indictment, Hutchins submitted a motion for summary judgment, asking a judge to remove Hutchins from having his computer privileges revoked. The judge agreed, but the magistrate judge assigned to the case said that her discretion was limited.</a:t>
            </a:r>
          </a:p>
          <a:p>
            <a:pPr marL="0" indent="0">
              <a:buNone/>
            </a:pPr>
            <a:r>
              <a:rPr lang="en-US" dirty="0"/>
              <a:t>A judge has ordered Hutchins released on bail from his Boston home. Hutchins will return to court in Wisconsin on June 9 to address the matter, according to Wells Fargo and Sullivan &amp; Cromwell.</a:t>
            </a:r>
          </a:p>
          <a:p>
            <a:pPr marL="0" indent="0">
              <a:buNone/>
            </a:pPr>
            <a:r>
              <a:rPr lang="en-US" dirty="0"/>
              <a:t>The FBI has so far helped in the case against Hutchins, charging him with theft, breach of trust, and related cybercrimes. Wells Fargo is continuing the investigation. Hutchins’ cooperation with the case under intense scrutiny makes him a leading light in hacking circles.</a:t>
            </a:r>
          </a:p>
          <a:p>
            <a:pPr marL="0" indent="0">
              <a:buNone/>
            </a:pPr>
            <a:r>
              <a:rPr lang="en-US" dirty="0"/>
              <a:t>See the full news release from Wells Fargo</a:t>
            </a:r>
          </a:p>
        </p:txBody>
      </p:sp>
    </p:spTree>
    <p:extLst>
      <p:ext uri="{BB962C8B-B14F-4D97-AF65-F5344CB8AC3E}">
        <p14:creationId xmlns:p14="http://schemas.microsoft.com/office/powerpoint/2010/main" val="64523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3346-5F35-40FE-97F7-DEC4B64840A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2FBDE372-6B7F-4F3D-B440-8D4B2DC299C2}"/>
              </a:ext>
            </a:extLst>
          </p:cNvPr>
          <p:cNvSpPr>
            <a:spLocks noGrp="1"/>
          </p:cNvSpPr>
          <p:nvPr>
            <p:ph idx="1"/>
          </p:nvPr>
        </p:nvSpPr>
        <p:spPr/>
        <p:txBody>
          <a:bodyPr>
            <a:normAutofit/>
          </a:bodyPr>
          <a:lstStyle/>
          <a:p>
            <a:r>
              <a:rPr lang="en-US" dirty="0"/>
              <a:t>Quantify a lower bound on training data for generator to speak in a new author’s voice</a:t>
            </a:r>
          </a:p>
          <a:p>
            <a:pPr lvl="1"/>
            <a:r>
              <a:rPr lang="en-US" dirty="0"/>
              <a:t>Domain relevance, i.e. will a banking article learn at the same rate as a </a:t>
            </a:r>
            <a:r>
              <a:rPr lang="en-US" dirty="0" err="1"/>
              <a:t>buzzfeed</a:t>
            </a:r>
            <a:r>
              <a:rPr lang="en-US" dirty="0"/>
              <a:t> article</a:t>
            </a:r>
            <a:endParaRPr lang="en-US" altLang="ja-JP" dirty="0"/>
          </a:p>
        </p:txBody>
      </p:sp>
    </p:spTree>
    <p:extLst>
      <p:ext uri="{BB962C8B-B14F-4D97-AF65-F5344CB8AC3E}">
        <p14:creationId xmlns:p14="http://schemas.microsoft.com/office/powerpoint/2010/main" val="327236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9462-A907-4816-9A11-3FD12498C1DF}"/>
              </a:ext>
            </a:extLst>
          </p:cNvPr>
          <p:cNvSpPr>
            <a:spLocks noGrp="1"/>
          </p:cNvSpPr>
          <p:nvPr>
            <p:ph type="title"/>
          </p:nvPr>
        </p:nvSpPr>
        <p:spPr/>
        <p:txBody>
          <a:bodyPr/>
          <a:lstStyle/>
          <a:p>
            <a:r>
              <a:rPr lang="en-US" dirty="0"/>
              <a:t>Project guidelines</a:t>
            </a:r>
          </a:p>
        </p:txBody>
      </p:sp>
      <p:sp>
        <p:nvSpPr>
          <p:cNvPr id="3" name="Content Placeholder 2">
            <a:extLst>
              <a:ext uri="{FF2B5EF4-FFF2-40B4-BE49-F238E27FC236}">
                <a16:creationId xmlns:a16="http://schemas.microsoft.com/office/drawing/2014/main" id="{F6D5947F-A058-489F-9EFF-8CC6DF9AA49A}"/>
              </a:ext>
            </a:extLst>
          </p:cNvPr>
          <p:cNvSpPr>
            <a:spLocks noGrp="1"/>
          </p:cNvSpPr>
          <p:nvPr>
            <p:ph idx="1"/>
          </p:nvPr>
        </p:nvSpPr>
        <p:spPr/>
        <p:txBody>
          <a:bodyPr/>
          <a:lstStyle/>
          <a:p>
            <a:r>
              <a:rPr lang="en-US" altLang="ja-JP" dirty="0"/>
              <a:t>Identify</a:t>
            </a:r>
            <a:r>
              <a:rPr lang="ja-JP" altLang="en-US" dirty="0"/>
              <a:t> </a:t>
            </a:r>
            <a:r>
              <a:rPr lang="en-US" altLang="ja-JP" dirty="0"/>
              <a:t>metadata-</a:t>
            </a:r>
            <a:r>
              <a:rPr lang="ja-JP" altLang="en-US" dirty="0"/>
              <a:t> </a:t>
            </a:r>
            <a:r>
              <a:rPr lang="en-US" altLang="ja-JP" dirty="0"/>
              <a:t>specifically</a:t>
            </a:r>
            <a:r>
              <a:rPr lang="ja-JP" altLang="en-US" dirty="0"/>
              <a:t> </a:t>
            </a:r>
            <a:r>
              <a:rPr lang="en-US" altLang="ja-JP" dirty="0"/>
              <a:t>author-</a:t>
            </a:r>
            <a:r>
              <a:rPr lang="ja-JP" altLang="en-US" dirty="0"/>
              <a:t> </a:t>
            </a:r>
            <a:r>
              <a:rPr lang="en-US" altLang="ja-JP" dirty="0"/>
              <a:t>role</a:t>
            </a:r>
            <a:r>
              <a:rPr lang="ja-JP" altLang="en-US" dirty="0"/>
              <a:t> </a:t>
            </a:r>
            <a:r>
              <a:rPr lang="en-US" altLang="ja-JP" dirty="0"/>
              <a:t>in</a:t>
            </a:r>
            <a:r>
              <a:rPr lang="ja-JP" altLang="en-US" dirty="0"/>
              <a:t> </a:t>
            </a:r>
            <a:r>
              <a:rPr lang="en-US" altLang="ja-JP" dirty="0"/>
              <a:t>generating</a:t>
            </a:r>
            <a:r>
              <a:rPr lang="ja-JP" altLang="en-US" dirty="0"/>
              <a:t> </a:t>
            </a:r>
            <a:r>
              <a:rPr lang="en-US" altLang="ja-JP" dirty="0"/>
              <a:t>text</a:t>
            </a:r>
            <a:endParaRPr lang="en-US" dirty="0"/>
          </a:p>
          <a:p>
            <a:r>
              <a:rPr lang="en-US" dirty="0"/>
              <a:t>Port </a:t>
            </a:r>
            <a:r>
              <a:rPr lang="en-US" dirty="0" err="1"/>
              <a:t>grover</a:t>
            </a:r>
            <a:r>
              <a:rPr lang="en-US" dirty="0"/>
              <a:t> GAN to either </a:t>
            </a:r>
            <a:r>
              <a:rPr lang="en-US" dirty="0" err="1"/>
              <a:t>tensorflow</a:t>
            </a:r>
            <a:r>
              <a:rPr lang="en-US" dirty="0"/>
              <a:t> 2.0 or </a:t>
            </a:r>
            <a:r>
              <a:rPr lang="en-US" dirty="0" err="1"/>
              <a:t>pytorch</a:t>
            </a:r>
            <a:r>
              <a:rPr lang="en-US" dirty="0"/>
              <a:t>?</a:t>
            </a:r>
          </a:p>
          <a:p>
            <a:r>
              <a:rPr lang="en-US" dirty="0"/>
              <a:t>Requirements: dataset (newspaper3k for scraping), model paradigm</a:t>
            </a:r>
          </a:p>
          <a:p>
            <a:r>
              <a:rPr lang="en-US" dirty="0"/>
              <a:t>Testing</a:t>
            </a:r>
          </a:p>
          <a:p>
            <a:pPr lvl="1"/>
            <a:r>
              <a:rPr lang="en-US" dirty="0"/>
              <a:t>classification of article as generated or genuine</a:t>
            </a:r>
          </a:p>
          <a:p>
            <a:pPr lvl="1"/>
            <a:r>
              <a:rPr lang="en-US" dirty="0"/>
              <a:t>Multiclassification of article as specific author</a:t>
            </a:r>
          </a:p>
          <a:p>
            <a:r>
              <a:rPr lang="en-US" dirty="0"/>
              <a:t>Suggestions?</a:t>
            </a:r>
          </a:p>
          <a:p>
            <a:endParaRPr lang="en-US" dirty="0"/>
          </a:p>
        </p:txBody>
      </p:sp>
    </p:spTree>
    <p:extLst>
      <p:ext uri="{BB962C8B-B14F-4D97-AF65-F5344CB8AC3E}">
        <p14:creationId xmlns:p14="http://schemas.microsoft.com/office/powerpoint/2010/main" val="271646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1135</Words>
  <Application>Microsoft Office PowerPoint</Application>
  <PresentationFormat>Widescreen</PresentationFormat>
  <Paragraphs>55</Paragraphs>
  <Slides>7</Slides>
  <Notes>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Grover: generating fake news by unsuspecting authors</vt:lpstr>
      <vt:lpstr>DL Final: Model Overview</vt:lpstr>
      <vt:lpstr>PowerPoint Presentation</vt:lpstr>
      <vt:lpstr>Original text</vt:lpstr>
      <vt:lpstr>Generated text</vt:lpstr>
      <vt:lpstr>Project goal</vt:lpstr>
      <vt:lpstr>Project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Homura Nagato</dc:creator>
  <cp:lastModifiedBy>Homura Nagato</cp:lastModifiedBy>
  <cp:revision>15</cp:revision>
  <dcterms:created xsi:type="dcterms:W3CDTF">2020-01-31T13:55:26Z</dcterms:created>
  <dcterms:modified xsi:type="dcterms:W3CDTF">2020-01-31T18:26:09Z</dcterms:modified>
</cp:coreProperties>
</file>