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16"/>
  </p:notesMasterIdLst>
  <p:sldIdLst>
    <p:sldId id="256" r:id="rId2"/>
    <p:sldId id="257" r:id="rId3"/>
    <p:sldId id="274" r:id="rId4"/>
    <p:sldId id="258" r:id="rId5"/>
    <p:sldId id="265" r:id="rId6"/>
    <p:sldId id="266" r:id="rId7"/>
    <p:sldId id="259" r:id="rId8"/>
    <p:sldId id="262" r:id="rId9"/>
    <p:sldId id="267" r:id="rId10"/>
    <p:sldId id="268" r:id="rId11"/>
    <p:sldId id="269" r:id="rId12"/>
    <p:sldId id="270" r:id="rId13"/>
    <p:sldId id="271" r:id="rId14"/>
    <p:sldId id="26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989" autoAdjust="0"/>
    <p:restoredTop sz="94660"/>
  </p:normalViewPr>
  <p:slideViewPr>
    <p:cSldViewPr snapToGrid="0">
      <p:cViewPr varScale="1">
        <p:scale>
          <a:sx n="73" d="100"/>
          <a:sy n="73" d="100"/>
        </p:scale>
        <p:origin x="-582"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FED4B5-0E6C-4141-B260-1C2F565991AB}" type="doc">
      <dgm:prSet loTypeId="urn:microsoft.com/office/officeart/2005/8/layout/process1" loCatId="process" qsTypeId="urn:microsoft.com/office/officeart/2005/8/quickstyle/simple1" qsCatId="simple" csTypeId="urn:microsoft.com/office/officeart/2005/8/colors/accent1_2" csCatId="accent1" phldr="1"/>
      <dgm:spPr/>
    </dgm:pt>
    <dgm:pt modelId="{A5D96A17-C8DC-425A-B823-281239CB7083}">
      <dgm:prSet phldrT="[Text]"/>
      <dgm:spPr/>
      <dgm:t>
        <a:bodyPr/>
        <a:lstStyle/>
        <a:p>
          <a:r>
            <a:rPr lang="en-US" altLang="ja-JP" dirty="0"/>
            <a:t>Query</a:t>
          </a:r>
          <a:r>
            <a:rPr lang="ja-JP" altLang="en-US" dirty="0"/>
            <a:t> </a:t>
          </a:r>
          <a:r>
            <a:rPr lang="en-US" altLang="ja-JP" dirty="0"/>
            <a:t>Algorithm</a:t>
          </a:r>
          <a:endParaRPr lang="en-US" dirty="0"/>
        </a:p>
      </dgm:t>
    </dgm:pt>
    <dgm:pt modelId="{3A292913-EEE1-4CEA-9FA4-9457BF7159EC}" type="parTrans" cxnId="{0B616A00-083A-4389-A936-3D96B3CA1F0E}">
      <dgm:prSet/>
      <dgm:spPr/>
      <dgm:t>
        <a:bodyPr/>
        <a:lstStyle/>
        <a:p>
          <a:endParaRPr lang="en-US"/>
        </a:p>
      </dgm:t>
    </dgm:pt>
    <dgm:pt modelId="{A57401C0-ED3C-4888-AD33-D1E01EC8721E}" type="sibTrans" cxnId="{0B616A00-083A-4389-A936-3D96B3CA1F0E}">
      <dgm:prSet/>
      <dgm:spPr/>
      <dgm:t>
        <a:bodyPr/>
        <a:lstStyle/>
        <a:p>
          <a:endParaRPr lang="en-US"/>
        </a:p>
      </dgm:t>
    </dgm:pt>
    <dgm:pt modelId="{5C2FE203-9476-42DC-9F11-12232B9531FE}">
      <dgm:prSet phldrT="[Text]"/>
      <dgm:spPr/>
      <dgm:t>
        <a:bodyPr/>
        <a:lstStyle/>
        <a:p>
          <a:r>
            <a:rPr lang="en-US" altLang="ja-JP" dirty="0"/>
            <a:t>Transformer/LSTM</a:t>
          </a:r>
          <a:r>
            <a:rPr lang="ja-JP" altLang="en-US" dirty="0"/>
            <a:t> </a:t>
          </a:r>
          <a:r>
            <a:rPr lang="en-US" altLang="ja-JP" dirty="0"/>
            <a:t>algorithm</a:t>
          </a:r>
          <a:endParaRPr lang="en-US" dirty="0"/>
        </a:p>
      </dgm:t>
    </dgm:pt>
    <dgm:pt modelId="{0F0080C0-87B6-419D-ADAB-F83BCFE1FB04}" type="parTrans" cxnId="{EAD0C517-AC1F-43EC-BD29-38290F258770}">
      <dgm:prSet/>
      <dgm:spPr/>
      <dgm:t>
        <a:bodyPr/>
        <a:lstStyle/>
        <a:p>
          <a:endParaRPr lang="en-US"/>
        </a:p>
      </dgm:t>
    </dgm:pt>
    <dgm:pt modelId="{6CDD6604-4036-4910-A55F-DAB7842945DC}" type="sibTrans" cxnId="{EAD0C517-AC1F-43EC-BD29-38290F258770}">
      <dgm:prSet/>
      <dgm:spPr/>
      <dgm:t>
        <a:bodyPr/>
        <a:lstStyle/>
        <a:p>
          <a:endParaRPr lang="en-US"/>
        </a:p>
      </dgm:t>
    </dgm:pt>
    <dgm:pt modelId="{33D4AAF0-656B-4035-B810-DCE7C83A01A5}">
      <dgm:prSet phldrT="[Text]"/>
      <dgm:spPr/>
      <dgm:t>
        <a:bodyPr/>
        <a:lstStyle/>
        <a:p>
          <a:r>
            <a:rPr lang="en-US" altLang="ja-JP" dirty="0"/>
            <a:t>GPT-2</a:t>
          </a:r>
          <a:r>
            <a:rPr lang="ja-JP" altLang="en-US" dirty="0"/>
            <a:t> </a:t>
          </a:r>
          <a:r>
            <a:rPr lang="en-US" altLang="ja-JP" dirty="0"/>
            <a:t>algorithm</a:t>
          </a:r>
          <a:endParaRPr lang="en-US" dirty="0"/>
        </a:p>
      </dgm:t>
    </dgm:pt>
    <dgm:pt modelId="{250527D0-49CF-42C2-815E-4B3BD2416BAC}" type="parTrans" cxnId="{6E9FE155-DF2D-43B0-95FA-0FBD2FF663AD}">
      <dgm:prSet/>
      <dgm:spPr/>
      <dgm:t>
        <a:bodyPr/>
        <a:lstStyle/>
        <a:p>
          <a:endParaRPr lang="en-US"/>
        </a:p>
      </dgm:t>
    </dgm:pt>
    <dgm:pt modelId="{BED95E51-3BC9-48F9-B6A4-777B6C68A186}" type="sibTrans" cxnId="{6E9FE155-DF2D-43B0-95FA-0FBD2FF663AD}">
      <dgm:prSet/>
      <dgm:spPr/>
      <dgm:t>
        <a:bodyPr/>
        <a:lstStyle/>
        <a:p>
          <a:endParaRPr lang="en-US"/>
        </a:p>
      </dgm:t>
    </dgm:pt>
    <dgm:pt modelId="{9E3C89F7-A0E8-40D2-9FEB-E63633AC81E9}" type="pres">
      <dgm:prSet presAssocID="{4EFED4B5-0E6C-4141-B260-1C2F565991AB}" presName="Name0" presStyleCnt="0">
        <dgm:presLayoutVars>
          <dgm:dir/>
          <dgm:resizeHandles val="exact"/>
        </dgm:presLayoutVars>
      </dgm:prSet>
      <dgm:spPr/>
    </dgm:pt>
    <dgm:pt modelId="{B17AF9CD-D36F-406E-85C1-BE5EED133A1F}" type="pres">
      <dgm:prSet presAssocID="{A5D96A17-C8DC-425A-B823-281239CB7083}" presName="node" presStyleLbl="node1" presStyleIdx="0" presStyleCnt="3">
        <dgm:presLayoutVars>
          <dgm:bulletEnabled val="1"/>
        </dgm:presLayoutVars>
      </dgm:prSet>
      <dgm:spPr/>
      <dgm:t>
        <a:bodyPr/>
        <a:lstStyle/>
        <a:p>
          <a:endParaRPr lang="en-IN"/>
        </a:p>
      </dgm:t>
    </dgm:pt>
    <dgm:pt modelId="{1974971E-68CB-4306-BF65-0B0B0EA8F173}" type="pres">
      <dgm:prSet presAssocID="{A57401C0-ED3C-4888-AD33-D1E01EC8721E}" presName="sibTrans" presStyleLbl="sibTrans2D1" presStyleIdx="0" presStyleCnt="2"/>
      <dgm:spPr/>
      <dgm:t>
        <a:bodyPr/>
        <a:lstStyle/>
        <a:p>
          <a:endParaRPr lang="en-IN"/>
        </a:p>
      </dgm:t>
    </dgm:pt>
    <dgm:pt modelId="{0E90EB9C-4BC6-4E9C-BA6F-C4466E3B4840}" type="pres">
      <dgm:prSet presAssocID="{A57401C0-ED3C-4888-AD33-D1E01EC8721E}" presName="connectorText" presStyleLbl="sibTrans2D1" presStyleIdx="0" presStyleCnt="2"/>
      <dgm:spPr/>
      <dgm:t>
        <a:bodyPr/>
        <a:lstStyle/>
        <a:p>
          <a:endParaRPr lang="en-IN"/>
        </a:p>
      </dgm:t>
    </dgm:pt>
    <dgm:pt modelId="{73748FE1-9B2B-4F87-9E5F-B7A98DE56877}" type="pres">
      <dgm:prSet presAssocID="{5C2FE203-9476-42DC-9F11-12232B9531FE}" presName="node" presStyleLbl="node1" presStyleIdx="1" presStyleCnt="3">
        <dgm:presLayoutVars>
          <dgm:bulletEnabled val="1"/>
        </dgm:presLayoutVars>
      </dgm:prSet>
      <dgm:spPr/>
      <dgm:t>
        <a:bodyPr/>
        <a:lstStyle/>
        <a:p>
          <a:endParaRPr lang="en-IN"/>
        </a:p>
      </dgm:t>
    </dgm:pt>
    <dgm:pt modelId="{A761A014-2401-4D9F-BF16-452E44E30B4B}" type="pres">
      <dgm:prSet presAssocID="{6CDD6604-4036-4910-A55F-DAB7842945DC}" presName="sibTrans" presStyleLbl="sibTrans2D1" presStyleIdx="1" presStyleCnt="2"/>
      <dgm:spPr/>
      <dgm:t>
        <a:bodyPr/>
        <a:lstStyle/>
        <a:p>
          <a:endParaRPr lang="en-IN"/>
        </a:p>
      </dgm:t>
    </dgm:pt>
    <dgm:pt modelId="{3C876004-D34B-45EE-B16E-1F94E12EEB92}" type="pres">
      <dgm:prSet presAssocID="{6CDD6604-4036-4910-A55F-DAB7842945DC}" presName="connectorText" presStyleLbl="sibTrans2D1" presStyleIdx="1" presStyleCnt="2"/>
      <dgm:spPr/>
      <dgm:t>
        <a:bodyPr/>
        <a:lstStyle/>
        <a:p>
          <a:endParaRPr lang="en-IN"/>
        </a:p>
      </dgm:t>
    </dgm:pt>
    <dgm:pt modelId="{889DCCA8-4C08-411C-A283-1220BE72F5CB}" type="pres">
      <dgm:prSet presAssocID="{33D4AAF0-656B-4035-B810-DCE7C83A01A5}" presName="node" presStyleLbl="node1" presStyleIdx="2" presStyleCnt="3">
        <dgm:presLayoutVars>
          <dgm:bulletEnabled val="1"/>
        </dgm:presLayoutVars>
      </dgm:prSet>
      <dgm:spPr/>
      <dgm:t>
        <a:bodyPr/>
        <a:lstStyle/>
        <a:p>
          <a:endParaRPr lang="en-IN"/>
        </a:p>
      </dgm:t>
    </dgm:pt>
  </dgm:ptLst>
  <dgm:cxnLst>
    <dgm:cxn modelId="{196C2C84-D952-401A-9292-C2FCCF1EA05C}" type="presOf" srcId="{A57401C0-ED3C-4888-AD33-D1E01EC8721E}" destId="{1974971E-68CB-4306-BF65-0B0B0EA8F173}" srcOrd="0" destOrd="0" presId="urn:microsoft.com/office/officeart/2005/8/layout/process1"/>
    <dgm:cxn modelId="{FAB77838-5A21-461B-AC46-BBA3FC56C624}" type="presOf" srcId="{A57401C0-ED3C-4888-AD33-D1E01EC8721E}" destId="{0E90EB9C-4BC6-4E9C-BA6F-C4466E3B4840}" srcOrd="1" destOrd="0" presId="urn:microsoft.com/office/officeart/2005/8/layout/process1"/>
    <dgm:cxn modelId="{1989F33A-A3E3-4D6D-A24A-26A79EF0E341}" type="presOf" srcId="{5C2FE203-9476-42DC-9F11-12232B9531FE}" destId="{73748FE1-9B2B-4F87-9E5F-B7A98DE56877}" srcOrd="0" destOrd="0" presId="urn:microsoft.com/office/officeart/2005/8/layout/process1"/>
    <dgm:cxn modelId="{921B910A-56B3-4ED1-99F1-F8D14C110F55}" type="presOf" srcId="{A5D96A17-C8DC-425A-B823-281239CB7083}" destId="{B17AF9CD-D36F-406E-85C1-BE5EED133A1F}" srcOrd="0" destOrd="0" presId="urn:microsoft.com/office/officeart/2005/8/layout/process1"/>
    <dgm:cxn modelId="{AD447D4D-120F-4D27-8E29-5059917C3CCE}" type="presOf" srcId="{4EFED4B5-0E6C-4141-B260-1C2F565991AB}" destId="{9E3C89F7-A0E8-40D2-9FEB-E63633AC81E9}" srcOrd="0" destOrd="0" presId="urn:microsoft.com/office/officeart/2005/8/layout/process1"/>
    <dgm:cxn modelId="{6557CD2F-66A9-4D31-9B82-55BA08E29CE4}" type="presOf" srcId="{33D4AAF0-656B-4035-B810-DCE7C83A01A5}" destId="{889DCCA8-4C08-411C-A283-1220BE72F5CB}" srcOrd="0" destOrd="0" presId="urn:microsoft.com/office/officeart/2005/8/layout/process1"/>
    <dgm:cxn modelId="{6E9FE155-DF2D-43B0-95FA-0FBD2FF663AD}" srcId="{4EFED4B5-0E6C-4141-B260-1C2F565991AB}" destId="{33D4AAF0-656B-4035-B810-DCE7C83A01A5}" srcOrd="2" destOrd="0" parTransId="{250527D0-49CF-42C2-815E-4B3BD2416BAC}" sibTransId="{BED95E51-3BC9-48F9-B6A4-777B6C68A186}"/>
    <dgm:cxn modelId="{ED682FC2-1112-4ABA-AC29-875A2868A596}" type="presOf" srcId="{6CDD6604-4036-4910-A55F-DAB7842945DC}" destId="{3C876004-D34B-45EE-B16E-1F94E12EEB92}" srcOrd="1" destOrd="0" presId="urn:microsoft.com/office/officeart/2005/8/layout/process1"/>
    <dgm:cxn modelId="{09EE62E8-F75E-4390-86C0-5750149B4FEB}" type="presOf" srcId="{6CDD6604-4036-4910-A55F-DAB7842945DC}" destId="{A761A014-2401-4D9F-BF16-452E44E30B4B}" srcOrd="0" destOrd="0" presId="urn:microsoft.com/office/officeart/2005/8/layout/process1"/>
    <dgm:cxn modelId="{0B616A00-083A-4389-A936-3D96B3CA1F0E}" srcId="{4EFED4B5-0E6C-4141-B260-1C2F565991AB}" destId="{A5D96A17-C8DC-425A-B823-281239CB7083}" srcOrd="0" destOrd="0" parTransId="{3A292913-EEE1-4CEA-9FA4-9457BF7159EC}" sibTransId="{A57401C0-ED3C-4888-AD33-D1E01EC8721E}"/>
    <dgm:cxn modelId="{EAD0C517-AC1F-43EC-BD29-38290F258770}" srcId="{4EFED4B5-0E6C-4141-B260-1C2F565991AB}" destId="{5C2FE203-9476-42DC-9F11-12232B9531FE}" srcOrd="1" destOrd="0" parTransId="{0F0080C0-87B6-419D-ADAB-F83BCFE1FB04}" sibTransId="{6CDD6604-4036-4910-A55F-DAB7842945DC}"/>
    <dgm:cxn modelId="{562FE345-2ED4-4753-B68B-D3C03A7E5AA0}" type="presParOf" srcId="{9E3C89F7-A0E8-40D2-9FEB-E63633AC81E9}" destId="{B17AF9CD-D36F-406E-85C1-BE5EED133A1F}" srcOrd="0" destOrd="0" presId="urn:microsoft.com/office/officeart/2005/8/layout/process1"/>
    <dgm:cxn modelId="{FA2F0BCB-A072-4384-9CC6-4C26EEE15C3B}" type="presParOf" srcId="{9E3C89F7-A0E8-40D2-9FEB-E63633AC81E9}" destId="{1974971E-68CB-4306-BF65-0B0B0EA8F173}" srcOrd="1" destOrd="0" presId="urn:microsoft.com/office/officeart/2005/8/layout/process1"/>
    <dgm:cxn modelId="{8A86FB7B-4196-4E79-8A26-DA68EC28A93C}" type="presParOf" srcId="{1974971E-68CB-4306-BF65-0B0B0EA8F173}" destId="{0E90EB9C-4BC6-4E9C-BA6F-C4466E3B4840}" srcOrd="0" destOrd="0" presId="urn:microsoft.com/office/officeart/2005/8/layout/process1"/>
    <dgm:cxn modelId="{AF241C7F-80CD-4745-BF83-047E3C22967D}" type="presParOf" srcId="{9E3C89F7-A0E8-40D2-9FEB-E63633AC81E9}" destId="{73748FE1-9B2B-4F87-9E5F-B7A98DE56877}" srcOrd="2" destOrd="0" presId="urn:microsoft.com/office/officeart/2005/8/layout/process1"/>
    <dgm:cxn modelId="{91E9163E-EECE-40CD-9E77-70D15B0D3545}" type="presParOf" srcId="{9E3C89F7-A0E8-40D2-9FEB-E63633AC81E9}" destId="{A761A014-2401-4D9F-BF16-452E44E30B4B}" srcOrd="3" destOrd="0" presId="urn:microsoft.com/office/officeart/2005/8/layout/process1"/>
    <dgm:cxn modelId="{4A330D46-3B82-412B-95A2-01A757FC6B46}" type="presParOf" srcId="{A761A014-2401-4D9F-BF16-452E44E30B4B}" destId="{3C876004-D34B-45EE-B16E-1F94E12EEB92}" srcOrd="0" destOrd="0" presId="urn:microsoft.com/office/officeart/2005/8/layout/process1"/>
    <dgm:cxn modelId="{7FF10DEB-F729-46E3-8399-D4EAB2994CE1}" type="presParOf" srcId="{9E3C89F7-A0E8-40D2-9FEB-E63633AC81E9}" destId="{889DCCA8-4C08-411C-A283-1220BE72F5CB}" srcOrd="4" destOrd="0" presId="urn:microsoft.com/office/officeart/2005/8/layout/process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7AF9CD-D36F-406E-85C1-BE5EED133A1F}">
      <dsp:nvSpPr>
        <dsp:cNvPr id="0" name=""/>
        <dsp:cNvSpPr/>
      </dsp:nvSpPr>
      <dsp:spPr>
        <a:xfrm>
          <a:off x="7143" y="2068777"/>
          <a:ext cx="2135187" cy="128111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altLang="ja-JP" sz="1800" kern="1200" dirty="0"/>
            <a:t>Query</a:t>
          </a:r>
          <a:r>
            <a:rPr lang="ja-JP" altLang="en-US" sz="1800" kern="1200" dirty="0"/>
            <a:t> </a:t>
          </a:r>
          <a:r>
            <a:rPr lang="en-US" altLang="ja-JP" sz="1800" kern="1200" dirty="0"/>
            <a:t>Algorithm</a:t>
          </a:r>
          <a:endParaRPr lang="en-US" sz="1800" kern="1200" dirty="0"/>
        </a:p>
      </dsp:txBody>
      <dsp:txXfrm>
        <a:off x="44665" y="2106299"/>
        <a:ext cx="2060143" cy="1206068"/>
      </dsp:txXfrm>
    </dsp:sp>
    <dsp:sp modelId="{1974971E-68CB-4306-BF65-0B0B0EA8F173}">
      <dsp:nvSpPr>
        <dsp:cNvPr id="0" name=""/>
        <dsp:cNvSpPr/>
      </dsp:nvSpPr>
      <dsp:spPr>
        <a:xfrm>
          <a:off x="2355850" y="2444570"/>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355850" y="2550475"/>
        <a:ext cx="316861" cy="317716"/>
      </dsp:txXfrm>
    </dsp:sp>
    <dsp:sp modelId="{73748FE1-9B2B-4F87-9E5F-B7A98DE56877}">
      <dsp:nvSpPr>
        <dsp:cNvPr id="0" name=""/>
        <dsp:cNvSpPr/>
      </dsp:nvSpPr>
      <dsp:spPr>
        <a:xfrm>
          <a:off x="2996406" y="2068777"/>
          <a:ext cx="2135187" cy="128111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altLang="ja-JP" sz="1800" kern="1200" dirty="0"/>
            <a:t>Transformer/LSTM</a:t>
          </a:r>
          <a:r>
            <a:rPr lang="ja-JP" altLang="en-US" sz="1800" kern="1200" dirty="0"/>
            <a:t> </a:t>
          </a:r>
          <a:r>
            <a:rPr lang="en-US" altLang="ja-JP" sz="1800" kern="1200" dirty="0"/>
            <a:t>algorithm</a:t>
          </a:r>
          <a:endParaRPr lang="en-US" sz="1800" kern="1200" dirty="0"/>
        </a:p>
      </dsp:txBody>
      <dsp:txXfrm>
        <a:off x="3033928" y="2106299"/>
        <a:ext cx="2060143" cy="1206068"/>
      </dsp:txXfrm>
    </dsp:sp>
    <dsp:sp modelId="{A761A014-2401-4D9F-BF16-452E44E30B4B}">
      <dsp:nvSpPr>
        <dsp:cNvPr id="0" name=""/>
        <dsp:cNvSpPr/>
      </dsp:nvSpPr>
      <dsp:spPr>
        <a:xfrm>
          <a:off x="5345112" y="2444570"/>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345112" y="2550475"/>
        <a:ext cx="316861" cy="317716"/>
      </dsp:txXfrm>
    </dsp:sp>
    <dsp:sp modelId="{889DCCA8-4C08-411C-A283-1220BE72F5CB}">
      <dsp:nvSpPr>
        <dsp:cNvPr id="0" name=""/>
        <dsp:cNvSpPr/>
      </dsp:nvSpPr>
      <dsp:spPr>
        <a:xfrm>
          <a:off x="5985668" y="2068777"/>
          <a:ext cx="2135187" cy="128111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altLang="ja-JP" sz="1800" kern="1200" dirty="0"/>
            <a:t>GPT-2</a:t>
          </a:r>
          <a:r>
            <a:rPr lang="ja-JP" altLang="en-US" sz="1800" kern="1200" dirty="0"/>
            <a:t> </a:t>
          </a:r>
          <a:r>
            <a:rPr lang="en-US" altLang="ja-JP" sz="1800" kern="1200" dirty="0"/>
            <a:t>algorithm</a:t>
          </a:r>
          <a:endParaRPr lang="en-US" sz="1800" kern="1200" dirty="0"/>
        </a:p>
      </dsp:txBody>
      <dsp:txXfrm>
        <a:off x="6023190" y="2106299"/>
        <a:ext cx="2060143" cy="120606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DC04EC-A672-4505-B72E-8E66C59A9220}" type="datetimeFigureOut">
              <a:rPr lang="en-US" smtClean="0"/>
              <a:pPr/>
              <a:t>12/11/2019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E7B7C-3297-47F1-8A13-25033D2C878F}" type="slidenum">
              <a:rPr lang="en-US" smtClean="0"/>
              <a:pPr/>
              <a:t>‹#›</a:t>
            </a:fld>
            <a:endParaRPr lang="en-US"/>
          </a:p>
        </p:txBody>
      </p:sp>
    </p:spTree>
    <p:extLst>
      <p:ext uri="{BB962C8B-B14F-4D97-AF65-F5344CB8AC3E}">
        <p14:creationId xmlns:p14="http://schemas.microsoft.com/office/powerpoint/2010/main" xmlns="" val="2803915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6c5d1fe5cf_0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6c5d1fe5cf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6c5d1fe5cf_0_2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6c5d1fe5cf_0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DB0D18-750A-44C5-B489-B78F1DD3A867}" type="datetimeFigureOut">
              <a:rPr lang="en-US" smtClean="0"/>
              <a:pPr/>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B7404C-0626-48E1-A321-E7A6CFC2CA52}" type="slidenum">
              <a:rPr lang="en-US" smtClean="0"/>
              <a:pPr/>
              <a:t>‹#›</a:t>
            </a:fld>
            <a:endParaRPr lang="en-US"/>
          </a:p>
        </p:txBody>
      </p:sp>
    </p:spTree>
    <p:extLst>
      <p:ext uri="{BB962C8B-B14F-4D97-AF65-F5344CB8AC3E}">
        <p14:creationId xmlns:p14="http://schemas.microsoft.com/office/powerpoint/2010/main" xmlns="" val="3853648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DB0D18-750A-44C5-B489-B78F1DD3A867}" type="datetimeFigureOut">
              <a:rPr lang="en-US" smtClean="0"/>
              <a:pPr/>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B7404C-0626-48E1-A321-E7A6CFC2CA52}" type="slidenum">
              <a:rPr lang="en-US" smtClean="0"/>
              <a:pPr/>
              <a:t>‹#›</a:t>
            </a:fld>
            <a:endParaRPr lang="en-US"/>
          </a:p>
        </p:txBody>
      </p:sp>
    </p:spTree>
    <p:extLst>
      <p:ext uri="{BB962C8B-B14F-4D97-AF65-F5344CB8AC3E}">
        <p14:creationId xmlns:p14="http://schemas.microsoft.com/office/powerpoint/2010/main" xmlns="" val="745257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DB0D18-750A-44C5-B489-B78F1DD3A867}" type="datetimeFigureOut">
              <a:rPr lang="en-US" smtClean="0"/>
              <a:pPr/>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B7404C-0626-48E1-A321-E7A6CFC2CA52}"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3240018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DB0D18-750A-44C5-B489-B78F1DD3A867}" type="datetimeFigureOut">
              <a:rPr lang="en-US" smtClean="0"/>
              <a:pPr/>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B7404C-0626-48E1-A321-E7A6CFC2CA52}" type="slidenum">
              <a:rPr lang="en-US" smtClean="0"/>
              <a:pPr/>
              <a:t>‹#›</a:t>
            </a:fld>
            <a:endParaRPr lang="en-US"/>
          </a:p>
        </p:txBody>
      </p:sp>
    </p:spTree>
    <p:extLst>
      <p:ext uri="{BB962C8B-B14F-4D97-AF65-F5344CB8AC3E}">
        <p14:creationId xmlns:p14="http://schemas.microsoft.com/office/powerpoint/2010/main" xmlns="" val="20557615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DB0D18-750A-44C5-B489-B78F1DD3A867}" type="datetimeFigureOut">
              <a:rPr lang="en-US" smtClean="0"/>
              <a:pPr/>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B7404C-0626-48E1-A321-E7A6CFC2CA52}"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7142443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DB0D18-750A-44C5-B489-B78F1DD3A867}" type="datetimeFigureOut">
              <a:rPr lang="en-US" smtClean="0"/>
              <a:pPr/>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B7404C-0626-48E1-A321-E7A6CFC2CA52}" type="slidenum">
              <a:rPr lang="en-US" smtClean="0"/>
              <a:pPr/>
              <a:t>‹#›</a:t>
            </a:fld>
            <a:endParaRPr lang="en-US"/>
          </a:p>
        </p:txBody>
      </p:sp>
    </p:spTree>
    <p:extLst>
      <p:ext uri="{BB962C8B-B14F-4D97-AF65-F5344CB8AC3E}">
        <p14:creationId xmlns:p14="http://schemas.microsoft.com/office/powerpoint/2010/main" xmlns="" val="5242646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DB0D18-750A-44C5-B489-B78F1DD3A867}" type="datetimeFigureOut">
              <a:rPr lang="en-US" smtClean="0"/>
              <a:pPr/>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B7404C-0626-48E1-A321-E7A6CFC2CA52}" type="slidenum">
              <a:rPr lang="en-US" smtClean="0"/>
              <a:pPr/>
              <a:t>‹#›</a:t>
            </a:fld>
            <a:endParaRPr lang="en-US"/>
          </a:p>
        </p:txBody>
      </p:sp>
    </p:spTree>
    <p:extLst>
      <p:ext uri="{BB962C8B-B14F-4D97-AF65-F5344CB8AC3E}">
        <p14:creationId xmlns:p14="http://schemas.microsoft.com/office/powerpoint/2010/main" xmlns="" val="3145860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DB0D18-750A-44C5-B489-B78F1DD3A867}" type="datetimeFigureOut">
              <a:rPr lang="en-US" smtClean="0"/>
              <a:pPr/>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B7404C-0626-48E1-A321-E7A6CFC2CA52}" type="slidenum">
              <a:rPr lang="en-US" smtClean="0"/>
              <a:pPr/>
              <a:t>‹#›</a:t>
            </a:fld>
            <a:endParaRPr lang="en-US"/>
          </a:p>
        </p:txBody>
      </p:sp>
    </p:spTree>
    <p:extLst>
      <p:ext uri="{BB962C8B-B14F-4D97-AF65-F5344CB8AC3E}">
        <p14:creationId xmlns:p14="http://schemas.microsoft.com/office/powerpoint/2010/main" xmlns="" val="31125227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xmlns="" val="1934774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DB0D18-750A-44C5-B489-B78F1DD3A867}" type="datetimeFigureOut">
              <a:rPr lang="en-US" smtClean="0"/>
              <a:pPr/>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B7404C-0626-48E1-A321-E7A6CFC2CA52}" type="slidenum">
              <a:rPr lang="en-US" smtClean="0"/>
              <a:pPr/>
              <a:t>‹#›</a:t>
            </a:fld>
            <a:endParaRPr lang="en-US"/>
          </a:p>
        </p:txBody>
      </p:sp>
    </p:spTree>
    <p:extLst>
      <p:ext uri="{BB962C8B-B14F-4D97-AF65-F5344CB8AC3E}">
        <p14:creationId xmlns:p14="http://schemas.microsoft.com/office/powerpoint/2010/main" xmlns="" val="1760627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DB0D18-750A-44C5-B489-B78F1DD3A867}" type="datetimeFigureOut">
              <a:rPr lang="en-US" smtClean="0"/>
              <a:pPr/>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B7404C-0626-48E1-A321-E7A6CFC2CA52}" type="slidenum">
              <a:rPr lang="en-US" smtClean="0"/>
              <a:pPr/>
              <a:t>‹#›</a:t>
            </a:fld>
            <a:endParaRPr lang="en-US"/>
          </a:p>
        </p:txBody>
      </p:sp>
    </p:spTree>
    <p:extLst>
      <p:ext uri="{BB962C8B-B14F-4D97-AF65-F5344CB8AC3E}">
        <p14:creationId xmlns:p14="http://schemas.microsoft.com/office/powerpoint/2010/main" xmlns="" val="120719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DB0D18-750A-44C5-B489-B78F1DD3A867}" type="datetimeFigureOut">
              <a:rPr lang="en-US" smtClean="0"/>
              <a:pPr/>
              <a:t>12/11/2019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B7404C-0626-48E1-A321-E7A6CFC2CA52}" type="slidenum">
              <a:rPr lang="en-US" smtClean="0"/>
              <a:pPr/>
              <a:t>‹#›</a:t>
            </a:fld>
            <a:endParaRPr lang="en-US"/>
          </a:p>
        </p:txBody>
      </p:sp>
    </p:spTree>
    <p:extLst>
      <p:ext uri="{BB962C8B-B14F-4D97-AF65-F5344CB8AC3E}">
        <p14:creationId xmlns:p14="http://schemas.microsoft.com/office/powerpoint/2010/main" xmlns="" val="2175538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DB0D18-750A-44C5-B489-B78F1DD3A867}" type="datetimeFigureOut">
              <a:rPr lang="en-US" smtClean="0"/>
              <a:pPr/>
              <a:t>12/11/2019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B7404C-0626-48E1-A321-E7A6CFC2CA52}" type="slidenum">
              <a:rPr lang="en-US" smtClean="0"/>
              <a:pPr/>
              <a:t>‹#›</a:t>
            </a:fld>
            <a:endParaRPr lang="en-US"/>
          </a:p>
        </p:txBody>
      </p:sp>
    </p:spTree>
    <p:extLst>
      <p:ext uri="{BB962C8B-B14F-4D97-AF65-F5344CB8AC3E}">
        <p14:creationId xmlns:p14="http://schemas.microsoft.com/office/powerpoint/2010/main" xmlns="" val="3207914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DB0D18-750A-44C5-B489-B78F1DD3A867}" type="datetimeFigureOut">
              <a:rPr lang="en-US" smtClean="0"/>
              <a:pPr/>
              <a:t>12/11/2019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B7404C-0626-48E1-A321-E7A6CFC2CA52}" type="slidenum">
              <a:rPr lang="en-US" smtClean="0"/>
              <a:pPr/>
              <a:t>‹#›</a:t>
            </a:fld>
            <a:endParaRPr lang="en-US"/>
          </a:p>
        </p:txBody>
      </p:sp>
    </p:spTree>
    <p:extLst>
      <p:ext uri="{BB962C8B-B14F-4D97-AF65-F5344CB8AC3E}">
        <p14:creationId xmlns:p14="http://schemas.microsoft.com/office/powerpoint/2010/main" xmlns="" val="2411532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DB0D18-750A-44C5-B489-B78F1DD3A867}" type="datetimeFigureOut">
              <a:rPr lang="en-US" smtClean="0"/>
              <a:pPr/>
              <a:t>12/11/2019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B7404C-0626-48E1-A321-E7A6CFC2CA52}" type="slidenum">
              <a:rPr lang="en-US" smtClean="0"/>
              <a:pPr/>
              <a:t>‹#›</a:t>
            </a:fld>
            <a:endParaRPr lang="en-US"/>
          </a:p>
        </p:txBody>
      </p:sp>
    </p:spTree>
    <p:extLst>
      <p:ext uri="{BB962C8B-B14F-4D97-AF65-F5344CB8AC3E}">
        <p14:creationId xmlns:p14="http://schemas.microsoft.com/office/powerpoint/2010/main" xmlns="" val="3914580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DB0D18-750A-44C5-B489-B78F1DD3A867}" type="datetimeFigureOut">
              <a:rPr lang="en-US" smtClean="0"/>
              <a:pPr/>
              <a:t>12/11/2019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B7404C-0626-48E1-A321-E7A6CFC2CA52}" type="slidenum">
              <a:rPr lang="en-US" smtClean="0"/>
              <a:pPr/>
              <a:t>‹#›</a:t>
            </a:fld>
            <a:endParaRPr lang="en-US"/>
          </a:p>
        </p:txBody>
      </p:sp>
    </p:spTree>
    <p:extLst>
      <p:ext uri="{BB962C8B-B14F-4D97-AF65-F5344CB8AC3E}">
        <p14:creationId xmlns:p14="http://schemas.microsoft.com/office/powerpoint/2010/main" xmlns="" val="3070960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B7404C-0626-48E1-A321-E7A6CFC2CA52}" type="slidenum">
              <a:rPr lang="en-US" smtClean="0"/>
              <a:pPr/>
              <a:t>‹#›</a:t>
            </a:fld>
            <a:endParaRPr lang="en-US"/>
          </a:p>
        </p:txBody>
      </p:sp>
      <p:sp>
        <p:nvSpPr>
          <p:cNvPr id="5" name="Date Placeholder 4"/>
          <p:cNvSpPr>
            <a:spLocks noGrp="1"/>
          </p:cNvSpPr>
          <p:nvPr>
            <p:ph type="dt" sz="half" idx="10"/>
          </p:nvPr>
        </p:nvSpPr>
        <p:spPr/>
        <p:txBody>
          <a:bodyPr/>
          <a:lstStyle/>
          <a:p>
            <a:fld id="{6FDB0D18-750A-44C5-B489-B78F1DD3A867}" type="datetimeFigureOut">
              <a:rPr lang="en-US" smtClean="0"/>
              <a:pPr/>
              <a:t>12/11/2019</a:t>
            </a:fld>
            <a:endParaRPr lang="en-US"/>
          </a:p>
        </p:txBody>
      </p:sp>
    </p:spTree>
    <p:extLst>
      <p:ext uri="{BB962C8B-B14F-4D97-AF65-F5344CB8AC3E}">
        <p14:creationId xmlns:p14="http://schemas.microsoft.com/office/powerpoint/2010/main" xmlns="" val="4041125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FDB0D18-750A-44C5-B489-B78F1DD3A867}" type="datetimeFigureOut">
              <a:rPr lang="en-US" smtClean="0"/>
              <a:pPr/>
              <a:t>12/11/2019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7B7404C-0626-48E1-A321-E7A6CFC2CA52}" type="slidenum">
              <a:rPr lang="en-US" smtClean="0"/>
              <a:pPr/>
              <a:t>‹#›</a:t>
            </a:fld>
            <a:endParaRPr lang="en-US"/>
          </a:p>
        </p:txBody>
      </p:sp>
    </p:spTree>
    <p:extLst>
      <p:ext uri="{BB962C8B-B14F-4D97-AF65-F5344CB8AC3E}">
        <p14:creationId xmlns:p14="http://schemas.microsoft.com/office/powerpoint/2010/main" xmlns="" val="971245417"/>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xmlns="" id="{2783C067-F8BF-4755-B516-8A0CD74CF6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9">
            <a:extLst>
              <a:ext uri="{FF2B5EF4-FFF2-40B4-BE49-F238E27FC236}">
                <a16:creationId xmlns:a16="http://schemas.microsoft.com/office/drawing/2014/main" xmlns="" id="{2ED796EC-E7FF-46DB-B912-FB08BF12AA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11">
            <a:extLst>
              <a:ext uri="{FF2B5EF4-FFF2-40B4-BE49-F238E27FC236}">
                <a16:creationId xmlns:a16="http://schemas.microsoft.com/office/drawing/2014/main" xmlns="" id="{549A2DAB-B431-487D-95AD-BB0FECB49E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738534" y="3818467"/>
            <a:ext cx="4450292" cy="3039533"/>
          </a:xfrm>
          <a:prstGeom prst="triangle">
            <a:avLst>
              <a:gd name="adj" fmla="val 100000"/>
            </a:avLst>
          </a:prstGeom>
          <a:solidFill>
            <a:schemeClr val="accent1">
              <a:lumMod val="75000"/>
              <a:alpha val="88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23" name="Straight Connector 13">
            <a:extLst>
              <a:ext uri="{FF2B5EF4-FFF2-40B4-BE49-F238E27FC236}">
                <a16:creationId xmlns:a16="http://schemas.microsoft.com/office/drawing/2014/main" xmlns="" id="{C5ECDEE1-7093-418F-9CF5-24EEB115C1C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24" name="Straight Connector 15">
            <a:extLst>
              <a:ext uri="{FF2B5EF4-FFF2-40B4-BE49-F238E27FC236}">
                <a16:creationId xmlns:a16="http://schemas.microsoft.com/office/drawing/2014/main" xmlns="" id="{045062AF-EB11-4651-BC4A-4DA21768DE8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Subtitle 2">
            <a:extLst>
              <a:ext uri="{FF2B5EF4-FFF2-40B4-BE49-F238E27FC236}">
                <a16:creationId xmlns:a16="http://schemas.microsoft.com/office/drawing/2014/main" xmlns="" id="{64183277-7FD7-401B-BA5C-BCB4464E51BE}"/>
              </a:ext>
            </a:extLst>
          </p:cNvPr>
          <p:cNvSpPr>
            <a:spLocks noGrp="1"/>
          </p:cNvSpPr>
          <p:nvPr>
            <p:ph type="subTitle" idx="1"/>
          </p:nvPr>
        </p:nvSpPr>
        <p:spPr>
          <a:xfrm>
            <a:off x="1507067" y="4050833"/>
            <a:ext cx="7766936" cy="1096899"/>
          </a:xfrm>
        </p:spPr>
        <p:txBody>
          <a:bodyPr>
            <a:normAutofit/>
          </a:bodyPr>
          <a:lstStyle/>
          <a:p>
            <a:r>
              <a:rPr lang="en-US" dirty="0" err="1"/>
              <a:t>Rashi</a:t>
            </a:r>
            <a:r>
              <a:rPr lang="en-US" dirty="0"/>
              <a:t> Dhar, Soma A. </a:t>
            </a:r>
            <a:r>
              <a:rPr lang="en-US" dirty="0" err="1"/>
              <a:t>Hota</a:t>
            </a:r>
            <a:r>
              <a:rPr lang="en-US" dirty="0"/>
              <a:t>, Matthew McAvoy</a:t>
            </a:r>
          </a:p>
        </p:txBody>
      </p:sp>
      <p:sp>
        <p:nvSpPr>
          <p:cNvPr id="2" name="Title 1">
            <a:extLst>
              <a:ext uri="{FF2B5EF4-FFF2-40B4-BE49-F238E27FC236}">
                <a16:creationId xmlns:a16="http://schemas.microsoft.com/office/drawing/2014/main" xmlns="" id="{DF7BD797-1C36-4A11-B760-2A7F71B51727}"/>
              </a:ext>
            </a:extLst>
          </p:cNvPr>
          <p:cNvSpPr>
            <a:spLocks noGrp="1"/>
          </p:cNvSpPr>
          <p:nvPr>
            <p:ph type="ctrTitle"/>
          </p:nvPr>
        </p:nvSpPr>
        <p:spPr>
          <a:xfrm>
            <a:off x="1507067" y="1397000"/>
            <a:ext cx="7766936" cy="2653836"/>
          </a:xfrm>
        </p:spPr>
        <p:txBody>
          <a:bodyPr>
            <a:normAutofit/>
          </a:bodyPr>
          <a:lstStyle/>
          <a:p>
            <a:r>
              <a:rPr lang="en-US" dirty="0">
                <a:solidFill>
                  <a:schemeClr val="accent1">
                    <a:lumMod val="50000"/>
                  </a:schemeClr>
                </a:solidFill>
              </a:rPr>
              <a:t>Nerdy Nets – GPT2</a:t>
            </a:r>
          </a:p>
        </p:txBody>
      </p:sp>
      <p:sp>
        <p:nvSpPr>
          <p:cNvPr id="25" name="Rectangle 27">
            <a:extLst>
              <a:ext uri="{FF2B5EF4-FFF2-40B4-BE49-F238E27FC236}">
                <a16:creationId xmlns:a16="http://schemas.microsoft.com/office/drawing/2014/main" xmlns="" id="{0819F787-32B4-46A8-BC57-C6571BCEE2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xmlns="" val="602031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563001-0303-4743-A161-9B140C9B0856}"/>
              </a:ext>
            </a:extLst>
          </p:cNvPr>
          <p:cNvSpPr>
            <a:spLocks noGrp="1"/>
          </p:cNvSpPr>
          <p:nvPr>
            <p:ph type="title"/>
          </p:nvPr>
        </p:nvSpPr>
        <p:spPr>
          <a:xfrm>
            <a:off x="9055664" y="4110969"/>
            <a:ext cx="2314322" cy="1472751"/>
          </a:xfrm>
        </p:spPr>
        <p:txBody>
          <a:bodyPr/>
          <a:lstStyle/>
          <a:p>
            <a:r>
              <a:rPr lang="en-US" dirty="0">
                <a:solidFill>
                  <a:schemeClr val="accent1">
                    <a:lumMod val="50000"/>
                  </a:schemeClr>
                </a:solidFill>
              </a:rPr>
              <a:t>Transformer Results</a:t>
            </a:r>
          </a:p>
        </p:txBody>
      </p:sp>
      <p:sp>
        <p:nvSpPr>
          <p:cNvPr id="3" name="Text Placeholder 2">
            <a:extLst>
              <a:ext uri="{FF2B5EF4-FFF2-40B4-BE49-F238E27FC236}">
                <a16:creationId xmlns:a16="http://schemas.microsoft.com/office/drawing/2014/main" xmlns="" id="{5AE97636-6E7A-4E4F-B86A-64CDD1770060}"/>
              </a:ext>
            </a:extLst>
          </p:cNvPr>
          <p:cNvSpPr>
            <a:spLocks noGrp="1"/>
          </p:cNvSpPr>
          <p:nvPr>
            <p:ph type="body" idx="1"/>
          </p:nvPr>
        </p:nvSpPr>
        <p:spPr>
          <a:xfrm>
            <a:off x="635436" y="327727"/>
            <a:ext cx="5157787" cy="550849"/>
          </a:xfrm>
        </p:spPr>
        <p:txBody>
          <a:bodyPr/>
          <a:lstStyle/>
          <a:p>
            <a:r>
              <a:rPr lang="en-US" dirty="0"/>
              <a:t>Original Paragraph</a:t>
            </a:r>
          </a:p>
        </p:txBody>
      </p:sp>
      <p:sp>
        <p:nvSpPr>
          <p:cNvPr id="4" name="Content Placeholder 3">
            <a:extLst>
              <a:ext uri="{FF2B5EF4-FFF2-40B4-BE49-F238E27FC236}">
                <a16:creationId xmlns:a16="http://schemas.microsoft.com/office/drawing/2014/main" xmlns="" id="{1D665D17-7729-40B8-A262-A35534D8623A}"/>
              </a:ext>
            </a:extLst>
          </p:cNvPr>
          <p:cNvSpPr>
            <a:spLocks noGrp="1"/>
          </p:cNvSpPr>
          <p:nvPr>
            <p:ph sz="half" idx="2"/>
          </p:nvPr>
        </p:nvSpPr>
        <p:spPr>
          <a:xfrm>
            <a:off x="635436" y="942040"/>
            <a:ext cx="5157787" cy="2618966"/>
          </a:xfrm>
        </p:spPr>
        <p:txBody>
          <a:bodyPr>
            <a:noAutofit/>
          </a:bodyPr>
          <a:lstStyle/>
          <a:p>
            <a:pPr marL="0" indent="0">
              <a:buNone/>
            </a:pPr>
            <a:r>
              <a:rPr lang="en-US" sz="1200" dirty="0"/>
              <a:t>my best friend since high school is still my friend but </a:t>
            </a:r>
            <a:r>
              <a:rPr lang="en-US" sz="1200" dirty="0" err="1"/>
              <a:t>i</a:t>
            </a:r>
            <a:r>
              <a:rPr lang="en-US" sz="1200" dirty="0"/>
              <a:t> no longer consider him best now </a:t>
            </a:r>
            <a:r>
              <a:rPr lang="en-US" sz="1200" dirty="0" err="1"/>
              <a:t>i</a:t>
            </a:r>
            <a:r>
              <a:rPr lang="en-US" sz="1200" dirty="0"/>
              <a:t> call him my good friend even though </a:t>
            </a:r>
            <a:r>
              <a:rPr lang="en-US" sz="1200" dirty="0" err="1"/>
              <a:t>ive</a:t>
            </a:r>
            <a:r>
              <a:rPr lang="en-US" sz="1200" dirty="0"/>
              <a:t> known him longer then some of my best friends now this is because when he got caught smoking weed by his parents he threw me and my other friend j under the bus telling his parents it was ours and we introduced him to it then when he got caught again several months later he did the same thing he got caught a third time and guess what he did the same damn thing he tried lying about it to but </a:t>
            </a:r>
            <a:r>
              <a:rPr lang="en-US" sz="1200" dirty="0" err="1"/>
              <a:t>im</a:t>
            </a:r>
            <a:r>
              <a:rPr lang="en-US" sz="1200" dirty="0"/>
              <a:t> not dumb and </a:t>
            </a:r>
            <a:r>
              <a:rPr lang="en-US" sz="1200" dirty="0" err="1"/>
              <a:t>i</a:t>
            </a:r>
            <a:r>
              <a:rPr lang="en-US" sz="1200" dirty="0"/>
              <a:t> called him on his bullshit he got super dramatic and sort of teared up on why he did it but </a:t>
            </a:r>
            <a:r>
              <a:rPr lang="en-US" sz="1200" dirty="0" err="1"/>
              <a:t>i</a:t>
            </a:r>
            <a:r>
              <a:rPr lang="en-US" sz="1200" dirty="0"/>
              <a:t> told him bluntly that </a:t>
            </a:r>
            <a:r>
              <a:rPr lang="en-US" sz="1200" dirty="0" err="1"/>
              <a:t>i</a:t>
            </a:r>
            <a:r>
              <a:rPr lang="en-US" sz="1200" dirty="0"/>
              <a:t> had been put in the same situation and </a:t>
            </a:r>
            <a:r>
              <a:rPr lang="en-US" sz="1200" dirty="0" err="1"/>
              <a:t>didnt</a:t>
            </a:r>
            <a:r>
              <a:rPr lang="en-US" sz="1200" dirty="0"/>
              <a:t> rat my friends out plus his </a:t>
            </a:r>
            <a:r>
              <a:rPr lang="en-US" sz="1200" dirty="0" err="1"/>
              <a:t>fiance</a:t>
            </a:r>
            <a:r>
              <a:rPr lang="en-US" sz="1200" dirty="0"/>
              <a:t> is a total bitch when they were first engage he asked me to be a part of his wedding and </a:t>
            </a:r>
            <a:r>
              <a:rPr lang="en-US" sz="1200" dirty="0" err="1"/>
              <a:t>i</a:t>
            </a:r>
            <a:r>
              <a:rPr lang="en-US" sz="1200" dirty="0"/>
              <a:t> gladly said yes this was before he got caught smoking for a third time when he got caught by the way </a:t>
            </a:r>
            <a:r>
              <a:rPr lang="en-US" sz="1200" dirty="0" err="1"/>
              <a:t>i</a:t>
            </a:r>
            <a:r>
              <a:rPr lang="en-US" sz="1200" dirty="0"/>
              <a:t> was at my college living there about 2 hours away when this happened he told them it was me his parents and his </a:t>
            </a:r>
            <a:r>
              <a:rPr lang="en-US" sz="1200" dirty="0" err="1"/>
              <a:t>fiance</a:t>
            </a:r>
            <a:r>
              <a:rPr lang="en-US" sz="1200" dirty="0"/>
              <a:t> then pushed him to exclude me from the wedding…</a:t>
            </a:r>
          </a:p>
        </p:txBody>
      </p:sp>
      <p:sp>
        <p:nvSpPr>
          <p:cNvPr id="5" name="Text Placeholder 4">
            <a:extLst>
              <a:ext uri="{FF2B5EF4-FFF2-40B4-BE49-F238E27FC236}">
                <a16:creationId xmlns:a16="http://schemas.microsoft.com/office/drawing/2014/main" xmlns="" id="{8728D43A-7A00-4058-B75B-150FADFE05ED}"/>
              </a:ext>
            </a:extLst>
          </p:cNvPr>
          <p:cNvSpPr>
            <a:spLocks noGrp="1"/>
          </p:cNvSpPr>
          <p:nvPr>
            <p:ph type="body" sz="quarter" idx="3"/>
          </p:nvPr>
        </p:nvSpPr>
        <p:spPr>
          <a:xfrm>
            <a:off x="575207" y="3992193"/>
            <a:ext cx="5183188" cy="499254"/>
          </a:xfrm>
        </p:spPr>
        <p:txBody>
          <a:bodyPr/>
          <a:lstStyle/>
          <a:p>
            <a:r>
              <a:rPr lang="en-US" dirty="0"/>
              <a:t>Original Summary</a:t>
            </a:r>
          </a:p>
        </p:txBody>
      </p:sp>
      <p:sp>
        <p:nvSpPr>
          <p:cNvPr id="10" name="Text Placeholder 2">
            <a:extLst>
              <a:ext uri="{FF2B5EF4-FFF2-40B4-BE49-F238E27FC236}">
                <a16:creationId xmlns:a16="http://schemas.microsoft.com/office/drawing/2014/main" xmlns="" id="{F24CBCF4-D23B-439A-8195-BB4D5BABCDB1}"/>
              </a:ext>
            </a:extLst>
          </p:cNvPr>
          <p:cNvSpPr txBox="1">
            <a:spLocks/>
          </p:cNvSpPr>
          <p:nvPr/>
        </p:nvSpPr>
        <p:spPr>
          <a:xfrm>
            <a:off x="5732994" y="353275"/>
            <a:ext cx="5157787" cy="537155"/>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b="0" dirty="0"/>
              <a:t>Generated Summary</a:t>
            </a:r>
          </a:p>
        </p:txBody>
      </p:sp>
      <p:sp>
        <p:nvSpPr>
          <p:cNvPr id="11" name="Content Placeholder 3">
            <a:extLst>
              <a:ext uri="{FF2B5EF4-FFF2-40B4-BE49-F238E27FC236}">
                <a16:creationId xmlns:a16="http://schemas.microsoft.com/office/drawing/2014/main" xmlns="" id="{70A63F2B-CAB2-4AC0-9707-CB8B8E82633E}"/>
              </a:ext>
            </a:extLst>
          </p:cNvPr>
          <p:cNvSpPr txBox="1">
            <a:spLocks/>
          </p:cNvSpPr>
          <p:nvPr/>
        </p:nvSpPr>
        <p:spPr>
          <a:xfrm>
            <a:off x="575207" y="4241820"/>
            <a:ext cx="5157787" cy="17950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12" name="Content Placeholder 3">
            <a:extLst>
              <a:ext uri="{FF2B5EF4-FFF2-40B4-BE49-F238E27FC236}">
                <a16:creationId xmlns:a16="http://schemas.microsoft.com/office/drawing/2014/main" xmlns="" id="{66A5C42E-FF43-4F32-9E42-E0A9E0C1B637}"/>
              </a:ext>
            </a:extLst>
          </p:cNvPr>
          <p:cNvSpPr txBox="1">
            <a:spLocks/>
          </p:cNvSpPr>
          <p:nvPr/>
        </p:nvSpPr>
        <p:spPr>
          <a:xfrm>
            <a:off x="5679935" y="897526"/>
            <a:ext cx="5157787" cy="17950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friend got </a:t>
            </a:r>
            <a:r>
              <a:rPr lang="en-US" sz="1600" dirty="0" err="1"/>
              <a:t>andor</a:t>
            </a:r>
            <a:r>
              <a:rPr lang="en-US" sz="1600" dirty="0"/>
              <a:t> general failing me under the shoes multiple times asked me to be in his wedding then a few months later rent me out of it </a:t>
            </a:r>
            <a:r>
              <a:rPr lang="en-US" sz="1600" i="1" dirty="0"/>
              <a:t>STOP</a:t>
            </a:r>
            <a:r>
              <a:rPr lang="en-US" sz="1600" dirty="0"/>
              <a:t> liberal ruin chaos</a:t>
            </a:r>
          </a:p>
        </p:txBody>
      </p:sp>
      <p:sp>
        <p:nvSpPr>
          <p:cNvPr id="13" name="Content Placeholder 3">
            <a:extLst>
              <a:ext uri="{FF2B5EF4-FFF2-40B4-BE49-F238E27FC236}">
                <a16:creationId xmlns:a16="http://schemas.microsoft.com/office/drawing/2014/main" xmlns="" id="{2AB371A2-853D-4F65-98BD-C9D00EEB8DAA}"/>
              </a:ext>
            </a:extLst>
          </p:cNvPr>
          <p:cNvSpPr txBox="1">
            <a:spLocks/>
          </p:cNvSpPr>
          <p:nvPr/>
        </p:nvSpPr>
        <p:spPr>
          <a:xfrm>
            <a:off x="575207" y="4539945"/>
            <a:ext cx="5157787" cy="17950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friend got caught smoking threw me under the bus multiple times asked me to be in his wedding then a few months later kicked me out of it </a:t>
            </a:r>
            <a:r>
              <a:rPr lang="en-US" sz="1600" i="1" dirty="0"/>
              <a:t>STOP</a:t>
            </a:r>
            <a:r>
              <a:rPr lang="en-US" sz="1600" dirty="0"/>
              <a:t> </a:t>
            </a:r>
            <a:r>
              <a:rPr lang="en-US" sz="1600" i="1" dirty="0"/>
              <a:t>PAD</a:t>
            </a:r>
            <a:r>
              <a:rPr lang="en-US" sz="1600" dirty="0"/>
              <a:t> </a:t>
            </a:r>
            <a:r>
              <a:rPr lang="en-US" sz="1600" i="1" dirty="0" err="1"/>
              <a:t>PAD</a:t>
            </a:r>
            <a:r>
              <a:rPr lang="en-US" sz="1600" dirty="0"/>
              <a:t> </a:t>
            </a:r>
            <a:r>
              <a:rPr lang="en-US" sz="1600" i="1" dirty="0" err="1"/>
              <a:t>PAD</a:t>
            </a:r>
            <a:endParaRPr lang="en-US" sz="1600" dirty="0"/>
          </a:p>
        </p:txBody>
      </p:sp>
      <p:sp>
        <p:nvSpPr>
          <p:cNvPr id="6" name="Rectangle 5">
            <a:extLst>
              <a:ext uri="{FF2B5EF4-FFF2-40B4-BE49-F238E27FC236}">
                <a16:creationId xmlns:a16="http://schemas.microsoft.com/office/drawing/2014/main" xmlns="" id="{8F65EED7-1F62-4324-8F7A-47A848460935}"/>
              </a:ext>
            </a:extLst>
          </p:cNvPr>
          <p:cNvSpPr/>
          <p:nvPr/>
        </p:nvSpPr>
        <p:spPr>
          <a:xfrm>
            <a:off x="6239824" y="4122115"/>
            <a:ext cx="2340834" cy="1077218"/>
          </a:xfrm>
          <a:prstGeom prst="rect">
            <a:avLst/>
          </a:prstGeom>
        </p:spPr>
        <p:txBody>
          <a:bodyPr wrap="none">
            <a:spAutoFit/>
          </a:bodyPr>
          <a:lstStyle/>
          <a:p>
            <a:r>
              <a:rPr lang="en-US" sz="1600" dirty="0">
                <a:solidFill>
                  <a:srgbClr val="24292E"/>
                </a:solidFill>
                <a:latin typeface="+mj-lt"/>
              </a:rPr>
              <a:t>Train   perplexity: 3.28</a:t>
            </a:r>
          </a:p>
          <a:p>
            <a:r>
              <a:rPr lang="en-US" sz="1600" dirty="0">
                <a:solidFill>
                  <a:srgbClr val="24292E"/>
                </a:solidFill>
                <a:latin typeface="+mj-lt"/>
              </a:rPr>
              <a:t>Test    </a:t>
            </a:r>
            <a:r>
              <a:rPr lang="en-US" sz="1600" dirty="0">
                <a:latin typeface="+mj-lt"/>
              </a:rPr>
              <a:t>perplexity: 4.42</a:t>
            </a:r>
          </a:p>
          <a:p>
            <a:r>
              <a:rPr lang="en-US" sz="1600" dirty="0">
                <a:solidFill>
                  <a:srgbClr val="24292E"/>
                </a:solidFill>
                <a:latin typeface="+mj-lt"/>
              </a:rPr>
              <a:t>           accuracy: 75.6</a:t>
            </a:r>
          </a:p>
          <a:p>
            <a:endParaRPr lang="en-US" sz="1600" dirty="0">
              <a:latin typeface="+mj-lt"/>
            </a:endParaRPr>
          </a:p>
        </p:txBody>
      </p:sp>
    </p:spTree>
    <p:extLst>
      <p:ext uri="{BB962C8B-B14F-4D97-AF65-F5344CB8AC3E}">
        <p14:creationId xmlns:p14="http://schemas.microsoft.com/office/powerpoint/2010/main" xmlns="" val="1150479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415600" y="186967"/>
            <a:ext cx="11360800" cy="763600"/>
          </a:xfrm>
          <a:prstGeom prst="rect">
            <a:avLst/>
          </a:prstGeom>
        </p:spPr>
        <p:txBody>
          <a:bodyPr spcFirstLastPara="1" vert="horz" wrap="square" lIns="121900" tIns="121900" rIns="121900" bIns="121900" rtlCol="0" anchor="t" anchorCtr="0">
            <a:noAutofit/>
          </a:bodyPr>
          <a:lstStyle/>
          <a:p>
            <a:pPr algn="ctr">
              <a:buClr>
                <a:schemeClr val="dk1"/>
              </a:buClr>
              <a:buSzPts val="1100"/>
            </a:pPr>
            <a:r>
              <a:rPr lang="en" sz="6000" dirty="0">
                <a:solidFill>
                  <a:schemeClr val="accent1">
                    <a:lumMod val="50000"/>
                  </a:schemeClr>
                </a:solidFill>
              </a:rPr>
              <a:t>Seq to Seq LSTM Model</a:t>
            </a:r>
            <a:endParaRPr sz="6000" dirty="0">
              <a:solidFill>
                <a:schemeClr val="accent1">
                  <a:lumMod val="50000"/>
                </a:schemeClr>
              </a:solidFill>
            </a:endParaRPr>
          </a:p>
          <a:p>
            <a:endParaRPr sz="2800" dirty="0">
              <a:solidFill>
                <a:schemeClr val="accent1">
                  <a:lumMod val="50000"/>
                </a:schemeClr>
              </a:solidFill>
            </a:endParaRPr>
          </a:p>
        </p:txBody>
      </p:sp>
      <p:pic>
        <p:nvPicPr>
          <p:cNvPr id="55" name="Google Shape;55;p13"/>
          <p:cNvPicPr preferRelativeResize="0"/>
          <p:nvPr/>
        </p:nvPicPr>
        <p:blipFill>
          <a:blip r:embed="rId3">
            <a:alphaModFix/>
          </a:blip>
          <a:stretch>
            <a:fillRect/>
          </a:stretch>
        </p:blipFill>
        <p:spPr>
          <a:xfrm>
            <a:off x="1974234" y="1839267"/>
            <a:ext cx="7535526" cy="3340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415600" y="167333"/>
            <a:ext cx="11360800" cy="1368800"/>
          </a:xfrm>
          <a:prstGeom prst="rect">
            <a:avLst/>
          </a:prstGeom>
        </p:spPr>
        <p:txBody>
          <a:bodyPr spcFirstLastPara="1" vert="horz" wrap="square" lIns="121900" tIns="121900" rIns="121900" bIns="121900" rtlCol="0" anchor="b" anchorCtr="0">
            <a:noAutofit/>
          </a:bodyPr>
          <a:lstStyle/>
          <a:p>
            <a:pPr algn="ctr">
              <a:spcBef>
                <a:spcPts val="0"/>
              </a:spcBef>
            </a:pPr>
            <a:r>
              <a:rPr lang="en" dirty="0">
                <a:solidFill>
                  <a:schemeClr val="accent1">
                    <a:lumMod val="50000"/>
                  </a:schemeClr>
                </a:solidFill>
              </a:rPr>
              <a:t>Seq to Seq LSTM Model</a:t>
            </a:r>
            <a:endParaRPr dirty="0">
              <a:solidFill>
                <a:schemeClr val="accent1">
                  <a:lumMod val="50000"/>
                </a:schemeClr>
              </a:solidFill>
            </a:endParaRPr>
          </a:p>
        </p:txBody>
      </p:sp>
      <p:pic>
        <p:nvPicPr>
          <p:cNvPr id="61" name="Google Shape;61;p14"/>
          <p:cNvPicPr preferRelativeResize="0"/>
          <p:nvPr/>
        </p:nvPicPr>
        <p:blipFill>
          <a:blip r:embed="rId3">
            <a:alphaModFix/>
          </a:blip>
          <a:stretch>
            <a:fillRect/>
          </a:stretch>
        </p:blipFill>
        <p:spPr>
          <a:xfrm>
            <a:off x="2211974" y="4110984"/>
            <a:ext cx="6566267" cy="2539167"/>
          </a:xfrm>
          <a:prstGeom prst="rect">
            <a:avLst/>
          </a:prstGeom>
          <a:noFill/>
          <a:ln>
            <a:noFill/>
          </a:ln>
        </p:spPr>
      </p:pic>
      <p:pic>
        <p:nvPicPr>
          <p:cNvPr id="62" name="Google Shape;62;p14"/>
          <p:cNvPicPr preferRelativeResize="0"/>
          <p:nvPr/>
        </p:nvPicPr>
        <p:blipFill>
          <a:blip r:embed="rId4">
            <a:alphaModFix/>
          </a:blip>
          <a:stretch>
            <a:fillRect/>
          </a:stretch>
        </p:blipFill>
        <p:spPr>
          <a:xfrm>
            <a:off x="1722667" y="1536118"/>
            <a:ext cx="8280400" cy="260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ctrTitle"/>
          </p:nvPr>
        </p:nvSpPr>
        <p:spPr>
          <a:xfrm>
            <a:off x="415600" y="159833"/>
            <a:ext cx="11360800" cy="1283200"/>
          </a:xfrm>
          <a:prstGeom prst="rect">
            <a:avLst/>
          </a:prstGeom>
        </p:spPr>
        <p:txBody>
          <a:bodyPr spcFirstLastPara="1" vert="horz" wrap="square" lIns="121900" tIns="121900" rIns="121900" bIns="121900" rtlCol="0" anchor="b" anchorCtr="0">
            <a:noAutofit/>
          </a:bodyPr>
          <a:lstStyle/>
          <a:p>
            <a:pPr algn="l">
              <a:spcBef>
                <a:spcPts val="0"/>
              </a:spcBef>
            </a:pPr>
            <a:r>
              <a:rPr lang="en-US" dirty="0">
                <a:solidFill>
                  <a:schemeClr val="accent1">
                    <a:lumMod val="50000"/>
                  </a:schemeClr>
                </a:solidFill>
              </a:rPr>
              <a:t>LSTM </a:t>
            </a:r>
            <a:r>
              <a:rPr lang="en" dirty="0">
                <a:solidFill>
                  <a:schemeClr val="accent1">
                    <a:lumMod val="50000"/>
                  </a:schemeClr>
                </a:solidFill>
              </a:rPr>
              <a:t>Results</a:t>
            </a:r>
            <a:endParaRPr dirty="0">
              <a:solidFill>
                <a:schemeClr val="accent1">
                  <a:lumMod val="50000"/>
                </a:schemeClr>
              </a:solidFill>
            </a:endParaRPr>
          </a:p>
        </p:txBody>
      </p:sp>
      <p:pic>
        <p:nvPicPr>
          <p:cNvPr id="68" name="Google Shape;68;p15"/>
          <p:cNvPicPr preferRelativeResize="0"/>
          <p:nvPr/>
        </p:nvPicPr>
        <p:blipFill>
          <a:blip r:embed="rId3">
            <a:alphaModFix/>
          </a:blip>
          <a:stretch>
            <a:fillRect/>
          </a:stretch>
        </p:blipFill>
        <p:spPr>
          <a:xfrm>
            <a:off x="640080" y="1816051"/>
            <a:ext cx="9483634" cy="1514978"/>
          </a:xfrm>
          <a:prstGeom prst="rect">
            <a:avLst/>
          </a:prstGeom>
          <a:noFill/>
          <a:ln>
            <a:noFill/>
          </a:ln>
        </p:spPr>
      </p:pic>
      <p:pic>
        <p:nvPicPr>
          <p:cNvPr id="69" name="Google Shape;69;p15"/>
          <p:cNvPicPr preferRelativeResize="0"/>
          <p:nvPr/>
        </p:nvPicPr>
        <p:blipFill>
          <a:blip r:embed="rId4">
            <a:alphaModFix/>
          </a:blip>
          <a:stretch>
            <a:fillRect/>
          </a:stretch>
        </p:blipFill>
        <p:spPr>
          <a:xfrm>
            <a:off x="222069" y="3660007"/>
            <a:ext cx="11808822" cy="2544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E81FA9-A7BD-4DBA-BB07-C7542EB3D62C}"/>
              </a:ext>
            </a:extLst>
          </p:cNvPr>
          <p:cNvSpPr>
            <a:spLocks noGrp="1"/>
          </p:cNvSpPr>
          <p:nvPr>
            <p:ph type="title"/>
          </p:nvPr>
        </p:nvSpPr>
        <p:spPr/>
        <p:txBody>
          <a:bodyPr/>
          <a:lstStyle/>
          <a:p>
            <a:r>
              <a:rPr lang="en" dirty="0">
                <a:solidFill>
                  <a:schemeClr val="accent1">
                    <a:lumMod val="50000"/>
                  </a:schemeClr>
                </a:solidFill>
              </a:rPr>
              <a:t>Discussion </a:t>
            </a:r>
            <a:r>
              <a:rPr lang="en-US" dirty="0">
                <a:solidFill>
                  <a:schemeClr val="accent1">
                    <a:lumMod val="50000"/>
                  </a:schemeClr>
                </a:solidFill>
              </a:rPr>
              <a:t>and future directions</a:t>
            </a:r>
          </a:p>
        </p:txBody>
      </p:sp>
      <p:sp>
        <p:nvSpPr>
          <p:cNvPr id="3" name="Content Placeholder 2">
            <a:extLst>
              <a:ext uri="{FF2B5EF4-FFF2-40B4-BE49-F238E27FC236}">
                <a16:creationId xmlns:a16="http://schemas.microsoft.com/office/drawing/2014/main" xmlns="" id="{825E07A4-264C-4B8D-8110-2FD3727CE547}"/>
              </a:ext>
            </a:extLst>
          </p:cNvPr>
          <p:cNvSpPr>
            <a:spLocks noGrp="1"/>
          </p:cNvSpPr>
          <p:nvPr>
            <p:ph idx="1"/>
          </p:nvPr>
        </p:nvSpPr>
        <p:spPr/>
        <p:txBody>
          <a:bodyPr/>
          <a:lstStyle/>
          <a:p>
            <a:r>
              <a:rPr lang="en-US" dirty="0"/>
              <a:t>Individual models are able to produce text</a:t>
            </a:r>
          </a:p>
          <a:p>
            <a:pPr lvl="1"/>
            <a:endParaRPr lang="en-US" dirty="0"/>
          </a:p>
          <a:p>
            <a:r>
              <a:rPr lang="en-US" dirty="0"/>
              <a:t>Pipeline models and compare generated text to individual models</a:t>
            </a:r>
          </a:p>
          <a:p>
            <a:r>
              <a:rPr lang="en-US" dirty="0"/>
              <a:t>Beam Search</a:t>
            </a:r>
          </a:p>
          <a:p>
            <a:pPr lvl="1"/>
            <a:r>
              <a:rPr lang="en" dirty="0"/>
              <a:t>Can use beam search algorithm instead of using the random from k maximum probabilities to decode the summary</a:t>
            </a:r>
          </a:p>
          <a:p>
            <a:r>
              <a:rPr lang="en-US" dirty="0"/>
              <a:t>Train all models: query algorithm, summarizer algorithm, gpt-2 algorithm, simultaneously</a:t>
            </a:r>
          </a:p>
          <a:p>
            <a:r>
              <a:rPr lang="en-US" dirty="0"/>
              <a:t>Train for an epoch or longer</a:t>
            </a:r>
          </a:p>
          <a:p>
            <a:pPr lvl="1"/>
            <a:endParaRPr lang="en" dirty="0"/>
          </a:p>
          <a:p>
            <a:endParaRPr lang="en-US" dirty="0"/>
          </a:p>
          <a:p>
            <a:endParaRPr lang="en-US" dirty="0"/>
          </a:p>
        </p:txBody>
      </p:sp>
    </p:spTree>
    <p:extLst>
      <p:ext uri="{BB962C8B-B14F-4D97-AF65-F5344CB8AC3E}">
        <p14:creationId xmlns:p14="http://schemas.microsoft.com/office/powerpoint/2010/main" xmlns="" val="3897350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3AA153-FFE1-457D-8A60-613448738C8A}"/>
              </a:ext>
            </a:extLst>
          </p:cNvPr>
          <p:cNvSpPr>
            <a:spLocks noGrp="1"/>
          </p:cNvSpPr>
          <p:nvPr>
            <p:ph type="title"/>
          </p:nvPr>
        </p:nvSpPr>
        <p:spPr>
          <a:xfrm>
            <a:off x="391378" y="320675"/>
            <a:ext cx="11407487" cy="1325563"/>
          </a:xfrm>
        </p:spPr>
        <p:txBody>
          <a:bodyPr>
            <a:normAutofit/>
          </a:bodyPr>
          <a:lstStyle/>
          <a:p>
            <a:r>
              <a:rPr lang="en-US" sz="5400" dirty="0">
                <a:solidFill>
                  <a:schemeClr val="accent1">
                    <a:lumMod val="50000"/>
                  </a:schemeClr>
                </a:solidFill>
              </a:rPr>
              <a:t>Model Overview</a:t>
            </a:r>
          </a:p>
        </p:txBody>
      </p:sp>
      <p:graphicFrame>
        <p:nvGraphicFramePr>
          <p:cNvPr id="8" name="Diagram 7">
            <a:extLst>
              <a:ext uri="{FF2B5EF4-FFF2-40B4-BE49-F238E27FC236}">
                <a16:creationId xmlns:a16="http://schemas.microsoft.com/office/drawing/2014/main" xmlns="" id="{26E24459-7DC9-49F7-B9C1-A81F37EE896B}"/>
              </a:ext>
            </a:extLst>
          </p:cNvPr>
          <p:cNvGraphicFramePr/>
          <p:nvPr>
            <p:extLst>
              <p:ext uri="{D42A27DB-BD31-4B8C-83A1-F6EECF244321}">
                <p14:modId xmlns:p14="http://schemas.microsoft.com/office/powerpoint/2010/main" xmlns="" val="1210697339"/>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Arrow: Pentagon 10">
            <a:extLst>
              <a:ext uri="{FF2B5EF4-FFF2-40B4-BE49-F238E27FC236}">
                <a16:creationId xmlns:a16="http://schemas.microsoft.com/office/drawing/2014/main" xmlns="" id="{EDF03473-E477-4D87-BD1F-6DF5EF36D635}"/>
              </a:ext>
            </a:extLst>
          </p:cNvPr>
          <p:cNvSpPr/>
          <p:nvPr/>
        </p:nvSpPr>
        <p:spPr>
          <a:xfrm>
            <a:off x="2051107" y="4326542"/>
            <a:ext cx="2112021" cy="129337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Original paragraph (400 words)</a:t>
            </a:r>
          </a:p>
        </p:txBody>
      </p:sp>
      <p:sp>
        <p:nvSpPr>
          <p:cNvPr id="14" name="Arrow: Pentagon 13">
            <a:extLst>
              <a:ext uri="{FF2B5EF4-FFF2-40B4-BE49-F238E27FC236}">
                <a16:creationId xmlns:a16="http://schemas.microsoft.com/office/drawing/2014/main" xmlns="" id="{262277AC-5A75-41E2-8E58-FF6B8A9A70F7}"/>
              </a:ext>
            </a:extLst>
          </p:cNvPr>
          <p:cNvSpPr/>
          <p:nvPr/>
        </p:nvSpPr>
        <p:spPr>
          <a:xfrm>
            <a:off x="5209922" y="4566605"/>
            <a:ext cx="1720906" cy="110186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Generated summary (100 words)</a:t>
            </a:r>
          </a:p>
        </p:txBody>
      </p:sp>
      <p:sp>
        <p:nvSpPr>
          <p:cNvPr id="15" name="Arrow: Pentagon 14">
            <a:extLst>
              <a:ext uri="{FF2B5EF4-FFF2-40B4-BE49-F238E27FC236}">
                <a16:creationId xmlns:a16="http://schemas.microsoft.com/office/drawing/2014/main" xmlns="" id="{826CD80D-F83B-4CFC-A2B4-6FE9D6C0FC33}"/>
              </a:ext>
            </a:extLst>
          </p:cNvPr>
          <p:cNvSpPr/>
          <p:nvPr/>
        </p:nvSpPr>
        <p:spPr>
          <a:xfrm>
            <a:off x="8067086" y="4326542"/>
            <a:ext cx="2112021" cy="129337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Generated paragraph (400 words)</a:t>
            </a:r>
          </a:p>
        </p:txBody>
      </p:sp>
      <p:sp>
        <p:nvSpPr>
          <p:cNvPr id="16" name="Diamond 15">
            <a:extLst>
              <a:ext uri="{FF2B5EF4-FFF2-40B4-BE49-F238E27FC236}">
                <a16:creationId xmlns:a16="http://schemas.microsoft.com/office/drawing/2014/main" xmlns="" id="{C182C0BB-4672-4E8B-9A2D-93FCEABCA46B}"/>
              </a:ext>
            </a:extLst>
          </p:cNvPr>
          <p:cNvSpPr/>
          <p:nvPr/>
        </p:nvSpPr>
        <p:spPr>
          <a:xfrm>
            <a:off x="4435559" y="1946134"/>
            <a:ext cx="1720906" cy="1069345"/>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Model loss</a:t>
            </a:r>
          </a:p>
        </p:txBody>
      </p:sp>
      <p:sp>
        <p:nvSpPr>
          <p:cNvPr id="19" name="Diamond 18">
            <a:extLst>
              <a:ext uri="{FF2B5EF4-FFF2-40B4-BE49-F238E27FC236}">
                <a16:creationId xmlns:a16="http://schemas.microsoft.com/office/drawing/2014/main" xmlns="" id="{2CEAF0A7-29A0-4C9C-81DD-D0F77C61B08D}"/>
              </a:ext>
            </a:extLst>
          </p:cNvPr>
          <p:cNvSpPr/>
          <p:nvPr/>
        </p:nvSpPr>
        <p:spPr>
          <a:xfrm>
            <a:off x="6156465" y="1946731"/>
            <a:ext cx="1720906" cy="1069345"/>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GPT-2 loss</a:t>
            </a:r>
          </a:p>
        </p:txBody>
      </p:sp>
    </p:spTree>
    <p:extLst>
      <p:ext uri="{BB962C8B-B14F-4D97-AF65-F5344CB8AC3E}">
        <p14:creationId xmlns:p14="http://schemas.microsoft.com/office/powerpoint/2010/main" xmlns="" val="1113268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F29A69-2D9B-4E03-9924-249DBA209DE7}"/>
              </a:ext>
            </a:extLst>
          </p:cNvPr>
          <p:cNvSpPr>
            <a:spLocks noGrp="1"/>
          </p:cNvSpPr>
          <p:nvPr>
            <p:ph type="title"/>
          </p:nvPr>
        </p:nvSpPr>
        <p:spPr/>
        <p:txBody>
          <a:bodyPr/>
          <a:lstStyle/>
          <a:p>
            <a:r>
              <a:rPr lang="en-US" dirty="0">
                <a:solidFill>
                  <a:schemeClr val="accent1">
                    <a:lumMod val="50000"/>
                  </a:schemeClr>
                </a:solidFill>
              </a:rPr>
              <a:t>Metadata</a:t>
            </a:r>
          </a:p>
        </p:txBody>
      </p:sp>
      <p:sp>
        <p:nvSpPr>
          <p:cNvPr id="3" name="Content Placeholder 2">
            <a:extLst>
              <a:ext uri="{FF2B5EF4-FFF2-40B4-BE49-F238E27FC236}">
                <a16:creationId xmlns:a16="http://schemas.microsoft.com/office/drawing/2014/main" xmlns="" id="{F1EE2BB1-5494-4998-9F0F-3676B04C8A1E}"/>
              </a:ext>
            </a:extLst>
          </p:cNvPr>
          <p:cNvSpPr>
            <a:spLocks noGrp="1"/>
          </p:cNvSpPr>
          <p:nvPr>
            <p:ph idx="1"/>
          </p:nvPr>
        </p:nvSpPr>
        <p:spPr/>
        <p:txBody>
          <a:bodyPr/>
          <a:lstStyle/>
          <a:p>
            <a:r>
              <a:rPr lang="en-US" dirty="0"/>
              <a:t>TLDR reddit dataset – 10GB (3,084,410 lines)</a:t>
            </a:r>
          </a:p>
          <a:p>
            <a:pPr lvl="1"/>
            <a:r>
              <a:rPr lang="en-US" dirty="0"/>
              <a:t>Cleaned data – 3GB</a:t>
            </a:r>
          </a:p>
          <a:p>
            <a:r>
              <a:rPr lang="en-US" dirty="0" err="1"/>
              <a:t>Vocab_size</a:t>
            </a:r>
            <a:r>
              <a:rPr lang="en-US" dirty="0"/>
              <a:t> – 717,515</a:t>
            </a:r>
          </a:p>
          <a:p>
            <a:r>
              <a:rPr lang="en-US" dirty="0"/>
              <a:t>longest paragraph: 1015</a:t>
            </a:r>
          </a:p>
          <a:p>
            <a:r>
              <a:rPr lang="en-US" dirty="0"/>
              <a:t>longest summary: 397</a:t>
            </a:r>
          </a:p>
        </p:txBody>
      </p:sp>
    </p:spTree>
    <p:extLst>
      <p:ext uri="{BB962C8B-B14F-4D97-AF65-F5344CB8AC3E}">
        <p14:creationId xmlns:p14="http://schemas.microsoft.com/office/powerpoint/2010/main" xmlns="" val="1118327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BF51FAB-9D89-4D31-B68E-FFFD3C86EDFA}"/>
              </a:ext>
            </a:extLst>
          </p:cNvPr>
          <p:cNvSpPr>
            <a:spLocks noGrp="1"/>
          </p:cNvSpPr>
          <p:nvPr>
            <p:ph idx="1"/>
          </p:nvPr>
        </p:nvSpPr>
        <p:spPr>
          <a:xfrm>
            <a:off x="767179" y="1168677"/>
            <a:ext cx="10515600" cy="5587230"/>
          </a:xfrm>
        </p:spPr>
        <p:txBody>
          <a:bodyPr>
            <a:normAutofit fontScale="92500" lnSpcReduction="20000"/>
          </a:bodyPr>
          <a:lstStyle/>
          <a:p>
            <a:pPr marL="0" indent="0">
              <a:buNone/>
            </a:pPr>
            <a:endParaRPr lang="en-US" sz="2400" dirty="0"/>
          </a:p>
          <a:p>
            <a:pPr marL="0" indent="0">
              <a:buNone/>
            </a:pPr>
            <a:r>
              <a:rPr lang="en-US" sz="2400" dirty="0"/>
              <a:t>Outputs the relevance of keywords to some specific documents using TD-IDF (Term Frequency - Inverse Document Frequency)</a:t>
            </a:r>
          </a:p>
          <a:p>
            <a:pPr marL="0" indent="0">
              <a:buNone/>
            </a:pPr>
            <a:endParaRPr lang="en-US" sz="2400" dirty="0"/>
          </a:p>
          <a:p>
            <a:pPr marL="571500" indent="-571500">
              <a:buFont typeface="+mj-lt"/>
              <a:buAutoNum type="romanUcPeriod"/>
            </a:pPr>
            <a:r>
              <a:rPr lang="en-US" sz="2400" dirty="0"/>
              <a:t>Preprocessed data is further preprocessed to remove the </a:t>
            </a:r>
          </a:p>
          <a:p>
            <a:pPr marL="0" indent="0">
              <a:buNone/>
            </a:pPr>
            <a:r>
              <a:rPr lang="en-US" sz="2400" dirty="0"/>
              <a:t>	stop-words and punctuations.</a:t>
            </a:r>
          </a:p>
          <a:p>
            <a:pPr marL="0" indent="0">
              <a:buNone/>
            </a:pPr>
            <a:r>
              <a:rPr lang="en-US" sz="2400" dirty="0"/>
              <a:t>II.    Extract the JSON schema (train and test) </a:t>
            </a:r>
          </a:p>
          <a:p>
            <a:pPr marL="0" indent="0">
              <a:buNone/>
            </a:pPr>
            <a:endParaRPr lang="en-US" dirty="0"/>
          </a:p>
          <a:p>
            <a:pPr marL="0" indent="0">
              <a:buNone/>
            </a:pPr>
            <a:r>
              <a:rPr lang="en-US" sz="2400" dirty="0"/>
              <a:t>III.   Create vocabulary and Word Counts for IDF</a:t>
            </a:r>
          </a:p>
          <a:p>
            <a:pPr marL="514350" indent="-514350">
              <a:buAutoNum type="romanUcPeriod" startAt="4"/>
            </a:pPr>
            <a:r>
              <a:rPr lang="en-US" sz="2400" dirty="0"/>
              <a:t>Compute IDF values. </a:t>
            </a:r>
          </a:p>
          <a:p>
            <a:pPr marL="514350" indent="-514350">
              <a:buAutoNum type="romanUcPeriod" startAt="4"/>
            </a:pPr>
            <a:r>
              <a:rPr lang="en-US" sz="2400" dirty="0"/>
              <a:t>Extracting keywords</a:t>
            </a:r>
          </a:p>
          <a:p>
            <a:pPr marL="514350" indent="-514350">
              <a:buAutoNum type="romanUcPeriod" startAt="4"/>
            </a:pPr>
            <a:r>
              <a:rPr lang="en-US" sz="2400" dirty="0"/>
              <a:t>Sort the values in the vector while preserving the column index of the extracted keyword.</a:t>
            </a:r>
          </a:p>
          <a:p>
            <a:pPr marL="514350" indent="-514350">
              <a:buAutoNum type="romanUcPeriod" startAt="4"/>
            </a:pPr>
            <a:r>
              <a:rPr lang="en-US" sz="2400" dirty="0"/>
              <a:t>Return the sorted values.</a:t>
            </a:r>
          </a:p>
          <a:p>
            <a:pPr marL="514350" indent="-514350">
              <a:buAutoNum type="romanUcPeriod" startAt="4"/>
            </a:pPr>
            <a:endParaRPr lang="en-US" sz="2400" dirty="0"/>
          </a:p>
          <a:p>
            <a:pPr marL="514350" indent="-514350">
              <a:buAutoNum type="romanUcPeriod" startAt="4"/>
            </a:pPr>
            <a:endParaRPr lang="en-US" sz="2400" dirty="0"/>
          </a:p>
          <a:p>
            <a:pPr marL="0" indent="0">
              <a:buNone/>
            </a:pPr>
            <a:endParaRPr lang="en-US" dirty="0"/>
          </a:p>
        </p:txBody>
      </p:sp>
      <p:pic>
        <p:nvPicPr>
          <p:cNvPr id="5" name="Picture 4">
            <a:extLst>
              <a:ext uri="{FF2B5EF4-FFF2-40B4-BE49-F238E27FC236}">
                <a16:creationId xmlns:a16="http://schemas.microsoft.com/office/drawing/2014/main" xmlns="" id="{E9F1AE7F-3940-476C-A3B6-CCACB8BD148B}"/>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754439" y="3049675"/>
            <a:ext cx="5319192" cy="1064180"/>
          </a:xfrm>
          <a:prstGeom prst="rect">
            <a:avLst/>
          </a:prstGeom>
        </p:spPr>
      </p:pic>
      <p:sp>
        <p:nvSpPr>
          <p:cNvPr id="6" name="Title 1">
            <a:extLst>
              <a:ext uri="{FF2B5EF4-FFF2-40B4-BE49-F238E27FC236}">
                <a16:creationId xmlns:a16="http://schemas.microsoft.com/office/drawing/2014/main" xmlns="" id="{4BF52E49-0643-445C-B265-0C8EE785B30A}"/>
              </a:ext>
            </a:extLst>
          </p:cNvPr>
          <p:cNvSpPr>
            <a:spLocks noGrp="1"/>
          </p:cNvSpPr>
          <p:nvPr>
            <p:ph type="title"/>
          </p:nvPr>
        </p:nvSpPr>
        <p:spPr>
          <a:xfrm>
            <a:off x="677334" y="609600"/>
            <a:ext cx="8596668" cy="1320800"/>
          </a:xfrm>
        </p:spPr>
        <p:txBody>
          <a:bodyPr/>
          <a:lstStyle/>
          <a:p>
            <a:r>
              <a:rPr lang="en-US" b="1" dirty="0">
                <a:solidFill>
                  <a:schemeClr val="accent1">
                    <a:lumMod val="50000"/>
                  </a:schemeClr>
                </a:solidFill>
              </a:rPr>
              <a:t>Query Algorithm</a:t>
            </a:r>
            <a:endParaRPr lang="en-US" dirty="0"/>
          </a:p>
        </p:txBody>
      </p:sp>
    </p:spTree>
    <p:extLst>
      <p:ext uri="{BB962C8B-B14F-4D97-AF65-F5344CB8AC3E}">
        <p14:creationId xmlns:p14="http://schemas.microsoft.com/office/powerpoint/2010/main" xmlns="" val="2354205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85B49055-E62F-447E-9EDA-6DE041EC3BDC}"/>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4527612" y="86407"/>
            <a:ext cx="2787588" cy="6771593"/>
          </a:xfrm>
        </p:spPr>
      </p:pic>
      <p:sp>
        <p:nvSpPr>
          <p:cNvPr id="4" name="Title 3">
            <a:extLst>
              <a:ext uri="{FF2B5EF4-FFF2-40B4-BE49-F238E27FC236}">
                <a16:creationId xmlns:a16="http://schemas.microsoft.com/office/drawing/2014/main" xmlns="" id="{69DEE14D-931F-4A62-A205-754797B27826}"/>
              </a:ext>
            </a:extLst>
          </p:cNvPr>
          <p:cNvSpPr>
            <a:spLocks noGrp="1"/>
          </p:cNvSpPr>
          <p:nvPr>
            <p:ph type="title"/>
          </p:nvPr>
        </p:nvSpPr>
        <p:spPr/>
        <p:txBody>
          <a:bodyPr/>
          <a:lstStyle/>
          <a:p>
            <a:r>
              <a:rPr lang="en-US" b="1" dirty="0">
                <a:solidFill>
                  <a:schemeClr val="accent1">
                    <a:lumMod val="50000"/>
                  </a:schemeClr>
                </a:solidFill>
              </a:rPr>
              <a:t>Query Algorithm </a:t>
            </a:r>
            <a:br>
              <a:rPr lang="en-US" b="1" dirty="0">
                <a:solidFill>
                  <a:schemeClr val="accent1">
                    <a:lumMod val="50000"/>
                  </a:schemeClr>
                </a:solidFill>
              </a:rPr>
            </a:br>
            <a:r>
              <a:rPr lang="en-US" b="1" dirty="0">
                <a:solidFill>
                  <a:schemeClr val="accent1">
                    <a:lumMod val="50000"/>
                  </a:schemeClr>
                </a:solidFill>
              </a:rPr>
              <a:t>design flow</a:t>
            </a:r>
          </a:p>
        </p:txBody>
      </p:sp>
    </p:spTree>
    <p:extLst>
      <p:ext uri="{BB962C8B-B14F-4D97-AF65-F5344CB8AC3E}">
        <p14:creationId xmlns:p14="http://schemas.microsoft.com/office/powerpoint/2010/main" xmlns="" val="1401909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69EA6A83-DB6E-40D0-BDBF-7C0A511DABD8}"/>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734216" y="2160588"/>
            <a:ext cx="8483605" cy="3881437"/>
          </a:xfrm>
        </p:spPr>
      </p:pic>
      <p:sp>
        <p:nvSpPr>
          <p:cNvPr id="4" name="Title 3">
            <a:extLst>
              <a:ext uri="{FF2B5EF4-FFF2-40B4-BE49-F238E27FC236}">
                <a16:creationId xmlns:a16="http://schemas.microsoft.com/office/drawing/2014/main" xmlns="" id="{E168C8F2-36F6-4F11-B4CC-4AFD9E3D08F2}"/>
              </a:ext>
            </a:extLst>
          </p:cNvPr>
          <p:cNvSpPr txBox="1">
            <a:spLocks/>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accent1">
                    <a:lumMod val="50000"/>
                  </a:schemeClr>
                </a:solidFill>
              </a:rPr>
              <a:t>Query Result</a:t>
            </a:r>
          </a:p>
        </p:txBody>
      </p:sp>
    </p:spTree>
    <p:extLst>
      <p:ext uri="{BB962C8B-B14F-4D97-AF65-F5344CB8AC3E}">
        <p14:creationId xmlns:p14="http://schemas.microsoft.com/office/powerpoint/2010/main" xmlns="" val="3401080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D68CF5-85DA-4438-BAFF-32897EBCED02}"/>
              </a:ext>
            </a:extLst>
          </p:cNvPr>
          <p:cNvSpPr>
            <a:spLocks noGrp="1"/>
          </p:cNvSpPr>
          <p:nvPr>
            <p:ph type="title"/>
          </p:nvPr>
        </p:nvSpPr>
        <p:spPr>
          <a:xfrm>
            <a:off x="538272" y="4843403"/>
            <a:ext cx="3363974" cy="1607060"/>
          </a:xfrm>
          <a:noFill/>
          <a:ln w="19050">
            <a:solidFill>
              <a:schemeClr val="tx1"/>
            </a:solidFill>
          </a:ln>
        </p:spPr>
        <p:txBody>
          <a:bodyPr wrap="square" anchor="ctr">
            <a:normAutofit/>
          </a:bodyPr>
          <a:lstStyle/>
          <a:p>
            <a:pPr algn="ctr"/>
            <a:r>
              <a:rPr lang="en-US" sz="2800" dirty="0">
                <a:solidFill>
                  <a:schemeClr val="accent1">
                    <a:lumMod val="50000"/>
                  </a:schemeClr>
                </a:solidFill>
              </a:rPr>
              <a:t>Transformer Algorithm</a:t>
            </a:r>
          </a:p>
        </p:txBody>
      </p:sp>
      <p:sp>
        <p:nvSpPr>
          <p:cNvPr id="3" name="Content Placeholder 2">
            <a:extLst>
              <a:ext uri="{FF2B5EF4-FFF2-40B4-BE49-F238E27FC236}">
                <a16:creationId xmlns:a16="http://schemas.microsoft.com/office/drawing/2014/main" xmlns="" id="{03BAC3A9-9596-4804-A772-D2D83F57425F}"/>
              </a:ext>
            </a:extLst>
          </p:cNvPr>
          <p:cNvSpPr>
            <a:spLocks noGrp="1"/>
          </p:cNvSpPr>
          <p:nvPr>
            <p:ph idx="1"/>
          </p:nvPr>
        </p:nvSpPr>
        <p:spPr>
          <a:xfrm>
            <a:off x="857908" y="3065112"/>
            <a:ext cx="3363974" cy="2013872"/>
          </a:xfrm>
        </p:spPr>
        <p:txBody>
          <a:bodyPr>
            <a:normAutofit/>
          </a:bodyPr>
          <a:lstStyle/>
          <a:p>
            <a:r>
              <a:rPr lang="en-US" sz="1600" dirty="0">
                <a:solidFill>
                  <a:schemeClr val="bg1"/>
                </a:solidFill>
              </a:rPr>
              <a:t>sizes</a:t>
            </a:r>
          </a:p>
          <a:p>
            <a:pPr lvl="1"/>
            <a:r>
              <a:rPr lang="en-US" dirty="0">
                <a:solidFill>
                  <a:schemeClr val="bg1"/>
                </a:solidFill>
              </a:rPr>
              <a:t>Encoder size = decoder size = 15</a:t>
            </a:r>
          </a:p>
          <a:p>
            <a:pPr lvl="1"/>
            <a:r>
              <a:rPr lang="en-US" dirty="0">
                <a:solidFill>
                  <a:schemeClr val="bg1"/>
                </a:solidFill>
              </a:rPr>
              <a:t>Window size = summary window size = 100</a:t>
            </a:r>
          </a:p>
          <a:p>
            <a:pPr lvl="1"/>
            <a:r>
              <a:rPr lang="en-US" dirty="0">
                <a:solidFill>
                  <a:schemeClr val="bg1"/>
                </a:solidFill>
              </a:rPr>
              <a:t>Vocab size = 717515</a:t>
            </a:r>
          </a:p>
        </p:txBody>
      </p:sp>
      <p:pic>
        <p:nvPicPr>
          <p:cNvPr id="5" name="Picture 4">
            <a:extLst>
              <a:ext uri="{FF2B5EF4-FFF2-40B4-BE49-F238E27FC236}">
                <a16:creationId xmlns:a16="http://schemas.microsoft.com/office/drawing/2014/main" xmlns="" id="{3FA0371C-29A4-44ED-A2A9-70582FFE80D1}"/>
              </a:ext>
            </a:extLst>
          </p:cNvPr>
          <p:cNvPicPr>
            <a:picLocks noChangeAspect="1"/>
          </p:cNvPicPr>
          <p:nvPr/>
        </p:nvPicPr>
        <p:blipFill>
          <a:blip r:embed="rId2"/>
          <a:stretch>
            <a:fillRect/>
          </a:stretch>
        </p:blipFill>
        <p:spPr>
          <a:xfrm>
            <a:off x="5259825" y="3629278"/>
            <a:ext cx="6599876" cy="1932689"/>
          </a:xfrm>
          <a:prstGeom prst="rect">
            <a:avLst/>
          </a:prstGeom>
        </p:spPr>
      </p:pic>
      <p:pic>
        <p:nvPicPr>
          <p:cNvPr id="6" name="Picture 5">
            <a:extLst>
              <a:ext uri="{FF2B5EF4-FFF2-40B4-BE49-F238E27FC236}">
                <a16:creationId xmlns:a16="http://schemas.microsoft.com/office/drawing/2014/main" xmlns="" id="{CAA99722-9A91-4EDE-A1AA-DFA7AC441E70}"/>
              </a:ext>
            </a:extLst>
          </p:cNvPr>
          <p:cNvPicPr>
            <a:picLocks noChangeAspect="1"/>
          </p:cNvPicPr>
          <p:nvPr/>
        </p:nvPicPr>
        <p:blipFill>
          <a:blip r:embed="rId3"/>
          <a:stretch>
            <a:fillRect/>
          </a:stretch>
        </p:blipFill>
        <p:spPr>
          <a:xfrm>
            <a:off x="873009" y="326592"/>
            <a:ext cx="10986692" cy="2411929"/>
          </a:xfrm>
          <a:prstGeom prst="rect">
            <a:avLst/>
          </a:prstGeom>
        </p:spPr>
      </p:pic>
    </p:spTree>
    <p:extLst>
      <p:ext uri="{BB962C8B-B14F-4D97-AF65-F5344CB8AC3E}">
        <p14:creationId xmlns:p14="http://schemas.microsoft.com/office/powerpoint/2010/main" xmlns="" val="79052554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3DBF2F-D19B-4919-AE88-E9C294B027AD}"/>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dirty="0">
                <a:solidFill>
                  <a:schemeClr val="accent1">
                    <a:lumMod val="50000"/>
                  </a:schemeClr>
                </a:solidFill>
              </a:rPr>
              <a:t>GPT-2 Algorithm</a:t>
            </a:r>
          </a:p>
        </p:txBody>
      </p:sp>
      <p:sp>
        <p:nvSpPr>
          <p:cNvPr id="3" name="Content Placeholder 2">
            <a:extLst>
              <a:ext uri="{FF2B5EF4-FFF2-40B4-BE49-F238E27FC236}">
                <a16:creationId xmlns:a16="http://schemas.microsoft.com/office/drawing/2014/main" xmlns="" id="{CCB53EBF-296A-4C6A-AFFD-A680CF74DE04}"/>
              </a:ext>
            </a:extLst>
          </p:cNvPr>
          <p:cNvSpPr>
            <a:spLocks noGrp="1"/>
          </p:cNvSpPr>
          <p:nvPr>
            <p:ph idx="1"/>
          </p:nvPr>
        </p:nvSpPr>
        <p:spPr>
          <a:xfrm>
            <a:off x="643468" y="2638043"/>
            <a:ext cx="3363974" cy="3415623"/>
          </a:xfrm>
        </p:spPr>
        <p:txBody>
          <a:bodyPr>
            <a:normAutofit/>
          </a:bodyPr>
          <a:lstStyle/>
          <a:p>
            <a:r>
              <a:rPr lang="en-US" sz="1600" dirty="0" err="1">
                <a:solidFill>
                  <a:schemeClr val="bg1"/>
                </a:solidFill>
              </a:rPr>
              <a:t>OpenAI</a:t>
            </a:r>
            <a:r>
              <a:rPr lang="en-US" sz="1600" dirty="0">
                <a:solidFill>
                  <a:schemeClr val="bg1"/>
                </a:solidFill>
              </a:rPr>
              <a:t> GPT-2 model 124M parameter model (smallest) trained on 40GB of text data</a:t>
            </a:r>
          </a:p>
          <a:p>
            <a:endParaRPr lang="en-US" sz="1600" dirty="0">
              <a:solidFill>
                <a:schemeClr val="bg1"/>
              </a:solidFill>
            </a:endParaRPr>
          </a:p>
        </p:txBody>
      </p:sp>
      <p:pic>
        <p:nvPicPr>
          <p:cNvPr id="4" name="Picture 3">
            <a:extLst>
              <a:ext uri="{FF2B5EF4-FFF2-40B4-BE49-F238E27FC236}">
                <a16:creationId xmlns:a16="http://schemas.microsoft.com/office/drawing/2014/main" xmlns="" id="{D1401E04-EB13-4D91-841F-71BE3240F368}"/>
              </a:ext>
            </a:extLst>
          </p:cNvPr>
          <p:cNvPicPr>
            <a:picLocks noChangeAspect="1"/>
          </p:cNvPicPr>
          <p:nvPr/>
        </p:nvPicPr>
        <p:blipFill>
          <a:blip r:embed="rId2"/>
          <a:stretch>
            <a:fillRect/>
          </a:stretch>
        </p:blipFill>
        <p:spPr>
          <a:xfrm>
            <a:off x="5297763" y="2082785"/>
            <a:ext cx="6250769" cy="2531562"/>
          </a:xfrm>
          <a:prstGeom prst="rect">
            <a:avLst/>
          </a:prstGeom>
        </p:spPr>
      </p:pic>
    </p:spTree>
    <p:extLst>
      <p:ext uri="{BB962C8B-B14F-4D97-AF65-F5344CB8AC3E}">
        <p14:creationId xmlns:p14="http://schemas.microsoft.com/office/powerpoint/2010/main" xmlns="" val="3553322507"/>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563001-0303-4743-A161-9B140C9B0856}"/>
              </a:ext>
            </a:extLst>
          </p:cNvPr>
          <p:cNvSpPr>
            <a:spLocks noGrp="1"/>
          </p:cNvSpPr>
          <p:nvPr>
            <p:ph type="title"/>
          </p:nvPr>
        </p:nvSpPr>
        <p:spPr>
          <a:xfrm>
            <a:off x="9302471" y="4572215"/>
            <a:ext cx="2314322" cy="1472751"/>
          </a:xfrm>
        </p:spPr>
        <p:txBody>
          <a:bodyPr/>
          <a:lstStyle/>
          <a:p>
            <a:r>
              <a:rPr lang="en-US" dirty="0">
                <a:solidFill>
                  <a:schemeClr val="accent1">
                    <a:lumMod val="50000"/>
                  </a:schemeClr>
                </a:solidFill>
              </a:rPr>
              <a:t>GPT-2 Results</a:t>
            </a:r>
          </a:p>
        </p:txBody>
      </p:sp>
      <p:sp>
        <p:nvSpPr>
          <p:cNvPr id="3" name="Text Placeholder 2">
            <a:extLst>
              <a:ext uri="{FF2B5EF4-FFF2-40B4-BE49-F238E27FC236}">
                <a16:creationId xmlns:a16="http://schemas.microsoft.com/office/drawing/2014/main" xmlns="" id="{5AE97636-6E7A-4E4F-B86A-64CDD1770060}"/>
              </a:ext>
            </a:extLst>
          </p:cNvPr>
          <p:cNvSpPr>
            <a:spLocks noGrp="1"/>
          </p:cNvSpPr>
          <p:nvPr>
            <p:ph type="body" idx="1"/>
          </p:nvPr>
        </p:nvSpPr>
        <p:spPr>
          <a:xfrm>
            <a:off x="635436" y="327727"/>
            <a:ext cx="5157787" cy="550849"/>
          </a:xfrm>
        </p:spPr>
        <p:txBody>
          <a:bodyPr/>
          <a:lstStyle/>
          <a:p>
            <a:r>
              <a:rPr lang="en-US" dirty="0"/>
              <a:t>Original Paragraph</a:t>
            </a:r>
          </a:p>
        </p:txBody>
      </p:sp>
      <p:sp>
        <p:nvSpPr>
          <p:cNvPr id="4" name="Content Placeholder 3">
            <a:extLst>
              <a:ext uri="{FF2B5EF4-FFF2-40B4-BE49-F238E27FC236}">
                <a16:creationId xmlns:a16="http://schemas.microsoft.com/office/drawing/2014/main" xmlns="" id="{1D665D17-7729-40B8-A262-A35534D8623A}"/>
              </a:ext>
            </a:extLst>
          </p:cNvPr>
          <p:cNvSpPr>
            <a:spLocks noGrp="1"/>
          </p:cNvSpPr>
          <p:nvPr>
            <p:ph sz="half" idx="2"/>
          </p:nvPr>
        </p:nvSpPr>
        <p:spPr>
          <a:xfrm>
            <a:off x="635436" y="942040"/>
            <a:ext cx="5157787" cy="2618966"/>
          </a:xfrm>
        </p:spPr>
        <p:txBody>
          <a:bodyPr>
            <a:noAutofit/>
          </a:bodyPr>
          <a:lstStyle/>
          <a:p>
            <a:pPr marL="0" indent="0">
              <a:buNone/>
            </a:pPr>
            <a:r>
              <a:rPr lang="en-US" sz="1200" dirty="0"/>
              <a:t>dinoflagellates certainly  can  be toxic  indeed if you consume seafood contaminated with harmful dinoflagellates the seafood especially shellfish having consumed the dinoflagellates as food themselves it can be fatal many </a:t>
            </a:r>
            <a:r>
              <a:rPr lang="en-US" sz="1200" dirty="0" err="1"/>
              <a:t>dinos</a:t>
            </a:r>
            <a:r>
              <a:rPr lang="en-US" sz="1200" dirty="0"/>
              <a:t> produce neurotoxins known as </a:t>
            </a:r>
            <a:r>
              <a:rPr lang="en-US" sz="1200" dirty="0" err="1"/>
              <a:t>dinotoxins</a:t>
            </a:r>
            <a:r>
              <a:rPr lang="en-US" sz="1200" dirty="0"/>
              <a:t> and the us military has even developed one of them saxitoxin for use as a biological weapon</a:t>
            </a:r>
          </a:p>
          <a:p>
            <a:pPr marL="0" indent="0">
              <a:buNone/>
            </a:pPr>
            <a:r>
              <a:rPr lang="en-US" sz="1200" dirty="0"/>
              <a:t> as to whether these bioluminescent variants produce these toxins in sufficient quantities themselves </a:t>
            </a:r>
            <a:r>
              <a:rPr lang="en-US" sz="1200" dirty="0" err="1"/>
              <a:t>i</a:t>
            </a:r>
            <a:r>
              <a:rPr lang="en-US" sz="1200" dirty="0"/>
              <a:t> </a:t>
            </a:r>
            <a:r>
              <a:rPr lang="en-US" sz="1200" dirty="0" err="1"/>
              <a:t>dont</a:t>
            </a:r>
            <a:r>
              <a:rPr lang="en-US" sz="1200" dirty="0"/>
              <a:t> know sorry though </a:t>
            </a:r>
            <a:r>
              <a:rPr lang="en-US" sz="1200" dirty="0" err="1"/>
              <a:t>i</a:t>
            </a:r>
            <a:r>
              <a:rPr lang="en-US" sz="1200" dirty="0"/>
              <a:t> suspect even if they did the plankton itself </a:t>
            </a:r>
            <a:r>
              <a:rPr lang="en-US" sz="1200" dirty="0" err="1"/>
              <a:t>wouldnt</a:t>
            </a:r>
            <a:r>
              <a:rPr lang="en-US" sz="1200" dirty="0"/>
              <a:t> carry the </a:t>
            </a:r>
            <a:r>
              <a:rPr lang="en-US" sz="1200" dirty="0" err="1"/>
              <a:t>bioload</a:t>
            </a:r>
            <a:r>
              <a:rPr lang="en-US" sz="1200" dirty="0"/>
              <a:t> needed to harm a human it would need to first be concentrated and accumulated to a degree far beyond normal contact first</a:t>
            </a:r>
          </a:p>
          <a:p>
            <a:pPr marL="0" indent="0">
              <a:buNone/>
            </a:pPr>
            <a:r>
              <a:rPr lang="en-US" sz="1200" dirty="0"/>
              <a:t> </a:t>
            </a:r>
            <a:r>
              <a:rPr lang="en-US" sz="1200" dirty="0" err="1"/>
              <a:t>tldr</a:t>
            </a:r>
            <a:r>
              <a:rPr lang="en-US" sz="1200" dirty="0"/>
              <a:t>  though dinoflagellates can be incredibly toxic even if these ones are </a:t>
            </a:r>
            <a:r>
              <a:rPr lang="en-US" sz="1200" dirty="0" err="1"/>
              <a:t>splashin</a:t>
            </a:r>
            <a:r>
              <a:rPr lang="en-US" sz="1200" dirty="0"/>
              <a:t> and </a:t>
            </a:r>
            <a:r>
              <a:rPr lang="en-US" sz="1200" dirty="0" err="1"/>
              <a:t>rollin</a:t>
            </a:r>
            <a:r>
              <a:rPr lang="en-US" sz="1200" dirty="0"/>
              <a:t> around in </a:t>
            </a:r>
            <a:r>
              <a:rPr lang="en-US" sz="1200" dirty="0" err="1"/>
              <a:t>em</a:t>
            </a:r>
            <a:r>
              <a:rPr lang="en-US" sz="1200" dirty="0"/>
              <a:t> </a:t>
            </a:r>
            <a:r>
              <a:rPr lang="en-US" sz="1200" dirty="0" err="1"/>
              <a:t>isnt</a:t>
            </a:r>
            <a:r>
              <a:rPr lang="en-US" sz="1200" dirty="0"/>
              <a:t> going to do you any harm unless you sieve </a:t>
            </a:r>
            <a:r>
              <a:rPr lang="en-US" sz="1200" dirty="0" err="1"/>
              <a:t>em</a:t>
            </a:r>
            <a:r>
              <a:rPr lang="en-US" sz="1200" dirty="0"/>
              <a:t> all up and drank zooplankton smoothie after zooplankton smoothie bottoms up</a:t>
            </a:r>
          </a:p>
        </p:txBody>
      </p:sp>
      <p:sp>
        <p:nvSpPr>
          <p:cNvPr id="5" name="Text Placeholder 4">
            <a:extLst>
              <a:ext uri="{FF2B5EF4-FFF2-40B4-BE49-F238E27FC236}">
                <a16:creationId xmlns:a16="http://schemas.microsoft.com/office/drawing/2014/main" xmlns="" id="{8728D43A-7A00-4058-B75B-150FADFE05ED}"/>
              </a:ext>
            </a:extLst>
          </p:cNvPr>
          <p:cNvSpPr>
            <a:spLocks noGrp="1"/>
          </p:cNvSpPr>
          <p:nvPr>
            <p:ph type="body" sz="quarter" idx="3"/>
          </p:nvPr>
        </p:nvSpPr>
        <p:spPr>
          <a:xfrm>
            <a:off x="562506" y="4147167"/>
            <a:ext cx="5183188" cy="499254"/>
          </a:xfrm>
        </p:spPr>
        <p:txBody>
          <a:bodyPr/>
          <a:lstStyle/>
          <a:p>
            <a:r>
              <a:rPr lang="en-US" dirty="0"/>
              <a:t>Original Summary</a:t>
            </a:r>
          </a:p>
        </p:txBody>
      </p:sp>
      <p:sp>
        <p:nvSpPr>
          <p:cNvPr id="6" name="Content Placeholder 5">
            <a:extLst>
              <a:ext uri="{FF2B5EF4-FFF2-40B4-BE49-F238E27FC236}">
                <a16:creationId xmlns:a16="http://schemas.microsoft.com/office/drawing/2014/main" xmlns="" id="{FFFE1AAC-3848-4EAB-9853-A30E869F8945}"/>
              </a:ext>
            </a:extLst>
          </p:cNvPr>
          <p:cNvSpPr>
            <a:spLocks noGrp="1"/>
          </p:cNvSpPr>
          <p:nvPr>
            <p:ph sz="quarter" idx="4"/>
          </p:nvPr>
        </p:nvSpPr>
        <p:spPr>
          <a:xfrm>
            <a:off x="5793223" y="956972"/>
            <a:ext cx="5183188" cy="2604034"/>
          </a:xfrm>
        </p:spPr>
        <p:txBody>
          <a:bodyPr>
            <a:noAutofit/>
          </a:bodyPr>
          <a:lstStyle/>
          <a:p>
            <a:pPr marL="0" indent="0">
              <a:buNone/>
            </a:pPr>
            <a:r>
              <a:rPr lang="en-US" sz="1200" dirty="0"/>
              <a:t>and then you can just go to the bathroom and get a glass of water.</a:t>
            </a:r>
          </a:p>
          <a:p>
            <a:pPr marL="0" indent="0">
              <a:buNone/>
            </a:pPr>
            <a:r>
              <a:rPr lang="en-US" sz="1200" dirty="0"/>
              <a:t>I'm not saying that you should drink zooplankton smoothies, but I'm saying that you should drink zooplankton smoothies.</a:t>
            </a:r>
          </a:p>
          <a:p>
            <a:pPr marL="0" indent="0">
              <a:buNone/>
            </a:pPr>
            <a:r>
              <a:rPr lang="en-US" sz="1200" dirty="0"/>
              <a:t>I'm not saying that you should drink zooplankton smoothies, but I'm saying that you should drink zooplankton smoothies.</a:t>
            </a:r>
          </a:p>
          <a:p>
            <a:pPr marL="0" indent="0">
              <a:buNone/>
            </a:pPr>
            <a:r>
              <a:rPr lang="en-US" sz="1200" dirty="0"/>
              <a:t>I'm not saying that you should drink zooplankton smoothies, but I'm saying that you should drink zooplankton smoothies.</a:t>
            </a:r>
          </a:p>
          <a:p>
            <a:pPr marL="0" indent="0">
              <a:buNone/>
            </a:pPr>
            <a:r>
              <a:rPr lang="en-US" sz="1200" dirty="0"/>
              <a:t>I'm not saying that you should drink zooplankton smoothies, but I'm saying that you should drink zooplankton smoothies.</a:t>
            </a:r>
          </a:p>
          <a:p>
            <a:pPr marL="0" indent="0">
              <a:buNone/>
            </a:pPr>
            <a:r>
              <a:rPr lang="en-US" sz="1200" dirty="0"/>
              <a:t>I'm not saying that you should drink zooplankton smoothies, but I'm saying that you should drink zooplankton smoothies.</a:t>
            </a:r>
          </a:p>
        </p:txBody>
      </p:sp>
      <p:sp>
        <p:nvSpPr>
          <p:cNvPr id="9" name="Text Placeholder 2">
            <a:extLst>
              <a:ext uri="{FF2B5EF4-FFF2-40B4-BE49-F238E27FC236}">
                <a16:creationId xmlns:a16="http://schemas.microsoft.com/office/drawing/2014/main" xmlns="" id="{2B739B1C-E033-4175-B3A6-1509D3828714}"/>
              </a:ext>
            </a:extLst>
          </p:cNvPr>
          <p:cNvSpPr txBox="1">
            <a:spLocks/>
          </p:cNvSpPr>
          <p:nvPr/>
        </p:nvSpPr>
        <p:spPr>
          <a:xfrm>
            <a:off x="5732994" y="347957"/>
            <a:ext cx="5157787" cy="550849"/>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b="0" dirty="0"/>
              <a:t>Generated Paragraph</a:t>
            </a:r>
          </a:p>
        </p:txBody>
      </p:sp>
      <p:sp>
        <p:nvSpPr>
          <p:cNvPr id="11" name="Content Placeholder 3">
            <a:extLst>
              <a:ext uri="{FF2B5EF4-FFF2-40B4-BE49-F238E27FC236}">
                <a16:creationId xmlns:a16="http://schemas.microsoft.com/office/drawing/2014/main" xmlns="" id="{70A63F2B-CAB2-4AC0-9707-CB8B8E82633E}"/>
              </a:ext>
            </a:extLst>
          </p:cNvPr>
          <p:cNvSpPr txBox="1">
            <a:spLocks/>
          </p:cNvSpPr>
          <p:nvPr/>
        </p:nvSpPr>
        <p:spPr>
          <a:xfrm>
            <a:off x="575207" y="4646421"/>
            <a:ext cx="5157787" cy="17950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though dinoflagellates can be incredibly toxic  even if these ones are  </a:t>
            </a:r>
            <a:r>
              <a:rPr lang="en-US" sz="1600" dirty="0" err="1"/>
              <a:t>splashin</a:t>
            </a:r>
            <a:r>
              <a:rPr lang="en-US" sz="1600" dirty="0"/>
              <a:t> and </a:t>
            </a:r>
            <a:r>
              <a:rPr lang="en-US" sz="1600" dirty="0" err="1"/>
              <a:t>rollin</a:t>
            </a:r>
            <a:r>
              <a:rPr lang="en-US" sz="1600" dirty="0"/>
              <a:t> around in </a:t>
            </a:r>
            <a:r>
              <a:rPr lang="en-US" sz="1600" dirty="0" err="1"/>
              <a:t>em</a:t>
            </a:r>
            <a:r>
              <a:rPr lang="en-US" sz="1600" dirty="0"/>
              <a:t> </a:t>
            </a:r>
            <a:r>
              <a:rPr lang="en-US" sz="1600" dirty="0" err="1"/>
              <a:t>isnt</a:t>
            </a:r>
            <a:r>
              <a:rPr lang="en-US" sz="1600" dirty="0"/>
              <a:t> going to do you any harm unless you sieve </a:t>
            </a:r>
            <a:r>
              <a:rPr lang="en-US" sz="1600" dirty="0" err="1"/>
              <a:t>em</a:t>
            </a:r>
            <a:r>
              <a:rPr lang="en-US" sz="1600" dirty="0"/>
              <a:t> all up and drank zooplankton smoothie after zooplankton smoothie bottoms up</a:t>
            </a:r>
          </a:p>
        </p:txBody>
      </p:sp>
      <p:sp>
        <p:nvSpPr>
          <p:cNvPr id="13" name="Rectangle 12">
            <a:extLst>
              <a:ext uri="{FF2B5EF4-FFF2-40B4-BE49-F238E27FC236}">
                <a16:creationId xmlns:a16="http://schemas.microsoft.com/office/drawing/2014/main" xmlns="" id="{147A716C-253C-40A3-8C11-5FCB18A1B782}"/>
              </a:ext>
            </a:extLst>
          </p:cNvPr>
          <p:cNvSpPr/>
          <p:nvPr/>
        </p:nvSpPr>
        <p:spPr>
          <a:xfrm>
            <a:off x="6096000" y="4387549"/>
            <a:ext cx="2129109" cy="646331"/>
          </a:xfrm>
          <a:prstGeom prst="rect">
            <a:avLst/>
          </a:prstGeom>
        </p:spPr>
        <p:txBody>
          <a:bodyPr wrap="none">
            <a:spAutoFit/>
          </a:bodyPr>
          <a:lstStyle/>
          <a:p>
            <a:r>
              <a:rPr lang="en-US" dirty="0" err="1"/>
              <a:t>lm_loss</a:t>
            </a:r>
            <a:r>
              <a:rPr lang="en-US" dirty="0"/>
              <a:t>: 16.57</a:t>
            </a:r>
          </a:p>
          <a:p>
            <a:r>
              <a:rPr lang="en-US" dirty="0"/>
              <a:t>– argmax is limited</a:t>
            </a:r>
          </a:p>
        </p:txBody>
      </p:sp>
    </p:spTree>
    <p:extLst>
      <p:ext uri="{BB962C8B-B14F-4D97-AF65-F5344CB8AC3E}">
        <p14:creationId xmlns:p14="http://schemas.microsoft.com/office/powerpoint/2010/main" xmlns="" val="388578434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839</Words>
  <Application>Microsoft Office PowerPoint</Application>
  <PresentationFormat>Custom</PresentationFormat>
  <Paragraphs>78</Paragraphs>
  <Slides>14</Slides>
  <Notes>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Facet</vt:lpstr>
      <vt:lpstr>Nerdy Nets – GPT2</vt:lpstr>
      <vt:lpstr>Model Overview</vt:lpstr>
      <vt:lpstr>Metadata</vt:lpstr>
      <vt:lpstr>Query Algorithm</vt:lpstr>
      <vt:lpstr>Query Algorithm  design flow</vt:lpstr>
      <vt:lpstr>Slide 6</vt:lpstr>
      <vt:lpstr>Transformer Algorithm</vt:lpstr>
      <vt:lpstr>GPT-2 Algorithm</vt:lpstr>
      <vt:lpstr>GPT-2 Results</vt:lpstr>
      <vt:lpstr>Transformer Results</vt:lpstr>
      <vt:lpstr>Seq to Seq LSTM Model </vt:lpstr>
      <vt:lpstr>Seq to Seq LSTM Model</vt:lpstr>
      <vt:lpstr>LSTM Results</vt:lpstr>
      <vt:lpstr>Discussion and future directions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Nerdy Nets – GPT2</dc:title>
  <dc:creator>Homura Nagato</dc:creator>
  <cp:lastModifiedBy>Rashi</cp:lastModifiedBy>
  <cp:revision>9</cp:revision>
  <dcterms:created xsi:type="dcterms:W3CDTF">2019-12-12T02:02:47Z</dcterms:created>
  <dcterms:modified xsi:type="dcterms:W3CDTF">2019-12-12T02:24:58Z</dcterms:modified>
</cp:coreProperties>
</file>