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4660"/>
  </p:normalViewPr>
  <p:slideViewPr>
    <p:cSldViewPr>
      <p:cViewPr>
        <p:scale>
          <a:sx n="100" d="100"/>
          <a:sy n="100" d="100"/>
        </p:scale>
        <p:origin x="186" y="5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DCD8-FD94-4808-B2E2-58BBDFAFB569}" type="datetimeFigureOut">
              <a:rPr kumimoji="1" lang="ja-JP" altLang="en-US" smtClean="0"/>
              <a:pPr/>
              <a:t>2013/5/11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3E16-95B6-4C54-AA39-68014BEC2B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28821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DCD8-FD94-4808-B2E2-58BBDFAFB569}" type="datetimeFigureOut">
              <a:rPr kumimoji="1" lang="ja-JP" altLang="en-US" smtClean="0"/>
              <a:pPr/>
              <a:t>2013/5/11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3E16-95B6-4C54-AA39-68014BEC2B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33889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DCD8-FD94-4808-B2E2-58BBDFAFB569}" type="datetimeFigureOut">
              <a:rPr kumimoji="1" lang="ja-JP" altLang="en-US" smtClean="0"/>
              <a:pPr/>
              <a:t>2013/5/11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3E16-95B6-4C54-AA39-68014BEC2B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128520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DCD8-FD94-4808-B2E2-58BBDFAFB569}" type="datetimeFigureOut">
              <a:rPr kumimoji="1" lang="ja-JP" altLang="en-US" smtClean="0"/>
              <a:pPr/>
              <a:t>2013/5/11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3E16-95B6-4C54-AA39-68014BEC2B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21574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DCD8-FD94-4808-B2E2-58BBDFAFB569}" type="datetimeFigureOut">
              <a:rPr kumimoji="1" lang="ja-JP" altLang="en-US" smtClean="0"/>
              <a:pPr/>
              <a:t>2013/5/11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3E16-95B6-4C54-AA39-68014BEC2B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09728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DCD8-FD94-4808-B2E2-58BBDFAFB569}" type="datetimeFigureOut">
              <a:rPr kumimoji="1" lang="ja-JP" altLang="en-US" smtClean="0"/>
              <a:pPr/>
              <a:t>2013/5/11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3E16-95B6-4C54-AA39-68014BEC2B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24525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DCD8-FD94-4808-B2E2-58BBDFAFB569}" type="datetimeFigureOut">
              <a:rPr kumimoji="1" lang="ja-JP" altLang="en-US" smtClean="0"/>
              <a:pPr/>
              <a:t>2013/5/11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3E16-95B6-4C54-AA39-68014BEC2B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9279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DCD8-FD94-4808-B2E2-58BBDFAFB569}" type="datetimeFigureOut">
              <a:rPr kumimoji="1" lang="ja-JP" altLang="en-US" smtClean="0"/>
              <a:pPr/>
              <a:t>2013/5/11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3E16-95B6-4C54-AA39-68014BEC2B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38423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DCD8-FD94-4808-B2E2-58BBDFAFB569}" type="datetimeFigureOut">
              <a:rPr kumimoji="1" lang="ja-JP" altLang="en-US" smtClean="0"/>
              <a:pPr/>
              <a:t>2013/5/11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3E16-95B6-4C54-AA39-68014BEC2B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09478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DCD8-FD94-4808-B2E2-58BBDFAFB569}" type="datetimeFigureOut">
              <a:rPr kumimoji="1" lang="ja-JP" altLang="en-US" smtClean="0"/>
              <a:pPr/>
              <a:t>2013/5/11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3E16-95B6-4C54-AA39-68014BEC2B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361163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DCD8-FD94-4808-B2E2-58BBDFAFB569}" type="datetimeFigureOut">
              <a:rPr kumimoji="1" lang="ja-JP" altLang="en-US" smtClean="0"/>
              <a:pPr/>
              <a:t>2013/5/11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3E16-95B6-4C54-AA39-68014BEC2B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41032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5DCD8-FD94-4808-B2E2-58BBDFAFB569}" type="datetimeFigureOut">
              <a:rPr kumimoji="1" lang="ja-JP" altLang="en-US" smtClean="0"/>
              <a:pPr/>
              <a:t>2013/5/11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73E16-95B6-4C54-AA39-68014BEC2B5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83749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119143" y="1329685"/>
            <a:ext cx="614816" cy="19940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Century" pitchFamily="18" charset="0"/>
                <a:cs typeface="Times New Roman" pitchFamily="18" charset="0"/>
              </a:rPr>
              <a:t>VMC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116307" y="888833"/>
            <a:ext cx="614816" cy="19940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Century" pitchFamily="18" charset="0"/>
                <a:cs typeface="Times New Roman" pitchFamily="18" charset="0"/>
              </a:rPr>
              <a:t>IO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050312" y="246172"/>
            <a:ext cx="737213" cy="199407"/>
          </a:xfrm>
          <a:prstGeom prst="roundRect">
            <a:avLst>
              <a:gd name="adj" fmla="val 0"/>
            </a:avLst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Century" pitchFamily="18" charset="0"/>
                <a:cs typeface="Times New Roman" pitchFamily="18" charset="0"/>
              </a:rPr>
              <a:t>Gate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2796837" y="1778324"/>
            <a:ext cx="1253755" cy="199407"/>
          </a:xfrm>
          <a:prstGeom prst="roundRect">
            <a:avLst>
              <a:gd name="adj" fmla="val 0"/>
            </a:avLst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Century" pitchFamily="18" charset="0"/>
                <a:cs typeface="Times New Roman" pitchFamily="18" charset="0"/>
              </a:rPr>
              <a:t>VMCPolicy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5529064" y="1772816"/>
            <a:ext cx="1577716" cy="19940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Century" pitchFamily="18" charset="0"/>
                <a:cs typeface="Times New Roman" pitchFamily="18" charset="0"/>
              </a:rPr>
              <a:t>ComVMCPolicy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cxnSp>
        <p:nvCxnSpPr>
          <p:cNvPr id="28" name="直線矢印コネクタ 27"/>
          <p:cNvCxnSpPr>
            <a:stCxn id="26" idx="1"/>
            <a:endCxn id="15" idx="3"/>
          </p:cNvCxnSpPr>
          <p:nvPr/>
        </p:nvCxnSpPr>
        <p:spPr>
          <a:xfrm flipH="1">
            <a:off x="4050592" y="1872520"/>
            <a:ext cx="1478472" cy="550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4763347" y="884090"/>
            <a:ext cx="1069872" cy="19940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Century" pitchFamily="18" charset="0"/>
                <a:cs typeface="Times New Roman" pitchFamily="18" charset="0"/>
              </a:rPr>
              <a:t>MPGate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4763345" y="584980"/>
            <a:ext cx="1069872" cy="19940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Century" pitchFamily="18" charset="0"/>
                <a:cs typeface="Times New Roman" pitchFamily="18" charset="0"/>
              </a:rPr>
              <a:t>RF</a:t>
            </a:r>
            <a:r>
              <a:rPr kumimoji="1" lang="en-US" altLang="ja-JP" sz="1400" dirty="0" err="1" smtClean="0">
                <a:latin typeface="Century" pitchFamily="18" charset="0"/>
                <a:cs typeface="Times New Roman" pitchFamily="18" charset="0"/>
              </a:rPr>
              <a:t>Gate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cxnSp>
        <p:nvCxnSpPr>
          <p:cNvPr id="47" name="カギ線コネクタ 46"/>
          <p:cNvCxnSpPr>
            <a:stCxn id="41" idx="1"/>
            <a:endCxn id="6" idx="3"/>
          </p:cNvCxnSpPr>
          <p:nvPr/>
        </p:nvCxnSpPr>
        <p:spPr>
          <a:xfrm rot="10800000" flipV="1">
            <a:off x="3787526" y="345874"/>
            <a:ext cx="81212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37" idx="1"/>
            <a:endCxn id="6" idx="3"/>
          </p:cNvCxnSpPr>
          <p:nvPr/>
        </p:nvCxnSpPr>
        <p:spPr>
          <a:xfrm rot="10800000">
            <a:off x="3787525" y="345876"/>
            <a:ext cx="975822" cy="6379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26" idx="2"/>
            <a:endCxn id="89" idx="0"/>
          </p:cNvCxnSpPr>
          <p:nvPr/>
        </p:nvCxnSpPr>
        <p:spPr>
          <a:xfrm>
            <a:off x="6317922" y="1972223"/>
            <a:ext cx="3230" cy="23264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70"/>
          <p:cNvSpPr/>
          <p:nvPr/>
        </p:nvSpPr>
        <p:spPr>
          <a:xfrm>
            <a:off x="5659128" y="3501008"/>
            <a:ext cx="1072907" cy="199407"/>
          </a:xfrm>
          <a:prstGeom prst="roundRect">
            <a:avLst>
              <a:gd name="adj" fmla="val 0"/>
            </a:avLst>
          </a:prstGeom>
          <a:ln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Century" pitchFamily="18" charset="0"/>
                <a:cs typeface="Times New Roman" pitchFamily="18" charset="0"/>
              </a:rPr>
              <a:t>MsgPolicy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cxnSp>
        <p:nvCxnSpPr>
          <p:cNvPr id="82" name="直線矢印コネクタ 81"/>
          <p:cNvCxnSpPr>
            <a:stCxn id="5" idx="2"/>
            <a:endCxn id="4" idx="0"/>
          </p:cNvCxnSpPr>
          <p:nvPr/>
        </p:nvCxnSpPr>
        <p:spPr>
          <a:xfrm>
            <a:off x="3423715" y="1088240"/>
            <a:ext cx="2836" cy="241445"/>
          </a:xfrm>
          <a:prstGeom prst="straightConnector1">
            <a:avLst/>
          </a:prstGeom>
          <a:ln w="19050">
            <a:solidFill>
              <a:schemeClr val="tx1"/>
            </a:solidFill>
            <a:headEnd type="diamond"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角丸四角形 94"/>
          <p:cNvSpPr/>
          <p:nvPr/>
        </p:nvSpPr>
        <p:spPr>
          <a:xfrm>
            <a:off x="6959293" y="3501008"/>
            <a:ext cx="1705924" cy="19940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Century" pitchFamily="18" charset="0"/>
                <a:cs typeface="Times New Roman" pitchFamily="18" charset="0"/>
              </a:rPr>
              <a:t>ModuleMsgPolycy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cxnSp>
        <p:nvCxnSpPr>
          <p:cNvPr id="96" name="直線矢印コネクタ 95"/>
          <p:cNvCxnSpPr>
            <a:stCxn id="95" idx="1"/>
            <a:endCxn id="71" idx="3"/>
          </p:cNvCxnSpPr>
          <p:nvPr/>
        </p:nvCxnSpPr>
        <p:spPr>
          <a:xfrm flipH="1">
            <a:off x="6732035" y="3600712"/>
            <a:ext cx="22725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角丸四角形 105"/>
          <p:cNvSpPr/>
          <p:nvPr/>
        </p:nvSpPr>
        <p:spPr>
          <a:xfrm>
            <a:off x="3800872" y="4218384"/>
            <a:ext cx="1117351" cy="19938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Century" pitchFamily="18" charset="0"/>
                <a:cs typeface="Times New Roman" pitchFamily="18" charset="0"/>
              </a:rPr>
              <a:t>ModuleBuf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sp>
        <p:nvSpPr>
          <p:cNvPr id="246" name="角丸四角形 245"/>
          <p:cNvSpPr/>
          <p:nvPr/>
        </p:nvSpPr>
        <p:spPr>
          <a:xfrm>
            <a:off x="2792760" y="4218384"/>
            <a:ext cx="877110" cy="19940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Century" pitchFamily="18" charset="0"/>
                <a:cs typeface="Times New Roman" pitchFamily="18" charset="0"/>
              </a:rPr>
              <a:t>ComBuf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sp>
        <p:nvSpPr>
          <p:cNvPr id="258" name="角丸四角形 257"/>
          <p:cNvSpPr/>
          <p:nvPr/>
        </p:nvSpPr>
        <p:spPr>
          <a:xfrm>
            <a:off x="1856656" y="4218384"/>
            <a:ext cx="734774" cy="19940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Century" pitchFamily="18" charset="0"/>
                <a:cs typeface="Times New Roman" pitchFamily="18" charset="0"/>
              </a:rPr>
              <a:t>IOBuf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cxnSp>
        <p:nvCxnSpPr>
          <p:cNvPr id="276" name="直線矢印コネクタ 248"/>
          <p:cNvCxnSpPr>
            <a:stCxn id="106" idx="0"/>
            <a:endCxn id="36" idx="1"/>
          </p:cNvCxnSpPr>
          <p:nvPr/>
        </p:nvCxnSpPr>
        <p:spPr>
          <a:xfrm rot="5400000" flipH="1" flipV="1">
            <a:off x="5774192" y="2612370"/>
            <a:ext cx="191371" cy="3020659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角丸四角形 35"/>
          <p:cNvSpPr/>
          <p:nvPr/>
        </p:nvSpPr>
        <p:spPr>
          <a:xfrm>
            <a:off x="7380207" y="3927320"/>
            <a:ext cx="864096" cy="19938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Century" pitchFamily="18" charset="0"/>
                <a:cs typeface="Times New Roman" pitchFamily="18" charset="0"/>
              </a:rPr>
              <a:t>Module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cxnSp>
        <p:nvCxnSpPr>
          <p:cNvPr id="39" name="直線矢印コネクタ 38"/>
          <p:cNvCxnSpPr>
            <a:stCxn id="5" idx="0"/>
            <a:endCxn id="6" idx="2"/>
          </p:cNvCxnSpPr>
          <p:nvPr/>
        </p:nvCxnSpPr>
        <p:spPr>
          <a:xfrm flipH="1" flipV="1">
            <a:off x="3418919" y="445579"/>
            <a:ext cx="4796" cy="4432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" idx="2"/>
            <a:endCxn id="15" idx="0"/>
          </p:cNvCxnSpPr>
          <p:nvPr/>
        </p:nvCxnSpPr>
        <p:spPr>
          <a:xfrm flipH="1">
            <a:off x="3423715" y="1529092"/>
            <a:ext cx="2836" cy="24923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角丸四角形 72"/>
          <p:cNvSpPr/>
          <p:nvPr/>
        </p:nvSpPr>
        <p:spPr>
          <a:xfrm>
            <a:off x="5796955" y="3069851"/>
            <a:ext cx="804096" cy="19938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Century" pitchFamily="18" charset="0"/>
                <a:cs typeface="Times New Roman" pitchFamily="18" charset="0"/>
              </a:rPr>
              <a:t>Msg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cxnSp>
        <p:nvCxnSpPr>
          <p:cNvPr id="75" name="直線矢印コネクタ 74"/>
          <p:cNvCxnSpPr>
            <a:stCxn id="73" idx="2"/>
            <a:endCxn id="71" idx="0"/>
          </p:cNvCxnSpPr>
          <p:nvPr/>
        </p:nvCxnSpPr>
        <p:spPr>
          <a:xfrm flipH="1">
            <a:off x="6195582" y="3269236"/>
            <a:ext cx="3421" cy="2317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角丸四角形 87"/>
          <p:cNvSpPr/>
          <p:nvPr/>
        </p:nvSpPr>
        <p:spPr>
          <a:xfrm>
            <a:off x="4665866" y="2212131"/>
            <a:ext cx="828022" cy="199385"/>
          </a:xfrm>
          <a:prstGeom prst="roundRect">
            <a:avLst>
              <a:gd name="adj" fmla="val 0"/>
            </a:avLst>
          </a:prstGeom>
          <a:ln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Century" pitchFamily="18" charset="0"/>
                <a:cs typeface="Times New Roman" pitchFamily="18" charset="0"/>
              </a:rPr>
              <a:t>abtCom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5889104" y="2204863"/>
            <a:ext cx="864096" cy="19940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Century" pitchFamily="18" charset="0"/>
                <a:cs typeface="Times New Roman" pitchFamily="18" charset="0"/>
              </a:rPr>
              <a:t>Com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sp>
        <p:nvSpPr>
          <p:cNvPr id="92" name="角丸四角形 91"/>
          <p:cNvSpPr/>
          <p:nvPr/>
        </p:nvSpPr>
        <p:spPr>
          <a:xfrm>
            <a:off x="4599649" y="3068960"/>
            <a:ext cx="951493" cy="199385"/>
          </a:xfrm>
          <a:prstGeom prst="roundRect">
            <a:avLst>
              <a:gd name="adj" fmla="val 0"/>
            </a:avLst>
          </a:prstGeom>
          <a:ln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Century" pitchFamily="18" charset="0"/>
                <a:cs typeface="Times New Roman" pitchFamily="18" charset="0"/>
              </a:rPr>
              <a:t>abtMsg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sp>
        <p:nvSpPr>
          <p:cNvPr id="120" name="角丸四角形 119"/>
          <p:cNvSpPr/>
          <p:nvPr/>
        </p:nvSpPr>
        <p:spPr>
          <a:xfrm>
            <a:off x="4615175" y="2636912"/>
            <a:ext cx="929404" cy="19938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Century" pitchFamily="18" charset="0"/>
                <a:cs typeface="Times New Roman" pitchFamily="18" charset="0"/>
              </a:rPr>
              <a:t>Operator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cxnSp>
        <p:nvCxnSpPr>
          <p:cNvPr id="121" name="直線矢印コネクタ 120"/>
          <p:cNvCxnSpPr>
            <a:stCxn id="120" idx="0"/>
            <a:endCxn id="88" idx="2"/>
          </p:cNvCxnSpPr>
          <p:nvPr/>
        </p:nvCxnSpPr>
        <p:spPr>
          <a:xfrm flipV="1">
            <a:off x="5079877" y="2411516"/>
            <a:ext cx="0" cy="2253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/>
          <p:cNvCxnSpPr>
            <a:stCxn id="120" idx="2"/>
            <a:endCxn id="92" idx="0"/>
          </p:cNvCxnSpPr>
          <p:nvPr/>
        </p:nvCxnSpPr>
        <p:spPr>
          <a:xfrm flipH="1">
            <a:off x="5075396" y="2836297"/>
            <a:ext cx="4481" cy="2326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/>
          <p:cNvCxnSpPr>
            <a:stCxn id="89" idx="1"/>
            <a:endCxn id="88" idx="3"/>
          </p:cNvCxnSpPr>
          <p:nvPr/>
        </p:nvCxnSpPr>
        <p:spPr>
          <a:xfrm flipH="1">
            <a:off x="5493888" y="2304567"/>
            <a:ext cx="395216" cy="725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>
            <a:stCxn id="73" idx="1"/>
            <a:endCxn id="92" idx="3"/>
          </p:cNvCxnSpPr>
          <p:nvPr/>
        </p:nvCxnSpPr>
        <p:spPr>
          <a:xfrm flipH="1" flipV="1">
            <a:off x="5551142" y="3168653"/>
            <a:ext cx="245813" cy="89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矢印コネクタ 191"/>
          <p:cNvCxnSpPr>
            <a:stCxn id="95" idx="2"/>
            <a:endCxn id="36" idx="0"/>
          </p:cNvCxnSpPr>
          <p:nvPr/>
        </p:nvCxnSpPr>
        <p:spPr>
          <a:xfrm>
            <a:off x="7812255" y="3700415"/>
            <a:ext cx="0" cy="22690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図形 49"/>
          <p:cNvCxnSpPr>
            <a:stCxn id="88" idx="1"/>
            <a:endCxn id="246" idx="0"/>
          </p:cNvCxnSpPr>
          <p:nvPr/>
        </p:nvCxnSpPr>
        <p:spPr>
          <a:xfrm rot="10800000" flipV="1">
            <a:off x="3231316" y="2311824"/>
            <a:ext cx="1434551" cy="1906560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図形 50"/>
          <p:cNvCxnSpPr>
            <a:stCxn id="5" idx="1"/>
            <a:endCxn id="258" idx="0"/>
          </p:cNvCxnSpPr>
          <p:nvPr/>
        </p:nvCxnSpPr>
        <p:spPr>
          <a:xfrm rot="10800000" flipV="1">
            <a:off x="2224043" y="988536"/>
            <a:ext cx="892264" cy="3229847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2288704" y="548680"/>
            <a:ext cx="120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Gate Switcher</a:t>
            </a:r>
            <a:endParaRPr kumimoji="1" lang="ja-JP" altLang="en-US" sz="1400" dirty="0"/>
          </a:p>
        </p:txBody>
      </p:sp>
      <p:sp>
        <p:nvSpPr>
          <p:cNvPr id="41" name="角丸四角形 40"/>
          <p:cNvSpPr/>
          <p:nvPr/>
        </p:nvSpPr>
        <p:spPr>
          <a:xfrm>
            <a:off x="4599650" y="246171"/>
            <a:ext cx="1361462" cy="19940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Century" pitchFamily="18" charset="0"/>
                <a:cs typeface="Times New Roman" pitchFamily="18" charset="0"/>
              </a:rPr>
              <a:t>GateSwitcher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cxnSp>
        <p:nvCxnSpPr>
          <p:cNvPr id="44" name="カギ線コネクタ 43"/>
          <p:cNvCxnSpPr>
            <a:stCxn id="43" idx="1"/>
            <a:endCxn id="6" idx="3"/>
          </p:cNvCxnSpPr>
          <p:nvPr/>
        </p:nvCxnSpPr>
        <p:spPr>
          <a:xfrm rot="10800000">
            <a:off x="3787525" y="345876"/>
            <a:ext cx="975820" cy="33880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41" idx="3"/>
            <a:endCxn id="43" idx="3"/>
          </p:cNvCxnSpPr>
          <p:nvPr/>
        </p:nvCxnSpPr>
        <p:spPr>
          <a:xfrm flipH="1">
            <a:off x="5833217" y="345875"/>
            <a:ext cx="127895" cy="338809"/>
          </a:xfrm>
          <a:prstGeom prst="bentConnector3">
            <a:avLst>
              <a:gd name="adj1" fmla="val -17874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41" idx="3"/>
            <a:endCxn id="37" idx="3"/>
          </p:cNvCxnSpPr>
          <p:nvPr/>
        </p:nvCxnSpPr>
        <p:spPr>
          <a:xfrm flipH="1">
            <a:off x="5833219" y="345875"/>
            <a:ext cx="127893" cy="637919"/>
          </a:xfrm>
          <a:prstGeom prst="bentConnector3">
            <a:avLst>
              <a:gd name="adj1" fmla="val -17874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099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角丸四角形 99"/>
          <p:cNvSpPr/>
          <p:nvPr/>
        </p:nvSpPr>
        <p:spPr>
          <a:xfrm>
            <a:off x="2792760" y="940162"/>
            <a:ext cx="1080120" cy="7895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/>
          <p:cNvSpPr/>
          <p:nvPr/>
        </p:nvSpPr>
        <p:spPr>
          <a:xfrm>
            <a:off x="790036" y="1127001"/>
            <a:ext cx="1080120" cy="18865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920552" y="1927726"/>
            <a:ext cx="819089" cy="2520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Times New Roman" pitchFamily="18" charset="0"/>
                <a:cs typeface="Times New Roman" pitchFamily="18" charset="0"/>
              </a:rPr>
              <a:t>slot</a:t>
            </a:r>
            <a:endParaRPr kumimoji="1" lang="ja-JP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920552" y="2251762"/>
            <a:ext cx="819089" cy="2520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Times New Roman" pitchFamily="18" charset="0"/>
                <a:cs typeface="Times New Roman" pitchFamily="18" charset="0"/>
              </a:rPr>
              <a:t>slot</a:t>
            </a:r>
            <a:endParaRPr kumimoji="1" lang="ja-JP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920552" y="2611802"/>
            <a:ext cx="819089" cy="252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Times New Roman" pitchFamily="18" charset="0"/>
                <a:cs typeface="Times New Roman" pitchFamily="18" charset="0"/>
              </a:rPr>
              <a:t>signal</a:t>
            </a:r>
            <a:endParaRPr kumimoji="1" lang="ja-JP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920552" y="1603690"/>
            <a:ext cx="819089" cy="2520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Times New Roman" pitchFamily="18" charset="0"/>
                <a:cs typeface="Times New Roman" pitchFamily="18" charset="0"/>
              </a:rPr>
              <a:t>inquiry</a:t>
            </a:r>
            <a:endParaRPr kumimoji="1" lang="ja-JP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880993" y="355556"/>
            <a:ext cx="819089" cy="2520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Times New Roman" pitchFamily="18" charset="0"/>
                <a:cs typeface="Times New Roman" pitchFamily="18" charset="0"/>
              </a:rPr>
              <a:t>value</a:t>
            </a:r>
            <a:endParaRPr kumimoji="1" lang="ja-JP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880992" y="3013501"/>
            <a:ext cx="819089" cy="2520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Times New Roman" pitchFamily="18" charset="0"/>
                <a:cs typeface="Times New Roman" pitchFamily="18" charset="0"/>
              </a:rPr>
              <a:t>slot</a:t>
            </a:r>
            <a:endParaRPr kumimoji="1" lang="ja-JP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880992" y="2503790"/>
            <a:ext cx="819089" cy="252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Times New Roman" pitchFamily="18" charset="0"/>
                <a:cs typeface="Times New Roman" pitchFamily="18" charset="0"/>
              </a:rPr>
              <a:t>signal</a:t>
            </a:r>
            <a:endParaRPr kumimoji="1" lang="ja-JP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カギ線コネクタ 12"/>
          <p:cNvCxnSpPr>
            <a:stCxn id="11" idx="1"/>
            <a:endCxn id="5" idx="3"/>
          </p:cNvCxnSpPr>
          <p:nvPr/>
        </p:nvCxnSpPr>
        <p:spPr>
          <a:xfrm rot="10800000">
            <a:off x="1739642" y="2377776"/>
            <a:ext cx="3141351" cy="2520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stCxn id="44" idx="1"/>
            <a:endCxn id="4" idx="3"/>
          </p:cNvCxnSpPr>
          <p:nvPr/>
        </p:nvCxnSpPr>
        <p:spPr>
          <a:xfrm rot="10800000" flipV="1">
            <a:off x="1739642" y="2053738"/>
            <a:ext cx="119713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6" idx="3"/>
            <a:endCxn id="10" idx="1"/>
          </p:cNvCxnSpPr>
          <p:nvPr/>
        </p:nvCxnSpPr>
        <p:spPr>
          <a:xfrm>
            <a:off x="1739641" y="2737816"/>
            <a:ext cx="3141351" cy="401699"/>
          </a:xfrm>
          <a:prstGeom prst="bentConnector3">
            <a:avLst>
              <a:gd name="adj1" fmla="val 3107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8" idx="1"/>
            <a:endCxn id="78" idx="3"/>
          </p:cNvCxnSpPr>
          <p:nvPr/>
        </p:nvCxnSpPr>
        <p:spPr>
          <a:xfrm rot="10800000" flipV="1">
            <a:off x="1739641" y="481569"/>
            <a:ext cx="3141352" cy="935583"/>
          </a:xfrm>
          <a:prstGeom prst="bentConnector3">
            <a:avLst>
              <a:gd name="adj1" fmla="val 7619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13972" y="3287233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まず、描画側の都合で値渡しでも構わないか</a:t>
            </a:r>
            <a:r>
              <a:rPr kumimoji="1" lang="en-US" altLang="ja-JP" sz="1600" dirty="0" smtClean="0"/>
              <a:t>(inquiry)</a:t>
            </a:r>
            <a:r>
              <a:rPr lang="ja-JP" altLang="en-US" sz="1600" dirty="0" err="1" smtClean="0"/>
              <a:t>、</a:t>
            </a:r>
            <a:r>
              <a:rPr lang="ja-JP" altLang="en-US" sz="1600" dirty="0" smtClean="0"/>
              <a:t>参照渡しが望ましいか</a:t>
            </a:r>
            <a:r>
              <a:rPr lang="en-US" altLang="ja-JP" sz="1600" dirty="0" smtClean="0"/>
              <a:t>(slot)</a:t>
            </a:r>
            <a:r>
              <a:rPr lang="ja-JP" altLang="en-US" sz="1600" dirty="0" smtClean="0"/>
              <a:t>を決める。</a:t>
            </a:r>
            <a:endParaRPr lang="en-US" altLang="ja-JP" sz="1600" dirty="0" smtClean="0"/>
          </a:p>
        </p:txBody>
      </p:sp>
      <p:sp>
        <p:nvSpPr>
          <p:cNvPr id="44" name="正方形/長方形 43"/>
          <p:cNvSpPr/>
          <p:nvPr/>
        </p:nvSpPr>
        <p:spPr>
          <a:xfrm>
            <a:off x="2936776" y="1809996"/>
            <a:ext cx="805619" cy="4874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Times New Roman" pitchFamily="18" charset="0"/>
                <a:cs typeface="Times New Roman" pitchFamily="18" charset="0"/>
              </a:rPr>
              <a:t>signal</a:t>
            </a:r>
            <a:br>
              <a:rPr kumimoji="1" lang="en-US" altLang="ja-JP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kumimoji="1" lang="en-US" altLang="ja-JP" sz="1600" dirty="0" smtClean="0">
                <a:latin typeface="Times New Roman" pitchFamily="18" charset="0"/>
                <a:cs typeface="Times New Roman" pitchFamily="18" charset="0"/>
              </a:rPr>
              <a:t>inquiry</a:t>
            </a:r>
            <a:endParaRPr kumimoji="1" lang="ja-JP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4880993" y="2179754"/>
            <a:ext cx="819089" cy="2520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Times New Roman" pitchFamily="18" charset="0"/>
                <a:cs typeface="Times New Roman" pitchFamily="18" charset="0"/>
              </a:rPr>
              <a:t>value</a:t>
            </a:r>
            <a:endParaRPr kumimoji="1" lang="ja-JP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カギ線コネクタ 52"/>
          <p:cNvCxnSpPr>
            <a:stCxn id="51" idx="1"/>
            <a:endCxn id="44" idx="3"/>
          </p:cNvCxnSpPr>
          <p:nvPr/>
        </p:nvCxnSpPr>
        <p:spPr>
          <a:xfrm rot="10800000">
            <a:off x="3742395" y="2053740"/>
            <a:ext cx="1138598" cy="2520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5961112" y="1729705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値渡しで構わないものの、何らかの理由で</a:t>
            </a:r>
            <a:r>
              <a:rPr lang="en-US" altLang="ja-JP" sz="1600" dirty="0" smtClean="0"/>
              <a:t>signal</a:t>
            </a:r>
            <a:r>
              <a:rPr lang="ja-JP" altLang="en-US" sz="1600" dirty="0" smtClean="0"/>
              <a:t>を相手が実装していない場合は、</a:t>
            </a:r>
            <a:r>
              <a:rPr lang="en-US" altLang="ja-JP" sz="1600" dirty="0" err="1" smtClean="0"/>
              <a:t>singal_inquiry</a:t>
            </a:r>
            <a:r>
              <a:rPr lang="ja-JP" altLang="en-US" sz="1600" dirty="0" smtClean="0"/>
              <a:t>を使う。</a:t>
            </a:r>
            <a:endParaRPr lang="en-US" altLang="ja-JP" sz="1600" dirty="0" smtClean="0"/>
          </a:p>
        </p:txBody>
      </p:sp>
      <p:sp>
        <p:nvSpPr>
          <p:cNvPr id="68" name="正方形/長方形 67"/>
          <p:cNvSpPr/>
          <p:nvPr/>
        </p:nvSpPr>
        <p:spPr>
          <a:xfrm>
            <a:off x="5885721" y="419453"/>
            <a:ext cx="3751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/>
              <a:t>参照</a:t>
            </a:r>
            <a:r>
              <a:rPr lang="ja-JP" altLang="en-US" sz="1600" dirty="0"/>
              <a:t>渡しが</a:t>
            </a:r>
            <a:r>
              <a:rPr lang="ja-JP" altLang="en-US" sz="1600" dirty="0" smtClean="0"/>
              <a:t>望ましいものの</a:t>
            </a:r>
            <a:r>
              <a:rPr lang="ja-JP" altLang="en-US" sz="1600" dirty="0"/>
              <a:t>、相手は</a:t>
            </a:r>
            <a:r>
              <a:rPr lang="en-US" altLang="ja-JP" sz="1600" dirty="0"/>
              <a:t>signal</a:t>
            </a:r>
            <a:r>
              <a:rPr lang="ja-JP" altLang="en-US" sz="1600" dirty="0"/>
              <a:t>しかない、と</a:t>
            </a:r>
            <a:r>
              <a:rPr lang="ja-JP" altLang="en-US" sz="1600" dirty="0" smtClean="0"/>
              <a:t>いう</a:t>
            </a:r>
            <a:r>
              <a:rPr lang="ja-JP" altLang="en-US" sz="1600" dirty="0"/>
              <a:t>状況では</a:t>
            </a:r>
            <a:r>
              <a:rPr lang="ja-JP" altLang="en-US" sz="1600" dirty="0" smtClean="0"/>
              <a:t>、中間にデータ保持用クラスの設置を検討する。</a:t>
            </a:r>
            <a:endParaRPr lang="en-US" altLang="ja-JP" sz="1600" dirty="0"/>
          </a:p>
        </p:txBody>
      </p:sp>
      <p:sp>
        <p:nvSpPr>
          <p:cNvPr id="78" name="正方形/長方形 77"/>
          <p:cNvSpPr/>
          <p:nvPr/>
        </p:nvSpPr>
        <p:spPr>
          <a:xfrm>
            <a:off x="920552" y="1291139"/>
            <a:ext cx="819089" cy="25202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Times New Roman" pitchFamily="18" charset="0"/>
                <a:cs typeface="Times New Roman" pitchFamily="18" charset="0"/>
              </a:rPr>
              <a:t>inquiry</a:t>
            </a:r>
            <a:endParaRPr kumimoji="1" lang="ja-JP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正方形/長方形 81"/>
          <p:cNvSpPr/>
          <p:nvPr/>
        </p:nvSpPr>
        <p:spPr>
          <a:xfrm>
            <a:off x="2902510" y="1073431"/>
            <a:ext cx="819089" cy="2520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Times New Roman" pitchFamily="18" charset="0"/>
                <a:cs typeface="Times New Roman" pitchFamily="18" charset="0"/>
              </a:rPr>
              <a:t>slot</a:t>
            </a:r>
            <a:endParaRPr kumimoji="1" lang="ja-JP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2900771" y="1351662"/>
            <a:ext cx="819089" cy="2520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Times New Roman" pitchFamily="18" charset="0"/>
                <a:cs typeface="Times New Roman" pitchFamily="18" charset="0"/>
              </a:rPr>
              <a:t>value</a:t>
            </a:r>
            <a:endParaRPr kumimoji="1" lang="ja-JP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正方形/長方形 84"/>
          <p:cNvSpPr/>
          <p:nvPr/>
        </p:nvSpPr>
        <p:spPr>
          <a:xfrm>
            <a:off x="4880990" y="675419"/>
            <a:ext cx="819089" cy="2520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latin typeface="Times New Roman" pitchFamily="18" charset="0"/>
                <a:cs typeface="Times New Roman" pitchFamily="18" charset="0"/>
              </a:rPr>
              <a:t>signal</a:t>
            </a:r>
            <a:endParaRPr kumimoji="1" lang="ja-JP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6" name="カギ線コネクタ 85"/>
          <p:cNvCxnSpPr>
            <a:stCxn id="85" idx="1"/>
            <a:endCxn id="82" idx="3"/>
          </p:cNvCxnSpPr>
          <p:nvPr/>
        </p:nvCxnSpPr>
        <p:spPr>
          <a:xfrm rot="10800000" flipV="1">
            <a:off x="3721600" y="801433"/>
            <a:ext cx="1159391" cy="3980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83" idx="1"/>
            <a:endCxn id="7" idx="3"/>
          </p:cNvCxnSpPr>
          <p:nvPr/>
        </p:nvCxnSpPr>
        <p:spPr>
          <a:xfrm rot="10800000" flipV="1">
            <a:off x="1739641" y="1477676"/>
            <a:ext cx="1161130" cy="252028"/>
          </a:xfrm>
          <a:prstGeom prst="bentConnector3">
            <a:avLst>
              <a:gd name="adj1" fmla="val 21781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2" name="正方形/長方形 101"/>
          <p:cNvSpPr/>
          <p:nvPr/>
        </p:nvSpPr>
        <p:spPr>
          <a:xfrm>
            <a:off x="920552" y="897003"/>
            <a:ext cx="792088" cy="2520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/>
              <a:t>描画クラス</a:t>
            </a:r>
            <a:endParaRPr kumimoji="1" lang="ja-JP" altLang="en-US" sz="1050" dirty="0"/>
          </a:p>
        </p:txBody>
      </p:sp>
      <p:sp>
        <p:nvSpPr>
          <p:cNvPr id="103" name="正方形/長方形 102"/>
          <p:cNvSpPr/>
          <p:nvPr/>
        </p:nvSpPr>
        <p:spPr>
          <a:xfrm>
            <a:off x="2943541" y="708938"/>
            <a:ext cx="792088" cy="2520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中間</a:t>
            </a:r>
            <a:r>
              <a:rPr kumimoji="1" lang="ja-JP" altLang="en-US" sz="1050" dirty="0" smtClean="0"/>
              <a:t>クラス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="" xmlns:p14="http://schemas.microsoft.com/office/powerpoint/2010/main" val="242428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119143" y="1329685"/>
            <a:ext cx="614816" cy="19940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Century" pitchFamily="18" charset="0"/>
                <a:cs typeface="Times New Roman" pitchFamily="18" charset="0"/>
              </a:rPr>
              <a:t>VMC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116307" y="888833"/>
            <a:ext cx="614816" cy="19940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Century" pitchFamily="18" charset="0"/>
                <a:cs typeface="Times New Roman" pitchFamily="18" charset="0"/>
              </a:rPr>
              <a:t>IO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060781" y="498011"/>
            <a:ext cx="737213" cy="199407"/>
          </a:xfrm>
          <a:prstGeom prst="roundRect">
            <a:avLst>
              <a:gd name="adj" fmla="val 0"/>
            </a:avLst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Century" pitchFamily="18" charset="0"/>
                <a:cs typeface="Times New Roman" pitchFamily="18" charset="0"/>
              </a:rPr>
              <a:t>Gate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2796837" y="1778324"/>
            <a:ext cx="1253755" cy="199407"/>
          </a:xfrm>
          <a:prstGeom prst="roundRect">
            <a:avLst>
              <a:gd name="adj" fmla="val 0"/>
            </a:avLst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Century" pitchFamily="18" charset="0"/>
                <a:cs typeface="Times New Roman" pitchFamily="18" charset="0"/>
              </a:rPr>
              <a:t>VMCPolicy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5529064" y="1772816"/>
            <a:ext cx="1577716" cy="19940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Century" pitchFamily="18" charset="0"/>
                <a:cs typeface="Times New Roman" pitchFamily="18" charset="0"/>
              </a:rPr>
              <a:t>ComVMCPolicy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cxnSp>
        <p:nvCxnSpPr>
          <p:cNvPr id="28" name="直線矢印コネクタ 27"/>
          <p:cNvCxnSpPr>
            <a:stCxn id="26" idx="1"/>
            <a:endCxn id="15" idx="3"/>
          </p:cNvCxnSpPr>
          <p:nvPr/>
        </p:nvCxnSpPr>
        <p:spPr>
          <a:xfrm flipH="1">
            <a:off x="4050592" y="1872520"/>
            <a:ext cx="1478472" cy="550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4763349" y="631761"/>
            <a:ext cx="1069872" cy="19940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Century" pitchFamily="18" charset="0"/>
                <a:cs typeface="Times New Roman" pitchFamily="18" charset="0"/>
              </a:rPr>
              <a:t>MPGate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4763347" y="332651"/>
            <a:ext cx="1069872" cy="19940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Century" pitchFamily="18" charset="0"/>
                <a:cs typeface="Times New Roman" pitchFamily="18" charset="0"/>
              </a:rPr>
              <a:t>RF</a:t>
            </a:r>
            <a:r>
              <a:rPr kumimoji="1" lang="en-US" altLang="ja-JP" sz="1400" dirty="0" err="1" smtClean="0">
                <a:latin typeface="Century" pitchFamily="18" charset="0"/>
                <a:cs typeface="Times New Roman" pitchFamily="18" charset="0"/>
              </a:rPr>
              <a:t>Gate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cxnSp>
        <p:nvCxnSpPr>
          <p:cNvPr id="47" name="カギ線コネクタ 46"/>
          <p:cNvCxnSpPr>
            <a:stCxn id="43" idx="1"/>
            <a:endCxn id="6" idx="3"/>
          </p:cNvCxnSpPr>
          <p:nvPr/>
        </p:nvCxnSpPr>
        <p:spPr>
          <a:xfrm rot="10800000" flipV="1">
            <a:off x="3797995" y="432355"/>
            <a:ext cx="965353" cy="165360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37" idx="1"/>
            <a:endCxn id="6" idx="3"/>
          </p:cNvCxnSpPr>
          <p:nvPr/>
        </p:nvCxnSpPr>
        <p:spPr>
          <a:xfrm rot="10800000">
            <a:off x="3797995" y="597715"/>
            <a:ext cx="965355" cy="133750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26" idx="2"/>
            <a:endCxn id="89" idx="0"/>
          </p:cNvCxnSpPr>
          <p:nvPr/>
        </p:nvCxnSpPr>
        <p:spPr>
          <a:xfrm>
            <a:off x="6317922" y="1972223"/>
            <a:ext cx="3230" cy="30464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70"/>
          <p:cNvSpPr/>
          <p:nvPr/>
        </p:nvSpPr>
        <p:spPr>
          <a:xfrm>
            <a:off x="5659128" y="3741157"/>
            <a:ext cx="1072907" cy="199407"/>
          </a:xfrm>
          <a:prstGeom prst="roundRect">
            <a:avLst>
              <a:gd name="adj" fmla="val 0"/>
            </a:avLst>
          </a:prstGeom>
          <a:ln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Century" pitchFamily="18" charset="0"/>
                <a:cs typeface="Times New Roman" pitchFamily="18" charset="0"/>
              </a:rPr>
              <a:t>MsgPolicy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cxnSp>
        <p:nvCxnSpPr>
          <p:cNvPr id="82" name="直線矢印コネクタ 81"/>
          <p:cNvCxnSpPr>
            <a:stCxn id="5" idx="2"/>
            <a:endCxn id="4" idx="0"/>
          </p:cNvCxnSpPr>
          <p:nvPr/>
        </p:nvCxnSpPr>
        <p:spPr>
          <a:xfrm>
            <a:off x="3423715" y="1088240"/>
            <a:ext cx="2836" cy="241445"/>
          </a:xfrm>
          <a:prstGeom prst="straightConnector1">
            <a:avLst/>
          </a:prstGeom>
          <a:ln w="19050">
            <a:solidFill>
              <a:schemeClr val="tx1"/>
            </a:solidFill>
            <a:headEnd type="diamond"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角丸四角形 94"/>
          <p:cNvSpPr/>
          <p:nvPr/>
        </p:nvSpPr>
        <p:spPr>
          <a:xfrm>
            <a:off x="6959293" y="3741157"/>
            <a:ext cx="1705924" cy="19940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Century" pitchFamily="18" charset="0"/>
                <a:cs typeface="Times New Roman" pitchFamily="18" charset="0"/>
              </a:rPr>
              <a:t>ModuleMsgPolycy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cxnSp>
        <p:nvCxnSpPr>
          <p:cNvPr id="96" name="直線矢印コネクタ 95"/>
          <p:cNvCxnSpPr>
            <a:stCxn id="95" idx="1"/>
            <a:endCxn id="71" idx="3"/>
          </p:cNvCxnSpPr>
          <p:nvPr/>
        </p:nvCxnSpPr>
        <p:spPr>
          <a:xfrm flipH="1">
            <a:off x="6732035" y="3840861"/>
            <a:ext cx="22725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角丸四角形 105"/>
          <p:cNvSpPr/>
          <p:nvPr/>
        </p:nvSpPr>
        <p:spPr>
          <a:xfrm>
            <a:off x="3800872" y="4581128"/>
            <a:ext cx="1117351" cy="19938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Century" pitchFamily="18" charset="0"/>
                <a:cs typeface="Times New Roman" pitchFamily="18" charset="0"/>
              </a:rPr>
              <a:t>ModuleBuf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sp>
        <p:nvSpPr>
          <p:cNvPr id="246" name="角丸四角形 245"/>
          <p:cNvSpPr/>
          <p:nvPr/>
        </p:nvSpPr>
        <p:spPr>
          <a:xfrm>
            <a:off x="2792760" y="4581128"/>
            <a:ext cx="877110" cy="19940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Century" pitchFamily="18" charset="0"/>
                <a:cs typeface="Times New Roman" pitchFamily="18" charset="0"/>
              </a:rPr>
              <a:t>ComBuf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sp>
        <p:nvSpPr>
          <p:cNvPr id="258" name="角丸四角形 257"/>
          <p:cNvSpPr/>
          <p:nvPr/>
        </p:nvSpPr>
        <p:spPr>
          <a:xfrm>
            <a:off x="1856656" y="4581128"/>
            <a:ext cx="734774" cy="19940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Century" pitchFamily="18" charset="0"/>
                <a:cs typeface="Times New Roman" pitchFamily="18" charset="0"/>
              </a:rPr>
              <a:t>IOBuf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cxnSp>
        <p:nvCxnSpPr>
          <p:cNvPr id="276" name="直線矢印コネクタ 248"/>
          <p:cNvCxnSpPr>
            <a:stCxn id="106" idx="0"/>
            <a:endCxn id="36" idx="1"/>
          </p:cNvCxnSpPr>
          <p:nvPr/>
        </p:nvCxnSpPr>
        <p:spPr>
          <a:xfrm rot="5400000" flipH="1" flipV="1">
            <a:off x="5712894" y="2913816"/>
            <a:ext cx="313966" cy="3020659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角丸四角形 35"/>
          <p:cNvSpPr/>
          <p:nvPr/>
        </p:nvSpPr>
        <p:spPr>
          <a:xfrm>
            <a:off x="7380207" y="4167469"/>
            <a:ext cx="864096" cy="19938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Century" pitchFamily="18" charset="0"/>
                <a:cs typeface="Times New Roman" pitchFamily="18" charset="0"/>
              </a:rPr>
              <a:t>Module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cxnSp>
        <p:nvCxnSpPr>
          <p:cNvPr id="39" name="直線矢印コネクタ 38"/>
          <p:cNvCxnSpPr>
            <a:stCxn id="5" idx="0"/>
            <a:endCxn id="6" idx="2"/>
          </p:cNvCxnSpPr>
          <p:nvPr/>
        </p:nvCxnSpPr>
        <p:spPr>
          <a:xfrm flipV="1">
            <a:off x="3423715" y="697418"/>
            <a:ext cx="5673" cy="191415"/>
          </a:xfrm>
          <a:prstGeom prst="straightConnector1">
            <a:avLst/>
          </a:prstGeom>
          <a:ln w="19050">
            <a:solidFill>
              <a:schemeClr val="tx1"/>
            </a:solidFill>
            <a:headEnd type="diamond"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" idx="2"/>
            <a:endCxn id="15" idx="0"/>
          </p:cNvCxnSpPr>
          <p:nvPr/>
        </p:nvCxnSpPr>
        <p:spPr>
          <a:xfrm flipH="1">
            <a:off x="3423715" y="1529092"/>
            <a:ext cx="2836" cy="24923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角丸四角形 72"/>
          <p:cNvSpPr/>
          <p:nvPr/>
        </p:nvSpPr>
        <p:spPr>
          <a:xfrm>
            <a:off x="5782499" y="3290679"/>
            <a:ext cx="804096" cy="19938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Century" pitchFamily="18" charset="0"/>
                <a:cs typeface="Times New Roman" pitchFamily="18" charset="0"/>
              </a:rPr>
              <a:t>Msg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cxnSp>
        <p:nvCxnSpPr>
          <p:cNvPr id="75" name="直線矢印コネクタ 74"/>
          <p:cNvCxnSpPr>
            <a:stCxn id="73" idx="2"/>
            <a:endCxn id="71" idx="0"/>
          </p:cNvCxnSpPr>
          <p:nvPr/>
        </p:nvCxnSpPr>
        <p:spPr>
          <a:xfrm>
            <a:off x="6184547" y="3490064"/>
            <a:ext cx="11035" cy="251093"/>
          </a:xfrm>
          <a:prstGeom prst="straightConnector1">
            <a:avLst/>
          </a:prstGeom>
          <a:ln w="19050">
            <a:solidFill>
              <a:schemeClr val="tx1"/>
            </a:solidFill>
            <a:headEnd type="diamond"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角丸四角形 87"/>
          <p:cNvSpPr/>
          <p:nvPr/>
        </p:nvSpPr>
        <p:spPr>
          <a:xfrm>
            <a:off x="4665866" y="2284140"/>
            <a:ext cx="828022" cy="199385"/>
          </a:xfrm>
          <a:prstGeom prst="roundRect">
            <a:avLst>
              <a:gd name="adj" fmla="val 0"/>
            </a:avLst>
          </a:prstGeom>
          <a:ln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Century" pitchFamily="18" charset="0"/>
                <a:cs typeface="Times New Roman" pitchFamily="18" charset="0"/>
              </a:rPr>
              <a:t>abtCom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5889104" y="2276872"/>
            <a:ext cx="864096" cy="19940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Century" pitchFamily="18" charset="0"/>
                <a:cs typeface="Times New Roman" pitchFamily="18" charset="0"/>
              </a:rPr>
              <a:t>Com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sp>
        <p:nvSpPr>
          <p:cNvPr id="92" name="角丸四角形 91"/>
          <p:cNvSpPr/>
          <p:nvPr/>
        </p:nvSpPr>
        <p:spPr>
          <a:xfrm>
            <a:off x="4599649" y="3289788"/>
            <a:ext cx="951493" cy="199385"/>
          </a:xfrm>
          <a:prstGeom prst="roundRect">
            <a:avLst>
              <a:gd name="adj" fmla="val 0"/>
            </a:avLst>
          </a:prstGeom>
          <a:ln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Century" pitchFamily="18" charset="0"/>
                <a:cs typeface="Times New Roman" pitchFamily="18" charset="0"/>
              </a:rPr>
              <a:t>abtMsg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sp>
        <p:nvSpPr>
          <p:cNvPr id="120" name="角丸四角形 119"/>
          <p:cNvSpPr/>
          <p:nvPr/>
        </p:nvSpPr>
        <p:spPr>
          <a:xfrm>
            <a:off x="4615175" y="2776303"/>
            <a:ext cx="929404" cy="19938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Century" pitchFamily="18" charset="0"/>
                <a:cs typeface="Times New Roman" pitchFamily="18" charset="0"/>
              </a:rPr>
              <a:t>Operator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cxnSp>
        <p:nvCxnSpPr>
          <p:cNvPr id="121" name="直線矢印コネクタ 120"/>
          <p:cNvCxnSpPr>
            <a:stCxn id="120" idx="0"/>
            <a:endCxn id="88" idx="2"/>
          </p:cNvCxnSpPr>
          <p:nvPr/>
        </p:nvCxnSpPr>
        <p:spPr>
          <a:xfrm flipV="1">
            <a:off x="5079877" y="2483525"/>
            <a:ext cx="0" cy="292778"/>
          </a:xfrm>
          <a:prstGeom prst="straightConnector1">
            <a:avLst/>
          </a:prstGeom>
          <a:ln w="19050">
            <a:solidFill>
              <a:schemeClr val="tx1"/>
            </a:solidFill>
            <a:headEnd type="diamond"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/>
          <p:cNvCxnSpPr>
            <a:stCxn id="120" idx="2"/>
            <a:endCxn id="92" idx="0"/>
          </p:cNvCxnSpPr>
          <p:nvPr/>
        </p:nvCxnSpPr>
        <p:spPr>
          <a:xfrm flipH="1">
            <a:off x="5075396" y="2975688"/>
            <a:ext cx="4481" cy="314100"/>
          </a:xfrm>
          <a:prstGeom prst="straightConnector1">
            <a:avLst/>
          </a:prstGeom>
          <a:ln w="19050">
            <a:solidFill>
              <a:schemeClr val="tx1"/>
            </a:solidFill>
            <a:headEnd type="diamond"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/>
          <p:cNvCxnSpPr>
            <a:stCxn id="89" idx="1"/>
            <a:endCxn id="88" idx="3"/>
          </p:cNvCxnSpPr>
          <p:nvPr/>
        </p:nvCxnSpPr>
        <p:spPr>
          <a:xfrm flipH="1">
            <a:off x="5493888" y="2376576"/>
            <a:ext cx="395216" cy="725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>
            <a:stCxn id="73" idx="1"/>
            <a:endCxn id="92" idx="3"/>
          </p:cNvCxnSpPr>
          <p:nvPr/>
        </p:nvCxnSpPr>
        <p:spPr>
          <a:xfrm flipH="1" flipV="1">
            <a:off x="5551142" y="3389481"/>
            <a:ext cx="231357" cy="89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矢印コネクタ 191"/>
          <p:cNvCxnSpPr>
            <a:stCxn id="95" idx="2"/>
            <a:endCxn id="36" idx="0"/>
          </p:cNvCxnSpPr>
          <p:nvPr/>
        </p:nvCxnSpPr>
        <p:spPr>
          <a:xfrm>
            <a:off x="7812255" y="3940564"/>
            <a:ext cx="0" cy="22690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図形 49"/>
          <p:cNvCxnSpPr>
            <a:stCxn id="88" idx="1"/>
            <a:endCxn id="246" idx="0"/>
          </p:cNvCxnSpPr>
          <p:nvPr/>
        </p:nvCxnSpPr>
        <p:spPr>
          <a:xfrm rot="10800000" flipV="1">
            <a:off x="3231316" y="2383832"/>
            <a:ext cx="1434551" cy="2197295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図形 50"/>
          <p:cNvCxnSpPr>
            <a:stCxn id="5" idx="1"/>
            <a:endCxn id="258" idx="0"/>
          </p:cNvCxnSpPr>
          <p:nvPr/>
        </p:nvCxnSpPr>
        <p:spPr>
          <a:xfrm rot="10800000" flipV="1">
            <a:off x="2224043" y="988536"/>
            <a:ext cx="892264" cy="3592591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6465168" y="0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Gate</a:t>
            </a:r>
            <a:r>
              <a:rPr kumimoji="1" lang="ja-JP" altLang="en-US" sz="1200" dirty="0" smtClean="0"/>
              <a:t>はＩＯに対して、</a:t>
            </a:r>
            <a:r>
              <a:rPr kumimoji="1" lang="en-US" altLang="ja-JP" sz="1200" dirty="0" err="1" smtClean="0"/>
              <a:t>putc</a:t>
            </a:r>
            <a:r>
              <a:rPr kumimoji="1" lang="en-US" altLang="ja-JP" sz="1200" dirty="0" smtClean="0"/>
              <a:t>, </a:t>
            </a:r>
            <a:r>
              <a:rPr kumimoji="1" lang="en-US" altLang="ja-JP" sz="1200" dirty="0" err="1" smtClean="0"/>
              <a:t>getc</a:t>
            </a:r>
            <a:r>
              <a:rPr kumimoji="1" lang="ja-JP" altLang="en-US" sz="1200" dirty="0" smtClean="0"/>
              <a:t>を提供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それに伴う細かい処理はすべて請け負う</a:t>
            </a:r>
            <a:endParaRPr kumimoji="1" lang="ja-JP" altLang="en-US" sz="12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465168" y="476672"/>
            <a:ext cx="3191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ＩＯはデータを受け取ってＶＭＣに渡す</a:t>
            </a:r>
            <a:r>
              <a:rPr kumimoji="1" lang="en-US" altLang="ja-JP" sz="1200" dirty="0" smtClean="0"/>
              <a:t>(</a:t>
            </a:r>
            <a:r>
              <a:rPr kumimoji="1" lang="ja-JP" altLang="en-US" sz="1200" dirty="0" smtClean="0"/>
              <a:t>逆も</a:t>
            </a:r>
            <a:r>
              <a:rPr kumimoji="1" lang="en-US" altLang="ja-JP" sz="1200" dirty="0" smtClean="0"/>
              <a:t>)</a:t>
            </a:r>
            <a:r>
              <a:rPr kumimoji="1" lang="ja-JP" altLang="en-US" sz="1200" dirty="0" smtClean="0"/>
              <a:t>こと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を担当</a:t>
            </a:r>
            <a:endParaRPr kumimoji="1" lang="en-US" altLang="ja-JP" sz="1200" dirty="0" smtClean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73650" y="980728"/>
            <a:ext cx="3432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ＶＭＣはデータをパケットごとに解釈することを担当</a:t>
            </a:r>
            <a:endParaRPr kumimoji="1" lang="en-US" altLang="ja-JP" sz="1200" dirty="0" smtClean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465168" y="1340768"/>
            <a:ext cx="3188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ＣＯＭはデータをパケットに分割することを担当</a:t>
            </a:r>
            <a:endParaRPr kumimoji="1" lang="en-US" altLang="ja-JP" sz="1200" dirty="0" smtClean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692783" y="2636912"/>
            <a:ext cx="3228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オペレータは分割されたデータを受け取って、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メッセージに渡すことに担当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逆に、</a:t>
            </a:r>
            <a:r>
              <a:rPr lang="ja-JP" altLang="en-US" sz="1200" dirty="0" smtClean="0"/>
              <a:t>メッセージからＣｏｍへの送信タイミングも</a:t>
            </a:r>
            <a:endParaRPr lang="en-US" altLang="ja-JP" sz="1200" dirty="0" smtClean="0"/>
          </a:p>
          <a:p>
            <a:r>
              <a:rPr lang="ja-JP" altLang="en-US" sz="1200" dirty="0" smtClean="0"/>
              <a:t>決定している</a:t>
            </a:r>
            <a:endParaRPr kumimoji="1" lang="en-US" altLang="ja-JP" sz="1200" dirty="0" smtClean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505710" y="4653136"/>
            <a:ext cx="3400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メッセージはデータを判断してモジュールそれぞれ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の処理を行うことを担当</a:t>
            </a:r>
            <a:endParaRPr kumimoji="1" lang="en-US" altLang="ja-JP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39099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Gate Hub</a:t>
            </a:r>
            <a:r>
              <a:rPr kumimoji="1" lang="ja-JP" altLang="en-US" dirty="0" smtClean="0"/>
              <a:t>　は　メインで定義して、独立に動かされる</a:t>
            </a:r>
            <a:endParaRPr kumimoji="1" lang="en-US" altLang="ja-JP" dirty="0" smtClean="0"/>
          </a:p>
          <a:p>
            <a:r>
              <a:rPr lang="en-US" altLang="ja-JP" dirty="0" smtClean="0"/>
              <a:t>Logger </a:t>
            </a:r>
            <a:r>
              <a:rPr lang="ja-JP" altLang="en-US" dirty="0" smtClean="0"/>
              <a:t>を通して</a:t>
            </a:r>
            <a:r>
              <a:rPr lang="en-US" altLang="ja-JP" dirty="0" smtClean="0"/>
              <a:t>Gate Hub </a:t>
            </a:r>
            <a:r>
              <a:rPr lang="ja-JP" altLang="en-US" dirty="0" smtClean="0"/>
              <a:t>をいじる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インクワイありーは査察クラス</a:t>
            </a:r>
            <a:endParaRPr kumimoji="1" lang="en-US" altLang="ja-JP" dirty="0" smtClean="0"/>
          </a:p>
          <a:p>
            <a:r>
              <a:rPr lang="ja-JP" altLang="en-US" smtClean="0"/>
              <a:t>モジュールの継承とうの調節が残る</a:t>
            </a:r>
            <a:endParaRPr kumimoji="1" lang="en-US" altLang="ja-JP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3119143" y="2598445"/>
            <a:ext cx="614816" cy="19940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Century" pitchFamily="18" charset="0"/>
                <a:cs typeface="Times New Roman" pitchFamily="18" charset="0"/>
              </a:rPr>
              <a:t>VMC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116307" y="2157593"/>
            <a:ext cx="614816" cy="19940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Century" pitchFamily="18" charset="0"/>
                <a:cs typeface="Times New Roman" pitchFamily="18" charset="0"/>
              </a:rPr>
              <a:t>IO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3056409" y="764704"/>
            <a:ext cx="737213" cy="199407"/>
          </a:xfrm>
          <a:prstGeom prst="roundRect">
            <a:avLst>
              <a:gd name="adj" fmla="val 0"/>
            </a:avLst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Century" pitchFamily="18" charset="0"/>
                <a:cs typeface="Times New Roman" pitchFamily="18" charset="0"/>
              </a:rPr>
              <a:t>Gate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2796837" y="3047084"/>
            <a:ext cx="1253755" cy="199407"/>
          </a:xfrm>
          <a:prstGeom prst="roundRect">
            <a:avLst>
              <a:gd name="adj" fmla="val 0"/>
            </a:avLst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Century" pitchFamily="18" charset="0"/>
                <a:cs typeface="Times New Roman" pitchFamily="18" charset="0"/>
              </a:rPr>
              <a:t>VMCPolicy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5529064" y="3041576"/>
            <a:ext cx="1577716" cy="19940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Century" pitchFamily="18" charset="0"/>
                <a:cs typeface="Times New Roman" pitchFamily="18" charset="0"/>
              </a:rPr>
              <a:t>ComVMCPolicy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cxnSp>
        <p:nvCxnSpPr>
          <p:cNvPr id="28" name="直線矢印コネクタ 27"/>
          <p:cNvCxnSpPr>
            <a:stCxn id="26" idx="1"/>
            <a:endCxn id="15" idx="3"/>
          </p:cNvCxnSpPr>
          <p:nvPr/>
        </p:nvCxnSpPr>
        <p:spPr>
          <a:xfrm flipH="1">
            <a:off x="4050592" y="3141280"/>
            <a:ext cx="1478472" cy="550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4763349" y="1900521"/>
            <a:ext cx="1069872" cy="19940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Century" pitchFamily="18" charset="0"/>
                <a:cs typeface="Times New Roman" pitchFamily="18" charset="0"/>
              </a:rPr>
              <a:t>MPGate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4763347" y="1601411"/>
            <a:ext cx="1069872" cy="19940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Century" pitchFamily="18" charset="0"/>
                <a:cs typeface="Times New Roman" pitchFamily="18" charset="0"/>
              </a:rPr>
              <a:t>RF</a:t>
            </a:r>
            <a:r>
              <a:rPr kumimoji="1" lang="en-US" altLang="ja-JP" sz="1400" dirty="0" err="1" smtClean="0">
                <a:latin typeface="Century" pitchFamily="18" charset="0"/>
                <a:cs typeface="Times New Roman" pitchFamily="18" charset="0"/>
              </a:rPr>
              <a:t>Gate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cxnSp>
        <p:nvCxnSpPr>
          <p:cNvPr id="47" name="カギ線コネクタ 46"/>
          <p:cNvCxnSpPr>
            <a:stCxn id="43" idx="1"/>
            <a:endCxn id="6" idx="3"/>
          </p:cNvCxnSpPr>
          <p:nvPr/>
        </p:nvCxnSpPr>
        <p:spPr>
          <a:xfrm rot="10800000">
            <a:off x="3793623" y="864409"/>
            <a:ext cx="969725" cy="83670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37" idx="1"/>
            <a:endCxn id="6" idx="3"/>
          </p:cNvCxnSpPr>
          <p:nvPr/>
        </p:nvCxnSpPr>
        <p:spPr>
          <a:xfrm rot="10800000">
            <a:off x="3793623" y="864409"/>
            <a:ext cx="969727" cy="11358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26" idx="2"/>
            <a:endCxn id="89" idx="0"/>
          </p:cNvCxnSpPr>
          <p:nvPr/>
        </p:nvCxnSpPr>
        <p:spPr>
          <a:xfrm>
            <a:off x="6317922" y="3240983"/>
            <a:ext cx="3230" cy="30464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70"/>
          <p:cNvSpPr/>
          <p:nvPr/>
        </p:nvSpPr>
        <p:spPr>
          <a:xfrm>
            <a:off x="5659128" y="5009917"/>
            <a:ext cx="1072907" cy="199407"/>
          </a:xfrm>
          <a:prstGeom prst="roundRect">
            <a:avLst>
              <a:gd name="adj" fmla="val 0"/>
            </a:avLst>
          </a:prstGeom>
          <a:ln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Century" pitchFamily="18" charset="0"/>
                <a:cs typeface="Times New Roman" pitchFamily="18" charset="0"/>
              </a:rPr>
              <a:t>MsgPolicy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cxnSp>
        <p:nvCxnSpPr>
          <p:cNvPr id="82" name="直線矢印コネクタ 81"/>
          <p:cNvCxnSpPr>
            <a:stCxn id="5" idx="2"/>
            <a:endCxn id="4" idx="0"/>
          </p:cNvCxnSpPr>
          <p:nvPr/>
        </p:nvCxnSpPr>
        <p:spPr>
          <a:xfrm>
            <a:off x="3423715" y="2357000"/>
            <a:ext cx="2836" cy="241445"/>
          </a:xfrm>
          <a:prstGeom prst="straightConnector1">
            <a:avLst/>
          </a:prstGeom>
          <a:ln w="19050">
            <a:solidFill>
              <a:schemeClr val="tx1"/>
            </a:solidFill>
            <a:headEnd type="diamond"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角丸四角形 94"/>
          <p:cNvSpPr/>
          <p:nvPr/>
        </p:nvSpPr>
        <p:spPr>
          <a:xfrm>
            <a:off x="6959293" y="5009917"/>
            <a:ext cx="1705924" cy="19940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Century" pitchFamily="18" charset="0"/>
                <a:cs typeface="Times New Roman" pitchFamily="18" charset="0"/>
              </a:rPr>
              <a:t>ModuleMsgPolycy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cxnSp>
        <p:nvCxnSpPr>
          <p:cNvPr id="96" name="直線矢印コネクタ 95"/>
          <p:cNvCxnSpPr>
            <a:stCxn id="95" idx="1"/>
            <a:endCxn id="71" idx="3"/>
          </p:cNvCxnSpPr>
          <p:nvPr/>
        </p:nvCxnSpPr>
        <p:spPr>
          <a:xfrm flipH="1">
            <a:off x="6732035" y="5109621"/>
            <a:ext cx="22725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角丸四角形 105"/>
          <p:cNvSpPr/>
          <p:nvPr/>
        </p:nvSpPr>
        <p:spPr>
          <a:xfrm>
            <a:off x="3800872" y="5849888"/>
            <a:ext cx="1117351" cy="19938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Century" pitchFamily="18" charset="0"/>
                <a:cs typeface="Times New Roman" pitchFamily="18" charset="0"/>
              </a:rPr>
              <a:t>ModuleBuf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sp>
        <p:nvSpPr>
          <p:cNvPr id="246" name="角丸四角形 245"/>
          <p:cNvSpPr/>
          <p:nvPr/>
        </p:nvSpPr>
        <p:spPr>
          <a:xfrm>
            <a:off x="2792760" y="5849888"/>
            <a:ext cx="877110" cy="19940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Century" pitchFamily="18" charset="0"/>
                <a:cs typeface="Times New Roman" pitchFamily="18" charset="0"/>
              </a:rPr>
              <a:t>ComBuf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sp>
        <p:nvSpPr>
          <p:cNvPr id="258" name="角丸四角形 257"/>
          <p:cNvSpPr/>
          <p:nvPr/>
        </p:nvSpPr>
        <p:spPr>
          <a:xfrm>
            <a:off x="1856656" y="5849888"/>
            <a:ext cx="734774" cy="19940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Century" pitchFamily="18" charset="0"/>
                <a:cs typeface="Times New Roman" pitchFamily="18" charset="0"/>
              </a:rPr>
              <a:t>IOBuf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cxnSp>
        <p:nvCxnSpPr>
          <p:cNvPr id="276" name="直線矢印コネクタ 248"/>
          <p:cNvCxnSpPr>
            <a:stCxn id="106" idx="0"/>
            <a:endCxn id="36" idx="1"/>
          </p:cNvCxnSpPr>
          <p:nvPr/>
        </p:nvCxnSpPr>
        <p:spPr>
          <a:xfrm rot="5400000" flipH="1" flipV="1">
            <a:off x="5712894" y="4182576"/>
            <a:ext cx="313966" cy="3020659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角丸四角形 35"/>
          <p:cNvSpPr/>
          <p:nvPr/>
        </p:nvSpPr>
        <p:spPr>
          <a:xfrm>
            <a:off x="7380207" y="5436229"/>
            <a:ext cx="864096" cy="19938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Century" pitchFamily="18" charset="0"/>
                <a:cs typeface="Times New Roman" pitchFamily="18" charset="0"/>
              </a:rPr>
              <a:t>Module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cxnSp>
        <p:nvCxnSpPr>
          <p:cNvPr id="39" name="直線矢印コネクタ 38"/>
          <p:cNvCxnSpPr>
            <a:stCxn id="5" idx="0"/>
            <a:endCxn id="48" idx="2"/>
          </p:cNvCxnSpPr>
          <p:nvPr/>
        </p:nvCxnSpPr>
        <p:spPr>
          <a:xfrm flipV="1">
            <a:off x="3423715" y="1961456"/>
            <a:ext cx="2259" cy="196137"/>
          </a:xfrm>
          <a:prstGeom prst="straightConnector1">
            <a:avLst/>
          </a:prstGeom>
          <a:ln w="19050">
            <a:solidFill>
              <a:schemeClr val="tx1"/>
            </a:solidFill>
            <a:headEnd type="diamond"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" idx="2"/>
            <a:endCxn id="15" idx="0"/>
          </p:cNvCxnSpPr>
          <p:nvPr/>
        </p:nvCxnSpPr>
        <p:spPr>
          <a:xfrm flipH="1">
            <a:off x="3423715" y="2797852"/>
            <a:ext cx="2836" cy="24923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角丸四角形 72"/>
          <p:cNvSpPr/>
          <p:nvPr/>
        </p:nvSpPr>
        <p:spPr>
          <a:xfrm>
            <a:off x="5782499" y="4559439"/>
            <a:ext cx="804096" cy="19938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Century" pitchFamily="18" charset="0"/>
                <a:cs typeface="Times New Roman" pitchFamily="18" charset="0"/>
              </a:rPr>
              <a:t>Msg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cxnSp>
        <p:nvCxnSpPr>
          <p:cNvPr id="75" name="直線矢印コネクタ 74"/>
          <p:cNvCxnSpPr>
            <a:stCxn id="73" idx="2"/>
            <a:endCxn id="71" idx="0"/>
          </p:cNvCxnSpPr>
          <p:nvPr/>
        </p:nvCxnSpPr>
        <p:spPr>
          <a:xfrm>
            <a:off x="6184547" y="4758824"/>
            <a:ext cx="11035" cy="251093"/>
          </a:xfrm>
          <a:prstGeom prst="straightConnector1">
            <a:avLst/>
          </a:prstGeom>
          <a:ln w="19050">
            <a:solidFill>
              <a:schemeClr val="tx1"/>
            </a:solidFill>
            <a:headEnd type="diamond"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角丸四角形 87"/>
          <p:cNvSpPr/>
          <p:nvPr/>
        </p:nvSpPr>
        <p:spPr>
          <a:xfrm>
            <a:off x="4665866" y="3552900"/>
            <a:ext cx="828022" cy="199385"/>
          </a:xfrm>
          <a:prstGeom prst="roundRect">
            <a:avLst>
              <a:gd name="adj" fmla="val 0"/>
            </a:avLst>
          </a:prstGeom>
          <a:ln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Century" pitchFamily="18" charset="0"/>
                <a:cs typeface="Times New Roman" pitchFamily="18" charset="0"/>
              </a:rPr>
              <a:t>abtCom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5889104" y="3545632"/>
            <a:ext cx="864096" cy="19940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Century" pitchFamily="18" charset="0"/>
                <a:cs typeface="Times New Roman" pitchFamily="18" charset="0"/>
              </a:rPr>
              <a:t>Com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sp>
        <p:nvSpPr>
          <p:cNvPr id="92" name="角丸四角形 91"/>
          <p:cNvSpPr/>
          <p:nvPr/>
        </p:nvSpPr>
        <p:spPr>
          <a:xfrm>
            <a:off x="4599649" y="4558548"/>
            <a:ext cx="951493" cy="199385"/>
          </a:xfrm>
          <a:prstGeom prst="roundRect">
            <a:avLst>
              <a:gd name="adj" fmla="val 0"/>
            </a:avLst>
          </a:prstGeom>
          <a:ln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Century" pitchFamily="18" charset="0"/>
                <a:cs typeface="Times New Roman" pitchFamily="18" charset="0"/>
              </a:rPr>
              <a:t>abtMsg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sp>
        <p:nvSpPr>
          <p:cNvPr id="120" name="角丸四角形 119"/>
          <p:cNvSpPr/>
          <p:nvPr/>
        </p:nvSpPr>
        <p:spPr>
          <a:xfrm>
            <a:off x="4615175" y="4045063"/>
            <a:ext cx="929404" cy="19938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Century" pitchFamily="18" charset="0"/>
                <a:cs typeface="Times New Roman" pitchFamily="18" charset="0"/>
              </a:rPr>
              <a:t>Operator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cxnSp>
        <p:nvCxnSpPr>
          <p:cNvPr id="121" name="直線矢印コネクタ 120"/>
          <p:cNvCxnSpPr>
            <a:stCxn id="120" idx="0"/>
            <a:endCxn id="88" idx="2"/>
          </p:cNvCxnSpPr>
          <p:nvPr/>
        </p:nvCxnSpPr>
        <p:spPr>
          <a:xfrm flipV="1">
            <a:off x="5079877" y="3752285"/>
            <a:ext cx="0" cy="292778"/>
          </a:xfrm>
          <a:prstGeom prst="straightConnector1">
            <a:avLst/>
          </a:prstGeom>
          <a:ln w="19050">
            <a:solidFill>
              <a:schemeClr val="tx1"/>
            </a:solidFill>
            <a:headEnd type="diamond"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/>
          <p:cNvCxnSpPr>
            <a:stCxn id="120" idx="2"/>
            <a:endCxn id="92" idx="0"/>
          </p:cNvCxnSpPr>
          <p:nvPr/>
        </p:nvCxnSpPr>
        <p:spPr>
          <a:xfrm flipH="1">
            <a:off x="5075396" y="4244448"/>
            <a:ext cx="4481" cy="314100"/>
          </a:xfrm>
          <a:prstGeom prst="straightConnector1">
            <a:avLst/>
          </a:prstGeom>
          <a:ln w="19050">
            <a:solidFill>
              <a:schemeClr val="tx1"/>
            </a:solidFill>
            <a:headEnd type="diamond"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/>
          <p:cNvCxnSpPr>
            <a:stCxn id="89" idx="1"/>
            <a:endCxn id="88" idx="3"/>
          </p:cNvCxnSpPr>
          <p:nvPr/>
        </p:nvCxnSpPr>
        <p:spPr>
          <a:xfrm flipH="1">
            <a:off x="5493888" y="3645336"/>
            <a:ext cx="395216" cy="725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>
            <a:stCxn id="73" idx="1"/>
            <a:endCxn id="92" idx="3"/>
          </p:cNvCxnSpPr>
          <p:nvPr/>
        </p:nvCxnSpPr>
        <p:spPr>
          <a:xfrm flipH="1" flipV="1">
            <a:off x="5551142" y="4658241"/>
            <a:ext cx="231357" cy="89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矢印コネクタ 191"/>
          <p:cNvCxnSpPr>
            <a:stCxn id="95" idx="2"/>
            <a:endCxn id="36" idx="0"/>
          </p:cNvCxnSpPr>
          <p:nvPr/>
        </p:nvCxnSpPr>
        <p:spPr>
          <a:xfrm>
            <a:off x="7812255" y="5209324"/>
            <a:ext cx="0" cy="22690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図形 49"/>
          <p:cNvCxnSpPr>
            <a:stCxn id="88" idx="1"/>
            <a:endCxn id="246" idx="0"/>
          </p:cNvCxnSpPr>
          <p:nvPr/>
        </p:nvCxnSpPr>
        <p:spPr>
          <a:xfrm rot="10800000" flipV="1">
            <a:off x="3231316" y="3652592"/>
            <a:ext cx="1434551" cy="2197295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図形 50"/>
          <p:cNvCxnSpPr>
            <a:stCxn id="5" idx="1"/>
            <a:endCxn id="258" idx="0"/>
          </p:cNvCxnSpPr>
          <p:nvPr/>
        </p:nvCxnSpPr>
        <p:spPr>
          <a:xfrm rot="10800000" flipV="1">
            <a:off x="2224043" y="2257296"/>
            <a:ext cx="892264" cy="3592591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6465168" y="1268760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Gate</a:t>
            </a:r>
            <a:r>
              <a:rPr kumimoji="1" lang="ja-JP" altLang="en-US" sz="1200" dirty="0" smtClean="0"/>
              <a:t>はＩＯに対して、</a:t>
            </a:r>
            <a:r>
              <a:rPr kumimoji="1" lang="en-US" altLang="ja-JP" sz="1200" dirty="0" err="1" smtClean="0"/>
              <a:t>putc</a:t>
            </a:r>
            <a:r>
              <a:rPr kumimoji="1" lang="en-US" altLang="ja-JP" sz="1200" dirty="0" smtClean="0"/>
              <a:t>, </a:t>
            </a:r>
            <a:r>
              <a:rPr kumimoji="1" lang="en-US" altLang="ja-JP" sz="1200" dirty="0" err="1" smtClean="0"/>
              <a:t>getc</a:t>
            </a:r>
            <a:r>
              <a:rPr kumimoji="1" lang="ja-JP" altLang="en-US" sz="1200" dirty="0" smtClean="0"/>
              <a:t>を提供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それに伴う細かい処理はすべて請け負う</a:t>
            </a:r>
            <a:endParaRPr kumimoji="1" lang="ja-JP" altLang="en-US" sz="12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465168" y="1745432"/>
            <a:ext cx="3191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ＩＯはデータを受け取ってＶＭＣに渡す</a:t>
            </a:r>
            <a:r>
              <a:rPr kumimoji="1" lang="en-US" altLang="ja-JP" sz="1200" dirty="0" smtClean="0"/>
              <a:t>(</a:t>
            </a:r>
            <a:r>
              <a:rPr kumimoji="1" lang="ja-JP" altLang="en-US" sz="1200" dirty="0" smtClean="0"/>
              <a:t>逆も</a:t>
            </a:r>
            <a:r>
              <a:rPr kumimoji="1" lang="en-US" altLang="ja-JP" sz="1200" dirty="0" smtClean="0"/>
              <a:t>)</a:t>
            </a:r>
            <a:r>
              <a:rPr kumimoji="1" lang="ja-JP" altLang="en-US" sz="1200" dirty="0" smtClean="0"/>
              <a:t>こと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を担当</a:t>
            </a:r>
            <a:endParaRPr kumimoji="1" lang="en-US" altLang="ja-JP" sz="1200" dirty="0" smtClean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73650" y="2249488"/>
            <a:ext cx="3432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ＶＭＣはデータをパケットごとに解釈することを担当</a:t>
            </a:r>
            <a:endParaRPr kumimoji="1" lang="en-US" altLang="ja-JP" sz="1200" dirty="0" smtClean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465168" y="2609528"/>
            <a:ext cx="3188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ＣＯＭはデータをパケットに分割することを担当</a:t>
            </a:r>
            <a:endParaRPr kumimoji="1" lang="en-US" altLang="ja-JP" sz="1200" dirty="0" smtClean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692783" y="3905672"/>
            <a:ext cx="3228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オペレータは分割されたデータを受け取って、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メッセージに渡すことに担当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逆に、</a:t>
            </a:r>
            <a:r>
              <a:rPr lang="ja-JP" altLang="en-US" sz="1200" dirty="0" smtClean="0"/>
              <a:t>メッセージからＣｏｍへの送信タイミングも</a:t>
            </a:r>
            <a:endParaRPr lang="en-US" altLang="ja-JP" sz="1200" dirty="0" smtClean="0"/>
          </a:p>
          <a:p>
            <a:r>
              <a:rPr lang="ja-JP" altLang="en-US" sz="1200" dirty="0" smtClean="0"/>
              <a:t>決定している</a:t>
            </a:r>
            <a:endParaRPr kumimoji="1" lang="en-US" altLang="ja-JP" sz="1200" dirty="0" smtClean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505710" y="5921896"/>
            <a:ext cx="3400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メッセージはデータを判断してモジュールそれぞれ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の処理を行うことを担当</a:t>
            </a:r>
            <a:endParaRPr kumimoji="1" lang="en-US" altLang="ja-JP" sz="1200" dirty="0" smtClean="0"/>
          </a:p>
        </p:txBody>
      </p:sp>
      <p:sp>
        <p:nvSpPr>
          <p:cNvPr id="48" name="角丸四角形 47"/>
          <p:cNvSpPr/>
          <p:nvPr/>
        </p:nvSpPr>
        <p:spPr>
          <a:xfrm>
            <a:off x="2777902" y="1745432"/>
            <a:ext cx="1296144" cy="21602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Century" pitchFamily="18" charset="0"/>
                <a:cs typeface="Times New Roman" pitchFamily="18" charset="0"/>
              </a:rPr>
              <a:t>IOLogGate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cxnSp>
        <p:nvCxnSpPr>
          <p:cNvPr id="62" name="直線矢印コネクタ 61"/>
          <p:cNvCxnSpPr>
            <a:stCxn id="48" idx="0"/>
            <a:endCxn id="84" idx="2"/>
          </p:cNvCxnSpPr>
          <p:nvPr/>
        </p:nvCxnSpPr>
        <p:spPr>
          <a:xfrm flipV="1">
            <a:off x="3425974" y="1484784"/>
            <a:ext cx="14858" cy="260648"/>
          </a:xfrm>
          <a:prstGeom prst="straightConnector1">
            <a:avLst/>
          </a:prstGeom>
          <a:ln w="19050">
            <a:solidFill>
              <a:schemeClr val="tx1"/>
            </a:solidFill>
            <a:headEnd type="diamond"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84" idx="0"/>
            <a:endCxn id="6" idx="2"/>
          </p:cNvCxnSpPr>
          <p:nvPr/>
        </p:nvCxnSpPr>
        <p:spPr>
          <a:xfrm flipH="1" flipV="1">
            <a:off x="3425016" y="964111"/>
            <a:ext cx="15816" cy="304649"/>
          </a:xfrm>
          <a:prstGeom prst="straightConnector1">
            <a:avLst/>
          </a:prstGeom>
          <a:ln w="19050">
            <a:solidFill>
              <a:schemeClr val="tx1"/>
            </a:solidFill>
            <a:headEnd type="diamond"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角丸四角形 83"/>
          <p:cNvSpPr/>
          <p:nvPr/>
        </p:nvSpPr>
        <p:spPr>
          <a:xfrm>
            <a:off x="2792760" y="1268760"/>
            <a:ext cx="1296144" cy="21602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Century" pitchFamily="18" charset="0"/>
                <a:cs typeface="Times New Roman" pitchFamily="18" charset="0"/>
              </a:rPr>
              <a:t>BufGate</a:t>
            </a:r>
            <a:endParaRPr kumimoji="1" lang="ja-JP" altLang="en-US" sz="1400" dirty="0">
              <a:latin typeface="Century" pitchFamily="18" charset="0"/>
              <a:cs typeface="Times New Roman" pitchFamily="18" charset="0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920552" y="6309320"/>
            <a:ext cx="526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半</a:t>
            </a:r>
            <a:r>
              <a:rPr lang="ja-JP" altLang="en-US" dirty="0" smtClean="0"/>
              <a:t>二重全二十通信についてはオペレータが判断する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099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370</Words>
  <Application>Microsoft Office PowerPoint</Application>
  <PresentationFormat>A4 210 x 297 mm</PresentationFormat>
  <Paragraphs>106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​​テーマ</vt:lpstr>
      <vt:lpstr>スライド 1</vt:lpstr>
      <vt:lpstr>スライド 2</vt:lpstr>
      <vt:lpstr>スライド 3</vt:lpstr>
      <vt:lpstr>スライド 4</vt:lpstr>
      <vt:lpstr>スライド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hmIto</dc:creator>
  <cp:lastModifiedBy>homura</cp:lastModifiedBy>
  <cp:revision>68</cp:revision>
  <dcterms:created xsi:type="dcterms:W3CDTF">2012-12-14T13:01:35Z</dcterms:created>
  <dcterms:modified xsi:type="dcterms:W3CDTF">2013-05-11T03:38:22Z</dcterms:modified>
</cp:coreProperties>
</file>