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63" r:id="rId7"/>
    <p:sldId id="260" r:id="rId8"/>
    <p:sldId id="265" r:id="rId9"/>
    <p:sldId id="264" r:id="rId10"/>
    <p:sldId id="266" r:id="rId11"/>
    <p:sldId id="267" r:id="rId12"/>
    <p:sldId id="268" r:id="rId13"/>
    <p:sldId id="270" r:id="rId14"/>
    <p:sldId id="272" r:id="rId15"/>
    <p:sldId id="269" r:id="rId16"/>
    <p:sldId id="271" r:id="rId17"/>
    <p:sldId id="276" r:id="rId18"/>
    <p:sldId id="277" r:id="rId19"/>
    <p:sldId id="278" r:id="rId20"/>
    <p:sldId id="279" r:id="rId21"/>
    <p:sldId id="284" r:id="rId22"/>
    <p:sldId id="286" r:id="rId23"/>
    <p:sldId id="285" r:id="rId24"/>
    <p:sldId id="287" r:id="rId25"/>
    <p:sldId id="282" r:id="rId26"/>
    <p:sldId id="289" r:id="rId27"/>
    <p:sldId id="290" r:id="rId28"/>
    <p:sldId id="283" r:id="rId29"/>
    <p:sldId id="288" r:id="rId30"/>
    <p:sldId id="292" r:id="rId31"/>
    <p:sldId id="291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B4A"/>
    <a:srgbClr val="19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80776" autoAdjust="0"/>
  </p:normalViewPr>
  <p:slideViewPr>
    <p:cSldViewPr snapToGrid="0">
      <p:cViewPr varScale="1">
        <p:scale>
          <a:sx n="72" d="100"/>
          <a:sy n="72" d="100"/>
        </p:scale>
        <p:origin x="8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57079-F8B5-4A2F-A992-0938DECF944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D36B389-01BB-40C1-AC0F-F7B7F9CF1975}">
      <dgm:prSet phldrT="[Text]" custT="1"/>
      <dgm:spPr/>
      <dgm:t>
        <a:bodyPr/>
        <a:lstStyle/>
        <a:p>
          <a:r>
            <a:rPr lang="en-AU" sz="1600" dirty="0"/>
            <a:t>RED</a:t>
          </a:r>
        </a:p>
      </dgm:t>
    </dgm:pt>
    <dgm:pt modelId="{1CA84433-3AC3-42AF-AA96-55BBC4FB81A7}" type="parTrans" cxnId="{32B73A46-D2AB-40A3-AC3E-77377A2CFD8A}">
      <dgm:prSet/>
      <dgm:spPr/>
      <dgm:t>
        <a:bodyPr/>
        <a:lstStyle/>
        <a:p>
          <a:endParaRPr lang="en-AU"/>
        </a:p>
      </dgm:t>
    </dgm:pt>
    <dgm:pt modelId="{B8048E8E-90ED-45AD-9D9C-53CC4D09AE84}" type="sibTrans" cxnId="{32B73A46-D2AB-40A3-AC3E-77377A2CFD8A}">
      <dgm:prSet/>
      <dgm:spPr/>
      <dgm:t>
        <a:bodyPr/>
        <a:lstStyle/>
        <a:p>
          <a:endParaRPr lang="en-AU"/>
        </a:p>
      </dgm:t>
    </dgm:pt>
    <dgm:pt modelId="{C73A13E0-4B45-42BA-B4D9-57EB30458B5F}">
      <dgm:prSet phldrT="[Text]" custT="1"/>
      <dgm:spPr/>
      <dgm:t>
        <a:bodyPr/>
        <a:lstStyle/>
        <a:p>
          <a:r>
            <a:rPr lang="en-AU" sz="1600" dirty="0"/>
            <a:t>GREEN</a:t>
          </a:r>
        </a:p>
      </dgm:t>
    </dgm:pt>
    <dgm:pt modelId="{C4240EC4-32AB-4AA9-AE06-7598E203A0DE}" type="parTrans" cxnId="{83D19F0F-C971-41CD-8F87-01EE188907A1}">
      <dgm:prSet/>
      <dgm:spPr/>
      <dgm:t>
        <a:bodyPr/>
        <a:lstStyle/>
        <a:p>
          <a:endParaRPr lang="en-AU"/>
        </a:p>
      </dgm:t>
    </dgm:pt>
    <dgm:pt modelId="{98746DA9-AB48-4732-A8CA-B183CCA3EF53}" type="sibTrans" cxnId="{83D19F0F-C971-41CD-8F87-01EE188907A1}">
      <dgm:prSet/>
      <dgm:spPr/>
      <dgm:t>
        <a:bodyPr/>
        <a:lstStyle/>
        <a:p>
          <a:endParaRPr lang="en-AU"/>
        </a:p>
      </dgm:t>
    </dgm:pt>
    <dgm:pt modelId="{84606670-5D55-4EEE-A8DB-E421B743421B}">
      <dgm:prSet phldrT="[Text]" custT="1"/>
      <dgm:spPr/>
      <dgm:t>
        <a:bodyPr/>
        <a:lstStyle/>
        <a:p>
          <a:r>
            <a:rPr lang="en-AU" sz="1600" dirty="0"/>
            <a:t>REFACTOR</a:t>
          </a:r>
        </a:p>
      </dgm:t>
    </dgm:pt>
    <dgm:pt modelId="{D13146EA-1B79-4231-9F52-1DFE17157D8B}" type="parTrans" cxnId="{34EC87C3-83DB-4ECA-88B6-1E586EF58D04}">
      <dgm:prSet/>
      <dgm:spPr/>
      <dgm:t>
        <a:bodyPr/>
        <a:lstStyle/>
        <a:p>
          <a:endParaRPr lang="en-AU"/>
        </a:p>
      </dgm:t>
    </dgm:pt>
    <dgm:pt modelId="{3799B84B-1DC2-49B7-AA15-AEFBA98D1C2C}" type="sibTrans" cxnId="{34EC87C3-83DB-4ECA-88B6-1E586EF58D04}">
      <dgm:prSet/>
      <dgm:spPr/>
      <dgm:t>
        <a:bodyPr/>
        <a:lstStyle/>
        <a:p>
          <a:endParaRPr lang="en-AU"/>
        </a:p>
      </dgm:t>
    </dgm:pt>
    <dgm:pt modelId="{DA0284D2-392C-4EC8-B63D-6A2049B8D9BA}">
      <dgm:prSet phldrT="[Text]" custT="1"/>
      <dgm:spPr/>
      <dgm:t>
        <a:bodyPr/>
        <a:lstStyle/>
        <a:p>
          <a:r>
            <a:rPr lang="en-AU" sz="1600" dirty="0"/>
            <a:t>Analyse existing logic</a:t>
          </a:r>
        </a:p>
      </dgm:t>
    </dgm:pt>
    <dgm:pt modelId="{EE8222AD-52BB-4892-B09F-2A76513ED080}" type="parTrans" cxnId="{3EA83104-710C-4D87-9B0E-3A2FAC2D340A}">
      <dgm:prSet/>
      <dgm:spPr/>
      <dgm:t>
        <a:bodyPr/>
        <a:lstStyle/>
        <a:p>
          <a:endParaRPr lang="en-AU"/>
        </a:p>
      </dgm:t>
    </dgm:pt>
    <dgm:pt modelId="{86423450-5686-4C9C-B564-C2C2E72AF154}" type="sibTrans" cxnId="{3EA83104-710C-4D87-9B0E-3A2FAC2D340A}">
      <dgm:prSet/>
      <dgm:spPr/>
      <dgm:t>
        <a:bodyPr/>
        <a:lstStyle/>
        <a:p>
          <a:endParaRPr lang="en-AU"/>
        </a:p>
      </dgm:t>
    </dgm:pt>
    <dgm:pt modelId="{3EE00B2A-B3F9-4E4F-B29E-AD2BBADA775F}">
      <dgm:prSet phldrT="[Text]" custT="1"/>
      <dgm:spPr/>
      <dgm:t>
        <a:bodyPr/>
        <a:lstStyle/>
        <a:p>
          <a:r>
            <a:rPr lang="en-AU" sz="1600" dirty="0"/>
            <a:t>Start a PBI</a:t>
          </a:r>
        </a:p>
      </dgm:t>
    </dgm:pt>
    <dgm:pt modelId="{AF1F75FC-37C1-4765-89E3-0A58FAAA8865}" type="sibTrans" cxnId="{749695D7-1054-4EBA-B7AD-9183BD14414C}">
      <dgm:prSet/>
      <dgm:spPr/>
      <dgm:t>
        <a:bodyPr/>
        <a:lstStyle/>
        <a:p>
          <a:endParaRPr lang="en-AU"/>
        </a:p>
      </dgm:t>
    </dgm:pt>
    <dgm:pt modelId="{9AF602F6-F69B-4D6B-8904-59DF1D3354B4}" type="parTrans" cxnId="{749695D7-1054-4EBA-B7AD-9183BD14414C}">
      <dgm:prSet/>
      <dgm:spPr/>
      <dgm:t>
        <a:bodyPr/>
        <a:lstStyle/>
        <a:p>
          <a:endParaRPr lang="en-AU"/>
        </a:p>
      </dgm:t>
    </dgm:pt>
    <dgm:pt modelId="{D26E90BA-90EC-4693-9DCB-042BF532E76A}">
      <dgm:prSet phldrT="[Text]" custT="1"/>
      <dgm:spPr/>
      <dgm:t>
        <a:bodyPr/>
        <a:lstStyle/>
        <a:p>
          <a:r>
            <a:rPr lang="en-AU" sz="1600" dirty="0"/>
            <a:t>Merge</a:t>
          </a:r>
        </a:p>
      </dgm:t>
    </dgm:pt>
    <dgm:pt modelId="{E09CB41F-E3AA-4871-893A-671E7AF94028}" type="parTrans" cxnId="{ECF355EA-E5B7-4616-B8B4-81D88F57093F}">
      <dgm:prSet/>
      <dgm:spPr/>
      <dgm:t>
        <a:bodyPr/>
        <a:lstStyle/>
        <a:p>
          <a:endParaRPr lang="en-AU"/>
        </a:p>
      </dgm:t>
    </dgm:pt>
    <dgm:pt modelId="{421F562B-12A5-49E7-AC23-5E12B4CCAF73}" type="sibTrans" cxnId="{ECF355EA-E5B7-4616-B8B4-81D88F57093F}">
      <dgm:prSet/>
      <dgm:spPr/>
      <dgm:t>
        <a:bodyPr/>
        <a:lstStyle/>
        <a:p>
          <a:endParaRPr lang="en-AU"/>
        </a:p>
      </dgm:t>
    </dgm:pt>
    <dgm:pt modelId="{78F0AA2C-512F-4F11-8CFA-602015C4B1A1}" type="pres">
      <dgm:prSet presAssocID="{22357079-F8B5-4A2F-A992-0938DECF9446}" presName="cycle" presStyleCnt="0">
        <dgm:presLayoutVars>
          <dgm:dir/>
          <dgm:resizeHandles val="exact"/>
        </dgm:presLayoutVars>
      </dgm:prSet>
      <dgm:spPr/>
    </dgm:pt>
    <dgm:pt modelId="{F98D5516-CA97-4A84-995C-1496A73CA9B7}" type="pres">
      <dgm:prSet presAssocID="{3EE00B2A-B3F9-4E4F-B29E-AD2BBADA775F}" presName="node" presStyleLbl="node1" presStyleIdx="0" presStyleCnt="6" custRadScaleRad="100007" custRadScaleInc="2276">
        <dgm:presLayoutVars>
          <dgm:bulletEnabled val="1"/>
        </dgm:presLayoutVars>
      </dgm:prSet>
      <dgm:spPr/>
    </dgm:pt>
    <dgm:pt modelId="{B5441971-6EA3-4218-801B-94023FAA159C}" type="pres">
      <dgm:prSet presAssocID="{AF1F75FC-37C1-4765-89E3-0A58FAAA8865}" presName="sibTrans" presStyleLbl="sibTrans2D1" presStyleIdx="0" presStyleCnt="6"/>
      <dgm:spPr/>
    </dgm:pt>
    <dgm:pt modelId="{6E6CBC5E-A50F-43E2-8635-1F4BA744989E}" type="pres">
      <dgm:prSet presAssocID="{AF1F75FC-37C1-4765-89E3-0A58FAAA8865}" presName="connectorText" presStyleLbl="sibTrans2D1" presStyleIdx="0" presStyleCnt="6"/>
      <dgm:spPr/>
    </dgm:pt>
    <dgm:pt modelId="{BF13B5E3-5653-494A-884E-17629B52B164}" type="pres">
      <dgm:prSet presAssocID="{ED36B389-01BB-40C1-AC0F-F7B7F9CF1975}" presName="node" presStyleLbl="node1" presStyleIdx="1" presStyleCnt="6" custRadScaleRad="101034" custRadScaleInc="1126">
        <dgm:presLayoutVars>
          <dgm:bulletEnabled val="1"/>
        </dgm:presLayoutVars>
      </dgm:prSet>
      <dgm:spPr/>
    </dgm:pt>
    <dgm:pt modelId="{3482F9CB-27F0-4892-9BC7-3653C1E70499}" type="pres">
      <dgm:prSet presAssocID="{B8048E8E-90ED-45AD-9D9C-53CC4D09AE84}" presName="sibTrans" presStyleLbl="sibTrans2D1" presStyleIdx="1" presStyleCnt="6"/>
      <dgm:spPr/>
    </dgm:pt>
    <dgm:pt modelId="{EB269CBD-2D59-496A-A64A-72E199486AA6}" type="pres">
      <dgm:prSet presAssocID="{B8048E8E-90ED-45AD-9D9C-53CC4D09AE84}" presName="connectorText" presStyleLbl="sibTrans2D1" presStyleIdx="1" presStyleCnt="6"/>
      <dgm:spPr/>
    </dgm:pt>
    <dgm:pt modelId="{7F768D2D-8AC8-4AFE-AFBA-5004CEE1E105}" type="pres">
      <dgm:prSet presAssocID="{DA0284D2-392C-4EC8-B63D-6A2049B8D9BA}" presName="node" presStyleLbl="node1" presStyleIdx="2" presStyleCnt="6" custRadScaleRad="101034" custRadScaleInc="-1126">
        <dgm:presLayoutVars>
          <dgm:bulletEnabled val="1"/>
        </dgm:presLayoutVars>
      </dgm:prSet>
      <dgm:spPr/>
    </dgm:pt>
    <dgm:pt modelId="{3FAAB1E5-5E47-4FA0-9BDE-752A205DA3EC}" type="pres">
      <dgm:prSet presAssocID="{86423450-5686-4C9C-B564-C2C2E72AF154}" presName="sibTrans" presStyleLbl="sibTrans2D1" presStyleIdx="2" presStyleCnt="6"/>
      <dgm:spPr/>
    </dgm:pt>
    <dgm:pt modelId="{B0A6A015-3B19-4CD3-80EE-04658ABBB4C1}" type="pres">
      <dgm:prSet presAssocID="{86423450-5686-4C9C-B564-C2C2E72AF154}" presName="connectorText" presStyleLbl="sibTrans2D1" presStyleIdx="2" presStyleCnt="6"/>
      <dgm:spPr/>
    </dgm:pt>
    <dgm:pt modelId="{027F6014-4FE5-45BB-9DC7-9A68DB17E74B}" type="pres">
      <dgm:prSet presAssocID="{C73A13E0-4B45-42BA-B4D9-57EB30458B5F}" presName="node" presStyleLbl="node1" presStyleIdx="3" presStyleCnt="6" custRadScaleRad="100007" custRadScaleInc="-2276">
        <dgm:presLayoutVars>
          <dgm:bulletEnabled val="1"/>
        </dgm:presLayoutVars>
      </dgm:prSet>
      <dgm:spPr/>
    </dgm:pt>
    <dgm:pt modelId="{D0E0ABDC-D7A7-4B97-A8DE-A26D1F1F48C8}" type="pres">
      <dgm:prSet presAssocID="{98746DA9-AB48-4732-A8CA-B183CCA3EF53}" presName="sibTrans" presStyleLbl="sibTrans2D1" presStyleIdx="3" presStyleCnt="6"/>
      <dgm:spPr/>
    </dgm:pt>
    <dgm:pt modelId="{AB72D667-BB09-414B-9A05-019C3150AB8A}" type="pres">
      <dgm:prSet presAssocID="{98746DA9-AB48-4732-A8CA-B183CCA3EF53}" presName="connectorText" presStyleLbl="sibTrans2D1" presStyleIdx="3" presStyleCnt="6"/>
      <dgm:spPr/>
    </dgm:pt>
    <dgm:pt modelId="{C1085175-6AB8-48DA-B18B-F012AC6BA18D}" type="pres">
      <dgm:prSet presAssocID="{84606670-5D55-4EEE-A8DB-E421B743421B}" presName="node" presStyleLbl="node1" presStyleIdx="4" presStyleCnt="6">
        <dgm:presLayoutVars>
          <dgm:bulletEnabled val="1"/>
        </dgm:presLayoutVars>
      </dgm:prSet>
      <dgm:spPr/>
    </dgm:pt>
    <dgm:pt modelId="{52424A4F-339D-4250-A070-3AB7F9080ABB}" type="pres">
      <dgm:prSet presAssocID="{3799B84B-1DC2-49B7-AA15-AEFBA98D1C2C}" presName="sibTrans" presStyleLbl="sibTrans2D1" presStyleIdx="4" presStyleCnt="6"/>
      <dgm:spPr/>
    </dgm:pt>
    <dgm:pt modelId="{C3F1BD59-03CD-4BAC-B3F4-98231DD21C52}" type="pres">
      <dgm:prSet presAssocID="{3799B84B-1DC2-49B7-AA15-AEFBA98D1C2C}" presName="connectorText" presStyleLbl="sibTrans2D1" presStyleIdx="4" presStyleCnt="6"/>
      <dgm:spPr/>
    </dgm:pt>
    <dgm:pt modelId="{0D93D805-74A5-4F7F-84F5-BC6374C4C9CB}" type="pres">
      <dgm:prSet presAssocID="{D26E90BA-90EC-4693-9DCB-042BF532E76A}" presName="node" presStyleLbl="node1" presStyleIdx="5" presStyleCnt="6">
        <dgm:presLayoutVars>
          <dgm:bulletEnabled val="1"/>
        </dgm:presLayoutVars>
      </dgm:prSet>
      <dgm:spPr/>
    </dgm:pt>
    <dgm:pt modelId="{81DBF14B-3F57-4049-AC43-2FB7B1429095}" type="pres">
      <dgm:prSet presAssocID="{421F562B-12A5-49E7-AC23-5E12B4CCAF73}" presName="sibTrans" presStyleLbl="sibTrans2D1" presStyleIdx="5" presStyleCnt="6"/>
      <dgm:spPr/>
    </dgm:pt>
    <dgm:pt modelId="{EF113614-A826-40F0-8201-1AB592BE4B53}" type="pres">
      <dgm:prSet presAssocID="{421F562B-12A5-49E7-AC23-5E12B4CCAF73}" presName="connectorText" presStyleLbl="sibTrans2D1" presStyleIdx="5" presStyleCnt="6"/>
      <dgm:spPr/>
    </dgm:pt>
  </dgm:ptLst>
  <dgm:cxnLst>
    <dgm:cxn modelId="{3EA83104-710C-4D87-9B0E-3A2FAC2D340A}" srcId="{22357079-F8B5-4A2F-A992-0938DECF9446}" destId="{DA0284D2-392C-4EC8-B63D-6A2049B8D9BA}" srcOrd="2" destOrd="0" parTransId="{EE8222AD-52BB-4892-B09F-2A76513ED080}" sibTransId="{86423450-5686-4C9C-B564-C2C2E72AF154}"/>
    <dgm:cxn modelId="{83D19F0F-C971-41CD-8F87-01EE188907A1}" srcId="{22357079-F8B5-4A2F-A992-0938DECF9446}" destId="{C73A13E0-4B45-42BA-B4D9-57EB30458B5F}" srcOrd="3" destOrd="0" parTransId="{C4240EC4-32AB-4AA9-AE06-7598E203A0DE}" sibTransId="{98746DA9-AB48-4732-A8CA-B183CCA3EF53}"/>
    <dgm:cxn modelId="{84EE1516-4182-4519-9A20-5E233D52E893}" type="presOf" srcId="{D26E90BA-90EC-4693-9DCB-042BF532E76A}" destId="{0D93D805-74A5-4F7F-84F5-BC6374C4C9CB}" srcOrd="0" destOrd="0" presId="urn:microsoft.com/office/officeart/2005/8/layout/cycle2"/>
    <dgm:cxn modelId="{2F981018-4610-4F2F-A3DC-A72B83F9375F}" type="presOf" srcId="{98746DA9-AB48-4732-A8CA-B183CCA3EF53}" destId="{AB72D667-BB09-414B-9A05-019C3150AB8A}" srcOrd="1" destOrd="0" presId="urn:microsoft.com/office/officeart/2005/8/layout/cycle2"/>
    <dgm:cxn modelId="{37666E36-9C71-4464-B792-E640D0F787BB}" type="presOf" srcId="{ED36B389-01BB-40C1-AC0F-F7B7F9CF1975}" destId="{BF13B5E3-5653-494A-884E-17629B52B164}" srcOrd="0" destOrd="0" presId="urn:microsoft.com/office/officeart/2005/8/layout/cycle2"/>
    <dgm:cxn modelId="{A7D4A55E-B497-4AC9-B1CE-735E3CB84F3E}" type="presOf" srcId="{86423450-5686-4C9C-B564-C2C2E72AF154}" destId="{B0A6A015-3B19-4CD3-80EE-04658ABBB4C1}" srcOrd="1" destOrd="0" presId="urn:microsoft.com/office/officeart/2005/8/layout/cycle2"/>
    <dgm:cxn modelId="{9ECADC60-3E14-498B-B144-E268CA326AF5}" type="presOf" srcId="{DA0284D2-392C-4EC8-B63D-6A2049B8D9BA}" destId="{7F768D2D-8AC8-4AFE-AFBA-5004CEE1E105}" srcOrd="0" destOrd="0" presId="urn:microsoft.com/office/officeart/2005/8/layout/cycle2"/>
    <dgm:cxn modelId="{6E3F7664-5393-4E1C-A104-9FC0D18E3F6C}" type="presOf" srcId="{421F562B-12A5-49E7-AC23-5E12B4CCAF73}" destId="{81DBF14B-3F57-4049-AC43-2FB7B1429095}" srcOrd="0" destOrd="0" presId="urn:microsoft.com/office/officeart/2005/8/layout/cycle2"/>
    <dgm:cxn modelId="{32B73A46-D2AB-40A3-AC3E-77377A2CFD8A}" srcId="{22357079-F8B5-4A2F-A992-0938DECF9446}" destId="{ED36B389-01BB-40C1-AC0F-F7B7F9CF1975}" srcOrd="1" destOrd="0" parTransId="{1CA84433-3AC3-42AF-AA96-55BBC4FB81A7}" sibTransId="{B8048E8E-90ED-45AD-9D9C-53CC4D09AE84}"/>
    <dgm:cxn modelId="{8ED96568-5C3B-4153-BBD5-8D644A28843A}" type="presOf" srcId="{84606670-5D55-4EEE-A8DB-E421B743421B}" destId="{C1085175-6AB8-48DA-B18B-F012AC6BA18D}" srcOrd="0" destOrd="0" presId="urn:microsoft.com/office/officeart/2005/8/layout/cycle2"/>
    <dgm:cxn modelId="{FDBEEE4B-B1A6-48C6-81D8-285DE1A98F94}" type="presOf" srcId="{22357079-F8B5-4A2F-A992-0938DECF9446}" destId="{78F0AA2C-512F-4F11-8CFA-602015C4B1A1}" srcOrd="0" destOrd="0" presId="urn:microsoft.com/office/officeart/2005/8/layout/cycle2"/>
    <dgm:cxn modelId="{703C806F-0657-488C-90A1-EDE8ADC6F258}" type="presOf" srcId="{B8048E8E-90ED-45AD-9D9C-53CC4D09AE84}" destId="{EB269CBD-2D59-496A-A64A-72E199486AA6}" srcOrd="1" destOrd="0" presId="urn:microsoft.com/office/officeart/2005/8/layout/cycle2"/>
    <dgm:cxn modelId="{68DECE71-3C5F-4929-871F-7F450F08C834}" type="presOf" srcId="{3EE00B2A-B3F9-4E4F-B29E-AD2BBADA775F}" destId="{F98D5516-CA97-4A84-995C-1496A73CA9B7}" srcOrd="0" destOrd="0" presId="urn:microsoft.com/office/officeart/2005/8/layout/cycle2"/>
    <dgm:cxn modelId="{EC72DD93-55A6-4B49-A5AE-04074790B366}" type="presOf" srcId="{3799B84B-1DC2-49B7-AA15-AEFBA98D1C2C}" destId="{52424A4F-339D-4250-A070-3AB7F9080ABB}" srcOrd="0" destOrd="0" presId="urn:microsoft.com/office/officeart/2005/8/layout/cycle2"/>
    <dgm:cxn modelId="{3B0BCE94-3B93-43BF-B19F-F9ECDE6242E1}" type="presOf" srcId="{AF1F75FC-37C1-4765-89E3-0A58FAAA8865}" destId="{B5441971-6EA3-4218-801B-94023FAA159C}" srcOrd="0" destOrd="0" presId="urn:microsoft.com/office/officeart/2005/8/layout/cycle2"/>
    <dgm:cxn modelId="{FDF39A9D-3C45-427A-9A6A-51397637255C}" type="presOf" srcId="{3799B84B-1DC2-49B7-AA15-AEFBA98D1C2C}" destId="{C3F1BD59-03CD-4BAC-B3F4-98231DD21C52}" srcOrd="1" destOrd="0" presId="urn:microsoft.com/office/officeart/2005/8/layout/cycle2"/>
    <dgm:cxn modelId="{99EE519E-1338-4174-AE71-4AA75D6ABC09}" type="presOf" srcId="{C73A13E0-4B45-42BA-B4D9-57EB30458B5F}" destId="{027F6014-4FE5-45BB-9DC7-9A68DB17E74B}" srcOrd="0" destOrd="0" presId="urn:microsoft.com/office/officeart/2005/8/layout/cycle2"/>
    <dgm:cxn modelId="{FE05BCAF-B01E-4370-A5A2-53C7A7298BB8}" type="presOf" srcId="{98746DA9-AB48-4732-A8CA-B183CCA3EF53}" destId="{D0E0ABDC-D7A7-4B97-A8DE-A26D1F1F48C8}" srcOrd="0" destOrd="0" presId="urn:microsoft.com/office/officeart/2005/8/layout/cycle2"/>
    <dgm:cxn modelId="{34EC87C3-83DB-4ECA-88B6-1E586EF58D04}" srcId="{22357079-F8B5-4A2F-A992-0938DECF9446}" destId="{84606670-5D55-4EEE-A8DB-E421B743421B}" srcOrd="4" destOrd="0" parTransId="{D13146EA-1B79-4231-9F52-1DFE17157D8B}" sibTransId="{3799B84B-1DC2-49B7-AA15-AEFBA98D1C2C}"/>
    <dgm:cxn modelId="{58FA26D1-1635-445F-A773-77E5D647B000}" type="presOf" srcId="{B8048E8E-90ED-45AD-9D9C-53CC4D09AE84}" destId="{3482F9CB-27F0-4892-9BC7-3653C1E70499}" srcOrd="0" destOrd="0" presId="urn:microsoft.com/office/officeart/2005/8/layout/cycle2"/>
    <dgm:cxn modelId="{749695D7-1054-4EBA-B7AD-9183BD14414C}" srcId="{22357079-F8B5-4A2F-A992-0938DECF9446}" destId="{3EE00B2A-B3F9-4E4F-B29E-AD2BBADA775F}" srcOrd="0" destOrd="0" parTransId="{9AF602F6-F69B-4D6B-8904-59DF1D3354B4}" sibTransId="{AF1F75FC-37C1-4765-89E3-0A58FAAA8865}"/>
    <dgm:cxn modelId="{E88C8DE5-6A51-432C-962E-17503AC8A6EB}" type="presOf" srcId="{421F562B-12A5-49E7-AC23-5E12B4CCAF73}" destId="{EF113614-A826-40F0-8201-1AB592BE4B53}" srcOrd="1" destOrd="0" presId="urn:microsoft.com/office/officeart/2005/8/layout/cycle2"/>
    <dgm:cxn modelId="{ECF355EA-E5B7-4616-B8B4-81D88F57093F}" srcId="{22357079-F8B5-4A2F-A992-0938DECF9446}" destId="{D26E90BA-90EC-4693-9DCB-042BF532E76A}" srcOrd="5" destOrd="0" parTransId="{E09CB41F-E3AA-4871-893A-671E7AF94028}" sibTransId="{421F562B-12A5-49E7-AC23-5E12B4CCAF73}"/>
    <dgm:cxn modelId="{B9512BFC-E092-4A56-9794-A9A10DC24E34}" type="presOf" srcId="{AF1F75FC-37C1-4765-89E3-0A58FAAA8865}" destId="{6E6CBC5E-A50F-43E2-8635-1F4BA744989E}" srcOrd="1" destOrd="0" presId="urn:microsoft.com/office/officeart/2005/8/layout/cycle2"/>
    <dgm:cxn modelId="{BE53C2FE-A8E8-44B1-8014-186381CF745A}" type="presOf" srcId="{86423450-5686-4C9C-B564-C2C2E72AF154}" destId="{3FAAB1E5-5E47-4FA0-9BDE-752A205DA3EC}" srcOrd="0" destOrd="0" presId="urn:microsoft.com/office/officeart/2005/8/layout/cycle2"/>
    <dgm:cxn modelId="{31DD301F-4D5A-4847-B3E9-4900C54C7645}" type="presParOf" srcId="{78F0AA2C-512F-4F11-8CFA-602015C4B1A1}" destId="{F98D5516-CA97-4A84-995C-1496A73CA9B7}" srcOrd="0" destOrd="0" presId="urn:microsoft.com/office/officeart/2005/8/layout/cycle2"/>
    <dgm:cxn modelId="{AB55AEF4-72B4-43BF-82A0-EA7E063CC32C}" type="presParOf" srcId="{78F0AA2C-512F-4F11-8CFA-602015C4B1A1}" destId="{B5441971-6EA3-4218-801B-94023FAA159C}" srcOrd="1" destOrd="0" presId="urn:microsoft.com/office/officeart/2005/8/layout/cycle2"/>
    <dgm:cxn modelId="{7BE5DB37-4CEB-4B25-8672-72E4D2EF868F}" type="presParOf" srcId="{B5441971-6EA3-4218-801B-94023FAA159C}" destId="{6E6CBC5E-A50F-43E2-8635-1F4BA744989E}" srcOrd="0" destOrd="0" presId="urn:microsoft.com/office/officeart/2005/8/layout/cycle2"/>
    <dgm:cxn modelId="{233855EE-505B-43FC-98A2-D2BFDE4CA2F6}" type="presParOf" srcId="{78F0AA2C-512F-4F11-8CFA-602015C4B1A1}" destId="{BF13B5E3-5653-494A-884E-17629B52B164}" srcOrd="2" destOrd="0" presId="urn:microsoft.com/office/officeart/2005/8/layout/cycle2"/>
    <dgm:cxn modelId="{FDCCAE66-3513-461E-8C83-BD21991475C9}" type="presParOf" srcId="{78F0AA2C-512F-4F11-8CFA-602015C4B1A1}" destId="{3482F9CB-27F0-4892-9BC7-3653C1E70499}" srcOrd="3" destOrd="0" presId="urn:microsoft.com/office/officeart/2005/8/layout/cycle2"/>
    <dgm:cxn modelId="{327A71FB-742A-4249-926B-92AED84182CC}" type="presParOf" srcId="{3482F9CB-27F0-4892-9BC7-3653C1E70499}" destId="{EB269CBD-2D59-496A-A64A-72E199486AA6}" srcOrd="0" destOrd="0" presId="urn:microsoft.com/office/officeart/2005/8/layout/cycle2"/>
    <dgm:cxn modelId="{C9E4EAB0-8A49-412C-973F-3B60A832E2EE}" type="presParOf" srcId="{78F0AA2C-512F-4F11-8CFA-602015C4B1A1}" destId="{7F768D2D-8AC8-4AFE-AFBA-5004CEE1E105}" srcOrd="4" destOrd="0" presId="urn:microsoft.com/office/officeart/2005/8/layout/cycle2"/>
    <dgm:cxn modelId="{C8173B73-1637-4491-B108-6CBC8FFFFEAA}" type="presParOf" srcId="{78F0AA2C-512F-4F11-8CFA-602015C4B1A1}" destId="{3FAAB1E5-5E47-4FA0-9BDE-752A205DA3EC}" srcOrd="5" destOrd="0" presId="urn:microsoft.com/office/officeart/2005/8/layout/cycle2"/>
    <dgm:cxn modelId="{CBA55CAE-324D-45E8-A835-C544EE47ED86}" type="presParOf" srcId="{3FAAB1E5-5E47-4FA0-9BDE-752A205DA3EC}" destId="{B0A6A015-3B19-4CD3-80EE-04658ABBB4C1}" srcOrd="0" destOrd="0" presId="urn:microsoft.com/office/officeart/2005/8/layout/cycle2"/>
    <dgm:cxn modelId="{F039F4AF-1470-4F5A-BE92-E9AF45A83A51}" type="presParOf" srcId="{78F0AA2C-512F-4F11-8CFA-602015C4B1A1}" destId="{027F6014-4FE5-45BB-9DC7-9A68DB17E74B}" srcOrd="6" destOrd="0" presId="urn:microsoft.com/office/officeart/2005/8/layout/cycle2"/>
    <dgm:cxn modelId="{D9600BA3-0A40-4352-A3EC-A433B7C6033F}" type="presParOf" srcId="{78F0AA2C-512F-4F11-8CFA-602015C4B1A1}" destId="{D0E0ABDC-D7A7-4B97-A8DE-A26D1F1F48C8}" srcOrd="7" destOrd="0" presId="urn:microsoft.com/office/officeart/2005/8/layout/cycle2"/>
    <dgm:cxn modelId="{FD257E72-7012-4019-B187-2A7DCFCB4509}" type="presParOf" srcId="{D0E0ABDC-D7A7-4B97-A8DE-A26D1F1F48C8}" destId="{AB72D667-BB09-414B-9A05-019C3150AB8A}" srcOrd="0" destOrd="0" presId="urn:microsoft.com/office/officeart/2005/8/layout/cycle2"/>
    <dgm:cxn modelId="{938BE4ED-3BDD-44BF-BF53-1C8E741A55E0}" type="presParOf" srcId="{78F0AA2C-512F-4F11-8CFA-602015C4B1A1}" destId="{C1085175-6AB8-48DA-B18B-F012AC6BA18D}" srcOrd="8" destOrd="0" presId="urn:microsoft.com/office/officeart/2005/8/layout/cycle2"/>
    <dgm:cxn modelId="{57128BBE-B609-4EAB-B3A3-5E47AA5482E0}" type="presParOf" srcId="{78F0AA2C-512F-4F11-8CFA-602015C4B1A1}" destId="{52424A4F-339D-4250-A070-3AB7F9080ABB}" srcOrd="9" destOrd="0" presId="urn:microsoft.com/office/officeart/2005/8/layout/cycle2"/>
    <dgm:cxn modelId="{6B1E1714-6ED9-41F9-8544-D5F27E1B2743}" type="presParOf" srcId="{52424A4F-339D-4250-A070-3AB7F9080ABB}" destId="{C3F1BD59-03CD-4BAC-B3F4-98231DD21C52}" srcOrd="0" destOrd="0" presId="urn:microsoft.com/office/officeart/2005/8/layout/cycle2"/>
    <dgm:cxn modelId="{EAC8DA4C-9939-46A0-AC8B-E88659150BB1}" type="presParOf" srcId="{78F0AA2C-512F-4F11-8CFA-602015C4B1A1}" destId="{0D93D805-74A5-4F7F-84F5-BC6374C4C9CB}" srcOrd="10" destOrd="0" presId="urn:microsoft.com/office/officeart/2005/8/layout/cycle2"/>
    <dgm:cxn modelId="{EE4C1251-31ED-46AB-BFEF-D48EBBEC154F}" type="presParOf" srcId="{78F0AA2C-512F-4F11-8CFA-602015C4B1A1}" destId="{81DBF14B-3F57-4049-AC43-2FB7B1429095}" srcOrd="11" destOrd="0" presId="urn:microsoft.com/office/officeart/2005/8/layout/cycle2"/>
    <dgm:cxn modelId="{748C5BE8-3D9A-4869-8DE3-742557F67E0C}" type="presParOf" srcId="{81DBF14B-3F57-4049-AC43-2FB7B1429095}" destId="{EF113614-A826-40F0-8201-1AB592BE4B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69539-1C3E-4902-BC4F-7164F171EE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9CD3AD-F3BE-4764-9E68-34B2FE2D328B}">
      <dgm:prSet phldrT="[Text]"/>
      <dgm:spPr/>
      <dgm:t>
        <a:bodyPr/>
        <a:lstStyle/>
        <a:p>
          <a:r>
            <a:rPr lang="en-AU" dirty="0"/>
            <a:t>Transaction Script</a:t>
          </a:r>
        </a:p>
      </dgm:t>
    </dgm:pt>
    <dgm:pt modelId="{7CE36C2A-B358-4ADE-BEB3-6F194455DF04}" type="parTrans" cxnId="{E1AB3908-94CF-4CDE-B76E-966585201EE9}">
      <dgm:prSet/>
      <dgm:spPr/>
      <dgm:t>
        <a:bodyPr/>
        <a:lstStyle/>
        <a:p>
          <a:endParaRPr lang="en-AU"/>
        </a:p>
      </dgm:t>
    </dgm:pt>
    <dgm:pt modelId="{1537946E-CC2A-4AD8-B8D1-77B7035B005B}" type="sibTrans" cxnId="{E1AB3908-94CF-4CDE-B76E-966585201EE9}">
      <dgm:prSet/>
      <dgm:spPr/>
      <dgm:t>
        <a:bodyPr/>
        <a:lstStyle/>
        <a:p>
          <a:endParaRPr lang="en-AU"/>
        </a:p>
      </dgm:t>
    </dgm:pt>
    <dgm:pt modelId="{D668C062-D545-44D8-895A-0D0E1F4FF76B}">
      <dgm:prSet phldrT="[Text]"/>
      <dgm:spPr/>
      <dgm:t>
        <a:bodyPr/>
        <a:lstStyle/>
        <a:p>
          <a:r>
            <a:rPr lang="en-AU" dirty="0"/>
            <a:t>Service Layer</a:t>
          </a:r>
        </a:p>
      </dgm:t>
    </dgm:pt>
    <dgm:pt modelId="{CEC9E3A7-8E42-4F9F-844D-2537D2BAAE4F}" type="parTrans" cxnId="{A65F7B94-3753-48AA-AE44-46F8ECF97D0F}">
      <dgm:prSet/>
      <dgm:spPr/>
      <dgm:t>
        <a:bodyPr/>
        <a:lstStyle/>
        <a:p>
          <a:endParaRPr lang="en-AU"/>
        </a:p>
      </dgm:t>
    </dgm:pt>
    <dgm:pt modelId="{363BB3C7-7CCC-4A80-A46A-2A581CE94FB6}" type="sibTrans" cxnId="{A65F7B94-3753-48AA-AE44-46F8ECF97D0F}">
      <dgm:prSet/>
      <dgm:spPr/>
      <dgm:t>
        <a:bodyPr/>
        <a:lstStyle/>
        <a:p>
          <a:endParaRPr lang="en-AU"/>
        </a:p>
      </dgm:t>
    </dgm:pt>
    <dgm:pt modelId="{959C2079-C216-4C7A-86C5-015750712CB0}">
      <dgm:prSet phldrT="[Text]"/>
      <dgm:spPr/>
      <dgm:t>
        <a:bodyPr/>
        <a:lstStyle/>
        <a:p>
          <a:r>
            <a:rPr lang="en-AU" dirty="0"/>
            <a:t>Domain Driven Design</a:t>
          </a:r>
        </a:p>
      </dgm:t>
    </dgm:pt>
    <dgm:pt modelId="{ABF736EF-1EAB-43AF-A264-74F5971A3AC6}" type="parTrans" cxnId="{FFBB43FC-1108-4651-97E1-7E2332C6E703}">
      <dgm:prSet/>
      <dgm:spPr/>
      <dgm:t>
        <a:bodyPr/>
        <a:lstStyle/>
        <a:p>
          <a:endParaRPr lang="en-AU"/>
        </a:p>
      </dgm:t>
    </dgm:pt>
    <dgm:pt modelId="{1ECB4376-5B87-4FE4-80E3-BE86B3E53F05}" type="sibTrans" cxnId="{FFBB43FC-1108-4651-97E1-7E2332C6E703}">
      <dgm:prSet/>
      <dgm:spPr/>
      <dgm:t>
        <a:bodyPr/>
        <a:lstStyle/>
        <a:p>
          <a:endParaRPr lang="en-AU"/>
        </a:p>
      </dgm:t>
    </dgm:pt>
    <dgm:pt modelId="{1934FA50-2687-4F1A-BB00-1720296F5EEA}" type="pres">
      <dgm:prSet presAssocID="{62769539-1C3E-4902-BC4F-7164F171EE2E}" presName="Name0" presStyleCnt="0">
        <dgm:presLayoutVars>
          <dgm:dir/>
          <dgm:resizeHandles val="exact"/>
        </dgm:presLayoutVars>
      </dgm:prSet>
      <dgm:spPr/>
    </dgm:pt>
    <dgm:pt modelId="{07139D33-6918-43F9-94EC-666898127981}" type="pres">
      <dgm:prSet presAssocID="{679CD3AD-F3BE-4764-9E68-34B2FE2D328B}" presName="node" presStyleLbl="node1" presStyleIdx="0" presStyleCnt="3">
        <dgm:presLayoutVars>
          <dgm:bulletEnabled val="1"/>
        </dgm:presLayoutVars>
      </dgm:prSet>
      <dgm:spPr/>
    </dgm:pt>
    <dgm:pt modelId="{BE223C7C-F73E-4E22-BFA3-6C7A3307AAD5}" type="pres">
      <dgm:prSet presAssocID="{1537946E-CC2A-4AD8-B8D1-77B7035B005B}" presName="sibTrans" presStyleLbl="sibTrans2D1" presStyleIdx="0" presStyleCnt="2"/>
      <dgm:spPr/>
    </dgm:pt>
    <dgm:pt modelId="{0FB82419-7BAD-4870-856A-BC829D4AAED0}" type="pres">
      <dgm:prSet presAssocID="{1537946E-CC2A-4AD8-B8D1-77B7035B005B}" presName="connectorText" presStyleLbl="sibTrans2D1" presStyleIdx="0" presStyleCnt="2"/>
      <dgm:spPr/>
    </dgm:pt>
    <dgm:pt modelId="{8F14918E-9581-471F-B3ED-513654EA8368}" type="pres">
      <dgm:prSet presAssocID="{D668C062-D545-44D8-895A-0D0E1F4FF76B}" presName="node" presStyleLbl="node1" presStyleIdx="1" presStyleCnt="3">
        <dgm:presLayoutVars>
          <dgm:bulletEnabled val="1"/>
        </dgm:presLayoutVars>
      </dgm:prSet>
      <dgm:spPr/>
    </dgm:pt>
    <dgm:pt modelId="{72D96D6F-5EC8-406B-A5BC-5E94F5DE1331}" type="pres">
      <dgm:prSet presAssocID="{363BB3C7-7CCC-4A80-A46A-2A581CE94FB6}" presName="sibTrans" presStyleLbl="sibTrans2D1" presStyleIdx="1" presStyleCnt="2"/>
      <dgm:spPr/>
    </dgm:pt>
    <dgm:pt modelId="{8930162B-60BB-4AF0-B768-03A3A22D42B3}" type="pres">
      <dgm:prSet presAssocID="{363BB3C7-7CCC-4A80-A46A-2A581CE94FB6}" presName="connectorText" presStyleLbl="sibTrans2D1" presStyleIdx="1" presStyleCnt="2"/>
      <dgm:spPr/>
    </dgm:pt>
    <dgm:pt modelId="{11A96502-CAE9-4A7B-9865-9A5F52BDE0AA}" type="pres">
      <dgm:prSet presAssocID="{959C2079-C216-4C7A-86C5-015750712CB0}" presName="node" presStyleLbl="node1" presStyleIdx="2" presStyleCnt="3">
        <dgm:presLayoutVars>
          <dgm:bulletEnabled val="1"/>
        </dgm:presLayoutVars>
      </dgm:prSet>
      <dgm:spPr/>
    </dgm:pt>
  </dgm:ptLst>
  <dgm:cxnLst>
    <dgm:cxn modelId="{E1AB3908-94CF-4CDE-B76E-966585201EE9}" srcId="{62769539-1C3E-4902-BC4F-7164F171EE2E}" destId="{679CD3AD-F3BE-4764-9E68-34B2FE2D328B}" srcOrd="0" destOrd="0" parTransId="{7CE36C2A-B358-4ADE-BEB3-6F194455DF04}" sibTransId="{1537946E-CC2A-4AD8-B8D1-77B7035B005B}"/>
    <dgm:cxn modelId="{D7C8C12E-5DD5-46BE-9277-3E022579E6F9}" type="presOf" srcId="{62769539-1C3E-4902-BC4F-7164F171EE2E}" destId="{1934FA50-2687-4F1A-BB00-1720296F5EEA}" srcOrd="0" destOrd="0" presId="urn:microsoft.com/office/officeart/2005/8/layout/process1"/>
    <dgm:cxn modelId="{11660146-C219-4C9C-8042-0DA247D6B7EC}" type="presOf" srcId="{363BB3C7-7CCC-4A80-A46A-2A581CE94FB6}" destId="{8930162B-60BB-4AF0-B768-03A3A22D42B3}" srcOrd="1" destOrd="0" presId="urn:microsoft.com/office/officeart/2005/8/layout/process1"/>
    <dgm:cxn modelId="{3F517874-B207-4837-A36A-2F0C8E5946F8}" type="presOf" srcId="{1537946E-CC2A-4AD8-B8D1-77B7035B005B}" destId="{0FB82419-7BAD-4870-856A-BC829D4AAED0}" srcOrd="1" destOrd="0" presId="urn:microsoft.com/office/officeart/2005/8/layout/process1"/>
    <dgm:cxn modelId="{A82BA959-201C-47F6-B9F7-3DA7CF7EDFDD}" type="presOf" srcId="{363BB3C7-7CCC-4A80-A46A-2A581CE94FB6}" destId="{72D96D6F-5EC8-406B-A5BC-5E94F5DE1331}" srcOrd="0" destOrd="0" presId="urn:microsoft.com/office/officeart/2005/8/layout/process1"/>
    <dgm:cxn modelId="{63CB635A-91EE-4390-B92E-952D35BE73E6}" type="presOf" srcId="{679CD3AD-F3BE-4764-9E68-34B2FE2D328B}" destId="{07139D33-6918-43F9-94EC-666898127981}" srcOrd="0" destOrd="0" presId="urn:microsoft.com/office/officeart/2005/8/layout/process1"/>
    <dgm:cxn modelId="{A65F7B94-3753-48AA-AE44-46F8ECF97D0F}" srcId="{62769539-1C3E-4902-BC4F-7164F171EE2E}" destId="{D668C062-D545-44D8-895A-0D0E1F4FF76B}" srcOrd="1" destOrd="0" parTransId="{CEC9E3A7-8E42-4F9F-844D-2537D2BAAE4F}" sibTransId="{363BB3C7-7CCC-4A80-A46A-2A581CE94FB6}"/>
    <dgm:cxn modelId="{9C9521C6-4341-496F-A61D-C4DDEF25B298}" type="presOf" srcId="{1537946E-CC2A-4AD8-B8D1-77B7035B005B}" destId="{BE223C7C-F73E-4E22-BFA3-6C7A3307AAD5}" srcOrd="0" destOrd="0" presId="urn:microsoft.com/office/officeart/2005/8/layout/process1"/>
    <dgm:cxn modelId="{4DFBD5CC-FEAE-4F23-A6D3-A280564A757C}" type="presOf" srcId="{959C2079-C216-4C7A-86C5-015750712CB0}" destId="{11A96502-CAE9-4A7B-9865-9A5F52BDE0AA}" srcOrd="0" destOrd="0" presId="urn:microsoft.com/office/officeart/2005/8/layout/process1"/>
    <dgm:cxn modelId="{FFBB43FC-1108-4651-97E1-7E2332C6E703}" srcId="{62769539-1C3E-4902-BC4F-7164F171EE2E}" destId="{959C2079-C216-4C7A-86C5-015750712CB0}" srcOrd="2" destOrd="0" parTransId="{ABF736EF-1EAB-43AF-A264-74F5971A3AC6}" sibTransId="{1ECB4376-5B87-4FE4-80E3-BE86B3E53F05}"/>
    <dgm:cxn modelId="{290491FC-B260-41C2-8136-9905CE06D6AE}" type="presOf" srcId="{D668C062-D545-44D8-895A-0D0E1F4FF76B}" destId="{8F14918E-9581-471F-B3ED-513654EA8368}" srcOrd="0" destOrd="0" presId="urn:microsoft.com/office/officeart/2005/8/layout/process1"/>
    <dgm:cxn modelId="{EFD5D677-BFB1-4523-A2A4-588ADF33C526}" type="presParOf" srcId="{1934FA50-2687-4F1A-BB00-1720296F5EEA}" destId="{07139D33-6918-43F9-94EC-666898127981}" srcOrd="0" destOrd="0" presId="urn:microsoft.com/office/officeart/2005/8/layout/process1"/>
    <dgm:cxn modelId="{0C51B08F-CE8A-4D43-B869-4CEFAB130055}" type="presParOf" srcId="{1934FA50-2687-4F1A-BB00-1720296F5EEA}" destId="{BE223C7C-F73E-4E22-BFA3-6C7A3307AAD5}" srcOrd="1" destOrd="0" presId="urn:microsoft.com/office/officeart/2005/8/layout/process1"/>
    <dgm:cxn modelId="{DDA93C76-D204-40A8-AECD-4854B28B09EB}" type="presParOf" srcId="{BE223C7C-F73E-4E22-BFA3-6C7A3307AAD5}" destId="{0FB82419-7BAD-4870-856A-BC829D4AAED0}" srcOrd="0" destOrd="0" presId="urn:microsoft.com/office/officeart/2005/8/layout/process1"/>
    <dgm:cxn modelId="{0ABDED0F-E99C-43C7-9A59-EF48DA61EFD7}" type="presParOf" srcId="{1934FA50-2687-4F1A-BB00-1720296F5EEA}" destId="{8F14918E-9581-471F-B3ED-513654EA8368}" srcOrd="2" destOrd="0" presId="urn:microsoft.com/office/officeart/2005/8/layout/process1"/>
    <dgm:cxn modelId="{E6C8ECFE-FBF4-4BB2-9F14-C262FECA7C5C}" type="presParOf" srcId="{1934FA50-2687-4F1A-BB00-1720296F5EEA}" destId="{72D96D6F-5EC8-406B-A5BC-5E94F5DE1331}" srcOrd="3" destOrd="0" presId="urn:microsoft.com/office/officeart/2005/8/layout/process1"/>
    <dgm:cxn modelId="{D5D2CC18-FD90-4A76-AE7E-DA05CD5E2EBA}" type="presParOf" srcId="{72D96D6F-5EC8-406B-A5BC-5E94F5DE1331}" destId="{8930162B-60BB-4AF0-B768-03A3A22D42B3}" srcOrd="0" destOrd="0" presId="urn:microsoft.com/office/officeart/2005/8/layout/process1"/>
    <dgm:cxn modelId="{9206A67C-E887-442B-8FC2-94B3C2CD5DEF}" type="presParOf" srcId="{1934FA50-2687-4F1A-BB00-1720296F5EEA}" destId="{11A96502-CAE9-4A7B-9865-9A5F52BDE0A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D5516-CA97-4A84-995C-1496A73CA9B7}">
      <dsp:nvSpPr>
        <dsp:cNvPr id="0" name=""/>
        <dsp:cNvSpPr/>
      </dsp:nvSpPr>
      <dsp:spPr>
        <a:xfrm>
          <a:off x="4191007" y="2530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Start a PBI</a:t>
          </a:r>
        </a:p>
      </dsp:txBody>
      <dsp:txXfrm>
        <a:off x="4424764" y="236287"/>
        <a:ext cx="1128680" cy="1128680"/>
      </dsp:txXfrm>
    </dsp:sp>
    <dsp:sp modelId="{B5441971-6EA3-4218-801B-94023FAA159C}">
      <dsp:nvSpPr>
        <dsp:cNvPr id="0" name=""/>
        <dsp:cNvSpPr/>
      </dsp:nvSpPr>
      <dsp:spPr>
        <a:xfrm rot="1799989">
          <a:off x="5804194" y="1124156"/>
          <a:ext cx="423651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>
        <a:off x="5812708" y="1200125"/>
        <a:ext cx="296556" cy="323229"/>
      </dsp:txXfrm>
    </dsp:sp>
    <dsp:sp modelId="{BF13B5E3-5653-494A-884E-17629B52B164}">
      <dsp:nvSpPr>
        <dsp:cNvPr id="0" name=""/>
        <dsp:cNvSpPr/>
      </dsp:nvSpPr>
      <dsp:spPr>
        <a:xfrm>
          <a:off x="6265607" y="1200292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RED</a:t>
          </a:r>
        </a:p>
      </dsp:txBody>
      <dsp:txXfrm>
        <a:off x="6499364" y="1434049"/>
        <a:ext cx="1128680" cy="1128680"/>
      </dsp:txXfrm>
    </dsp:sp>
    <dsp:sp modelId="{3482F9CB-27F0-4892-9BC7-3653C1E70499}">
      <dsp:nvSpPr>
        <dsp:cNvPr id="0" name=""/>
        <dsp:cNvSpPr/>
      </dsp:nvSpPr>
      <dsp:spPr>
        <a:xfrm rot="5400000">
          <a:off x="6851874" y="2914818"/>
          <a:ext cx="423660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>
        <a:off x="6915423" y="2959012"/>
        <a:ext cx="296562" cy="323229"/>
      </dsp:txXfrm>
    </dsp:sp>
    <dsp:sp modelId="{7F768D2D-8AC8-4AFE-AFBA-5004CEE1E105}">
      <dsp:nvSpPr>
        <dsp:cNvPr id="0" name=""/>
        <dsp:cNvSpPr/>
      </dsp:nvSpPr>
      <dsp:spPr>
        <a:xfrm>
          <a:off x="6265607" y="3595846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Analyse existing logic</a:t>
          </a:r>
        </a:p>
      </dsp:txBody>
      <dsp:txXfrm>
        <a:off x="6499364" y="3829603"/>
        <a:ext cx="1128680" cy="1128680"/>
      </dsp:txXfrm>
    </dsp:sp>
    <dsp:sp modelId="{3FAAB1E5-5E47-4FA0-9BDE-752A205DA3EC}">
      <dsp:nvSpPr>
        <dsp:cNvPr id="0" name=""/>
        <dsp:cNvSpPr/>
      </dsp:nvSpPr>
      <dsp:spPr>
        <a:xfrm rot="9000011">
          <a:off x="5824962" y="4717472"/>
          <a:ext cx="423651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 rot="10800000">
        <a:off x="5943543" y="4793441"/>
        <a:ext cx="296556" cy="323229"/>
      </dsp:txXfrm>
    </dsp:sp>
    <dsp:sp modelId="{027F6014-4FE5-45BB-9DC7-9A68DB17E74B}">
      <dsp:nvSpPr>
        <dsp:cNvPr id="0" name=""/>
        <dsp:cNvSpPr/>
      </dsp:nvSpPr>
      <dsp:spPr>
        <a:xfrm>
          <a:off x="4191007" y="4793608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GREEN</a:t>
          </a:r>
        </a:p>
      </dsp:txBody>
      <dsp:txXfrm>
        <a:off x="4424764" y="5027365"/>
        <a:ext cx="1128680" cy="1128680"/>
      </dsp:txXfrm>
    </dsp:sp>
    <dsp:sp modelId="{D0E0ABDC-D7A7-4B97-A8DE-A26D1F1F48C8}">
      <dsp:nvSpPr>
        <dsp:cNvPr id="0" name=""/>
        <dsp:cNvSpPr/>
      </dsp:nvSpPr>
      <dsp:spPr>
        <a:xfrm rot="12579722">
          <a:off x="3729881" y="4729581"/>
          <a:ext cx="436779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 rot="10800000">
        <a:off x="3852330" y="4869747"/>
        <a:ext cx="305745" cy="323229"/>
      </dsp:txXfrm>
    </dsp:sp>
    <dsp:sp modelId="{C1085175-6AB8-48DA-B18B-F012AC6BA18D}">
      <dsp:nvSpPr>
        <dsp:cNvPr id="0" name=""/>
        <dsp:cNvSpPr/>
      </dsp:nvSpPr>
      <dsp:spPr>
        <a:xfrm>
          <a:off x="2087858" y="3595840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REFACTOR</a:t>
          </a:r>
        </a:p>
      </dsp:txBody>
      <dsp:txXfrm>
        <a:off x="2321615" y="3829597"/>
        <a:ext cx="1128680" cy="1128680"/>
      </dsp:txXfrm>
    </dsp:sp>
    <dsp:sp modelId="{52424A4F-339D-4250-A070-3AB7F9080ABB}">
      <dsp:nvSpPr>
        <dsp:cNvPr id="0" name=""/>
        <dsp:cNvSpPr/>
      </dsp:nvSpPr>
      <dsp:spPr>
        <a:xfrm rot="16200000">
          <a:off x="2674128" y="2938799"/>
          <a:ext cx="423653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>
        <a:off x="2737676" y="3110090"/>
        <a:ext cx="296557" cy="323229"/>
      </dsp:txXfrm>
    </dsp:sp>
    <dsp:sp modelId="{0D93D805-74A5-4F7F-84F5-BC6374C4C9CB}">
      <dsp:nvSpPr>
        <dsp:cNvPr id="0" name=""/>
        <dsp:cNvSpPr/>
      </dsp:nvSpPr>
      <dsp:spPr>
        <a:xfrm>
          <a:off x="2087858" y="1200299"/>
          <a:ext cx="1596194" cy="1596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Merge</a:t>
          </a:r>
        </a:p>
      </dsp:txBody>
      <dsp:txXfrm>
        <a:off x="2321615" y="1434056"/>
        <a:ext cx="1128680" cy="1128680"/>
      </dsp:txXfrm>
    </dsp:sp>
    <dsp:sp modelId="{81DBF14B-3F57-4049-AC43-2FB7B1429095}">
      <dsp:nvSpPr>
        <dsp:cNvPr id="0" name=""/>
        <dsp:cNvSpPr/>
      </dsp:nvSpPr>
      <dsp:spPr>
        <a:xfrm rot="19820278">
          <a:off x="3708398" y="1136271"/>
          <a:ext cx="436779" cy="538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/>
        </a:p>
      </dsp:txBody>
      <dsp:txXfrm>
        <a:off x="3716983" y="1276437"/>
        <a:ext cx="305745" cy="323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39D33-6918-43F9-94EC-666898127981}">
      <dsp:nvSpPr>
        <dsp:cNvPr id="0" name=""/>
        <dsp:cNvSpPr/>
      </dsp:nvSpPr>
      <dsp:spPr>
        <a:xfrm>
          <a:off x="6808" y="2096686"/>
          <a:ext cx="2035100" cy="1221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Transaction Script</a:t>
          </a:r>
        </a:p>
      </dsp:txBody>
      <dsp:txXfrm>
        <a:off x="42572" y="2132450"/>
        <a:ext cx="1963572" cy="1149532"/>
      </dsp:txXfrm>
    </dsp:sp>
    <dsp:sp modelId="{BE223C7C-F73E-4E22-BFA3-6C7A3307AAD5}">
      <dsp:nvSpPr>
        <dsp:cNvPr id="0" name=""/>
        <dsp:cNvSpPr/>
      </dsp:nvSpPr>
      <dsp:spPr>
        <a:xfrm>
          <a:off x="2245419" y="2454864"/>
          <a:ext cx="431441" cy="504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2245419" y="2555805"/>
        <a:ext cx="302009" cy="302822"/>
      </dsp:txXfrm>
    </dsp:sp>
    <dsp:sp modelId="{8F14918E-9581-471F-B3ED-513654EA8368}">
      <dsp:nvSpPr>
        <dsp:cNvPr id="0" name=""/>
        <dsp:cNvSpPr/>
      </dsp:nvSpPr>
      <dsp:spPr>
        <a:xfrm>
          <a:off x="2855949" y="2096686"/>
          <a:ext cx="2035100" cy="1221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Service Layer</a:t>
          </a:r>
        </a:p>
      </dsp:txBody>
      <dsp:txXfrm>
        <a:off x="2891713" y="2132450"/>
        <a:ext cx="1963572" cy="1149532"/>
      </dsp:txXfrm>
    </dsp:sp>
    <dsp:sp modelId="{72D96D6F-5EC8-406B-A5BC-5E94F5DE1331}">
      <dsp:nvSpPr>
        <dsp:cNvPr id="0" name=""/>
        <dsp:cNvSpPr/>
      </dsp:nvSpPr>
      <dsp:spPr>
        <a:xfrm>
          <a:off x="5094560" y="2454864"/>
          <a:ext cx="431441" cy="504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5094560" y="2555805"/>
        <a:ext cx="302009" cy="302822"/>
      </dsp:txXfrm>
    </dsp:sp>
    <dsp:sp modelId="{11A96502-CAE9-4A7B-9865-9A5F52BDE0AA}">
      <dsp:nvSpPr>
        <dsp:cNvPr id="0" name=""/>
        <dsp:cNvSpPr/>
      </dsp:nvSpPr>
      <dsp:spPr>
        <a:xfrm>
          <a:off x="5705090" y="2096686"/>
          <a:ext cx="2035100" cy="1221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Domain Driven Design</a:t>
          </a:r>
        </a:p>
      </dsp:txBody>
      <dsp:txXfrm>
        <a:off x="5740854" y="2132450"/>
        <a:ext cx="1963572" cy="114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7A5656-E984-E303-97B8-EC6D0121C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DDCCC-99B7-024D-788E-AD2DE4A81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F20AA-5BD3-47C7-A57A-7ECC7653AE1D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D5BF1-46A6-4CB7-82B1-C86B5BFBA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0054-9771-179E-2DA6-AE0456B5B3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86C13-2909-4A95-8992-D40E67269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ECE6D-27B7-41F9-8E59-3A9EAAA53C79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1616-9401-4097-B79A-5FA750F95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16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 fact,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var(--bs-font-sans-serif)"/>
                <a:hlinkClick r:id="rId3"/>
              </a:rPr>
              <a:t>as early as 2015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Jimmy was talking about SOLID Architecture which is essentially the same thing. It had a few key points (from his slides):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key points of the SOLID architecture were really applying the principals to achieve a highly cohesive codebase in regard to the Domain specific code (SRP, ISP).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Domain specific code was then extended (OCP) via cross-cutting concerns - like authentication, authorization &amp; generic logging.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lot of the outcomes from this talk to me, was allowing a simpler architecture for what matters most - the Domain. The most important thing in software, is that it works. The architecture that allows you to deliver features quickly, is the best architecture for you.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60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Darker the green the more risk/reuse.</a:t>
            </a:r>
          </a:p>
          <a:p>
            <a:r>
              <a:rPr lang="en-AU" dirty="0"/>
              <a:t>More risk, probably want more testing</a:t>
            </a:r>
          </a:p>
          <a:p>
            <a:endParaRPr lang="en-AU" dirty="0"/>
          </a:p>
          <a:p>
            <a:r>
              <a:rPr lang="en-AU" dirty="0"/>
              <a:t>Dependencies flow inwards, so does code as you refactor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5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  <a:t>Organizes business logic by procedures where each procedure handles a single request from the presentation.</a:t>
            </a:r>
          </a:p>
          <a:p>
            <a:pPr algn="l" fontAlgn="base"/>
            <a:r>
              <a:rPr lang="en-US" b="0" i="0" dirty="0">
                <a:solidFill>
                  <a:srgbClr val="303633"/>
                </a:solidFill>
                <a:effectLst/>
                <a:latin typeface="Lora" pitchFamily="2" charset="0"/>
              </a:rPr>
              <a:t>A Transaction Script organizes all this logic primarily as a single procedure, making calls directly to the database or through a thin database wrapper. Each transaction will have its own Transaction Script, although common subtasks can be broken into </a:t>
            </a:r>
            <a:r>
              <a:rPr lang="en-US" b="0" i="0" dirty="0" err="1">
                <a:solidFill>
                  <a:srgbClr val="303633"/>
                </a:solidFill>
                <a:effectLst/>
                <a:latin typeface="Lora" pitchFamily="2" charset="0"/>
              </a:rPr>
              <a:t>subprocedures</a:t>
            </a:r>
            <a:r>
              <a:rPr lang="en-US" b="0" i="0" dirty="0">
                <a:solidFill>
                  <a:srgbClr val="303633"/>
                </a:solidFill>
                <a:effectLst/>
                <a:latin typeface="Lora" pitchFamily="2" charset="0"/>
              </a:rPr>
              <a:t>.</a:t>
            </a:r>
          </a:p>
          <a:p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14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7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99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40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While some </a:t>
            </a:r>
            <a:r>
              <a:rPr lang="en-AU" dirty="0" err="1"/>
              <a:t>arhcitectures</a:t>
            </a:r>
            <a:r>
              <a:rPr lang="en-AU" dirty="0"/>
              <a:t> use technical concern with dependencies flowing </a:t>
            </a:r>
            <a:r>
              <a:rPr lang="en-AU" dirty="0" err="1"/>
              <a:t>innerwards</a:t>
            </a:r>
            <a:r>
              <a:rPr lang="en-AU" dirty="0"/>
              <a:t>, a nice way is to think of VSA as logic/locality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13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While some </a:t>
            </a:r>
            <a:r>
              <a:rPr lang="en-AU" dirty="0" err="1"/>
              <a:t>arhcitectures</a:t>
            </a:r>
            <a:r>
              <a:rPr lang="en-AU" dirty="0"/>
              <a:t> use technical concern with dependencies flowing </a:t>
            </a:r>
            <a:r>
              <a:rPr lang="en-AU" dirty="0" err="1"/>
              <a:t>innerwards</a:t>
            </a:r>
            <a:r>
              <a:rPr lang="en-AU" dirty="0"/>
              <a:t>, a nice way is to think of VSA as logic/locality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07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While some </a:t>
            </a:r>
            <a:r>
              <a:rPr lang="en-AU" dirty="0" err="1"/>
              <a:t>arhcitectures</a:t>
            </a:r>
            <a:r>
              <a:rPr lang="en-AU" dirty="0"/>
              <a:t> use technical concern with dependencies flowing </a:t>
            </a:r>
            <a:r>
              <a:rPr lang="en-AU" dirty="0" err="1"/>
              <a:t>innerwards</a:t>
            </a:r>
            <a:r>
              <a:rPr lang="en-AU" dirty="0"/>
              <a:t>, a nice way is to think of VSA as logic/locality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07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Darker the green the more risk/reuse.</a:t>
            </a:r>
          </a:p>
          <a:p>
            <a:r>
              <a:rPr lang="en-AU" dirty="0"/>
              <a:t>More risk, probably want more testing</a:t>
            </a:r>
          </a:p>
          <a:p>
            <a:endParaRPr lang="en-AU" dirty="0"/>
          </a:p>
          <a:p>
            <a:r>
              <a:rPr lang="en-AU" dirty="0"/>
              <a:t>Dependencies flow inwards, so does code as you refactor</a:t>
            </a:r>
          </a:p>
          <a:p>
            <a:endParaRPr lang="en-AU" dirty="0"/>
          </a:p>
          <a:p>
            <a:r>
              <a:rPr lang="en-AU" dirty="0"/>
              <a:t>Decorator pattern is the OCP part of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73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8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 fact,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var(--bs-font-sans-serif)"/>
                <a:hlinkClick r:id="rId3"/>
              </a:rPr>
              <a:t>as early as 2015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Jimmy was talking about SOLID Architecture which is essentially the same thing. It had a few key points (from his slides):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key points of the SOLID architecture were really applying the principals to achieve a highly cohesive codebase in regard to the Domain specific code (SRP, ISP).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Domain specific code was then extended (OCP) via cross-cutting concerns - like authentication, authorization &amp; generic logging.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lot of the outcomes from this talk to me, was allowing a simpler architecture for what matters most - the Domain. The most important thing in software, is that it works. The architecture that allows you to deliver features quickly, is the best architecture for you.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86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 fact,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var(--bs-font-sans-serif)"/>
                <a:hlinkClick r:id="rId3"/>
              </a:rPr>
              <a:t>as early as 2015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Jimmy was talking about SOLID Architecture which is essentially the same thing. It had a few key points (from his slides):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key points of the SOLID architecture were really applying the principals to achieve a highly cohesive codebase in regard to the Domain specific code (SRP, ISP).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Domain specific code was then extended (OCP) via cross-cutting concerns - like authentication, authorization &amp; generic logging.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lot of the outcomes from this talk to me, was allowing a simpler architecture for what matters most - the Domain. The most important thing in software, is that it works. The architecture that allows you to deliver features quickly, is the best architecture for you.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9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2401-600C-5555-8417-B06347F4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90BEA-865C-B737-A125-7DC0D363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F97B-7EAD-01DC-C4F8-7D93E0DC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7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7EAE-4D04-10B3-80C6-93D47251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D9587-A7E4-BDA5-CD8A-A259B8FA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E34D-DF38-AC2E-C15D-2090ECF0D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DE0BD-01B3-8FC5-9151-CDBB0475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E992D-3A32-42AA-AC94-836F68A07B48}" type="datetimeFigureOut">
              <a:rPr lang="en-AU" smtClean="0"/>
              <a:t>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B907-B4D8-BD72-3750-983354E3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EC42-4210-B08E-38DC-EF582F01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B57F6C-C62D-4887-A5CE-1128293B8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0ECF-4990-3E04-3B0B-9975C162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6FBA-A37B-30D6-EBDB-1B79F2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3110-C9FD-8D6B-6515-8AC74193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8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F01-F632-2715-DB9C-D03CADD7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729C-1A6D-778A-3AD6-CCF643B5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7AA2-D0BE-37ED-606C-E518BB23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5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2441-C44C-391F-CD83-18FFCBA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03C3-4D23-6A65-2D10-B3636B664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0245-9EEA-618B-B546-79102734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30DCB-7DE9-00D1-EFBC-0E1F133D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8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EB28-B05F-E63E-B7C1-55139FF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D07E-987D-5430-7061-2973713A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C766-B30C-7B2C-2FDA-EA877331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C732C-D19A-6D5C-D8AE-92937DF0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94E16-DE24-6B1E-F7DA-22C1D0424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1BEE-F56A-48CA-7D29-E9E1D3A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9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C4A-AB6C-D6D6-EF07-DA150E67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516B-8E7D-BAD0-DD32-89211D41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8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E1604-83C2-97C5-27B4-356B0F2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42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12C9E8-1F1A-7297-4D21-8A259828C0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AA8755-31DE-7D34-6471-46EFE2EF41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600"/>
            <a:ext cx="12192000" cy="67564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22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88EF-1757-A601-63C1-AA13DFAE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A4FE-E0A4-BE30-0830-1F5398ED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FEC1-4C70-1E2C-ECE8-64AD3C40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1AD6-D9E2-66BF-9B51-5922713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8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C13F8-2549-C190-5894-D825E78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49D6-E985-EA96-C321-F33AF4F4F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F04D-E584-266E-E551-5C7B2E73B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34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parker.dev/tags/vertical-slice-architecture" TargetMode="External"/><Relationship Id="rId2" Type="http://schemas.openxmlformats.org/officeDocument/2006/relationships/hyperlink" Target="https://github.com/Hona/VerticalSliceArchitecture.Samples.EventSourcingMartenD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esome-architecture.com/vertical-slice-architecture/" TargetMode="External"/><Relationship Id="rId4" Type="http://schemas.openxmlformats.org/officeDocument/2006/relationships/hyperlink" Target="https://www.jimmybogard.com/vertical-slice-architectur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mmybogard.com/vertical-slice-architec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B0B-0674-6B7B-5576-4A69DEE6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234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Vertical Slice Architecture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0CB8B-2B65-8A33-D962-1186F454BF98}"/>
              </a:ext>
            </a:extLst>
          </p:cNvPr>
          <p:cNvSpPr txBox="1">
            <a:spLocks/>
          </p:cNvSpPr>
          <p:nvPr/>
        </p:nvSpPr>
        <p:spPr>
          <a:xfrm>
            <a:off x="0" y="285483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Zero to Hero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611B4-C08B-29F5-9C38-2DC2FB740292}"/>
              </a:ext>
            </a:extLst>
          </p:cNvPr>
          <p:cNvSpPr txBox="1">
            <a:spLocks/>
          </p:cNvSpPr>
          <p:nvPr/>
        </p:nvSpPr>
        <p:spPr>
          <a:xfrm>
            <a:off x="0" y="4475751"/>
            <a:ext cx="12192000" cy="120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Brisbane .NET UG | October 2024</a:t>
            </a:r>
            <a:endParaRPr lang="en-AU" sz="2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6008E66-F295-F3A2-153A-9C273145C90D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F8A46-FFD1-C4AD-F17A-BBE67483A1A4}"/>
              </a:ext>
            </a:extLst>
          </p:cNvPr>
          <p:cNvSpPr/>
          <p:nvPr/>
        </p:nvSpPr>
        <p:spPr>
          <a:xfrm>
            <a:off x="9962147" y="391026"/>
            <a:ext cx="3037974" cy="30379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7F427-358F-8D4B-B828-69C21A34A63C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4499AB-22AF-3C42-0928-A2302763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1624012"/>
            <a:ext cx="55340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8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71A6DC-A881-1295-D594-102C5A66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95500"/>
            <a:ext cx="8734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AC56193-84EF-9553-9AAC-9A469A311A43}"/>
              </a:ext>
            </a:extLst>
          </p:cNvPr>
          <p:cNvGrpSpPr/>
          <p:nvPr/>
        </p:nvGrpSpPr>
        <p:grpSpPr>
          <a:xfrm>
            <a:off x="2745976" y="1061247"/>
            <a:ext cx="5979289" cy="5669753"/>
            <a:chOff x="879076" y="172242"/>
            <a:chExt cx="6869113" cy="65135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E148A3-A6A1-F054-4693-90A624F7D773}"/>
                </a:ext>
              </a:extLst>
            </p:cNvPr>
            <p:cNvSpPr/>
            <p:nvPr/>
          </p:nvSpPr>
          <p:spPr>
            <a:xfrm>
              <a:off x="879076" y="172242"/>
              <a:ext cx="6869113" cy="651351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Domain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6567F71-B09B-2F9C-4F2D-6C5F402C5E08}"/>
                </a:ext>
              </a:extLst>
            </p:cNvPr>
            <p:cNvSpPr/>
            <p:nvPr/>
          </p:nvSpPr>
          <p:spPr>
            <a:xfrm>
              <a:off x="2067320" y="1182686"/>
              <a:ext cx="4492625" cy="44926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Domain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B13A6E-BAA9-2188-C1B2-43A17AAEAFA4}"/>
                </a:ext>
              </a:extLst>
            </p:cNvPr>
            <p:cNvSpPr/>
            <p:nvPr/>
          </p:nvSpPr>
          <p:spPr>
            <a:xfrm>
              <a:off x="3205557" y="2320923"/>
              <a:ext cx="2216150" cy="2216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0AB31-D029-FC0D-1AAD-7A1ACDBB55CB}"/>
                </a:ext>
              </a:extLst>
            </p:cNvPr>
            <p:cNvSpPr txBox="1"/>
            <p:nvPr/>
          </p:nvSpPr>
          <p:spPr>
            <a:xfrm>
              <a:off x="3691332" y="3244332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B3850A-E5F4-1716-730E-DDBBBE6C1F2C}"/>
                </a:ext>
              </a:extLst>
            </p:cNvPr>
            <p:cNvSpPr txBox="1"/>
            <p:nvPr/>
          </p:nvSpPr>
          <p:spPr>
            <a:xfrm>
              <a:off x="3691332" y="1669134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1783C-5FEA-C013-CCC7-5CD0BA35A300}"/>
                </a:ext>
              </a:extLst>
            </p:cNvPr>
            <p:cNvSpPr txBox="1"/>
            <p:nvPr/>
          </p:nvSpPr>
          <p:spPr>
            <a:xfrm>
              <a:off x="3608783" y="341121"/>
              <a:ext cx="1409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Use Cases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790F62-1E15-266A-4D2E-BD0B308EBCE5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32" y="1080749"/>
              <a:ext cx="0" cy="486448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BAE732-25D2-380E-9EB0-DE4EA903BE7A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32" y="2195510"/>
              <a:ext cx="0" cy="486448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29DA0-7E0D-3D08-A009-402F1EE7417F}"/>
              </a:ext>
            </a:extLst>
          </p:cNvPr>
          <p:cNvSpPr/>
          <p:nvPr/>
        </p:nvSpPr>
        <p:spPr>
          <a:xfrm>
            <a:off x="10793903" y="1061247"/>
            <a:ext cx="1182194" cy="5669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Cross cutting concerns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DAAB5-1F8C-B4D2-02B5-36B1041D4AF9}"/>
              </a:ext>
            </a:extLst>
          </p:cNvPr>
          <p:cNvCxnSpPr>
            <a:cxnSpLocks/>
          </p:cNvCxnSpPr>
          <p:nvPr/>
        </p:nvCxnSpPr>
        <p:spPr>
          <a:xfrm flipH="1">
            <a:off x="8826500" y="3862115"/>
            <a:ext cx="1739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5C92FF-E079-57C7-653C-F1A56A05F68D}"/>
              </a:ext>
            </a:extLst>
          </p:cNvPr>
          <p:cNvSpPr txBox="1"/>
          <p:nvPr/>
        </p:nvSpPr>
        <p:spPr>
          <a:xfrm>
            <a:off x="9054736" y="3474245"/>
            <a:ext cx="14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Decorator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ACA1A-97FC-58E4-0C03-6CC678C7A28E}"/>
              </a:ext>
            </a:extLst>
          </p:cNvPr>
          <p:cNvSpPr txBox="1"/>
          <p:nvPr/>
        </p:nvSpPr>
        <p:spPr>
          <a:xfrm>
            <a:off x="343540" y="196877"/>
            <a:ext cx="117383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>
                <a:solidFill>
                  <a:schemeClr val="accent2"/>
                </a:solidFill>
                <a:latin typeface="+mj-lt"/>
              </a:rPr>
              <a:t>Vertical Slice Architecture</a:t>
            </a:r>
            <a:endParaRPr lang="en-AU" sz="4400" dirty="0">
              <a:latin typeface="+mj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2EA136D-14C1-CE06-54BF-1CC081D9E0A5}"/>
              </a:ext>
            </a:extLst>
          </p:cNvPr>
          <p:cNvSpPr txBox="1">
            <a:spLocks/>
          </p:cNvSpPr>
          <p:nvPr/>
        </p:nvSpPr>
        <p:spPr>
          <a:xfrm>
            <a:off x="288534" y="1558871"/>
            <a:ext cx="2356207" cy="4200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var(--bs-font-sans-serif)"/>
              </a:rPr>
              <a:t>Legend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FFFFFF"/>
                </a:solidFill>
                <a:latin typeface="var(--bs-font-sans-serif)"/>
              </a:rPr>
              <a:t>Darker </a:t>
            </a:r>
            <a:r>
              <a:rPr lang="en-US" sz="2400" dirty="0">
                <a:solidFill>
                  <a:srgbClr val="FFFFFF"/>
                </a:solidFill>
                <a:latin typeface="var(--bs-font-sans-serif)"/>
                <a:sym typeface="Wingdings" panose="05000000000000000000" pitchFamily="2" charset="2"/>
              </a:rPr>
              <a:t> wider scope of risk 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FFFFFF"/>
                </a:solidFill>
                <a:effectLst/>
                <a:latin typeface="var(--bs-font-sans-serif)"/>
                <a:sym typeface="Wingdings" panose="05000000000000000000" pitchFamily="2" charset="2"/>
              </a:rPr>
              <a:t>Lighter  </a:t>
            </a:r>
            <a:r>
              <a:rPr lang="en-US" sz="2400" dirty="0">
                <a:solidFill>
                  <a:srgbClr val="FFFFFF"/>
                </a:solidFill>
                <a:latin typeface="var(--bs-font-sans-serif)"/>
                <a:sym typeface="Wingdings" panose="05000000000000000000" pitchFamily="2" charset="2"/>
              </a:rPr>
              <a:t>smaller scope of risk</a:t>
            </a:r>
            <a:endParaRPr lang="en-US" sz="2400" i="0" dirty="0">
              <a:solidFill>
                <a:srgbClr val="FFFFFF"/>
              </a:solidFill>
              <a:effectLst/>
              <a:latin typeface="var(--bs-font-sans-serif)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var(--bs-font-sans-serif)"/>
            </a:endParaRPr>
          </a:p>
        </p:txBody>
      </p:sp>
    </p:spTree>
    <p:extLst>
      <p:ext uri="{BB962C8B-B14F-4D97-AF65-F5344CB8AC3E}">
        <p14:creationId xmlns:p14="http://schemas.microsoft.com/office/powerpoint/2010/main" val="401494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ADD-8E04-B7AD-B7C0-5FF1E5B6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716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Minimize coupling between slices and maximize coupling in a slice.</a:t>
            </a:r>
            <a:endParaRPr lang="en-AU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3665E-6D49-BA2E-5E56-2B66E4BEF901}"/>
              </a:ext>
            </a:extLst>
          </p:cNvPr>
          <p:cNvSpPr txBox="1">
            <a:spLocks/>
          </p:cNvSpPr>
          <p:nvPr/>
        </p:nvSpPr>
        <p:spPr>
          <a:xfrm>
            <a:off x="838200" y="2819400"/>
            <a:ext cx="9829800" cy="3744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AU" sz="2400" b="0" i="0" dirty="0">
                <a:solidFill>
                  <a:srgbClr val="FFFFFF"/>
                </a:solidFill>
                <a:effectLst/>
                <a:latin typeface="var(--bs-font-sans-serif)"/>
              </a:rPr>
              <a:t>✅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Use EF Core directly in a use case</a:t>
            </a:r>
          </a:p>
          <a:p>
            <a:pPr marL="0" indent="0" algn="l">
              <a:buNone/>
            </a:pPr>
            <a:r>
              <a:rPr lang="en-AU" sz="2400" b="0" i="0" dirty="0">
                <a:solidFill>
                  <a:srgbClr val="FFFFFF"/>
                </a:solidFill>
                <a:effectLst/>
                <a:latin typeface="var(--bs-font-sans-serif)"/>
              </a:rPr>
              <a:t>✅ Repeat code between use cases (not logic)</a:t>
            </a:r>
          </a:p>
          <a:p>
            <a:pPr marL="0" indent="0" algn="l">
              <a:buNone/>
            </a:pPr>
            <a:r>
              <a:rPr lang="en-AU" sz="2400" dirty="0">
                <a:solidFill>
                  <a:srgbClr val="FFFFFF"/>
                </a:solidFill>
                <a:latin typeface="var(--bs-font-sans-serif)"/>
              </a:rPr>
              <a:t>✅ Infrastructure unaware &amp; pure Domain</a:t>
            </a:r>
          </a:p>
          <a:p>
            <a:pPr marL="0" indent="0" algn="l">
              <a:buNone/>
            </a:pPr>
            <a:r>
              <a:rPr lang="en-AU" sz="2400" b="0" i="0" dirty="0">
                <a:solidFill>
                  <a:srgbClr val="FFFFFF"/>
                </a:solidFill>
                <a:effectLst/>
                <a:latin typeface="var(--bs-font-sans-serif)"/>
              </a:rPr>
              <a:t>✅ Minimal abstraction/</a:t>
            </a:r>
            <a:r>
              <a:rPr lang="en-AU" sz="2400" b="0" i="0" dirty="0" err="1">
                <a:solidFill>
                  <a:srgbClr val="FFFFFF"/>
                </a:solidFill>
                <a:effectLst/>
                <a:latin typeface="var(--bs-font-sans-serif)"/>
              </a:rPr>
              <a:t>defactored</a:t>
            </a:r>
            <a:r>
              <a:rPr lang="en-AU" sz="2400" b="0" i="0" dirty="0">
                <a:solidFill>
                  <a:srgbClr val="FFFFFF"/>
                </a:solidFill>
                <a:effectLst/>
                <a:latin typeface="var(--bs-font-sans-serif)"/>
              </a:rPr>
              <a:t> use cases – YAGNI!</a:t>
            </a:r>
          </a:p>
          <a:p>
            <a:pPr marL="0" indent="0" algn="l">
              <a:buNone/>
            </a:pPr>
            <a:r>
              <a:rPr lang="en-AU" sz="2400" dirty="0">
                <a:solidFill>
                  <a:srgbClr val="FFFFFF"/>
                </a:solidFill>
                <a:latin typeface="var(--bs-font-sans-serif)"/>
              </a:rPr>
              <a:t>✅ Pragmatic response to duplication – small services with minimal coupling</a:t>
            </a:r>
          </a:p>
          <a:p>
            <a:pPr marL="0" indent="0" algn="l">
              <a:buNone/>
            </a:pPr>
            <a:r>
              <a:rPr lang="en-AU" sz="2400" dirty="0">
                <a:solidFill>
                  <a:srgbClr val="FFFFFF"/>
                </a:solidFill>
                <a:latin typeface="var(--bs-font-sans-serif)"/>
              </a:rPr>
              <a:t>❌ </a:t>
            </a:r>
            <a:r>
              <a:rPr lang="en-AU" sz="2400" dirty="0" err="1">
                <a:solidFill>
                  <a:srgbClr val="FFFFFF"/>
                </a:solidFill>
                <a:latin typeface="var(--bs-font-sans-serif)"/>
              </a:rPr>
              <a:t>DbContext</a:t>
            </a:r>
            <a:r>
              <a:rPr lang="en-AU" sz="2400" dirty="0">
                <a:solidFill>
                  <a:srgbClr val="FFFFFF"/>
                </a:solidFill>
                <a:latin typeface="var(--bs-font-sans-serif)"/>
              </a:rPr>
              <a:t> per Use Case</a:t>
            </a:r>
          </a:p>
          <a:p>
            <a:pPr marL="0" indent="0" algn="l">
              <a:buNone/>
            </a:pPr>
            <a:r>
              <a:rPr lang="en-AU" sz="2400" dirty="0">
                <a:solidFill>
                  <a:srgbClr val="FFFFFF"/>
                </a:solidFill>
                <a:latin typeface="var(--bs-font-sans-serif)"/>
              </a:rPr>
              <a:t>❌ Share NO code at all for VSA purity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var(--bs-font-sans-serif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F39ECB-0BC2-836C-E390-56AA89322AA2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CB-7499-3DD8-317D-27AF5A3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Typical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991-17F9-5FB1-717E-F01A31E1E0F4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0440A-AEA7-BB95-D04C-F64E698CDC8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7174F-43E4-7A11-4A3A-E145266522BD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73025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Highly opinionated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var(--bs-font-sans-serif)"/>
              </a:rPr>
              <a:t>Highly abstracted*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Static -</a:t>
            </a:r>
            <a:r>
              <a:rPr lang="en-US" dirty="0">
                <a:solidFill>
                  <a:srgbClr val="FFFFFF"/>
                </a:solidFill>
                <a:latin typeface="var(--bs-font-sans-serif)"/>
              </a:rPr>
              <a:t> i.e., all code must follow a single blueprint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Technical at heart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var(--bs-font-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var(--bs-font-sans-serif)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F8DA3D-A2B6-6CD8-4750-7984AED2BBFC}"/>
              </a:ext>
            </a:extLst>
          </p:cNvPr>
          <p:cNvSpPr/>
          <p:nvPr/>
        </p:nvSpPr>
        <p:spPr>
          <a:xfrm>
            <a:off x="10254247" y="2307139"/>
            <a:ext cx="3037974" cy="30379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CDF3B-A65B-0EF0-4246-C588DBC709B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02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CB-7499-3DD8-317D-27AF5A3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Whereas VSA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991-17F9-5FB1-717E-F01A31E1E0F4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0440A-AEA7-BB95-D04C-F64E698CDC8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7174F-43E4-7A11-4A3A-E145266522BD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73025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Highly opinionated in development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Empowers developers to abstract the right amount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Dynamic – code starts in a use case, and potentially moves all the way to a Domain</a:t>
            </a:r>
            <a:endParaRPr lang="en-US" dirty="0">
              <a:solidFill>
                <a:srgbClr val="FFFFFF"/>
              </a:solidFill>
              <a:latin typeface="var(--bs-font-sans-serif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Business logic focused/value driven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F8DA3D-A2B6-6CD8-4750-7984AED2BBFC}"/>
              </a:ext>
            </a:extLst>
          </p:cNvPr>
          <p:cNvSpPr/>
          <p:nvPr/>
        </p:nvSpPr>
        <p:spPr>
          <a:xfrm>
            <a:off x="10254247" y="2307139"/>
            <a:ext cx="3037974" cy="30379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A795E-FC97-FA3F-4025-EEEC6C9F5378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0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DACA1A-97FC-58E4-0C03-6CC678C7A28E}"/>
              </a:ext>
            </a:extLst>
          </p:cNvPr>
          <p:cNvSpPr txBox="1"/>
          <p:nvPr/>
        </p:nvSpPr>
        <p:spPr>
          <a:xfrm>
            <a:off x="673741" y="2367171"/>
            <a:ext cx="39744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>
                <a:solidFill>
                  <a:schemeClr val="accent2"/>
                </a:solidFill>
                <a:latin typeface="+mj-lt"/>
              </a:rPr>
              <a:t>VSA</a:t>
            </a:r>
          </a:p>
          <a:p>
            <a:r>
              <a:rPr lang="en-AU" sz="4400" b="1" dirty="0">
                <a:solidFill>
                  <a:schemeClr val="accent2"/>
                </a:solidFill>
                <a:latin typeface="+mj-lt"/>
              </a:rPr>
              <a:t>Development loop</a:t>
            </a:r>
            <a:endParaRPr lang="en-AU" sz="4400" dirty="0">
              <a:latin typeface="+mj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53FE99-660E-F125-80FF-F969F5BF3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368395"/>
              </p:ext>
            </p:extLst>
          </p:nvPr>
        </p:nvGraphicFramePr>
        <p:xfrm>
          <a:off x="3352800" y="364066"/>
          <a:ext cx="9921110" cy="639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7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8D5516-CA97-4A84-995C-1496A73CA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441971-6EA3-4218-801B-94023FAA1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13B5E3-5653-494A-884E-17629B52B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82F9CB-27F0-4892-9BC7-3653C1E70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768D2D-8AC8-4AFE-AFBA-5004CEE1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AAB1E5-5E47-4FA0-9BDE-752A205DA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7F6014-4FE5-45BB-9DC7-9A68DB17E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0E0ABDC-D7A7-4B97-A8DE-A26D1F1F4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085175-6AB8-48DA-B18B-F012AC6BA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424A4F-339D-4250-A070-3AB7F9080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93D805-74A5-4F7F-84F5-BC6374C4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DBF14B-3F57-4049-AC43-2FB7B1429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DACA1A-97FC-58E4-0C03-6CC678C7A28E}"/>
              </a:ext>
            </a:extLst>
          </p:cNvPr>
          <p:cNvSpPr txBox="1"/>
          <p:nvPr/>
        </p:nvSpPr>
        <p:spPr>
          <a:xfrm>
            <a:off x="457200" y="2468770"/>
            <a:ext cx="39744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>
                <a:solidFill>
                  <a:schemeClr val="accent2"/>
                </a:solidFill>
                <a:latin typeface="+mj-lt"/>
              </a:rPr>
              <a:t>VSA</a:t>
            </a:r>
          </a:p>
          <a:p>
            <a:r>
              <a:rPr lang="en-AU" sz="4400" b="1" dirty="0">
                <a:solidFill>
                  <a:schemeClr val="accent2"/>
                </a:solidFill>
                <a:latin typeface="+mj-lt"/>
              </a:rPr>
              <a:t>Code lifecycle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4EA9D6-7B27-6B14-47D7-F00D71B05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157167"/>
              </p:ext>
            </p:extLst>
          </p:nvPr>
        </p:nvGraphicFramePr>
        <p:xfrm>
          <a:off x="3987800" y="825500"/>
          <a:ext cx="7747000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4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139D33-6918-43F9-94EC-666898127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223C7C-F73E-4E22-BFA3-6C7A3307A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14918E-9581-471F-B3ED-513654EA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D96D6F-5EC8-406B-A5BC-5E94F5DE1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A96502-CAE9-4A7B-9865-9A5F52BDE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127-A8FE-F1E1-59DB-CB26B0F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726" y="1597984"/>
            <a:ext cx="3932237" cy="1276165"/>
          </a:xfrm>
        </p:spPr>
        <p:txBody>
          <a:bodyPr>
            <a:normAutofit/>
          </a:bodyPr>
          <a:lstStyle/>
          <a:p>
            <a:r>
              <a:rPr lang="en-AU" sz="7200" dirty="0"/>
              <a:t>Demo</a:t>
            </a:r>
            <a:endParaRPr lang="en-AU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840D-1EFE-0188-D242-BC7587A5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4726" y="3082769"/>
            <a:ext cx="3932237" cy="2496845"/>
          </a:xfrm>
        </p:spPr>
        <p:txBody>
          <a:bodyPr>
            <a:normAutofit/>
          </a:bodyPr>
          <a:lstStyle/>
          <a:p>
            <a:r>
              <a:rPr lang="en-AU" sz="3600" dirty="0"/>
              <a:t>- Simple CRUD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924F63E-D128-76F9-9B8D-6B066F222AB2}"/>
              </a:ext>
            </a:extLst>
          </p:cNvPr>
          <p:cNvSpPr/>
          <p:nvPr/>
        </p:nvSpPr>
        <p:spPr>
          <a:xfrm>
            <a:off x="7457242" y="-1296140"/>
            <a:ext cx="6755908" cy="7474998"/>
          </a:xfrm>
          <a:prstGeom prst="lightningBol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37FCAA-D45C-E5EE-5353-CD4CFE7B5555}"/>
              </a:ext>
            </a:extLst>
          </p:cNvPr>
          <p:cNvSpPr/>
          <p:nvPr/>
        </p:nvSpPr>
        <p:spPr>
          <a:xfrm>
            <a:off x="-3621519" y="2337046"/>
            <a:ext cx="8814956" cy="862687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1434D-D278-02AE-5DA7-A5612B4BEE78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45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D03-4F92-B938-5E67-83EEB19A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12E6-B189-2497-0AB2-85AF3A591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✅ Keep it super simple</a:t>
            </a:r>
          </a:p>
          <a:p>
            <a:pPr marL="0" indent="0">
              <a:buNone/>
            </a:pPr>
            <a:r>
              <a:rPr lang="en-AU" dirty="0"/>
              <a:t>✅ Refactor when needed</a:t>
            </a:r>
          </a:p>
          <a:p>
            <a:pPr marL="0" indent="0">
              <a:buNone/>
            </a:pPr>
            <a:r>
              <a:rPr lang="en-AU" dirty="0"/>
              <a:t>✅ Start with transaction scripts</a:t>
            </a:r>
          </a:p>
          <a:p>
            <a:pPr marL="0" indent="0">
              <a:buNone/>
            </a:pPr>
            <a:r>
              <a:rPr lang="en-AU" dirty="0"/>
              <a:t>✅ Minimal integration tests for future proofing</a:t>
            </a:r>
          </a:p>
          <a:p>
            <a:pPr marL="0" indent="0">
              <a:buNone/>
            </a:pPr>
            <a:r>
              <a:rPr lang="en-AU" dirty="0"/>
              <a:t>✅ Simple 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44BB-1A5D-0406-E86D-580358A20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❌ Abstract in preparation for maximum DRY</a:t>
            </a:r>
          </a:p>
          <a:p>
            <a:pPr marL="0" indent="0">
              <a:buNone/>
            </a:pPr>
            <a:r>
              <a:rPr lang="en-AU" dirty="0"/>
              <a:t>❌ Overthink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0D168-D914-8F9D-0FC5-FD64C52DEAB1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</a:t>
            </a:r>
          </a:p>
          <a:p>
            <a:r>
              <a:rPr lang="en-AU" dirty="0"/>
              <a:t>History of VSA</a:t>
            </a:r>
          </a:p>
          <a:p>
            <a:r>
              <a:rPr lang="en-AU" dirty="0"/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/>
              <a:t>When should I pick VSA?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98B0E291-D197-463D-8BC7-AC1EED1ED49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24EB-5F61-29D1-9408-A8A3976A235D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6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127-A8FE-F1E1-59DB-CB26B0F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726" y="1597984"/>
            <a:ext cx="3932237" cy="1276165"/>
          </a:xfrm>
        </p:spPr>
        <p:txBody>
          <a:bodyPr>
            <a:normAutofit/>
          </a:bodyPr>
          <a:lstStyle/>
          <a:p>
            <a:r>
              <a:rPr lang="en-AU" sz="7200" dirty="0"/>
              <a:t>Demo</a:t>
            </a:r>
            <a:endParaRPr lang="en-AU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840D-1EFE-0188-D242-BC7587A5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4726" y="3082769"/>
            <a:ext cx="3932237" cy="2496845"/>
          </a:xfrm>
        </p:spPr>
        <p:txBody>
          <a:bodyPr>
            <a:normAutofit/>
          </a:bodyPr>
          <a:lstStyle/>
          <a:p>
            <a:r>
              <a:rPr lang="en-AU" sz="3600" dirty="0"/>
              <a:t>- Tactical VSA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924F63E-D128-76F9-9B8D-6B066F222AB2}"/>
              </a:ext>
            </a:extLst>
          </p:cNvPr>
          <p:cNvSpPr/>
          <p:nvPr/>
        </p:nvSpPr>
        <p:spPr>
          <a:xfrm>
            <a:off x="7457242" y="-1296140"/>
            <a:ext cx="6755908" cy="7474998"/>
          </a:xfrm>
          <a:prstGeom prst="lightningBol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37FCAA-D45C-E5EE-5353-CD4CFE7B5555}"/>
              </a:ext>
            </a:extLst>
          </p:cNvPr>
          <p:cNvSpPr/>
          <p:nvPr/>
        </p:nvSpPr>
        <p:spPr>
          <a:xfrm>
            <a:off x="-3621519" y="2337046"/>
            <a:ext cx="8814956" cy="862687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1C449-B20A-5921-55BB-E220C8FE3C95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2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D03-4F92-B938-5E67-83EEB19A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12E6-B189-2497-0AB2-85AF3A591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✅ Refactor when needed</a:t>
            </a:r>
          </a:p>
          <a:p>
            <a:pPr marL="0" indent="0">
              <a:buNone/>
            </a:pPr>
            <a:r>
              <a:rPr lang="en-AU" dirty="0"/>
              <a:t>✅ Abstract when its screamingly obvious</a:t>
            </a:r>
          </a:p>
          <a:p>
            <a:pPr marL="0" indent="0">
              <a:buNone/>
            </a:pPr>
            <a:r>
              <a:rPr lang="en-AU" dirty="0"/>
              <a:t>✅ Allow reuse pragmatically</a:t>
            </a:r>
          </a:p>
          <a:p>
            <a:pPr marL="0" indent="0">
              <a:buNone/>
            </a:pPr>
            <a:r>
              <a:rPr lang="en-AU" dirty="0"/>
              <a:t>✅ Make decisions based on lead time vs risk</a:t>
            </a:r>
          </a:p>
          <a:p>
            <a:pPr marL="0" indent="0">
              <a:buNone/>
            </a:pPr>
            <a:r>
              <a:rPr lang="en-AU" dirty="0"/>
              <a:t>✅ Lots of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44BB-1A5D-0406-E86D-580358A20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❌ Abstract in preparation for maximum DRY</a:t>
            </a:r>
          </a:p>
          <a:p>
            <a:pPr marL="0" indent="0">
              <a:buNone/>
            </a:pPr>
            <a:r>
              <a:rPr lang="en-AU" dirty="0"/>
              <a:t>❌ Overthink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8FCA9-2A06-A87D-377F-45F0A5B72C40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9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History of VSA</a:t>
            </a:r>
          </a:p>
          <a:p>
            <a:r>
              <a:rPr lang="en-AU" dirty="0"/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>
                <a:solidFill>
                  <a:schemeClr val="accent3"/>
                </a:solidFill>
              </a:rPr>
              <a:t>When should I pick VSA?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F64D46ED-6D7D-D88D-3BCD-CCAA0FEB7CE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64573-D4B0-FBA2-6E70-F865444CF634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67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ADD-8E04-B7AD-B7C0-5FF1E5B6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287" y="22352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If your team does not understand when a "service" is doing too much to push logic to the domain, this pattern is likely not for you.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73837-A5F1-4C81-1646-12BAF59D342F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78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ADD-8E04-B7AD-B7C0-5FF1E5B6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54" y="3067728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If your team does understand refactoring, and can recognize when to push complex logic into the Domain, you'll find this style of architecture able to scale far past the traditional layered/concentric architectures.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69CF9-4CB6-6B18-9E9D-7A8C1DDFE146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47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History of VSA</a:t>
            </a:r>
          </a:p>
          <a:p>
            <a:r>
              <a:rPr lang="en-AU" dirty="0"/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/>
              <a:t>When should I pick VSA?</a:t>
            </a:r>
          </a:p>
          <a:p>
            <a:r>
              <a:rPr lang="en-AU" dirty="0">
                <a:solidFill>
                  <a:schemeClr val="accent3"/>
                </a:solidFill>
              </a:rPr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F64D46ED-6D7D-D88D-3BCD-CCAA0FEB7CE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CEE7-68E9-7A4B-88A0-75ED6FD44D40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317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88B-07A1-B068-3519-C032348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62B0-B75B-A56A-B6E2-4AB46E09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08"/>
            <a:ext cx="10515600" cy="4351338"/>
          </a:xfrm>
        </p:spPr>
        <p:txBody>
          <a:bodyPr/>
          <a:lstStyle/>
          <a:p>
            <a:r>
              <a:rPr lang="en-AU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https://github.com/Hona/VerticalSliceArchitecture ⭐</a:t>
            </a:r>
          </a:p>
          <a:p>
            <a:r>
              <a:rPr lang="en-AU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https://github.com/Hona/VerticalSliceArchitecture.Samples.Todos</a:t>
            </a:r>
          </a:p>
          <a:p>
            <a:r>
              <a:rPr lang="en-AU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https://github.com/Hona/VerticalSliceArchitecture.Samples.EventSourcingMartenDB</a:t>
            </a:r>
            <a:r>
              <a:rPr lang="en-AU" dirty="0">
                <a:solidFill>
                  <a:schemeClr val="accent3"/>
                </a:solidFill>
              </a:rPr>
              <a:t> </a:t>
            </a:r>
          </a:p>
          <a:p>
            <a:r>
              <a:rPr lang="en-AU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https://lukeparker.dev/tags/vertical-slice-architecture</a:t>
            </a:r>
            <a:r>
              <a:rPr lang="en-AU" dirty="0">
                <a:solidFill>
                  <a:schemeClr val="accent3"/>
                </a:solidFill>
              </a:rPr>
              <a:t> </a:t>
            </a:r>
          </a:p>
          <a:p>
            <a:r>
              <a:rPr lang="en-AU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https://www.jimmybogard.com/vertical-slice-architecture/</a:t>
            </a:r>
            <a:r>
              <a:rPr lang="en-AU" dirty="0">
                <a:solidFill>
                  <a:schemeClr val="accent3"/>
                </a:solidFill>
              </a:rPr>
              <a:t> </a:t>
            </a:r>
          </a:p>
          <a:p>
            <a:r>
              <a:rPr lang="en-AU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https://awesome-architecture.com/vertical-slice-architecture/</a:t>
            </a:r>
            <a:r>
              <a:rPr lang="en-AU" dirty="0">
                <a:solidFill>
                  <a:schemeClr val="accent3"/>
                </a:solidFill>
              </a:rPr>
              <a:t> </a:t>
            </a:r>
          </a:p>
          <a:p>
            <a:endParaRPr lang="en-AU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B760D-E67A-D045-7449-B66D3CAEC94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4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88B-07A1-B068-3519-C032348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Presentation &amp;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B760D-E67A-D045-7449-B66D3CAEC94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E549B6B-1F98-A182-E15B-6BFC23B9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27" y="1690688"/>
            <a:ext cx="4351338" cy="4351338"/>
          </a:xfr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0B75F92-B7FE-69C3-1EE7-B261165F52E7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003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B0B-0674-6B7B-5576-4A69DEE6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234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</a:rPr>
              <a:t>Thank you!</a:t>
            </a:r>
            <a:endParaRPr lang="en-AU" sz="8000" b="1" dirty="0">
              <a:solidFill>
                <a:schemeClr val="accent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0CB8B-2B65-8A33-D962-1186F454BF98}"/>
              </a:ext>
            </a:extLst>
          </p:cNvPr>
          <p:cNvSpPr txBox="1">
            <a:spLocks/>
          </p:cNvSpPr>
          <p:nvPr/>
        </p:nvSpPr>
        <p:spPr>
          <a:xfrm>
            <a:off x="0" y="285483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Any questions?</a:t>
            </a:r>
            <a:endParaRPr lang="en-AU" sz="4400" dirty="0">
              <a:solidFill>
                <a:schemeClr val="accen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611B4-C08B-29F5-9C38-2DC2FB740292}"/>
              </a:ext>
            </a:extLst>
          </p:cNvPr>
          <p:cNvSpPr txBox="1">
            <a:spLocks/>
          </p:cNvSpPr>
          <p:nvPr/>
        </p:nvSpPr>
        <p:spPr>
          <a:xfrm>
            <a:off x="0" y="4475751"/>
            <a:ext cx="12192000" cy="120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6008E66-F295-F3A2-153A-9C273145C90D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F8A46-FFD1-C4AD-F17A-BBE67483A1A4}"/>
              </a:ext>
            </a:extLst>
          </p:cNvPr>
          <p:cNvSpPr/>
          <p:nvPr/>
        </p:nvSpPr>
        <p:spPr>
          <a:xfrm>
            <a:off x="9962147" y="391026"/>
            <a:ext cx="3037974" cy="30379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75184-A7C6-8A3B-FBFE-1040A212C504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97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2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C07E-3576-BE94-8BD4-4113BAA3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Branding – Cheat Sheet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5E6-4C6B-C690-3761-5EF9618F7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6BD8C-00D4-2630-F2B7-07BA20360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Headings</a:t>
            </a:r>
            <a:r>
              <a:rPr lang="en-US" sz="2000" dirty="0"/>
              <a:t>: </a:t>
            </a:r>
            <a:r>
              <a:rPr lang="en-US" sz="2000" dirty="0">
                <a:latin typeface="+mj-lt"/>
              </a:rPr>
              <a:t>JetBrains Mono Thin</a:t>
            </a:r>
            <a:endParaRPr lang="en-AU" sz="2000" dirty="0">
              <a:latin typeface="+mj-lt"/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accent1"/>
                </a:solidFill>
              </a:rPr>
              <a:t>Body</a:t>
            </a:r>
            <a:r>
              <a:rPr lang="en-AU" sz="2000" dirty="0"/>
              <a:t>: Open Sans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24087-E700-B5A6-7C59-979F949E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Color Guide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C654-8BE7-FDC7-92D8-D1D9F6A21E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Primary: </a:t>
            </a:r>
            <a:r>
              <a:rPr lang="en-US" sz="2000" dirty="0">
                <a:solidFill>
                  <a:schemeClr val="accent3"/>
                </a:solidFill>
              </a:rPr>
              <a:t>#EF476F</a:t>
            </a:r>
          </a:p>
          <a:p>
            <a:pPr marL="0" indent="0">
              <a:buNone/>
            </a:pPr>
            <a:r>
              <a:rPr lang="en-AU" sz="2000" dirty="0"/>
              <a:t>Secondary:</a:t>
            </a:r>
            <a:r>
              <a:rPr lang="en-AU" sz="2000" dirty="0">
                <a:solidFill>
                  <a:schemeClr val="accent1"/>
                </a:solidFill>
              </a:rPr>
              <a:t> #06D6A0</a:t>
            </a:r>
          </a:p>
          <a:p>
            <a:pPr marL="0" indent="0">
              <a:buNone/>
            </a:pPr>
            <a:r>
              <a:rPr lang="en-AU" sz="2000" dirty="0"/>
              <a:t>Tertiary: </a:t>
            </a:r>
            <a:r>
              <a:rPr lang="en-AU" sz="2000" dirty="0">
                <a:solidFill>
                  <a:schemeClr val="accent2"/>
                </a:solidFill>
              </a:rPr>
              <a:t>#FFD166</a:t>
            </a:r>
          </a:p>
          <a:p>
            <a:pPr marL="0" indent="0">
              <a:buNone/>
            </a:pPr>
            <a:r>
              <a:rPr lang="en-US" sz="2000" dirty="0"/>
              <a:t>Body: #FFFFFF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Background: #192E39</a:t>
            </a:r>
          </a:p>
          <a:p>
            <a:pPr marL="0" indent="0">
              <a:buNone/>
            </a:pPr>
            <a:r>
              <a:rPr lang="en-US" sz="2000" dirty="0"/>
              <a:t>Accent Background: </a:t>
            </a:r>
            <a:r>
              <a:rPr lang="en-US" sz="2000" dirty="0">
                <a:solidFill>
                  <a:schemeClr val="accent4"/>
                </a:solidFill>
              </a:rPr>
              <a:t>#26547C</a:t>
            </a:r>
          </a:p>
          <a:p>
            <a:pPr marL="0" indent="0">
              <a:buNone/>
            </a:pPr>
            <a:r>
              <a:rPr lang="en-US" sz="2000" dirty="0"/>
              <a:t>Surface: #</a:t>
            </a:r>
            <a:r>
              <a:rPr lang="en-US" sz="2000" dirty="0">
                <a:solidFill>
                  <a:srgbClr val="1E3B4A"/>
                </a:solidFill>
              </a:rPr>
              <a:t>1E3B4A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6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3"/>
                </a:solidFill>
              </a:rPr>
              <a:t>Intro</a:t>
            </a:r>
          </a:p>
          <a:p>
            <a:r>
              <a:rPr lang="en-AU" dirty="0"/>
              <a:t>History of VSA</a:t>
            </a:r>
          </a:p>
          <a:p>
            <a:r>
              <a:rPr lang="en-AU" dirty="0"/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/>
              <a:t>When should I pick VSA?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F64D46ED-6D7D-D88D-3BCD-CCAA0FEB7CE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B5985-4DDC-2CEF-5278-02E5D27F092A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83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17394-48AB-9786-C290-E88926E626EE}"/>
              </a:ext>
            </a:extLst>
          </p:cNvPr>
          <p:cNvSpPr txBox="1">
            <a:spLocks/>
          </p:cNvSpPr>
          <p:nvPr/>
        </p:nvSpPr>
        <p:spPr>
          <a:xfrm>
            <a:off x="738188" y="850900"/>
            <a:ext cx="49133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>
                <a:solidFill>
                  <a:schemeClr val="accent2"/>
                </a:solidFill>
              </a:rPr>
              <a:t>Luke Parker</a:t>
            </a:r>
          </a:p>
        </p:txBody>
      </p:sp>
      <p:pic>
        <p:nvPicPr>
          <p:cNvPr id="6" name="Picture 5" descr="A colorful logo with a triangle and a circle&#10;&#10;Description automatically generated">
            <a:extLst>
              <a:ext uri="{FF2B5EF4-FFF2-40B4-BE49-F238E27FC236}">
                <a16:creationId xmlns:a16="http://schemas.microsoft.com/office/drawing/2014/main" id="{D908C05A-04C6-7CDE-E1FD-0C8AF43F9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949325"/>
            <a:ext cx="3003550" cy="30035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C3F32F-3F03-27A4-1FA1-C2A407D6CA34}"/>
              </a:ext>
            </a:extLst>
          </p:cNvPr>
          <p:cNvSpPr txBox="1">
            <a:spLocks/>
          </p:cNvSpPr>
          <p:nvPr/>
        </p:nvSpPr>
        <p:spPr>
          <a:xfrm>
            <a:off x="738188" y="1651000"/>
            <a:ext cx="51673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>
                <a:solidFill>
                  <a:schemeClr val="tx1"/>
                </a:solidFill>
              </a:rPr>
              <a:t>Full Stack Engineer </a:t>
            </a:r>
          </a:p>
          <a:p>
            <a:r>
              <a:rPr lang="en-AU" sz="2000" dirty="0">
                <a:solidFill>
                  <a:schemeClr val="tx1"/>
                </a:solidFill>
              </a:rPr>
              <a:t>@ Revive Financial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35E768-8011-DE85-7BE9-E8E31AED7063}"/>
              </a:ext>
            </a:extLst>
          </p:cNvPr>
          <p:cNvSpPr txBox="1">
            <a:spLocks/>
          </p:cNvSpPr>
          <p:nvPr/>
        </p:nvSpPr>
        <p:spPr>
          <a:xfrm>
            <a:off x="611188" y="2628900"/>
            <a:ext cx="61325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293614-7126-A37B-C2F2-FE9C607F35FC}"/>
              </a:ext>
            </a:extLst>
          </p:cNvPr>
          <p:cNvSpPr txBox="1">
            <a:spLocks/>
          </p:cNvSpPr>
          <p:nvPr/>
        </p:nvSpPr>
        <p:spPr>
          <a:xfrm>
            <a:off x="738188" y="2628900"/>
            <a:ext cx="5167312" cy="2018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+mn-lt"/>
              </a:rPr>
              <a:t>Deep diving architectures for ~5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+mn-lt"/>
              </a:rPr>
              <a:t>Clean Architecture trainer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  <a:latin typeface="+mn-lt"/>
              </a:rPr>
              <a:t>Speaker at DDD Brisbane, NDC Sydney &amp; .NET Conf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46C758-315C-1AB9-BF4B-8ED061FEE639}"/>
              </a:ext>
            </a:extLst>
          </p:cNvPr>
          <p:cNvSpPr txBox="1">
            <a:spLocks/>
          </p:cNvSpPr>
          <p:nvPr/>
        </p:nvSpPr>
        <p:spPr>
          <a:xfrm>
            <a:off x="1512760" y="4780247"/>
            <a:ext cx="2407657" cy="471639"/>
          </a:xfrm>
          <a:prstGeom prst="rect">
            <a:avLst/>
          </a:prstGeom>
        </p:spPr>
        <p:txBody>
          <a:bodyPr vert="horz" lIns="18000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Hona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7A47A9-B83A-182B-413D-31C480B4F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574" y="5632033"/>
            <a:ext cx="500481" cy="5166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0AA1C2-E9F1-6A86-E804-F0FFFE17A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574" y="4791268"/>
            <a:ext cx="510141" cy="52659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DBE01F2-1943-A6D1-CCAA-02CF7301EAE3}"/>
              </a:ext>
            </a:extLst>
          </p:cNvPr>
          <p:cNvSpPr txBox="1">
            <a:spLocks/>
          </p:cNvSpPr>
          <p:nvPr/>
        </p:nvSpPr>
        <p:spPr>
          <a:xfrm>
            <a:off x="1512759" y="5625232"/>
            <a:ext cx="2407657" cy="471639"/>
          </a:xfrm>
          <a:prstGeom prst="rect">
            <a:avLst/>
          </a:prstGeom>
        </p:spPr>
        <p:txBody>
          <a:bodyPr vert="horz" lIns="18000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lukeparker.dev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3"/>
                </a:solidFill>
              </a:rPr>
              <a:t>History of VSA</a:t>
            </a:r>
          </a:p>
          <a:p>
            <a:r>
              <a:rPr lang="en-AU" dirty="0"/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/>
              <a:t>When should I pick VSA?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F64D46ED-6D7D-D88D-3BCD-CCAA0FEB7CE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31E00-3C69-6B0A-2E64-300D9EAF40C4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2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CB-7499-3DD8-317D-27AF5A3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2015 - SOLID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991-17F9-5FB1-717E-F01A31E1E0F4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0440A-AEA7-BB95-D04C-F64E698CDC8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7174F-43E4-7A11-4A3A-E145266522BD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73025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/>
                </a:solidFill>
                <a:effectLst/>
                <a:latin typeface="var(--bs-font-sans-serif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https://vimeo.com/131633177</a:t>
            </a:r>
            <a:r>
              <a:rPr lang="en-US" b="0" i="0" dirty="0">
                <a:solidFill>
                  <a:schemeClr val="accent3"/>
                </a:solidFill>
                <a:effectLst/>
                <a:latin typeface="var(--bs-font-sans-serif)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SRP - One class per feature/concept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OCP - Extend through cross-cutting concerns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LSP - Just don't do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ISP - Separating queries from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var(--bs-font-sans-serif)"/>
              </a:rPr>
              <a:t>DIP - Save for true external dependencies.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F8DA3D-A2B6-6CD8-4750-7984AED2BBFC}"/>
              </a:ext>
            </a:extLst>
          </p:cNvPr>
          <p:cNvSpPr/>
          <p:nvPr/>
        </p:nvSpPr>
        <p:spPr>
          <a:xfrm>
            <a:off x="10254247" y="2307139"/>
            <a:ext cx="3037974" cy="30379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B0C7B-E9CC-5F3B-E72F-41B4EB7A0697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2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CB-7499-3DD8-317D-27AF5A3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2"/>
                </a:solidFill>
              </a:rPr>
              <a:t>2018 – Vertical Slice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991-17F9-5FB1-717E-F01A31E1E0F4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0440A-AEA7-BB95-D04C-F64E698CDC8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7174F-43E4-7A11-4A3A-E145266522BD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934085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https://www.jimmybogard.com/vertical-slice-architecture/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CQRS - e.g. HTTP GET is safe &amp; idempotent, POST is Unsafe &amp; not idempotent. Represent this two different concerns in different models/classes where this was just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Vertical Slicing makes it easy to modify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Do not skip the refactor step in Red-Green-Refactor. (Common complaints about 'simple' architectures is due to this)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Push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var(--bs-font-sans-serif)"/>
              </a:rPr>
              <a:t>behaviour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 down (i.e. Focus on a rich domain &amp; allow handlers to do the 'ugly' work, like data access)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var(--bs-font-sans-serif)"/>
              </a:rPr>
              <a:t>Integration test handlers &amp; unit test Domain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06DB16-70D6-2A18-722B-95B5B17BA12E}"/>
              </a:ext>
            </a:extLst>
          </p:cNvPr>
          <p:cNvSpPr/>
          <p:nvPr/>
        </p:nvSpPr>
        <p:spPr>
          <a:xfrm>
            <a:off x="10254247" y="2307139"/>
            <a:ext cx="3037974" cy="30379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CE9BC-6193-1085-AB84-003FEF1E9FA1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History of VSA</a:t>
            </a:r>
          </a:p>
          <a:p>
            <a:r>
              <a:rPr lang="en-AU" dirty="0">
                <a:solidFill>
                  <a:schemeClr val="accent3"/>
                </a:solidFill>
              </a:rPr>
              <a:t>Theory in depth</a:t>
            </a:r>
          </a:p>
          <a:p>
            <a:r>
              <a:rPr lang="en-AU" dirty="0"/>
              <a:t>Demo – Simple CRUD</a:t>
            </a:r>
          </a:p>
          <a:p>
            <a:r>
              <a:rPr lang="en-AU" dirty="0"/>
              <a:t>Demo – Tactical VSA</a:t>
            </a:r>
          </a:p>
          <a:p>
            <a:r>
              <a:rPr lang="en-AU" dirty="0"/>
              <a:t>When should I pick VSA?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F64D46ED-6D7D-D88D-3BCD-CCAA0FEB7CE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1BC54-CE98-F790-AD2B-164B4AD06194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7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5AFED4-872D-E6F2-BCC9-3CDB44C4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03713"/>
            <a:ext cx="9196312" cy="67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keParkerDev">
      <a:dk1>
        <a:srgbClr val="FFFFFF"/>
      </a:dk1>
      <a:lt1>
        <a:srgbClr val="171616"/>
      </a:lt1>
      <a:dk2>
        <a:srgbClr val="BFBFBF"/>
      </a:dk2>
      <a:lt2>
        <a:srgbClr val="3A3838"/>
      </a:lt2>
      <a:accent1>
        <a:srgbClr val="06D6A0"/>
      </a:accent1>
      <a:accent2>
        <a:srgbClr val="FFD166"/>
      </a:accent2>
      <a:accent3>
        <a:srgbClr val="EF476F"/>
      </a:accent3>
      <a:accent4>
        <a:srgbClr val="26547C"/>
      </a:accent4>
      <a:accent5>
        <a:srgbClr val="192E39"/>
      </a:accent5>
      <a:accent6>
        <a:srgbClr val="70AD47"/>
      </a:accent6>
      <a:hlink>
        <a:srgbClr val="26547C"/>
      </a:hlink>
      <a:folHlink>
        <a:srgbClr val="26547C"/>
      </a:folHlink>
    </a:clrScheme>
    <a:fontScheme name="LukeParkerDev">
      <a:majorFont>
        <a:latin typeface="JetBrains Mono Thin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tical Slice Architecture - Zero to Hero.potx" id="{803DBC5D-CFCB-46DE-BF3B-32DE14A4B4D5}" vid="{53824517-04C3-4336-A89F-655D44464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356ea-65fc-4e1f-8c8f-13e7c03bdb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3ECEAE96A8154E819CB7977B9F4A94" ma:contentTypeVersion="11" ma:contentTypeDescription="Create a new document." ma:contentTypeScope="" ma:versionID="21b28898b93653e462364c2720554709">
  <xsd:schema xmlns:xsd="http://www.w3.org/2001/XMLSchema" xmlns:xs="http://www.w3.org/2001/XMLSchema" xmlns:p="http://schemas.microsoft.com/office/2006/metadata/properties" xmlns:ns3="7a2356ea-65fc-4e1f-8c8f-13e7c03bdb7a" targetNamespace="http://schemas.microsoft.com/office/2006/metadata/properties" ma:root="true" ma:fieldsID="e2f6b9ce54137b1068fdeffef44bf349" ns3:_="">
    <xsd:import namespace="7a2356ea-65fc-4e1f-8c8f-13e7c03bdb7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356ea-65fc-4e1f-8c8f-13e7c03bdb7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12A0B1-AA5C-4480-8227-6B7EFCD36F97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7a2356ea-65fc-4e1f-8c8f-13e7c03bdb7a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10832E-BAED-4765-9E50-E9586EDD06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ECBBA5-4090-4D63-B6E0-4911C6333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356ea-65fc-4e1f-8c8f-13e7c03bd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1407</Words>
  <Application>Microsoft Office PowerPoint</Application>
  <PresentationFormat>Widescreen</PresentationFormat>
  <Paragraphs>206</Paragraphs>
  <Slides>29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Calibri</vt:lpstr>
      <vt:lpstr>JetBrains Mono Thin</vt:lpstr>
      <vt:lpstr>Lora</vt:lpstr>
      <vt:lpstr>Open Sans</vt:lpstr>
      <vt:lpstr>var(--bs-font-sans-serif)</vt:lpstr>
      <vt:lpstr>Office Theme</vt:lpstr>
      <vt:lpstr>Vertical Slice Architecture</vt:lpstr>
      <vt:lpstr>Agenda</vt:lpstr>
      <vt:lpstr>Agenda</vt:lpstr>
      <vt:lpstr>PowerPoint Presentation</vt:lpstr>
      <vt:lpstr>Agenda</vt:lpstr>
      <vt:lpstr>2015 - SOLID Architecture</vt:lpstr>
      <vt:lpstr>2018 – Vertical Slice Architecture</vt:lpstr>
      <vt:lpstr>Agenda</vt:lpstr>
      <vt:lpstr>PowerPoint Presentation</vt:lpstr>
      <vt:lpstr>PowerPoint Presentation</vt:lpstr>
      <vt:lpstr>PowerPoint Presentation</vt:lpstr>
      <vt:lpstr>PowerPoint Presentation</vt:lpstr>
      <vt:lpstr>Minimize coupling between slices and maximize coupling in a slice.</vt:lpstr>
      <vt:lpstr>Typical Software Architecture</vt:lpstr>
      <vt:lpstr>Whereas VSA is</vt:lpstr>
      <vt:lpstr>PowerPoint Presentation</vt:lpstr>
      <vt:lpstr>PowerPoint Presentation</vt:lpstr>
      <vt:lpstr>Demo</vt:lpstr>
      <vt:lpstr>Simple Applications</vt:lpstr>
      <vt:lpstr>Demo</vt:lpstr>
      <vt:lpstr>Complex Applications</vt:lpstr>
      <vt:lpstr>Agenda</vt:lpstr>
      <vt:lpstr>If your team does not understand when a "service" is doing too much to push logic to the domain, this pattern is likely not for you.</vt:lpstr>
      <vt:lpstr>If your team does understand refactoring, and can recognize when to push complex logic into the Domain, you'll find this style of architecture able to scale far past the traditional layered/concentric architectures. </vt:lpstr>
      <vt:lpstr>Agenda</vt:lpstr>
      <vt:lpstr>Resources</vt:lpstr>
      <vt:lpstr>Presentation &amp; links</vt:lpstr>
      <vt:lpstr>Thank you!</vt:lpstr>
      <vt:lpstr>Branding –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Parker</dc:creator>
  <cp:lastModifiedBy>Luke Parker</cp:lastModifiedBy>
  <cp:revision>15</cp:revision>
  <dcterms:created xsi:type="dcterms:W3CDTF">2022-07-07T23:06:20Z</dcterms:created>
  <dcterms:modified xsi:type="dcterms:W3CDTF">2024-10-03T06:00:38Z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0x010100E03ECEAE96A8154E819CB7977B9F4A94</vt:lpwstr>
  </property>
</Properties>
</file>