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60" r:id="rId4"/>
    <p:sldId id="289" r:id="rId5"/>
    <p:sldId id="290" r:id="rId6"/>
    <p:sldId id="277" r:id="rId7"/>
    <p:sldId id="263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4" r:id="rId16"/>
    <p:sldId id="298" r:id="rId17"/>
    <p:sldId id="288" r:id="rId18"/>
    <p:sldId id="299" r:id="rId19"/>
    <p:sldId id="30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B4A"/>
    <a:srgbClr val="19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FE006-46B5-4DEF-98BB-B744B49EFA31}" v="37" dt="2024-11-24T18:26:5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3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7A5656-E984-E303-97B8-EC6D0121C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DDCCC-99B7-024D-788E-AD2DE4A81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F20AA-5BD3-47C7-A57A-7ECC7653AE1D}" type="datetimeFigureOut">
              <a:rPr lang="en-AU" smtClean="0"/>
              <a:t>24/11/2024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D5BF1-46A6-4CB7-82B1-C86B5BFBA1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0054-9771-179E-2DA6-AE0456B5B3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86C13-2909-4A95-8992-D40E67269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9AB4C-87EE-407A-93B1-6D570D33DFB6}" type="datetimeFigureOut">
              <a:rPr lang="en-AU" smtClean="0"/>
              <a:t>24/11/2024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EF7-5A1E-435A-9F53-F0E003330D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163317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27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In fact,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var(--bs-font-sans-serif)"/>
                <a:hlinkClick r:id="rId3"/>
              </a:rPr>
              <a:t>as early as 2015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Jimmy was talking about SOLID Architecture which is essentially the same thing. It had a few key points (from his slides):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key points of the SOLID architecture were really applying the principals to achieve a highly cohesive codebase in regard to the Domain specific code (SRP, ISP).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The Domain specific code was then extended (OCP) via cross-cutting concerns - like authentication, authorization &amp; generic logging.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 lot of the outcomes from this talk to me, was allowing a simpler architecture for what matters most - the Domain. The most important thing in software, is that it works. The architecture that allows you to deliver features quickly, is the best architecture for you.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9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1616-9401-4097-B79A-5FA750F9576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2401-600C-5555-8417-B06347F4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90BEA-865C-B737-A125-7DC0D363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F97B-7EAD-01DC-C4F8-7D93E0DC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7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7EAE-4D04-10B3-80C6-93D47251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D9587-A7E4-BDA5-CD8A-A259B8FA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E34D-DF38-AC2E-C15D-2090ECF0D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DE0BD-01B3-8FC5-9151-CDBB0475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E992D-3A32-42AA-AC94-836F68A07B48}" type="datetimeFigureOut">
              <a:rPr lang="en-AU" smtClean="0"/>
              <a:t>24/11/2024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B907-B4D8-BD72-3750-983354E3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EC42-4210-B08E-38DC-EF582F01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B57F6C-C62D-4887-A5CE-1128293B8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0ECF-4990-3E04-3B0B-9975C162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6FBA-A37B-30D6-EBDB-1B79F2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3110-C9FD-8D6B-6515-8AC74193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8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F01-F632-2715-DB9C-D03CADD7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729C-1A6D-778A-3AD6-CCF643B5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7AA2-D0BE-37ED-606C-E518BB23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5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2441-C44C-391F-CD83-18FFCBA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03C3-4D23-6A65-2D10-B3636B664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0245-9EEA-618B-B546-79102734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30DCB-7DE9-00D1-EFBC-0E1F133D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8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EB28-B05F-E63E-B7C1-55139FF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D07E-987D-5430-7061-2973713A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C766-B30C-7B2C-2FDA-EA877331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C732C-D19A-6D5C-D8AE-92937DF0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94E16-DE24-6B1E-F7DA-22C1D0424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1BEE-F56A-48CA-7D29-E9E1D3A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9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C4A-AB6C-D6D6-EF07-DA150E67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516B-8E7D-BAD0-DD32-89211D41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8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E1604-83C2-97C5-27B4-356B0F2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42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12C9E8-1F1A-7297-4D21-8A259828C0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AA8755-31DE-7D34-6471-46EFE2EF41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600"/>
            <a:ext cx="12192000" cy="6756400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22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88EF-1757-A601-63C1-AA13DFAE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A4FE-E0A4-BE30-0830-1F5398ED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FEC1-4C70-1E2C-ECE8-64AD3C40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1AD6-D9E2-66BF-9B51-5922713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8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C13F8-2549-C190-5894-D825E78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249D6-E985-EA96-C321-F33AF4F4F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F04D-E584-266E-E551-5C7B2E73B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34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a/BlazorCanvasWithFriends" TargetMode="External"/><Relationship Id="rId2" Type="http://schemas.openxmlformats.org/officeDocument/2006/relationships/hyperlink" Target="https://github.com/Hona/BlazorClickerGa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me.lukeparker.dev/" TargetMode="External"/><Relationship Id="rId4" Type="http://schemas.openxmlformats.org/officeDocument/2006/relationships/hyperlink" Target="https://github.com/exceptionnotfound/BlazorGam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B0B-0674-6B7B-5576-4A69DEE6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897" y="1122363"/>
            <a:ext cx="752420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Spawn an Online Game with </a:t>
            </a:r>
            <a:r>
              <a:rPr lang="en-US" b="1" dirty="0" err="1">
                <a:solidFill>
                  <a:schemeClr val="accent2"/>
                </a:solidFill>
              </a:rPr>
              <a:t>Blazor</a:t>
            </a:r>
            <a:r>
              <a:rPr lang="en-US" b="1" dirty="0">
                <a:solidFill>
                  <a:schemeClr val="accent2"/>
                </a:solidFill>
              </a:rPr>
              <a:t> &amp; .NET 9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8B08-BAC7-1F26-5DB1-A571A664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86" y="469312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@Solution2</a:t>
            </a:r>
            <a:endParaRPr lang="en-AU" dirty="0">
              <a:solidFill>
                <a:schemeClr val="accent3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7139DDF-1952-30F3-1104-C4865E882F4F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364417-3FC8-E481-63C6-C600A62885F5}"/>
              </a:ext>
            </a:extLst>
          </p:cNvPr>
          <p:cNvSpPr/>
          <p:nvPr/>
        </p:nvSpPr>
        <p:spPr>
          <a:xfrm>
            <a:off x="9989856" y="391026"/>
            <a:ext cx="3037974" cy="30379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9B3E4D-715E-9D7E-A593-E11A961367BF}"/>
              </a:ext>
            </a:extLst>
          </p:cNvPr>
          <p:cNvSpPr txBox="1">
            <a:spLocks/>
          </p:cNvSpPr>
          <p:nvPr/>
        </p:nvSpPr>
        <p:spPr>
          <a:xfrm>
            <a:off x="2114006" y="2620430"/>
            <a:ext cx="813816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In under 60 minutes</a:t>
            </a:r>
            <a:endParaRPr lang="en-AU" sz="36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4337A-EC7F-4738-2C01-1275B22AC73A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21C5-D7FF-7686-B1C8-0C3A5087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C4BB-08EC-85BC-01D4-CF6B09FB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6B53F-3CF4-C897-32A8-8B9FC1C8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47"/>
            <a:ext cx="12192000" cy="887543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7F39155D-D54B-57B3-8F45-AF17B6763AA4}"/>
              </a:ext>
            </a:extLst>
          </p:cNvPr>
          <p:cNvSpPr txBox="1">
            <a:spLocks/>
          </p:cNvSpPr>
          <p:nvPr/>
        </p:nvSpPr>
        <p:spPr>
          <a:xfrm>
            <a:off x="1" y="6195428"/>
            <a:ext cx="121920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/>
              <a:t>https://threejs.org/manual/examples/game-conga-line.html 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40721-84D7-526A-B903-586C0F3257B1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5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644-4118-91C8-3265-D62FD82D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5EF8-B165-0746-4544-E8A576E8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4" descr="latest (1345×677)">
            <a:extLst>
              <a:ext uri="{FF2B5EF4-FFF2-40B4-BE49-F238E27FC236}">
                <a16:creationId xmlns:a16="http://schemas.microsoft.com/office/drawing/2014/main" id="{4D204230-C60E-B89B-FD08-400A58099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6147"/>
            <a:ext cx="13512217" cy="68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BEC28A2-3088-4A6C-A117-4573CE3E77FA}"/>
              </a:ext>
            </a:extLst>
          </p:cNvPr>
          <p:cNvSpPr txBox="1">
            <a:spLocks/>
          </p:cNvSpPr>
          <p:nvPr/>
        </p:nvSpPr>
        <p:spPr>
          <a:xfrm>
            <a:off x="0" y="5986684"/>
            <a:ext cx="13512217" cy="87131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https://orteil.dashnet.org/cookieclicker/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BC20D-DE14-3166-123E-35E20585894F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8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77DFC-247A-B88D-7744-6B9B6294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FEC-A76A-D3D6-E000-EEB49B7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EBF-FD7C-FEF3-D6EB-1B130350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possible?</a:t>
            </a:r>
          </a:p>
          <a:p>
            <a:r>
              <a:rPr lang="en-AU" dirty="0">
                <a:solidFill>
                  <a:schemeClr val="accent3"/>
                </a:solidFill>
              </a:rPr>
              <a:t>Game design</a:t>
            </a:r>
          </a:p>
          <a:p>
            <a:r>
              <a:rPr lang="en-AU" dirty="0"/>
              <a:t>Building the game</a:t>
            </a:r>
          </a:p>
          <a:p>
            <a:r>
              <a:rPr lang="en-AU" dirty="0"/>
              <a:t>Let’s play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0C928-2859-1BBE-F1CD-392DE900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0980B6-3639-BC0F-217B-F22560A12734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DDB1E10D-BA6B-CB4A-BE69-3B315074E897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A472E-9E9A-74FC-1B6C-4057BD9A3C46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54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BB829F-53B7-D3E7-2A55-C1D938266DCB}"/>
              </a:ext>
            </a:extLst>
          </p:cNvPr>
          <p:cNvSpPr txBox="1">
            <a:spLocks/>
          </p:cNvSpPr>
          <p:nvPr/>
        </p:nvSpPr>
        <p:spPr>
          <a:xfrm>
            <a:off x="1472184" y="245460"/>
            <a:ext cx="10686196" cy="13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Growth Curve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096E6A8-13ED-53F8-46D9-1F3BC77A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1789510"/>
            <a:ext cx="4465320" cy="44653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B652037-EC85-5AFD-80D6-91EB0C602569}"/>
              </a:ext>
            </a:extLst>
          </p:cNvPr>
          <p:cNvGrpSpPr/>
          <p:nvPr/>
        </p:nvGrpSpPr>
        <p:grpSpPr>
          <a:xfrm>
            <a:off x="5351931" y="1874505"/>
            <a:ext cx="7455283" cy="3108989"/>
            <a:chOff x="5351931" y="1874505"/>
            <a:chExt cx="7455283" cy="3108989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772D52D-C145-AEAA-59D9-840577C40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01"/>
            <a:stretch/>
          </p:blipFill>
          <p:spPr>
            <a:xfrm>
              <a:off x="5351931" y="1874505"/>
              <a:ext cx="7455283" cy="31089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8318A9-34D1-84F4-D25F-4BCD3AC5C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980" y="2147061"/>
              <a:ext cx="856324" cy="32935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B4D28E-EE14-6A65-31FA-70113BDB915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1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865094-19D9-E1C1-C12C-881ECD7F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</p:spPr>
        <p:txBody>
          <a:bodyPr>
            <a:normAutofit/>
          </a:bodyPr>
          <a:lstStyle/>
          <a:p>
            <a:r>
              <a:rPr lang="en-AU" sz="4000" dirty="0"/>
              <a:t>Gameplay loop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2A69F3-8B7C-8A5F-6B0B-D760D713ABDC}"/>
              </a:ext>
            </a:extLst>
          </p:cNvPr>
          <p:cNvSpPr txBox="1">
            <a:spLocks/>
          </p:cNvSpPr>
          <p:nvPr/>
        </p:nvSpPr>
        <p:spPr>
          <a:xfrm>
            <a:off x="752902" y="1828801"/>
            <a:ext cx="10600898" cy="4391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Click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Wait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Numbers go up!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F64E1-BB6B-B9CC-C77A-38B5BD02F84F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3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127-A8FE-F1E1-59DB-CB26B0F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63" y="1580567"/>
            <a:ext cx="3932237" cy="1276165"/>
          </a:xfrm>
        </p:spPr>
        <p:txBody>
          <a:bodyPr>
            <a:normAutofit/>
          </a:bodyPr>
          <a:lstStyle/>
          <a:p>
            <a:r>
              <a:rPr lang="en-AU" sz="7200" dirty="0"/>
              <a:t>Demo</a:t>
            </a:r>
            <a:endParaRPr lang="en-AU" sz="6600" dirty="0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924F63E-D128-76F9-9B8D-6B066F222AB2}"/>
              </a:ext>
            </a:extLst>
          </p:cNvPr>
          <p:cNvSpPr/>
          <p:nvPr/>
        </p:nvSpPr>
        <p:spPr>
          <a:xfrm>
            <a:off x="7457242" y="-1296140"/>
            <a:ext cx="6755908" cy="7474998"/>
          </a:xfrm>
          <a:prstGeom prst="lightningBol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37FCAA-D45C-E5EE-5353-CD4CFE7B5555}"/>
              </a:ext>
            </a:extLst>
          </p:cNvPr>
          <p:cNvSpPr/>
          <p:nvPr/>
        </p:nvSpPr>
        <p:spPr>
          <a:xfrm>
            <a:off x="-3621519" y="2337046"/>
            <a:ext cx="8814956" cy="862687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1434D-D278-02AE-5DA7-A5612B4BEE78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49E2-1493-C77A-0A16-9EB0C0986786}"/>
              </a:ext>
            </a:extLst>
          </p:cNvPr>
          <p:cNvSpPr txBox="1">
            <a:spLocks/>
          </p:cNvSpPr>
          <p:nvPr/>
        </p:nvSpPr>
        <p:spPr>
          <a:xfrm>
            <a:off x="4434113" y="3613211"/>
            <a:ext cx="6046258" cy="452173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 new </a:t>
            </a:r>
            <a:r>
              <a:rPr lang="en-US" sz="2400" dirty="0" err="1">
                <a:latin typeface="Consolas" panose="020B0609020204030204" pitchFamily="49" charset="0"/>
              </a:rPr>
              <a:t>blazor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--interactivity </a:t>
            </a:r>
            <a:r>
              <a:rPr lang="en-US" sz="2400" dirty="0" err="1">
                <a:latin typeface="Consolas" panose="020B0609020204030204" pitchFamily="49" charset="0"/>
              </a:rPr>
              <a:t>WebAssembly</a:t>
            </a:r>
            <a:br>
              <a:rPr lang="en-AU" sz="2400" dirty="0">
                <a:latin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</a:rPr>
              <a:t>  --empty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5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766703-7BA8-516D-C83E-7FFF4BE5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>
            <a:normAutofit/>
          </a:bodyPr>
          <a:lstStyle/>
          <a:p>
            <a:r>
              <a:rPr lang="en-AU" sz="4800" dirty="0"/>
              <a:t>Play together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12C17D-7528-F44E-09D8-F9ED6F218F66}"/>
              </a:ext>
            </a:extLst>
          </p:cNvPr>
          <p:cNvSpPr txBox="1">
            <a:spLocks/>
          </p:cNvSpPr>
          <p:nvPr/>
        </p:nvSpPr>
        <p:spPr>
          <a:xfrm>
            <a:off x="752475" y="3162300"/>
            <a:ext cx="4268788" cy="3057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The clicker game</a:t>
            </a:r>
            <a:endParaRPr lang="en-AU" dirty="0"/>
          </a:p>
        </p:txBody>
      </p:sp>
      <p:pic>
        <p:nvPicPr>
          <p:cNvPr id="7" name="Picture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D3375462-D428-FDD2-8016-1117D0BF9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2379"/>
            <a:ext cx="4775200" cy="4775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522708-FE99-BEB2-AF87-B297142CB7EF}"/>
              </a:ext>
            </a:extLst>
          </p:cNvPr>
          <p:cNvSpPr txBox="1">
            <a:spLocks/>
          </p:cNvSpPr>
          <p:nvPr/>
        </p:nvSpPr>
        <p:spPr>
          <a:xfrm>
            <a:off x="5959902" y="3548814"/>
            <a:ext cx="5580165" cy="2671011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AU" sz="4000" dirty="0" err="1">
                <a:solidFill>
                  <a:schemeClr val="accent1"/>
                </a:solidFill>
              </a:rPr>
              <a:t>game.lukeparker.dev</a:t>
            </a:r>
            <a:endParaRPr lang="en-AU" sz="400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9A374-373A-9410-4374-2FDF2343616E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4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88B-07A1-B068-3519-C032348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62B0-B75B-A56A-B6E2-4AB46E09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251"/>
            <a:ext cx="1051560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400"/>
              </a:spcBef>
              <a:buNone/>
            </a:pPr>
            <a:r>
              <a:rPr lang="en-AU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https://github.com/Hona/BlazorClickerGame</a:t>
            </a:r>
            <a:r>
              <a:rPr lang="en-AU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400"/>
              </a:spcBef>
              <a:buNone/>
            </a:pPr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https://github.com/Hona/BlazorCanvasWithFriends</a:t>
            </a:r>
            <a:r>
              <a:rPr lang="en-AU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400"/>
              </a:spcBef>
              <a:buNone/>
            </a:pPr>
            <a:r>
              <a:rPr lang="en-AU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https://github.com/exceptionnotfound/BlazorGames</a:t>
            </a:r>
            <a:r>
              <a:rPr lang="en-AU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ts val="400"/>
              </a:spcBef>
              <a:buNone/>
            </a:pPr>
            <a:r>
              <a:rPr lang="en-AU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https://game.lukeparker.dev</a:t>
            </a:r>
            <a:endParaRPr lang="en-AU" dirty="0">
              <a:solidFill>
                <a:schemeClr val="accent1"/>
              </a:solidFill>
            </a:endParaRPr>
          </a:p>
          <a:p>
            <a:endParaRPr lang="en-AU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B760D-E67A-D045-7449-B66D3CAEC94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4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88B-07A1-B068-3519-C032348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Presentation &amp;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B760D-E67A-D045-7449-B66D3CAEC943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E549B6B-1F98-A182-E15B-6BFC23B9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27" y="1690688"/>
            <a:ext cx="4351338" cy="4351338"/>
          </a:xfr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0B75F92-B7FE-69C3-1EE7-B261165F52E7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00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B0B-0674-6B7B-5576-4A69DEE6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234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</a:rPr>
              <a:t>Thank you!</a:t>
            </a:r>
            <a:endParaRPr lang="en-AU" sz="8000" b="1" dirty="0">
              <a:solidFill>
                <a:schemeClr val="accent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0CB8B-2B65-8A33-D962-1186F454BF98}"/>
              </a:ext>
            </a:extLst>
          </p:cNvPr>
          <p:cNvSpPr txBox="1">
            <a:spLocks/>
          </p:cNvSpPr>
          <p:nvPr/>
        </p:nvSpPr>
        <p:spPr>
          <a:xfrm>
            <a:off x="0" y="285483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accent1"/>
                </a:solidFill>
              </a:rPr>
              <a:t>Any questions?</a:t>
            </a:r>
            <a:endParaRPr lang="en-AU" sz="4400" dirty="0">
              <a:solidFill>
                <a:schemeClr val="accent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611B4-C08B-29F5-9C38-2DC2FB740292}"/>
              </a:ext>
            </a:extLst>
          </p:cNvPr>
          <p:cNvSpPr txBox="1">
            <a:spLocks/>
          </p:cNvSpPr>
          <p:nvPr/>
        </p:nvSpPr>
        <p:spPr>
          <a:xfrm>
            <a:off x="0" y="4475751"/>
            <a:ext cx="12192000" cy="1207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6008E66-F295-F3A2-153A-9C273145C90D}"/>
              </a:ext>
            </a:extLst>
          </p:cNvPr>
          <p:cNvSpPr/>
          <p:nvPr/>
        </p:nvSpPr>
        <p:spPr>
          <a:xfrm>
            <a:off x="-1016668" y="3803590"/>
            <a:ext cx="3210025" cy="2767263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F8A46-FFD1-C4AD-F17A-BBE67483A1A4}"/>
              </a:ext>
            </a:extLst>
          </p:cNvPr>
          <p:cNvSpPr/>
          <p:nvPr/>
        </p:nvSpPr>
        <p:spPr>
          <a:xfrm>
            <a:off x="9962147" y="391026"/>
            <a:ext cx="3037974" cy="30379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75184-A7C6-8A3B-FBFE-1040A212C504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97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4816-E88D-3A7B-F96A-14BE71A0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109-A6FD-03D5-E067-BDA7058F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possible?</a:t>
            </a:r>
          </a:p>
          <a:p>
            <a:r>
              <a:rPr lang="en-AU" dirty="0"/>
              <a:t>Game design</a:t>
            </a:r>
          </a:p>
          <a:p>
            <a:r>
              <a:rPr lang="en-AU" dirty="0"/>
              <a:t>Building the game</a:t>
            </a:r>
          </a:p>
          <a:p>
            <a:r>
              <a:rPr lang="en-AU" dirty="0"/>
              <a:t>Let’s play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AE77-A900-E551-F010-4CD2EA57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677C0-6688-0186-4249-6D781FAD16BB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98B0E291-D197-463D-8BC7-AC1EED1ED490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C24EB-5F61-29D1-9408-A8A3976A235D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6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2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C07E-3576-BE94-8BD4-4113BAA3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Branding – Cheat Sheet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5E6-4C6B-C690-3761-5EF9618F7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6BD8C-00D4-2630-F2B7-07BA20360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Headings</a:t>
            </a:r>
            <a:r>
              <a:rPr lang="en-US" sz="2000" dirty="0"/>
              <a:t>: </a:t>
            </a:r>
            <a:r>
              <a:rPr lang="en-US" sz="2000" dirty="0">
                <a:latin typeface="+mj-lt"/>
              </a:rPr>
              <a:t>JetBrains Mono Thin</a:t>
            </a:r>
            <a:endParaRPr lang="en-AU" sz="2000" dirty="0">
              <a:latin typeface="+mj-lt"/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accent1"/>
                </a:solidFill>
              </a:rPr>
              <a:t>Body</a:t>
            </a:r>
            <a:r>
              <a:rPr lang="en-AU" sz="2000" dirty="0"/>
              <a:t>: Open Sans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24087-E700-B5A6-7C59-979F949E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Color Guide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C654-8BE7-FDC7-92D8-D1D9F6A21E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Primary: </a:t>
            </a:r>
            <a:r>
              <a:rPr lang="en-US" sz="2000" dirty="0">
                <a:solidFill>
                  <a:schemeClr val="accent3"/>
                </a:solidFill>
              </a:rPr>
              <a:t>#EF476F</a:t>
            </a:r>
          </a:p>
          <a:p>
            <a:pPr marL="0" indent="0">
              <a:buNone/>
            </a:pPr>
            <a:r>
              <a:rPr lang="en-AU" sz="2000" dirty="0"/>
              <a:t>Secondary:</a:t>
            </a:r>
            <a:r>
              <a:rPr lang="en-AU" sz="2000" dirty="0">
                <a:solidFill>
                  <a:schemeClr val="accent1"/>
                </a:solidFill>
              </a:rPr>
              <a:t> #06D6A0</a:t>
            </a:r>
          </a:p>
          <a:p>
            <a:pPr marL="0" indent="0">
              <a:buNone/>
            </a:pPr>
            <a:r>
              <a:rPr lang="en-AU" sz="2000" dirty="0"/>
              <a:t>Tertiary: </a:t>
            </a:r>
            <a:r>
              <a:rPr lang="en-AU" sz="2000" dirty="0">
                <a:solidFill>
                  <a:schemeClr val="accent2"/>
                </a:solidFill>
              </a:rPr>
              <a:t>#FFD166</a:t>
            </a:r>
          </a:p>
          <a:p>
            <a:pPr marL="0" indent="0">
              <a:buNone/>
            </a:pPr>
            <a:r>
              <a:rPr lang="en-US" sz="2000" dirty="0"/>
              <a:t>Body: #FFFFFF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Background: #192E39</a:t>
            </a:r>
          </a:p>
          <a:p>
            <a:pPr marL="0" indent="0">
              <a:buNone/>
            </a:pPr>
            <a:r>
              <a:rPr lang="en-US" sz="2000" dirty="0"/>
              <a:t>Accent Background: </a:t>
            </a:r>
            <a:r>
              <a:rPr lang="en-US" sz="2000" dirty="0">
                <a:solidFill>
                  <a:schemeClr val="accent4"/>
                </a:solidFill>
              </a:rPr>
              <a:t>#26547C</a:t>
            </a:r>
          </a:p>
          <a:p>
            <a:pPr marL="0" indent="0">
              <a:buNone/>
            </a:pPr>
            <a:r>
              <a:rPr lang="en-US" sz="2000" dirty="0"/>
              <a:t>Surface: #</a:t>
            </a:r>
            <a:r>
              <a:rPr lang="en-US" sz="2000" dirty="0">
                <a:solidFill>
                  <a:srgbClr val="1E3B4A"/>
                </a:solidFill>
              </a:rPr>
              <a:t>1E3B4A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6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17394-48AB-9786-C290-E88926E626EE}"/>
              </a:ext>
            </a:extLst>
          </p:cNvPr>
          <p:cNvSpPr txBox="1">
            <a:spLocks/>
          </p:cNvSpPr>
          <p:nvPr/>
        </p:nvSpPr>
        <p:spPr>
          <a:xfrm>
            <a:off x="738188" y="850900"/>
            <a:ext cx="49133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>
                <a:solidFill>
                  <a:schemeClr val="accent2"/>
                </a:solidFill>
              </a:rPr>
              <a:t>Luke Parker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3F32F-3F03-27A4-1FA1-C2A407D6CA34}"/>
              </a:ext>
            </a:extLst>
          </p:cNvPr>
          <p:cNvSpPr txBox="1">
            <a:spLocks/>
          </p:cNvSpPr>
          <p:nvPr/>
        </p:nvSpPr>
        <p:spPr>
          <a:xfrm>
            <a:off x="738188" y="1651000"/>
            <a:ext cx="51673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>
                <a:solidFill>
                  <a:schemeClr val="tx1"/>
                </a:solidFill>
              </a:rPr>
              <a:t>Full Stack Engineer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35E768-8011-DE85-7BE9-E8E31AED7063}"/>
              </a:ext>
            </a:extLst>
          </p:cNvPr>
          <p:cNvSpPr txBox="1">
            <a:spLocks/>
          </p:cNvSpPr>
          <p:nvPr/>
        </p:nvSpPr>
        <p:spPr>
          <a:xfrm>
            <a:off x="611188" y="2628900"/>
            <a:ext cx="6132512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293614-7126-A37B-C2F2-FE9C607F35FC}"/>
              </a:ext>
            </a:extLst>
          </p:cNvPr>
          <p:cNvSpPr txBox="1">
            <a:spLocks/>
          </p:cNvSpPr>
          <p:nvPr/>
        </p:nvSpPr>
        <p:spPr>
          <a:xfrm>
            <a:off x="738188" y="2628900"/>
            <a:ext cx="5167312" cy="20184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tx1"/>
                </a:solidFill>
              </a:rPr>
              <a:t>Building with </a:t>
            </a:r>
            <a:r>
              <a:rPr lang="en-AU" sz="2400" dirty="0" err="1">
                <a:solidFill>
                  <a:schemeClr val="tx1"/>
                </a:solidFill>
              </a:rPr>
              <a:t>Blazor</a:t>
            </a:r>
            <a:r>
              <a:rPr lang="en-AU" sz="2400" dirty="0">
                <a:solidFill>
                  <a:schemeClr val="tx1"/>
                </a:solidFill>
              </a:rPr>
              <a:t> for 6 years</a:t>
            </a:r>
          </a:p>
          <a:p>
            <a:pPr marL="914400" lvl="1" indent="-457200"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AU" sz="1600" dirty="0"/>
              <a:t>Commercially in Production for 3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Playing games for way too long, or not long enough!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46C758-315C-1AB9-BF4B-8ED061FEE639}"/>
              </a:ext>
            </a:extLst>
          </p:cNvPr>
          <p:cNvSpPr txBox="1">
            <a:spLocks/>
          </p:cNvSpPr>
          <p:nvPr/>
        </p:nvSpPr>
        <p:spPr>
          <a:xfrm>
            <a:off x="1512760" y="4780247"/>
            <a:ext cx="2407657" cy="471639"/>
          </a:xfrm>
          <a:prstGeom prst="rect">
            <a:avLst/>
          </a:prstGeom>
        </p:spPr>
        <p:txBody>
          <a:bodyPr vert="horz" lIns="18000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Hona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7A47A9-B83A-182B-413D-31C480B4F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74" y="5632033"/>
            <a:ext cx="500481" cy="5166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0AA1C2-E9F1-6A86-E804-F0FFFE17A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574" y="4791268"/>
            <a:ext cx="510141" cy="52659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DBE01F2-1943-A6D1-CCAA-02CF7301EAE3}"/>
              </a:ext>
            </a:extLst>
          </p:cNvPr>
          <p:cNvSpPr txBox="1">
            <a:spLocks/>
          </p:cNvSpPr>
          <p:nvPr/>
        </p:nvSpPr>
        <p:spPr>
          <a:xfrm>
            <a:off x="1512759" y="5625232"/>
            <a:ext cx="2407657" cy="471639"/>
          </a:xfrm>
          <a:prstGeom prst="rect">
            <a:avLst/>
          </a:prstGeom>
        </p:spPr>
        <p:txBody>
          <a:bodyPr vert="horz" lIns="18000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lukeparker.dev</a:t>
            </a:r>
            <a:endParaRPr lang="en-A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colorful logo with a triangle and a circle&#10;&#10;Description automatically generated">
            <a:extLst>
              <a:ext uri="{FF2B5EF4-FFF2-40B4-BE49-F238E27FC236}">
                <a16:creationId xmlns:a16="http://schemas.microsoft.com/office/drawing/2014/main" id="{F5418BD2-2B30-24C0-BD34-5CEABFE7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91" y="1691537"/>
            <a:ext cx="3644108" cy="36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ADD-8E04-B7AD-B7C0-5FF1E5B6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766"/>
            <a:ext cx="9144000" cy="164446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“The measure of intelligence is the ability to change”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- Albert Einstein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73837-A5F1-4C81-1646-12BAF59D342F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78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CE21-832F-4D83-DA9B-1954904A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A21C-EF00-00C2-36B0-0B84623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276C-49D2-6F5D-6E19-B5412D0C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3"/>
                </a:solidFill>
              </a:rPr>
              <a:t>What is possible?</a:t>
            </a:r>
          </a:p>
          <a:p>
            <a:r>
              <a:rPr lang="en-AU" dirty="0"/>
              <a:t>Game design</a:t>
            </a:r>
          </a:p>
          <a:p>
            <a:r>
              <a:rPr lang="en-AU" dirty="0"/>
              <a:t>Building the game</a:t>
            </a:r>
          </a:p>
          <a:p>
            <a:r>
              <a:rPr lang="en-AU" dirty="0"/>
              <a:t>Let’s play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417D-5C5B-4E4E-C23C-2A3B5CE0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8C3444-5173-F706-B894-DF69BDA490CF}"/>
              </a:ext>
            </a:extLst>
          </p:cNvPr>
          <p:cNvCxnSpPr/>
          <p:nvPr/>
        </p:nvCxnSpPr>
        <p:spPr>
          <a:xfrm>
            <a:off x="4772025" y="724067"/>
            <a:ext cx="0" cy="540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>
            <a:extLst>
              <a:ext uri="{FF2B5EF4-FFF2-40B4-BE49-F238E27FC236}">
                <a16:creationId xmlns:a16="http://schemas.microsoft.com/office/drawing/2014/main" id="{9C083F6A-DC7A-E58C-1467-AFE3D3183BDC}"/>
              </a:ext>
            </a:extLst>
          </p:cNvPr>
          <p:cNvSpPr/>
          <p:nvPr/>
        </p:nvSpPr>
        <p:spPr>
          <a:xfrm>
            <a:off x="-1966119" y="3113012"/>
            <a:ext cx="3932237" cy="3744988"/>
          </a:xfrm>
          <a:prstGeom prst="pentag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05E4D-6998-28E5-4286-4D3F1E0A1EC9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9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CB-7499-3DD8-317D-27AF5A3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</a:t>
            </a:r>
            <a:r>
              <a:rPr lang="en-AU" b="1" dirty="0" err="1">
                <a:solidFill>
                  <a:schemeClr val="accent2"/>
                </a:solidFill>
              </a:rPr>
              <a:t>lazor</a:t>
            </a:r>
            <a:r>
              <a:rPr lang="en-AU" b="1" dirty="0">
                <a:solidFill>
                  <a:schemeClr val="accent2"/>
                </a:solidFill>
              </a:rPr>
              <a:t> – What </a:t>
            </a:r>
            <a:r>
              <a:rPr lang="en-AU" b="1" i="1" dirty="0">
                <a:solidFill>
                  <a:schemeClr val="accent2"/>
                </a:solidFill>
              </a:rPr>
              <a:t>is</a:t>
            </a:r>
            <a:r>
              <a:rPr lang="en-AU" b="1" dirty="0">
                <a:solidFill>
                  <a:schemeClr val="accent2"/>
                </a:solidFill>
              </a:rPr>
              <a:t>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9991-17F9-5FB1-717E-F01A31E1E0F4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0440A-AEA7-BB95-D04C-F64E698CDC8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780314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Think with: Component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Write with: Mixed C#, HTML &amp; Razor markup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/>
              <a:t>Render with: Static SSR, Interactive SSR, CSR (with WASM), Interactive Auto (server, then client)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7174F-43E4-7A11-4A3A-E145266522BD}"/>
              </a:ext>
            </a:extLst>
          </p:cNvPr>
          <p:cNvSpPr txBox="1">
            <a:spLocks/>
          </p:cNvSpPr>
          <p:nvPr/>
        </p:nvSpPr>
        <p:spPr>
          <a:xfrm>
            <a:off x="838200" y="1619250"/>
            <a:ext cx="73025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var(--bs-font-sans-serif)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F8DA3D-A2B6-6CD8-4750-7984AED2BBFC}"/>
              </a:ext>
            </a:extLst>
          </p:cNvPr>
          <p:cNvSpPr/>
          <p:nvPr/>
        </p:nvSpPr>
        <p:spPr>
          <a:xfrm>
            <a:off x="10254247" y="2307139"/>
            <a:ext cx="3037974" cy="30379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A795E-FC97-FA3F-4025-EEEC6C9F5378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0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945D-418A-F010-ECB1-8920B945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32E44-7C34-2A0B-A74A-47428EAAE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FC520AA-9C08-7C3D-657E-D2CFA1E32116}"/>
              </a:ext>
            </a:extLst>
          </p:cNvPr>
          <p:cNvSpPr txBox="1">
            <a:spLocks/>
          </p:cNvSpPr>
          <p:nvPr/>
        </p:nvSpPr>
        <p:spPr>
          <a:xfrm>
            <a:off x="0" y="6195428"/>
            <a:ext cx="12202273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https://writtenrealms.com/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1FD8-123D-FCB3-3845-606A94D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4" y="953294"/>
            <a:ext cx="12288537" cy="4671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E1C57-B1D0-EBAD-2B6E-9E4D45AF5E45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6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50B7-F9ED-7E3A-BD4F-BC3E5A8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2E9B-0AD8-3BCE-E62D-747F3EA3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5322-8644-D13C-9D6F-91F74E50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67" t="14234" r="967" b="-14234"/>
          <a:stretch/>
        </p:blipFill>
        <p:spPr>
          <a:xfrm>
            <a:off x="1144437" y="66933"/>
            <a:ext cx="9903125" cy="679106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5601DD29-46E7-BCF6-0DB0-2B1A074E454E}"/>
              </a:ext>
            </a:extLst>
          </p:cNvPr>
          <p:cNvSpPr txBox="1">
            <a:spLocks/>
          </p:cNvSpPr>
          <p:nvPr/>
        </p:nvSpPr>
        <p:spPr>
          <a:xfrm>
            <a:off x="0" y="6206214"/>
            <a:ext cx="121920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https://blazorgames.net/tetris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366E7-1F1B-2545-53A1-0A9F62E0A1C8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41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E3FA-735E-CDEC-3F45-4683170C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66430-D314-511B-6626-E7BD0427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722"/>
          <a:stretch/>
        </p:blipFill>
        <p:spPr>
          <a:xfrm>
            <a:off x="1312653" y="24883"/>
            <a:ext cx="9566694" cy="601015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74F954EC-7E16-F238-DE83-39F9D01D98D6}"/>
              </a:ext>
            </a:extLst>
          </p:cNvPr>
          <p:cNvSpPr txBox="1">
            <a:spLocks/>
          </p:cNvSpPr>
          <p:nvPr/>
        </p:nvSpPr>
        <p:spPr>
          <a:xfrm>
            <a:off x="1" y="6164164"/>
            <a:ext cx="121920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/>
              <a:t>https://coolmathgames.com/0-run-3 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C060-A103-3FB1-5744-E64FA96F8EE7}"/>
              </a:ext>
            </a:extLst>
          </p:cNvPr>
          <p:cNvSpPr/>
          <p:nvPr/>
        </p:nvSpPr>
        <p:spPr>
          <a:xfrm>
            <a:off x="0" y="0"/>
            <a:ext cx="12192000" cy="101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6A888D-E186-BC34-81C8-5C4AE543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7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keParkerDev">
      <a:dk1>
        <a:srgbClr val="FFFFFF"/>
      </a:dk1>
      <a:lt1>
        <a:srgbClr val="171616"/>
      </a:lt1>
      <a:dk2>
        <a:srgbClr val="BFBFBF"/>
      </a:dk2>
      <a:lt2>
        <a:srgbClr val="3A3838"/>
      </a:lt2>
      <a:accent1>
        <a:srgbClr val="06D6A0"/>
      </a:accent1>
      <a:accent2>
        <a:srgbClr val="FFD166"/>
      </a:accent2>
      <a:accent3>
        <a:srgbClr val="EF476F"/>
      </a:accent3>
      <a:accent4>
        <a:srgbClr val="26547C"/>
      </a:accent4>
      <a:accent5>
        <a:srgbClr val="192E39"/>
      </a:accent5>
      <a:accent6>
        <a:srgbClr val="70AD47"/>
      </a:accent6>
      <a:hlink>
        <a:srgbClr val="26547C"/>
      </a:hlink>
      <a:folHlink>
        <a:srgbClr val="26547C"/>
      </a:folHlink>
    </a:clrScheme>
    <a:fontScheme name="LukeParkerDev">
      <a:majorFont>
        <a:latin typeface="JetBrains Mono Thin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keParkerDev Template.potx" id="{3B489E79-92A7-4BBD-9D24-53F3A5B5CE0C}" vid="{772F47E9-5338-4B2C-BC13-6875FBDBB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449</Words>
  <Application>Microsoft Office PowerPoint</Application>
  <PresentationFormat>Widescreen</PresentationFormat>
  <Paragraphs>76</Paragraphs>
  <Slides>20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Spawn an Online Game with Blazor &amp; .NET 9</vt:lpstr>
      <vt:lpstr>Agenda</vt:lpstr>
      <vt:lpstr>PowerPoint Presentation</vt:lpstr>
      <vt:lpstr>“The measure of intelligence is the ability to change” - Albert Einstein</vt:lpstr>
      <vt:lpstr>Agenda</vt:lpstr>
      <vt:lpstr>Blazor – 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Gameplay loop</vt:lpstr>
      <vt:lpstr>Demo</vt:lpstr>
      <vt:lpstr>Play together</vt:lpstr>
      <vt:lpstr>Resources</vt:lpstr>
      <vt:lpstr>Presentation &amp; links</vt:lpstr>
      <vt:lpstr>Thank you!</vt:lpstr>
      <vt:lpstr>Branding –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Parker</dc:creator>
  <cp:lastModifiedBy>Luke Parker</cp:lastModifiedBy>
  <cp:revision>3</cp:revision>
  <dcterms:created xsi:type="dcterms:W3CDTF">2022-07-07T23:06:20Z</dcterms:created>
  <dcterms:modified xsi:type="dcterms:W3CDTF">2024-11-24T18:28:44Z</dcterms:modified>
</cp:coreProperties>
</file>