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3" r:id="rId6"/>
    <p:sldId id="267" r:id="rId7"/>
    <p:sldId id="276" r:id="rId8"/>
    <p:sldId id="264" r:id="rId9"/>
    <p:sldId id="266" r:id="rId10"/>
    <p:sldId id="265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33" r:id="rId30"/>
    <p:sldId id="335" r:id="rId31"/>
    <p:sldId id="334" r:id="rId32"/>
    <p:sldId id="336" r:id="rId33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 autoAdjust="0"/>
  </p:normalViewPr>
  <p:slideViewPr>
    <p:cSldViewPr snapToGrid="0" showGuides="1">
      <p:cViewPr varScale="1">
        <p:scale>
          <a:sx n="131" d="100"/>
          <a:sy n="131" d="100"/>
        </p:scale>
        <p:origin x="834" y="120"/>
      </p:cViewPr>
      <p:guideLst>
        <p:guide orient="horz" pos="323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145CB8-4673-6A47-9176-F0CB3073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D990A1-B68F-2A49-BE34-734A4A613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149838-4667-8C41-A6F0-AC61A4F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50068A-6AF5-9545-B42A-0DF4DC42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5E529-5F0B-4D4A-84B9-75C65BF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image" Target="../media/image15.wmf"/><Relationship Id="rId17" Type="http://schemas.openxmlformats.org/officeDocument/2006/relationships/image" Target="../media/image28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15" Type="http://schemas.openxmlformats.org/officeDocument/2006/relationships/image" Target="../media/image26.png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oleObject" Target="../embeddings/oleObject9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8.bin"/><Relationship Id="rId3" Type="http://schemas.openxmlformats.org/officeDocument/2006/relationships/image" Target="../media/image14.wmf"/><Relationship Id="rId21" Type="http://schemas.openxmlformats.org/officeDocument/2006/relationships/oleObject" Target="../embeddings/oleObject23.bin"/><Relationship Id="rId34" Type="http://schemas.openxmlformats.org/officeDocument/2006/relationships/oleObject" Target="../embeddings/oleObject33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3.wmf"/><Relationship Id="rId25" Type="http://schemas.openxmlformats.org/officeDocument/2006/relationships/oleObject" Target="../embeddings/oleObject27.bin"/><Relationship Id="rId3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5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2.bin"/><Relationship Id="rId5" Type="http://schemas.openxmlformats.org/officeDocument/2006/relationships/image" Target="../media/image15.wmf"/><Relationship Id="rId15" Type="http://schemas.openxmlformats.org/officeDocument/2006/relationships/image" Target="../media/image22.wmf"/><Relationship Id="rId23" Type="http://schemas.openxmlformats.org/officeDocument/2006/relationships/oleObject" Target="../embeddings/oleObject25.bin"/><Relationship Id="rId28" Type="http://schemas.openxmlformats.org/officeDocument/2006/relationships/oleObject" Target="../embeddings/oleObject30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4.wmf"/><Relationship Id="rId31" Type="http://schemas.openxmlformats.org/officeDocument/2006/relationships/image" Target="../media/image26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4.bin"/><Relationship Id="rId27" Type="http://schemas.openxmlformats.org/officeDocument/2006/relationships/oleObject" Target="../embeddings/oleObject29.bin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Biostatistics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1 - Basic Concepts of Data and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CC2E-CFD0-40D4-A602-B91E57A7C308}"/>
              </a:ext>
            </a:extLst>
          </p:cNvPr>
          <p:cNvSpPr txBox="1"/>
          <p:nvPr/>
        </p:nvSpPr>
        <p:spPr>
          <a:xfrm>
            <a:off x="1248122" y="1920293"/>
            <a:ext cx="580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Basic Concepts of Data and Statistics</a:t>
            </a:r>
            <a:endParaRPr lang="en-I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Learn Biostatistics?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type of questions to ask yourself?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3 Type of questions should be answered in Statistics:</a:t>
            </a:r>
          </a:p>
          <a:p>
            <a:pPr marL="555625" lvl="1" indent="-238125">
              <a:spcBef>
                <a:spcPts val="850"/>
              </a:spcBef>
              <a:buFont typeface="Calibri" panose="020F0502020204030204" pitchFamily="34" charset="0"/>
              <a:buChar char="–"/>
            </a:pPr>
            <a:r>
              <a:rPr lang="en-IE" b="1" dirty="0"/>
              <a:t>What?</a:t>
            </a:r>
          </a:p>
          <a:p>
            <a:pPr marL="555625" lvl="1" indent="-238125">
              <a:spcBef>
                <a:spcPts val="850"/>
              </a:spcBef>
              <a:buFont typeface="Calibri" panose="020F0502020204030204" pitchFamily="34" charset="0"/>
              <a:buChar char="–"/>
            </a:pPr>
            <a:r>
              <a:rPr lang="en-IE" b="1" dirty="0"/>
              <a:t>Why?</a:t>
            </a:r>
          </a:p>
          <a:p>
            <a:pPr marL="555625" lvl="1" indent="-238125">
              <a:spcBef>
                <a:spcPts val="850"/>
              </a:spcBef>
              <a:buFont typeface="Calibri" panose="020F0502020204030204" pitchFamily="34" charset="0"/>
              <a:buChar char="–"/>
            </a:pPr>
            <a:r>
              <a:rPr lang="en-IE" b="1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07739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Elements of Descriptive Statistics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Measures of Central Tendency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/>
              <p:cNvSpPr txBox="1">
                <a:spLocks/>
              </p:cNvSpPr>
              <p:nvPr/>
            </p:nvSpPr>
            <p:spPr>
              <a:xfrm>
                <a:off x="341194" y="1428750"/>
                <a:ext cx="8611737" cy="2990766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spcBef>
                    <a:spcPts val="1417"/>
                  </a:spcBef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17500" indent="-317500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8325" indent="-222250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84225" indent="-201613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Minion Pro" pitchFamily="18" charset="0"/>
                  <a:buChar char="‒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0125" indent="-185738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dirty="0"/>
                  <a:t>Mean: </a:t>
                </a:r>
                <a:r>
                  <a:rPr lang="en-IE" b="0" dirty="0"/>
                  <a:t>The equal value for all observations (if assumed)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IE" b="0" dirty="0"/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dirty="0"/>
                  <a:t>Mode: </a:t>
                </a:r>
                <a:r>
                  <a:rPr lang="en-IE" b="0" dirty="0"/>
                  <a:t>The most frequent observation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IE" b="0" dirty="0"/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dirty="0"/>
                  <a:t>Median: </a:t>
                </a:r>
                <a:r>
                  <a:rPr lang="en-IE" b="0" dirty="0"/>
                  <a:t>The midpoint (frequency-wise)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IE" b="0" dirty="0"/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dirty="0"/>
                  <a:t>Quartiles: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E" b="0" dirty="0"/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dirty="0"/>
                  <a:t>Percentiles: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</m:sub>
                    </m:sSub>
                  </m:oMath>
                </a14:m>
                <a:endParaRPr lang="en-IE" b="0" dirty="0"/>
              </a:p>
              <a:p>
                <a:pPr>
                  <a:spcBef>
                    <a:spcPts val="850"/>
                  </a:spcBef>
                  <a:buClr>
                    <a:schemeClr val="tx2"/>
                  </a:buClr>
                </a:pPr>
                <a:r>
                  <a:rPr lang="en-IE" b="0" dirty="0"/>
                  <a:t>Let’s have a pen-and-paper example. Then we use SPSS to get the “Descriptive”s!</a:t>
                </a:r>
              </a:p>
            </p:txBody>
          </p:sp>
        </mc:Choice>
        <mc:Fallback xmlns="">
          <p:sp>
            <p:nvSpPr>
              <p:cNvPr id="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4" y="1428750"/>
                <a:ext cx="8611737" cy="2990766"/>
              </a:xfrm>
              <a:prstGeom prst="rect">
                <a:avLst/>
              </a:prstGeom>
              <a:blipFill>
                <a:blip r:embed="rId2"/>
                <a:stretch>
                  <a:fillRect l="-778" t="-12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32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Elements of Descriptive Statistics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Measures of Central Tendency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/>
              <p:cNvSpPr txBox="1">
                <a:spLocks/>
              </p:cNvSpPr>
              <p:nvPr/>
            </p:nvSpPr>
            <p:spPr>
              <a:xfrm>
                <a:off x="341194" y="1428750"/>
                <a:ext cx="8611737" cy="2990766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spcBef>
                    <a:spcPts val="1417"/>
                  </a:spcBef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17500" indent="-317500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8325" indent="-222250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84225" indent="-201613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Minion Pro" pitchFamily="18" charset="0"/>
                  <a:buChar char="‒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0125" indent="-185738" algn="l" defTabSz="914400" rtl="0" eaLnBrk="1" latinLnBrk="0" hangingPunct="1">
                  <a:spcBef>
                    <a:spcPts val="1134"/>
                  </a:spcBef>
                  <a:buClr>
                    <a:schemeClr val="tx2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b="0" dirty="0"/>
                  <a:t>The data set is: </a:t>
                </a:r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dirty="0"/>
                  <a:t>            1, 1, 1, 1, 2, 2, 2, 2, 3, 4, 4, 4, 4, 4, 5, 5, 6</a:t>
                </a:r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b="0" dirty="0"/>
                  <a:t>Find the following: Mean, Median, Mode</a:t>
                </a:r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b="0" dirty="0"/>
                  <a:t>Mean: Add them, then divide the result by n  :  51/17 = 3</a:t>
                </a:r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b="0" dirty="0"/>
                  <a:t>Mode: The most frequent observation  :  4 </a:t>
                </a:r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b="0" dirty="0"/>
                  <a:t>Median: The midpoint (frequency-wise)  :  3</a:t>
                </a:r>
              </a:p>
              <a:p>
                <a:pPr marL="238125" indent="-238125">
                  <a:spcBef>
                    <a:spcPts val="850"/>
                  </a:spcBef>
                  <a:buClr>
                    <a:schemeClr val="tx2"/>
                  </a:buClr>
                  <a:buFont typeface="Calibri" panose="020F0502020204030204" pitchFamily="34" charset="0"/>
                  <a:buChar char="–"/>
                </a:pPr>
                <a:r>
                  <a:rPr lang="en-IE" b="0" dirty="0"/>
                  <a:t>Quartiles: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E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𝑀𝑒𝑑</m:t>
                    </m:r>
                  </m:oMath>
                </a14:m>
                <a:r>
                  <a:rPr lang="en-I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IE" b="0" dirty="0"/>
              </a:p>
            </p:txBody>
          </p:sp>
        </mc:Choice>
        <mc:Fallback xmlns="">
          <p:sp>
            <p:nvSpPr>
              <p:cNvPr id="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4" y="1428750"/>
                <a:ext cx="8611737" cy="2990766"/>
              </a:xfrm>
              <a:prstGeom prst="rect">
                <a:avLst/>
              </a:prstGeom>
              <a:blipFill>
                <a:blip r:embed="rId2"/>
                <a:stretch>
                  <a:fillRect l="-778" t="-1222" b="-12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1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Elements of Descriptive Statistics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 Simple 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33479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The data set is: </a:t>
            </a:r>
          </a:p>
          <a:p>
            <a:pPr>
              <a:spcBef>
                <a:spcPts val="850"/>
              </a:spcBef>
              <a:buClr>
                <a:schemeClr val="tx2"/>
              </a:buClr>
            </a:pPr>
            <a:r>
              <a:rPr lang="en-IE" b="0" dirty="0"/>
              <a:t>                          </a:t>
            </a:r>
            <a:r>
              <a:rPr lang="en-IE" dirty="0"/>
              <a:t>1, 2, 3, 4, 5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Find the following: Mean, Median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Now the data set is: </a:t>
            </a:r>
          </a:p>
          <a:p>
            <a:pPr>
              <a:spcBef>
                <a:spcPts val="850"/>
              </a:spcBef>
              <a:buClr>
                <a:schemeClr val="tx2"/>
              </a:buClr>
            </a:pPr>
            <a:r>
              <a:rPr lang="en-IE" b="0" dirty="0"/>
              <a:t>                          </a:t>
            </a:r>
            <a:r>
              <a:rPr lang="en-IE" dirty="0"/>
              <a:t>1, 2, 3, 4, 100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Find the following again: Mean, Median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b="0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RESULT: “Median” is a more “Robust” measure than “Mean”.</a:t>
            </a:r>
          </a:p>
        </p:txBody>
      </p:sp>
    </p:spTree>
    <p:extLst>
      <p:ext uri="{BB962C8B-B14F-4D97-AF65-F5344CB8AC3E}">
        <p14:creationId xmlns:p14="http://schemas.microsoft.com/office/powerpoint/2010/main" val="181416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Elements of Descriptive Statistics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Measures of Dispersion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What? </a:t>
            </a:r>
            <a:r>
              <a:rPr lang="en-IE" b="0" dirty="0"/>
              <a:t>Variance, Standard Deviation, Coefficient of Variation, IQR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Why? </a:t>
            </a:r>
            <a:r>
              <a:rPr lang="en-IE" b="0" dirty="0"/>
              <a:t>(See the example below)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Student 1: 40, 50, 50, 50, 60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Student 2: 20, 50, 50, 50, 80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Find the following: Mean, Median, Mode</a:t>
            </a:r>
          </a:p>
          <a:p>
            <a:pPr>
              <a:spcBef>
                <a:spcPts val="850"/>
              </a:spcBef>
              <a:buClr>
                <a:schemeClr val="tx2"/>
              </a:buClr>
            </a:pPr>
            <a:endParaRPr lang="en-IE" b="0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>
                <a:solidFill>
                  <a:srgbClr val="FF0000"/>
                </a:solidFill>
              </a:rPr>
              <a:t>So what? </a:t>
            </a:r>
          </a:p>
        </p:txBody>
      </p:sp>
    </p:spTree>
    <p:extLst>
      <p:ext uri="{BB962C8B-B14F-4D97-AF65-F5344CB8AC3E}">
        <p14:creationId xmlns:p14="http://schemas.microsoft.com/office/powerpoint/2010/main" val="171060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Elements of Descriptive Statistics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Measures of Dispersion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15</a:t>
            </a:fld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140441" y="2522789"/>
            <a:ext cx="6586538" cy="14288"/>
          </a:xfrm>
          <a:prstGeom prst="straightConnector1">
            <a:avLst/>
          </a:prstGeom>
          <a:noFill/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4314644" y="2277527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314644" y="2046952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314644" y="1808432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83532" y="2277527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564805" y="2277527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954954" y="2277527"/>
            <a:ext cx="3014662" cy="259550"/>
          </a:xfrm>
          <a:prstGeom prst="ellipse">
            <a:avLst/>
          </a:prstGeom>
          <a:noFill/>
          <a:ln w="508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1190268" y="4180415"/>
            <a:ext cx="6586538" cy="14288"/>
          </a:xfrm>
          <a:prstGeom prst="straightConnector1">
            <a:avLst/>
          </a:prstGeom>
          <a:noFill/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4350185" y="3949439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350185" y="3718864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350185" y="3480344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966160" y="3949438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696117" y="3950626"/>
            <a:ext cx="228600" cy="200025"/>
          </a:xfrm>
          <a:prstGeom prst="ellipse">
            <a:avLst/>
          </a:prstGeom>
          <a:solidFill>
            <a:schemeClr val="accent6"/>
          </a:solidFill>
          <a:ln w="508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960941" y="3843077"/>
            <a:ext cx="4963115" cy="306386"/>
          </a:xfrm>
          <a:prstGeom prst="ellipse">
            <a:avLst/>
          </a:prstGeom>
          <a:noFill/>
          <a:ln w="508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730" tIns="46660" rIns="89730" bIns="466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53777" y="1107006"/>
            <a:ext cx="8916988" cy="4733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80000"/>
              </a:spcBef>
              <a:buClr>
                <a:srgbClr val="FF0000"/>
              </a:buClr>
            </a:pPr>
            <a:r>
              <a:rPr lang="en-US" altLang="en-US" dirty="0"/>
              <a:t>Now, plot your data!</a:t>
            </a:r>
          </a:p>
          <a:p>
            <a:pPr>
              <a:spcBef>
                <a:spcPct val="80000"/>
              </a:spcBef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pPr>
              <a:spcBef>
                <a:spcPct val="80000"/>
              </a:spcBef>
              <a:buClr>
                <a:srgbClr val="FF0000"/>
              </a:buClr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ct val="80000"/>
              </a:spcBef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                                            </a:t>
            </a:r>
            <a:r>
              <a:rPr lang="en-US" altLang="en-US" sz="1200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40                 50                 </a:t>
            </a:r>
            <a:r>
              <a:rPr lang="en-US" altLang="en-US" sz="1200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60</a:t>
            </a:r>
          </a:p>
          <a:p>
            <a:pPr>
              <a:spcBef>
                <a:spcPct val="8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ct val="8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ct val="80000"/>
              </a:spcBef>
              <a:buClr>
                <a:srgbClr val="FF0000"/>
              </a:buClr>
            </a:pPr>
            <a:r>
              <a:rPr lang="en-US" altLang="en-US" sz="2400" dirty="0">
                <a:ea typeface="ＭＳ Ｐゴシック" pitchFamily="34" charset="-128"/>
              </a:rPr>
              <a:t>                     </a:t>
            </a:r>
            <a:r>
              <a:rPr lang="en-US" altLang="en-US" dirty="0">
                <a:ea typeface="ＭＳ Ｐゴシック" pitchFamily="34" charset="-128"/>
              </a:rPr>
              <a:t>20                                    50                                      80</a:t>
            </a:r>
            <a:endParaRPr lang="en-US" altLang="en-US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6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Elements of Descriptive Statistics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Measures of Dispersion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Variance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How?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Student 1: 40, 50, 50, 50, 60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Student 2: 20, 50, 50, 50, 80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So?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03824" y="1788437"/>
                <a:ext cx="6086476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0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IE" sz="200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IE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E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IE" sz="20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E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E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IE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E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824" y="1788437"/>
                <a:ext cx="6086476" cy="837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5112" y="3019988"/>
                <a:ext cx="8343900" cy="554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E" sz="1600" b="1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IE" sz="1600" b="1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𝟒𝟎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IE" sz="1600" b="1" i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IE" sz="1600" b="1" i="0"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IE" sz="16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12" y="3019988"/>
                <a:ext cx="8343900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8937" y="3905660"/>
                <a:ext cx="8220075" cy="554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E" sz="1600" b="1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IE" sz="1600" b="1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𝟐𝟎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E" sz="16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E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𝟖𝟎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E" sz="1600" b="1" i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E" sz="16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IE" sz="1600" b="1" i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IE" sz="1600" b="1" i="0">
                          <a:latin typeface="Cambria Math" panose="02040503050406030204" pitchFamily="18" charset="0"/>
                        </a:rPr>
                        <m:t>𝟒𝟓𝟎</m:t>
                      </m:r>
                    </m:oMath>
                  </m:oMathPara>
                </a14:m>
                <a:endParaRPr lang="en-IE" sz="16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7" y="3905660"/>
                <a:ext cx="8220075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Elements of Descriptive Statistics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Measures of Dispersion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Standard Deviation 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How?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Student 1: 40, 50, 50, 50, 60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b="0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Student 2: 20, 50, 50, 50, 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43627" y="1801505"/>
                <a:ext cx="6517232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IE" sz="2000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rad>
                      <m:r>
                        <a:rPr lang="en-IE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E" sz="2000" b="0" i="0" smtClean="0">
                          <a:latin typeface="Cambria Math" panose="02040503050406030204" pitchFamily="18" charset="0"/>
                        </a:rPr>
                        <m:t>=  </m:t>
                      </m:r>
                      <m:rad>
                        <m:radPr>
                          <m:degHide m:val="on"/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E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IE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E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E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E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27" y="1801505"/>
                <a:ext cx="6517232" cy="100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5112" y="3539993"/>
                <a:ext cx="8343900" cy="442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2000" b="0" i="0">
                          <a:latin typeface="Cambria Math" panose="02040503050406030204" pitchFamily="18" charset="0"/>
                        </a:rPr>
                        <m:t>=  </m:t>
                      </m:r>
                      <m:rad>
                        <m:radPr>
                          <m:degHide m:val="on"/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rad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12" y="3539993"/>
                <a:ext cx="8343900" cy="44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9031" y="4388556"/>
                <a:ext cx="8343900" cy="442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sz="2000" b="0" i="0">
                          <a:latin typeface="Cambria Math" panose="02040503050406030204" pitchFamily="18" charset="0"/>
                        </a:rPr>
                        <m:t>=  </m:t>
                      </m:r>
                      <m:rad>
                        <m:radPr>
                          <m:degHide m:val="on"/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e>
                      </m:rad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1" y="4388556"/>
                <a:ext cx="8343900" cy="442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2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Elements of Descriptive Statistics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Measures of Dispersion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Coefficient of Variation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How?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Student 1: 40, 50, 50, 50, 60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Student 2: 20, 50, 50, 50, 80</a:t>
            </a:r>
          </a:p>
          <a:p>
            <a:pPr>
              <a:spcBef>
                <a:spcPts val="850"/>
              </a:spcBef>
              <a:buClr>
                <a:schemeClr val="tx2"/>
              </a:buClr>
            </a:pP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08499" y="1907952"/>
                <a:ext cx="7600950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IE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n-IE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E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IE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99" y="1907952"/>
                <a:ext cx="7600950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7024" y="2899927"/>
                <a:ext cx="8343900" cy="742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2000" b="0" i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E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rad>
                        </m:num>
                        <m:den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I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×100%=14%</m:t>
                      </m:r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24" y="2899927"/>
                <a:ext cx="8343900" cy="742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9031" y="4124882"/>
                <a:ext cx="8343900" cy="989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sz="2000" b="0" i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E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450</m:t>
                              </m:r>
                            </m:e>
                          </m:rad>
                        </m:num>
                        <m:den>
                          <m:r>
                            <a:rPr lang="en-IE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I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×100%=42%</m:t>
                      </m:r>
                    </m:oMath>
                  </m:oMathPara>
                </a14:m>
                <a:endParaRPr lang="en-IE" sz="2000" dirty="0"/>
              </a:p>
              <a:p>
                <a:endParaRPr lang="en-IE" sz="16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1" y="4124882"/>
                <a:ext cx="8343900" cy="989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7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Regression analysis is a mathematical/statistical tool to build a model that describes the relationship between two (or more) variables.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b="0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Regression analysis allows us to model the variation of a statistical variable (response/dependent variable) vs. other variable(s) (estimator/independent variable).</a:t>
            </a:r>
          </a:p>
          <a:p>
            <a:pPr>
              <a:spcBef>
                <a:spcPts val="850"/>
              </a:spcBef>
              <a:buClr>
                <a:schemeClr val="tx2"/>
              </a:buClr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266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“Data” mean?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IE" dirty="0"/>
              <a:t>A set of Observations (Cases) (who?)</a:t>
            </a:r>
          </a:p>
          <a:p>
            <a:pPr lvl="1"/>
            <a:r>
              <a:rPr lang="en-GB" dirty="0"/>
              <a:t>A set of Variables (Attributes, Measurements, …) (what?)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EB282-F2F7-445C-91BF-37F153193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12"/>
          <a:stretch/>
        </p:blipFill>
        <p:spPr>
          <a:xfrm>
            <a:off x="621506" y="2311127"/>
            <a:ext cx="7915275" cy="2376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Regression analysis is a mathematical/statistical tool to build a model that describes the relationship between two (or more) variables.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Regression analysis allows us to model the variation of a statistical variable (response/dependent variable) vs. other variable(s) (estimator/independent variable).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Regression analysis is used to estimate/predict the response for different values of the independent variable, based on previously gathered data.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b="0" dirty="0"/>
          </a:p>
          <a:p>
            <a:pPr>
              <a:spcBef>
                <a:spcPts val="850"/>
              </a:spcBef>
              <a:buClr>
                <a:schemeClr val="tx2"/>
              </a:buClr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922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50"/>
              </a:spcBef>
              <a:buClr>
                <a:schemeClr val="tx2"/>
              </a:buClr>
            </a:pPr>
            <a:r>
              <a:rPr lang="en-IE" dirty="0"/>
              <a:t>A couple of general examples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Weekly expenditure (response) &amp; weekly income (estimator)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Mean wage (response) &amp; years of schooling (estimator)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Amount of agriculture product in kg (response) &amp; amount of rain in mm (estimator)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 Blood sugar level (response) &amp; weight (estimator)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endParaRPr lang="en-IE" b="0" dirty="0"/>
          </a:p>
          <a:p>
            <a:pPr>
              <a:spcBef>
                <a:spcPts val="850"/>
              </a:spcBef>
              <a:buClr>
                <a:schemeClr val="tx2"/>
              </a:buClr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272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Regression Analysis – Graphical Illustration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98" y="1157720"/>
            <a:ext cx="4083524" cy="37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Regression Analysis – Mathematical Logic and Formulation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BDF248-49CA-4F15-8C65-6B7CDADFA329}" type="slidenum">
              <a:rPr lang="en-IE" smtClean="0"/>
              <a:pPr/>
              <a:t>23</a:t>
            </a:fld>
            <a:endParaRPr lang="en-IE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5527887" y="3386712"/>
            <a:ext cx="10800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03722"/>
              </p:ext>
            </p:extLst>
          </p:nvPr>
        </p:nvGraphicFramePr>
        <p:xfrm>
          <a:off x="6469983" y="4072305"/>
          <a:ext cx="321869" cy="41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680" imgH="203040" progId="">
                  <p:embed/>
                </p:oleObj>
              </mc:Choice>
              <mc:Fallback>
                <p:oleObj r:id="rId2" imgW="139680" imgH="203040" progId="">
                  <p:embed/>
                  <p:pic>
                    <p:nvPicPr>
                      <p:cNvPr id="1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983" y="4072305"/>
                        <a:ext cx="321869" cy="418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220072" y="2937532"/>
          <a:ext cx="279122" cy="3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280" imgH="203040" progId="">
                  <p:embed/>
                </p:oleObj>
              </mc:Choice>
              <mc:Fallback>
                <p:oleObj r:id="rId4" imgW="152280" imgH="203040" progId="">
                  <p:embed/>
                  <p:pic>
                    <p:nvPicPr>
                      <p:cNvPr id="10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937532"/>
                        <a:ext cx="279122" cy="327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220072" y="3218262"/>
          <a:ext cx="305551" cy="358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2280" imgH="203040" progId="">
                  <p:embed/>
                </p:oleObj>
              </mc:Choice>
              <mc:Fallback>
                <p:oleObj r:id="rId6" imgW="152280" imgH="203040" progId="">
                  <p:embed/>
                  <p:pic>
                    <p:nvPicPr>
                      <p:cNvPr id="10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218262"/>
                        <a:ext cx="305551" cy="358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6598796" y="3197118"/>
            <a:ext cx="0" cy="92816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5518676" y="3168692"/>
            <a:ext cx="1080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40"/>
          <p:cNvPicPr>
            <a:picLocks noChangeAspect="1" noChangeArrowheads="1"/>
          </p:cNvPicPr>
          <p:nvPr/>
        </p:nvPicPr>
        <p:blipFill>
          <a:blip r:embed="rId8" cstate="print"/>
          <a:srcRect l="27635" r="28400"/>
          <a:stretch>
            <a:fillRect/>
          </a:stretch>
        </p:blipFill>
        <p:spPr bwMode="auto">
          <a:xfrm>
            <a:off x="605834" y="1268760"/>
            <a:ext cx="3133090" cy="79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Group 28"/>
          <p:cNvGrpSpPr/>
          <p:nvPr/>
        </p:nvGrpSpPr>
        <p:grpSpPr>
          <a:xfrm>
            <a:off x="5278828" y="1772816"/>
            <a:ext cx="3123863" cy="2592288"/>
            <a:chOff x="5552593" y="3501008"/>
            <a:chExt cx="3123863" cy="2592288"/>
          </a:xfrm>
        </p:grpSpPr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6788654" y="4823582"/>
              <a:ext cx="134843" cy="144016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graphicFrame>
          <p:nvGraphicFramePr>
            <p:cNvPr id="31" name="Object 9"/>
            <p:cNvGraphicFramePr>
              <a:graphicFrameLocks noChangeAspect="1"/>
            </p:cNvGraphicFramePr>
            <p:nvPr/>
          </p:nvGraphicFramePr>
          <p:xfrm>
            <a:off x="5552593" y="3501008"/>
            <a:ext cx="224738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26720" imgH="152280" progId="">
                    <p:embed/>
                  </p:oleObj>
                </mc:Choice>
                <mc:Fallback>
                  <p:oleObj r:id="rId9" imgW="126720" imgH="152280" progId="">
                    <p:embed/>
                    <p:pic>
                      <p:nvPicPr>
                        <p:cNvPr id="5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2593" y="3501008"/>
                          <a:ext cx="224738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8474191" y="5805264"/>
            <a:ext cx="202265" cy="243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14120" imgH="126720" progId="">
                    <p:embed/>
                  </p:oleObj>
                </mc:Choice>
                <mc:Fallback>
                  <p:oleObj r:id="rId11" imgW="114120" imgH="126720" progId="">
                    <p:embed/>
                    <p:pic>
                      <p:nvPicPr>
                        <p:cNvPr id="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4191" y="5805264"/>
                          <a:ext cx="202265" cy="2436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11"/>
            <p:cNvGrpSpPr>
              <a:grpSpLocks/>
            </p:cNvGrpSpPr>
            <p:nvPr/>
          </p:nvGrpSpPr>
          <p:grpSpPr bwMode="auto">
            <a:xfrm>
              <a:off x="5631251" y="3645024"/>
              <a:ext cx="2831703" cy="2448272"/>
              <a:chOff x="8997" y="3064"/>
              <a:chExt cx="2520" cy="2040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>
                <a:off x="8997" y="4890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V="1">
                <a:off x="9141" y="3064"/>
                <a:ext cx="0" cy="20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  <p:sp>
          <p:nvSpPr>
            <p:cNvPr id="34" name="AutoShape 14"/>
            <p:cNvSpPr>
              <a:spLocks noChangeArrowheads="1"/>
            </p:cNvSpPr>
            <p:nvPr/>
          </p:nvSpPr>
          <p:spPr bwMode="auto">
            <a:xfrm>
              <a:off x="7822450" y="4101075"/>
              <a:ext cx="134843" cy="144016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>
              <a:off x="7395447" y="4653136"/>
              <a:ext cx="134843" cy="144016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6316703" y="5529233"/>
              <a:ext cx="134843" cy="144016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39" name="Line 17"/>
          <p:cNvSpPr>
            <a:spLocks noChangeShapeType="1"/>
          </p:cNvSpPr>
          <p:nvPr/>
        </p:nvSpPr>
        <p:spPr bwMode="auto">
          <a:xfrm flipV="1">
            <a:off x="6012160" y="2420888"/>
            <a:ext cx="1752959" cy="14401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8710" y="2138268"/>
                <a:ext cx="21009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10" y="2138268"/>
                <a:ext cx="210096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7894" y="2817680"/>
                <a:ext cx="467910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IE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E" sz="2400" i="1" dirty="0"/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E" sz="2400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4" y="2817680"/>
                <a:ext cx="4679101" cy="8943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065387" y="3891440"/>
                <a:ext cx="1930272" cy="388889"/>
              </a:xfrm>
              <a:prstGeom prst="rect">
                <a:avLst/>
              </a:prstGeom>
              <a:noFill/>
              <a:ln w="47625"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IE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I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IE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387" y="3891440"/>
                <a:ext cx="1930272" cy="3888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476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7894" y="3766227"/>
                <a:ext cx="2165465" cy="773225"/>
              </a:xfrm>
              <a:prstGeom prst="rect">
                <a:avLst/>
              </a:prstGeom>
              <a:noFill/>
              <a:ln w="66675"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IE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acc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E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E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4" y="3766227"/>
                <a:ext cx="2165465" cy="7732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666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641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Regression Analysis – Numerical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r="41063"/>
          <a:stretch/>
        </p:blipFill>
        <p:spPr bwMode="auto">
          <a:xfrm>
            <a:off x="176261" y="1310085"/>
            <a:ext cx="3054027" cy="2631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38604" y="1450956"/>
                <a:ext cx="1927900" cy="324128"/>
              </a:xfrm>
              <a:prstGeom prst="rect">
                <a:avLst/>
              </a:prstGeom>
              <a:noFill/>
              <a:ln w="47625"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IE" sz="2000" b="0" i="0" smtClean="0">
                          <a:latin typeface="Cambria Math" panose="02040503050406030204" pitchFamily="18" charset="0"/>
                        </a:rPr>
                        <m:t>=0.4  , </m:t>
                      </m:r>
                      <m:acc>
                        <m:accPr>
                          <m:chr m:val="̂"/>
                          <m:ctrlPr>
                            <a:rPr lang="en-I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IE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604" y="1450956"/>
                <a:ext cx="1927900" cy="324128"/>
              </a:xfrm>
              <a:prstGeom prst="rect">
                <a:avLst/>
              </a:prstGeom>
              <a:blipFill>
                <a:blip r:embed="rId3"/>
                <a:stretch>
                  <a:fillRect l="-3086" t="-14754" r="-13889" b="-22951"/>
                </a:stretch>
              </a:blipFill>
              <a:ln w="476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 l="38188" r="37197"/>
          <a:stretch>
            <a:fillRect/>
          </a:stretch>
        </p:blipFill>
        <p:spPr bwMode="auto">
          <a:xfrm>
            <a:off x="3638604" y="2333065"/>
            <a:ext cx="2108918" cy="650118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5788" y="1308781"/>
            <a:ext cx="2148498" cy="204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899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Correlation Analysis – Graphical Illustration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730156" y="1121648"/>
            <a:ext cx="8229600" cy="11087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0" dirty="0">
                <a:ea typeface="ＭＳ Ｐゴシック" pitchFamily="34" charset="-128"/>
              </a:rPr>
              <a:t>Correlation coefficient is an index of strength of relationship between X and Y</a:t>
            </a:r>
            <a:r>
              <a:rPr lang="en-IE" b="0" dirty="0"/>
              <a:t>.</a:t>
            </a:r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0" y="-1514913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BDF248-49CA-4F15-8C65-6B7CDADFA329}" type="slidenum">
              <a:rPr lang="en-IE" smtClean="0"/>
              <a:pPr/>
              <a:t>25</a:t>
            </a:fld>
            <a:endParaRPr lang="en-IE"/>
          </a:p>
        </p:txBody>
      </p:sp>
      <p:grpSp>
        <p:nvGrpSpPr>
          <p:cNvPr id="57" name="Group 56"/>
          <p:cNvGrpSpPr/>
          <p:nvPr/>
        </p:nvGrpSpPr>
        <p:grpSpPr>
          <a:xfrm>
            <a:off x="5220072" y="1986095"/>
            <a:ext cx="3123863" cy="2592288"/>
            <a:chOff x="5552593" y="3501008"/>
            <a:chExt cx="3123863" cy="2592288"/>
          </a:xfrm>
        </p:grpSpPr>
        <p:sp>
          <p:nvSpPr>
            <p:cNvPr id="58" name="AutoShape 8"/>
            <p:cNvSpPr>
              <a:spLocks noChangeArrowheads="1"/>
            </p:cNvSpPr>
            <p:nvPr/>
          </p:nvSpPr>
          <p:spPr bwMode="auto">
            <a:xfrm>
              <a:off x="6788654" y="4941168"/>
              <a:ext cx="134843" cy="144016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graphicFrame>
          <p:nvGraphicFramePr>
            <p:cNvPr id="59" name="Object 9"/>
            <p:cNvGraphicFramePr>
              <a:graphicFrameLocks noChangeAspect="1"/>
            </p:cNvGraphicFramePr>
            <p:nvPr/>
          </p:nvGraphicFramePr>
          <p:xfrm>
            <a:off x="5552593" y="3501008"/>
            <a:ext cx="224738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6720" imgH="152280" progId="">
                    <p:embed/>
                  </p:oleObj>
                </mc:Choice>
                <mc:Fallback>
                  <p:oleObj r:id="rId2" imgW="126720" imgH="152280" progId="">
                    <p:embed/>
                    <p:pic>
                      <p:nvPicPr>
                        <p:cNvPr id="615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2593" y="3501008"/>
                          <a:ext cx="224738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10"/>
            <p:cNvGraphicFramePr>
              <a:graphicFrameLocks noChangeAspect="1"/>
            </p:cNvGraphicFramePr>
            <p:nvPr/>
          </p:nvGraphicFramePr>
          <p:xfrm>
            <a:off x="8474191" y="5805264"/>
            <a:ext cx="202265" cy="243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120" imgH="126720" progId="">
                    <p:embed/>
                  </p:oleObj>
                </mc:Choice>
                <mc:Fallback>
                  <p:oleObj r:id="rId4" imgW="114120" imgH="126720" progId="">
                    <p:embed/>
                    <p:pic>
                      <p:nvPicPr>
                        <p:cNvPr id="61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4191" y="5805264"/>
                          <a:ext cx="202265" cy="2436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" name="Group 11"/>
            <p:cNvGrpSpPr>
              <a:grpSpLocks/>
            </p:cNvGrpSpPr>
            <p:nvPr/>
          </p:nvGrpSpPr>
          <p:grpSpPr bwMode="auto">
            <a:xfrm>
              <a:off x="5631251" y="3645024"/>
              <a:ext cx="2831703" cy="2448272"/>
              <a:chOff x="8997" y="3064"/>
              <a:chExt cx="2520" cy="2040"/>
            </a:xfrm>
          </p:grpSpPr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>
                <a:off x="8997" y="4890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 flipV="1">
                <a:off x="9141" y="3064"/>
                <a:ext cx="0" cy="20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  <p:sp>
          <p:nvSpPr>
            <p:cNvPr id="62" name="AutoShape 14"/>
            <p:cNvSpPr>
              <a:spLocks noChangeArrowheads="1"/>
            </p:cNvSpPr>
            <p:nvPr/>
          </p:nvSpPr>
          <p:spPr bwMode="auto">
            <a:xfrm>
              <a:off x="7822450" y="4101075"/>
              <a:ext cx="134843" cy="144016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7395447" y="4653136"/>
              <a:ext cx="134843" cy="144016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4" name="AutoShape 16"/>
            <p:cNvSpPr>
              <a:spLocks noChangeArrowheads="1"/>
            </p:cNvSpPr>
            <p:nvPr/>
          </p:nvSpPr>
          <p:spPr bwMode="auto">
            <a:xfrm>
              <a:off x="6316703" y="5529233"/>
              <a:ext cx="134843" cy="144016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67" name="Line 17"/>
          <p:cNvSpPr>
            <a:spLocks noChangeShapeType="1"/>
          </p:cNvSpPr>
          <p:nvPr/>
        </p:nvSpPr>
        <p:spPr bwMode="auto">
          <a:xfrm flipV="1">
            <a:off x="6059401" y="2562159"/>
            <a:ext cx="1752959" cy="144016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grpSp>
        <p:nvGrpSpPr>
          <p:cNvPr id="68" name="Group 18"/>
          <p:cNvGrpSpPr>
            <a:grpSpLocks/>
          </p:cNvGrpSpPr>
          <p:nvPr/>
        </p:nvGrpSpPr>
        <p:grpSpPr bwMode="auto">
          <a:xfrm>
            <a:off x="1259632" y="1986095"/>
            <a:ext cx="6327508" cy="2592288"/>
            <a:chOff x="7681" y="10284"/>
            <a:chExt cx="5631" cy="2160"/>
          </a:xfrm>
        </p:grpSpPr>
        <p:sp>
          <p:nvSpPr>
            <p:cNvPr id="69" name="AutoShape 19"/>
            <p:cNvSpPr>
              <a:spLocks noChangeArrowheads="1"/>
            </p:cNvSpPr>
            <p:nvPr/>
          </p:nvSpPr>
          <p:spPr bwMode="auto">
            <a:xfrm>
              <a:off x="8781" y="11224"/>
              <a:ext cx="120" cy="120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graphicFrame>
          <p:nvGraphicFramePr>
            <p:cNvPr id="70" name="Object 20"/>
            <p:cNvGraphicFramePr>
              <a:graphicFrameLocks noChangeAspect="1"/>
            </p:cNvGraphicFramePr>
            <p:nvPr/>
          </p:nvGraphicFramePr>
          <p:xfrm>
            <a:off x="7681" y="10284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6720" imgH="152280" progId="">
                    <p:embed/>
                  </p:oleObj>
                </mc:Choice>
                <mc:Fallback>
                  <p:oleObj r:id="rId6" imgW="126720" imgH="152280" progId="">
                    <p:embed/>
                    <p:pic>
                      <p:nvPicPr>
                        <p:cNvPr id="616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" y="10284"/>
                          <a:ext cx="20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21"/>
            <p:cNvGraphicFramePr>
              <a:graphicFrameLocks noChangeAspect="1"/>
            </p:cNvGraphicFramePr>
            <p:nvPr/>
          </p:nvGraphicFramePr>
          <p:xfrm>
            <a:off x="10281" y="12204"/>
            <a:ext cx="18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14120" imgH="126720" progId="">
                    <p:embed/>
                  </p:oleObj>
                </mc:Choice>
                <mc:Fallback>
                  <p:oleObj r:id="rId7" imgW="114120" imgH="126720" progId="">
                    <p:embed/>
                    <p:pic>
                      <p:nvPicPr>
                        <p:cNvPr id="616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1" y="12204"/>
                          <a:ext cx="18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" name="Group 22"/>
            <p:cNvGrpSpPr>
              <a:grpSpLocks/>
            </p:cNvGrpSpPr>
            <p:nvPr/>
          </p:nvGrpSpPr>
          <p:grpSpPr bwMode="auto">
            <a:xfrm>
              <a:off x="7761" y="10404"/>
              <a:ext cx="2520" cy="2040"/>
              <a:chOff x="8997" y="3064"/>
              <a:chExt cx="2520" cy="2040"/>
            </a:xfrm>
          </p:grpSpPr>
          <p:sp>
            <p:nvSpPr>
              <p:cNvPr id="77" name="Line 23"/>
              <p:cNvSpPr>
                <a:spLocks noChangeShapeType="1"/>
              </p:cNvSpPr>
              <p:nvPr/>
            </p:nvSpPr>
            <p:spPr bwMode="auto">
              <a:xfrm>
                <a:off x="8997" y="4890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78" name="Line 24"/>
              <p:cNvSpPr>
                <a:spLocks noChangeShapeType="1"/>
              </p:cNvSpPr>
              <p:nvPr/>
            </p:nvSpPr>
            <p:spPr bwMode="auto">
              <a:xfrm flipV="1">
                <a:off x="9141" y="3064"/>
                <a:ext cx="0" cy="20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  <p:sp>
          <p:nvSpPr>
            <p:cNvPr id="73" name="AutoShape 25"/>
            <p:cNvSpPr>
              <a:spLocks noChangeArrowheads="1"/>
            </p:cNvSpPr>
            <p:nvPr/>
          </p:nvSpPr>
          <p:spPr bwMode="auto">
            <a:xfrm>
              <a:off x="9701" y="10624"/>
              <a:ext cx="120" cy="120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4" name="AutoShape 26"/>
            <p:cNvSpPr>
              <a:spLocks noChangeArrowheads="1"/>
            </p:cNvSpPr>
            <p:nvPr/>
          </p:nvSpPr>
          <p:spPr bwMode="auto">
            <a:xfrm>
              <a:off x="13192" y="10944"/>
              <a:ext cx="120" cy="120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5" name="AutoShape 27"/>
            <p:cNvSpPr>
              <a:spLocks noChangeArrowheads="1"/>
            </p:cNvSpPr>
            <p:nvPr/>
          </p:nvSpPr>
          <p:spPr bwMode="auto">
            <a:xfrm>
              <a:off x="8586" y="12084"/>
              <a:ext cx="120" cy="120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V="1">
              <a:off x="8391" y="10814"/>
              <a:ext cx="1560" cy="12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79" name="AutoShape 26"/>
          <p:cNvSpPr>
            <a:spLocks noChangeArrowheads="1"/>
          </p:cNvSpPr>
          <p:nvPr/>
        </p:nvSpPr>
        <p:spPr bwMode="auto">
          <a:xfrm>
            <a:off x="2195736" y="3498263"/>
            <a:ext cx="134843" cy="144016"/>
          </a:xfrm>
          <a:prstGeom prst="star4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0" name="AutoShape 26"/>
          <p:cNvSpPr>
            <a:spLocks noChangeArrowheads="1"/>
          </p:cNvSpPr>
          <p:nvPr/>
        </p:nvSpPr>
        <p:spPr bwMode="auto">
          <a:xfrm>
            <a:off x="3059832" y="2418143"/>
            <a:ext cx="134843" cy="144016"/>
          </a:xfrm>
          <a:prstGeom prst="star4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1" name="AutoShape 26"/>
          <p:cNvSpPr>
            <a:spLocks noChangeArrowheads="1"/>
          </p:cNvSpPr>
          <p:nvPr/>
        </p:nvSpPr>
        <p:spPr bwMode="auto">
          <a:xfrm>
            <a:off x="3645069" y="3066215"/>
            <a:ext cx="134843" cy="144016"/>
          </a:xfrm>
          <a:prstGeom prst="star4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2" name="AutoShape 26"/>
          <p:cNvSpPr>
            <a:spLocks noChangeArrowheads="1"/>
          </p:cNvSpPr>
          <p:nvPr/>
        </p:nvSpPr>
        <p:spPr bwMode="auto">
          <a:xfrm>
            <a:off x="2555776" y="2562159"/>
            <a:ext cx="134843" cy="144016"/>
          </a:xfrm>
          <a:prstGeom prst="star4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3" name="AutoShape 26"/>
          <p:cNvSpPr>
            <a:spLocks noChangeArrowheads="1"/>
          </p:cNvSpPr>
          <p:nvPr/>
        </p:nvSpPr>
        <p:spPr bwMode="auto">
          <a:xfrm>
            <a:off x="7164288" y="2922199"/>
            <a:ext cx="134843" cy="144016"/>
          </a:xfrm>
          <a:prstGeom prst="star4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4" name="AutoShape 26"/>
          <p:cNvSpPr>
            <a:spLocks noChangeArrowheads="1"/>
          </p:cNvSpPr>
          <p:nvPr/>
        </p:nvSpPr>
        <p:spPr bwMode="auto">
          <a:xfrm>
            <a:off x="6732240" y="3282239"/>
            <a:ext cx="134843" cy="144016"/>
          </a:xfrm>
          <a:prstGeom prst="star4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5" name="AutoShape 26"/>
          <p:cNvSpPr>
            <a:spLocks noChangeArrowheads="1"/>
          </p:cNvSpPr>
          <p:nvPr/>
        </p:nvSpPr>
        <p:spPr bwMode="auto">
          <a:xfrm>
            <a:off x="6228184" y="3786295"/>
            <a:ext cx="134843" cy="144016"/>
          </a:xfrm>
          <a:prstGeom prst="star4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6" name="AutoShape 26"/>
          <p:cNvSpPr>
            <a:spLocks noChangeArrowheads="1"/>
          </p:cNvSpPr>
          <p:nvPr/>
        </p:nvSpPr>
        <p:spPr bwMode="auto">
          <a:xfrm>
            <a:off x="3213021" y="3426255"/>
            <a:ext cx="134843" cy="144016"/>
          </a:xfrm>
          <a:prstGeom prst="star4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7" name="AutoShape 19"/>
          <p:cNvSpPr>
            <a:spLocks noChangeArrowheads="1"/>
          </p:cNvSpPr>
          <p:nvPr/>
        </p:nvSpPr>
        <p:spPr bwMode="auto">
          <a:xfrm>
            <a:off x="2708965" y="4002319"/>
            <a:ext cx="134843" cy="144016"/>
          </a:xfrm>
          <a:prstGeom prst="star4">
            <a:avLst>
              <a:gd name="adj" fmla="val 125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8" name="Line 2"/>
          <p:cNvSpPr>
            <a:spLocks noChangeShapeType="1"/>
          </p:cNvSpPr>
          <p:nvPr/>
        </p:nvSpPr>
        <p:spPr bwMode="auto">
          <a:xfrm flipV="1">
            <a:off x="5989841" y="3355847"/>
            <a:ext cx="2542599" cy="1344149"/>
          </a:xfrm>
          <a:prstGeom prst="line">
            <a:avLst/>
          </a:prstGeom>
          <a:noFill/>
          <a:ln w="1587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9" name="Freeform 3"/>
          <p:cNvSpPr>
            <a:spLocks/>
          </p:cNvSpPr>
          <p:nvPr/>
        </p:nvSpPr>
        <p:spPr bwMode="auto">
          <a:xfrm>
            <a:off x="5485295" y="2635767"/>
            <a:ext cx="2965041" cy="15937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9" y="996"/>
              </a:cxn>
            </a:cxnLst>
            <a:rect l="0" t="0" r="r" b="b"/>
            <a:pathLst>
              <a:path w="2239" h="996">
                <a:moveTo>
                  <a:pt x="0" y="0"/>
                </a:moveTo>
                <a:lnTo>
                  <a:pt x="2239" y="996"/>
                </a:lnTo>
              </a:path>
            </a:pathLst>
          </a:custGeom>
          <a:noFill/>
          <a:ln w="15875">
            <a:solidFill>
              <a:srgbClr val="808080"/>
            </a:solidFill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0" name="Freeform 4"/>
          <p:cNvSpPr>
            <a:spLocks/>
          </p:cNvSpPr>
          <p:nvPr/>
        </p:nvSpPr>
        <p:spPr bwMode="auto">
          <a:xfrm>
            <a:off x="6061352" y="2203719"/>
            <a:ext cx="1481858" cy="2518680"/>
          </a:xfrm>
          <a:custGeom>
            <a:avLst/>
            <a:gdLst/>
            <a:ahLst/>
            <a:cxnLst>
              <a:cxn ang="0">
                <a:pos x="0" y="1574"/>
              </a:cxn>
              <a:cxn ang="0">
                <a:pos x="1119" y="0"/>
              </a:cxn>
            </a:cxnLst>
            <a:rect l="0" t="0" r="r" b="b"/>
            <a:pathLst>
              <a:path w="1119" h="1574">
                <a:moveTo>
                  <a:pt x="0" y="1574"/>
                </a:moveTo>
                <a:lnTo>
                  <a:pt x="1119" y="0"/>
                </a:lnTo>
              </a:path>
            </a:pathLst>
          </a:custGeom>
          <a:noFill/>
          <a:ln w="15875">
            <a:solidFill>
              <a:srgbClr val="808080"/>
            </a:solidFill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1" name="Line 5"/>
          <p:cNvSpPr>
            <a:spLocks noChangeShapeType="1"/>
          </p:cNvSpPr>
          <p:nvPr/>
        </p:nvSpPr>
        <p:spPr bwMode="auto">
          <a:xfrm flipV="1">
            <a:off x="5629640" y="2779783"/>
            <a:ext cx="2542599" cy="1344149"/>
          </a:xfrm>
          <a:prstGeom prst="line">
            <a:avLst/>
          </a:prstGeom>
          <a:noFill/>
          <a:ln w="1587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2" name="Line 2"/>
          <p:cNvSpPr>
            <a:spLocks noChangeShapeType="1"/>
          </p:cNvSpPr>
          <p:nvPr/>
        </p:nvSpPr>
        <p:spPr bwMode="auto">
          <a:xfrm flipV="1">
            <a:off x="2052210" y="3355847"/>
            <a:ext cx="2542599" cy="1344149"/>
          </a:xfrm>
          <a:prstGeom prst="line">
            <a:avLst/>
          </a:prstGeom>
          <a:noFill/>
          <a:ln w="1587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3" name="Freeform 3"/>
          <p:cNvSpPr>
            <a:spLocks/>
          </p:cNvSpPr>
          <p:nvPr/>
        </p:nvSpPr>
        <p:spPr bwMode="auto">
          <a:xfrm>
            <a:off x="1547664" y="2635767"/>
            <a:ext cx="2965041" cy="15937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9" y="996"/>
              </a:cxn>
            </a:cxnLst>
            <a:rect l="0" t="0" r="r" b="b"/>
            <a:pathLst>
              <a:path w="2239" h="996">
                <a:moveTo>
                  <a:pt x="0" y="0"/>
                </a:moveTo>
                <a:lnTo>
                  <a:pt x="2239" y="996"/>
                </a:lnTo>
              </a:path>
            </a:pathLst>
          </a:custGeom>
          <a:noFill/>
          <a:ln w="15875">
            <a:solidFill>
              <a:srgbClr val="808080"/>
            </a:solidFill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4" name="Freeform 4"/>
          <p:cNvSpPr>
            <a:spLocks/>
          </p:cNvSpPr>
          <p:nvPr/>
        </p:nvSpPr>
        <p:spPr bwMode="auto">
          <a:xfrm>
            <a:off x="2123721" y="2203719"/>
            <a:ext cx="1481858" cy="2518680"/>
          </a:xfrm>
          <a:custGeom>
            <a:avLst/>
            <a:gdLst/>
            <a:ahLst/>
            <a:cxnLst>
              <a:cxn ang="0">
                <a:pos x="0" y="1574"/>
              </a:cxn>
              <a:cxn ang="0">
                <a:pos x="1119" y="0"/>
              </a:cxn>
            </a:cxnLst>
            <a:rect l="0" t="0" r="r" b="b"/>
            <a:pathLst>
              <a:path w="1119" h="1574">
                <a:moveTo>
                  <a:pt x="0" y="1574"/>
                </a:moveTo>
                <a:lnTo>
                  <a:pt x="1119" y="0"/>
                </a:lnTo>
              </a:path>
            </a:pathLst>
          </a:custGeom>
          <a:noFill/>
          <a:ln w="15875">
            <a:solidFill>
              <a:srgbClr val="808080"/>
            </a:solidFill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5" name="Line 5"/>
          <p:cNvSpPr>
            <a:spLocks noChangeShapeType="1"/>
          </p:cNvSpPr>
          <p:nvPr/>
        </p:nvSpPr>
        <p:spPr bwMode="auto">
          <a:xfrm flipV="1">
            <a:off x="1692009" y="2779783"/>
            <a:ext cx="2542599" cy="1344149"/>
          </a:xfrm>
          <a:prstGeom prst="line">
            <a:avLst/>
          </a:prstGeom>
          <a:noFill/>
          <a:ln w="1587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990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Correlation Analysis – Mathematical Formula (well, one of them!)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0" y="-1514913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BDF248-49CA-4F15-8C65-6B7CDADFA329}" type="slidenum">
              <a:rPr lang="en-IE" smtClean="0"/>
              <a:pPr/>
              <a:t>26</a:t>
            </a:fld>
            <a:endParaRPr lang="en-IE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 cstate="print"/>
          <a:srcRect l="31250" r="30670"/>
          <a:stretch>
            <a:fillRect/>
          </a:stretch>
        </p:blipFill>
        <p:spPr bwMode="auto">
          <a:xfrm>
            <a:off x="3016154" y="1478326"/>
            <a:ext cx="3182393" cy="115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3" cstate="print"/>
          <a:srcRect l="39231" r="38974"/>
          <a:stretch>
            <a:fillRect/>
          </a:stretch>
        </p:blipFill>
        <p:spPr bwMode="auto">
          <a:xfrm>
            <a:off x="3869468" y="3140041"/>
            <a:ext cx="1510948" cy="52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049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Correlation Analysis – Further Graphical Illustration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0" y="-1514913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BDF248-49CA-4F15-8C65-6B7CDADFA329}" type="slidenum">
              <a:rPr lang="en-IE" smtClean="0"/>
              <a:pPr/>
              <a:t>27</a:t>
            </a:fld>
            <a:endParaRPr lang="en-IE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BDF248-49CA-4F15-8C65-6B7CDADFA329}" type="slidenum">
              <a:rPr lang="en-IE" smtClean="0"/>
              <a:pPr/>
              <a:t>27</a:t>
            </a:fld>
            <a:endParaRPr lang="en-IE"/>
          </a:p>
        </p:txBody>
      </p:sp>
      <p:grpSp>
        <p:nvGrpSpPr>
          <p:cNvPr id="10" name="Group 1"/>
          <p:cNvGrpSpPr>
            <a:grpSpLocks/>
          </p:cNvGrpSpPr>
          <p:nvPr/>
        </p:nvGrpSpPr>
        <p:grpSpPr bwMode="auto">
          <a:xfrm>
            <a:off x="925459" y="1308781"/>
            <a:ext cx="6962947" cy="3438092"/>
            <a:chOff x="3581" y="6284"/>
            <a:chExt cx="7142" cy="3338"/>
          </a:xfrm>
        </p:grpSpPr>
        <p:grpSp>
          <p:nvGrpSpPr>
            <p:cNvPr id="11" name="Group 2"/>
            <p:cNvGrpSpPr>
              <a:grpSpLocks/>
            </p:cNvGrpSpPr>
            <p:nvPr/>
          </p:nvGrpSpPr>
          <p:grpSpPr bwMode="auto">
            <a:xfrm>
              <a:off x="3581" y="6284"/>
              <a:ext cx="7142" cy="1502"/>
              <a:chOff x="3581" y="6284"/>
              <a:chExt cx="7142" cy="1502"/>
            </a:xfrm>
          </p:grpSpPr>
          <p:grpSp>
            <p:nvGrpSpPr>
              <p:cNvPr id="74" name="Group 3"/>
              <p:cNvGrpSpPr>
                <a:grpSpLocks/>
              </p:cNvGrpSpPr>
              <p:nvPr/>
            </p:nvGrpSpPr>
            <p:grpSpPr bwMode="auto">
              <a:xfrm>
                <a:off x="3581" y="6396"/>
                <a:ext cx="7142" cy="1390"/>
                <a:chOff x="3581" y="6064"/>
                <a:chExt cx="7142" cy="1390"/>
              </a:xfrm>
            </p:grpSpPr>
            <p:grpSp>
              <p:nvGrpSpPr>
                <p:cNvPr id="80" name="Group 4"/>
                <p:cNvGrpSpPr>
                  <a:grpSpLocks/>
                </p:cNvGrpSpPr>
                <p:nvPr/>
              </p:nvGrpSpPr>
              <p:grpSpPr bwMode="auto">
                <a:xfrm>
                  <a:off x="8941" y="6064"/>
                  <a:ext cx="1782" cy="1383"/>
                  <a:chOff x="3581" y="6065"/>
                  <a:chExt cx="1782" cy="1383"/>
                </a:xfrm>
              </p:grpSpPr>
              <p:sp>
                <p:nvSpPr>
                  <p:cNvPr id="114" name="Line 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001" y="6411"/>
                    <a:ext cx="999" cy="7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115" name="AutoShape 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93" y="6892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graphicFrame>
                <p:nvGraphicFramePr>
                  <p:cNvPr id="116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3581" y="6065"/>
                  <a:ext cx="142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" imgW="126720" imgH="152280" progId="">
                          <p:embed/>
                        </p:oleObj>
                      </mc:Choice>
                      <mc:Fallback>
                        <p:oleObj r:id="rId2" imgW="126720" imgH="152280" progId="">
                          <p:embed/>
                          <p:pic>
                            <p:nvPicPr>
                              <p:cNvPr id="4103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81" y="6065"/>
                                <a:ext cx="142" cy="1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7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5238" y="7254"/>
                  <a:ext cx="125" cy="1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4" imgW="114120" imgH="126720" progId="">
                          <p:embed/>
                        </p:oleObj>
                      </mc:Choice>
                      <mc:Fallback>
                        <p:oleObj r:id="rId4" imgW="114120" imgH="126720" progId="">
                          <p:embed/>
                          <p:pic>
                            <p:nvPicPr>
                              <p:cNvPr id="4104" name="Object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38" y="7254"/>
                                <a:ext cx="125" cy="14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18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26" y="6142"/>
                    <a:ext cx="1613" cy="1306"/>
                    <a:chOff x="8997" y="3064"/>
                    <a:chExt cx="2520" cy="2040"/>
                  </a:xfrm>
                </p:grpSpPr>
                <p:sp>
                  <p:nvSpPr>
                    <p:cNvPr id="122" name="Line 1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997" y="4890"/>
                      <a:ext cx="2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123" name="Line 1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9141" y="3064"/>
                      <a:ext cx="0" cy="20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19" name="AutoShape 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98" y="6425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120" name="AutoShape 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31" y="6624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121" name="AutoShape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6" y="7096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81" name="Group 15"/>
                <p:cNvGrpSpPr>
                  <a:grpSpLocks/>
                </p:cNvGrpSpPr>
                <p:nvPr/>
              </p:nvGrpSpPr>
              <p:grpSpPr bwMode="auto">
                <a:xfrm>
                  <a:off x="7159" y="6071"/>
                  <a:ext cx="1782" cy="1383"/>
                  <a:chOff x="5365" y="6064"/>
                  <a:chExt cx="1782" cy="1383"/>
                </a:xfrm>
              </p:grpSpPr>
              <p:sp>
                <p:nvSpPr>
                  <p:cNvPr id="104" name="Line 1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785" y="6410"/>
                    <a:ext cx="999" cy="7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105" name="AutoShap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069" y="6835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graphicFrame>
                <p:nvGraphicFramePr>
                  <p:cNvPr id="106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5365" y="6064"/>
                  <a:ext cx="142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6" imgW="126720" imgH="152280" progId="">
                          <p:embed/>
                        </p:oleObj>
                      </mc:Choice>
                      <mc:Fallback>
                        <p:oleObj r:id="rId6" imgW="126720" imgH="152280" progId="">
                          <p:embed/>
                          <p:pic>
                            <p:nvPicPr>
                              <p:cNvPr id="4114" name="Object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65" y="6064"/>
                                <a:ext cx="142" cy="1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7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7022" y="7253"/>
                  <a:ext cx="125" cy="1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7" imgW="114120" imgH="126720" progId="">
                          <p:embed/>
                        </p:oleObj>
                      </mc:Choice>
                      <mc:Fallback>
                        <p:oleObj r:id="rId7" imgW="114120" imgH="126720" progId="">
                          <p:embed/>
                          <p:pic>
                            <p:nvPicPr>
                              <p:cNvPr id="4115" name="Object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22" y="7253"/>
                                <a:ext cx="125" cy="14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08" name="Group 2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410" y="6141"/>
                    <a:ext cx="1613" cy="1306"/>
                    <a:chOff x="8997" y="3064"/>
                    <a:chExt cx="2520" cy="2040"/>
                  </a:xfrm>
                </p:grpSpPr>
                <p:sp>
                  <p:nvSpPr>
                    <p:cNvPr id="112" name="Line 2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997" y="4890"/>
                      <a:ext cx="2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113" name="Line 22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9141" y="3064"/>
                      <a:ext cx="0" cy="20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09" name="AutoShape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658" y="6384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110" name="AutoShape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415" y="6631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111" name="AutoShape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800" y="7143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82" name="Group 26"/>
                <p:cNvGrpSpPr>
                  <a:grpSpLocks/>
                </p:cNvGrpSpPr>
                <p:nvPr/>
              </p:nvGrpSpPr>
              <p:grpSpPr bwMode="auto">
                <a:xfrm>
                  <a:off x="5369" y="6064"/>
                  <a:ext cx="1782" cy="1383"/>
                  <a:chOff x="7157" y="6064"/>
                  <a:chExt cx="1782" cy="1383"/>
                </a:xfrm>
              </p:grpSpPr>
              <p:sp>
                <p:nvSpPr>
                  <p:cNvPr id="94" name="Line 27"/>
                  <p:cNvSpPr>
                    <a:spLocks noChangeAspect="1" noChangeShapeType="1"/>
                  </p:cNvSpPr>
                  <p:nvPr/>
                </p:nvSpPr>
                <p:spPr bwMode="auto">
                  <a:xfrm rot="4500000" flipV="1">
                    <a:off x="7521" y="6386"/>
                    <a:ext cx="999" cy="7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95" name="AutoShape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141" y="6859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graphicFrame>
                <p:nvGraphicFramePr>
                  <p:cNvPr id="96" name="Object 29"/>
                  <p:cNvGraphicFramePr>
                    <a:graphicFrameLocks noChangeAspect="1"/>
                  </p:cNvGraphicFramePr>
                  <p:nvPr/>
                </p:nvGraphicFramePr>
                <p:xfrm>
                  <a:off x="7157" y="6064"/>
                  <a:ext cx="142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8" imgW="126720" imgH="152280" progId="">
                          <p:embed/>
                        </p:oleObj>
                      </mc:Choice>
                      <mc:Fallback>
                        <p:oleObj r:id="rId8" imgW="126720" imgH="152280" progId="">
                          <p:embed/>
                          <p:pic>
                            <p:nvPicPr>
                              <p:cNvPr id="4125" name="Object 2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157" y="6064"/>
                                <a:ext cx="142" cy="1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7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8814" y="7253"/>
                  <a:ext cx="125" cy="1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9" imgW="114120" imgH="126720" progId="">
                          <p:embed/>
                        </p:oleObj>
                      </mc:Choice>
                      <mc:Fallback>
                        <p:oleObj r:id="rId9" imgW="114120" imgH="126720" progId="">
                          <p:embed/>
                          <p:pic>
                            <p:nvPicPr>
                              <p:cNvPr id="4126" name="Object 3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814" y="7253"/>
                                <a:ext cx="125" cy="14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98" name="Group 3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202" y="6141"/>
                    <a:ext cx="1613" cy="1306"/>
                    <a:chOff x="8997" y="3064"/>
                    <a:chExt cx="2520" cy="2040"/>
                  </a:xfrm>
                </p:grpSpPr>
                <p:sp>
                  <p:nvSpPr>
                    <p:cNvPr id="102" name="Line 3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997" y="4890"/>
                      <a:ext cx="2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103" name="Line 3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9141" y="3064"/>
                      <a:ext cx="0" cy="20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99" name="AutoShap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565" y="6416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100" name="AutoShape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837" y="6616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101" name="AutoShape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05" y="7056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83" name="Group 37"/>
                <p:cNvGrpSpPr>
                  <a:grpSpLocks/>
                </p:cNvGrpSpPr>
                <p:nvPr/>
              </p:nvGrpSpPr>
              <p:grpSpPr bwMode="auto">
                <a:xfrm>
                  <a:off x="3581" y="6064"/>
                  <a:ext cx="1774" cy="1383"/>
                  <a:chOff x="8933" y="6064"/>
                  <a:chExt cx="1774" cy="1383"/>
                </a:xfrm>
              </p:grpSpPr>
              <p:sp>
                <p:nvSpPr>
                  <p:cNvPr id="84" name="Line 38"/>
                  <p:cNvSpPr>
                    <a:spLocks noChangeAspect="1" noChangeShapeType="1"/>
                  </p:cNvSpPr>
                  <p:nvPr/>
                </p:nvSpPr>
                <p:spPr bwMode="auto">
                  <a:xfrm rot="4500000" flipV="1">
                    <a:off x="9297" y="6371"/>
                    <a:ext cx="999" cy="7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graphicFrame>
                <p:nvGraphicFramePr>
                  <p:cNvPr id="85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8933" y="6064"/>
                  <a:ext cx="142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10" imgW="126720" imgH="152280" progId="">
                          <p:embed/>
                        </p:oleObj>
                      </mc:Choice>
                      <mc:Fallback>
                        <p:oleObj r:id="rId10" imgW="126720" imgH="152280" progId="">
                          <p:embed/>
                          <p:pic>
                            <p:nvPicPr>
                              <p:cNvPr id="4135" name="Object 3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933" y="6064"/>
                                <a:ext cx="142" cy="1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6" name="Object 40"/>
                  <p:cNvGraphicFramePr>
                    <a:graphicFrameLocks noChangeAspect="1"/>
                  </p:cNvGraphicFramePr>
                  <p:nvPr/>
                </p:nvGraphicFramePr>
                <p:xfrm>
                  <a:off x="10582" y="7253"/>
                  <a:ext cx="125" cy="1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11" imgW="114120" imgH="126720" progId="">
                          <p:embed/>
                        </p:oleObj>
                      </mc:Choice>
                      <mc:Fallback>
                        <p:oleObj r:id="rId11" imgW="114120" imgH="126720" progId="">
                          <p:embed/>
                          <p:pic>
                            <p:nvPicPr>
                              <p:cNvPr id="4136" name="Object 4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582" y="7253"/>
                                <a:ext cx="125" cy="14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87" name="Group 4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978" y="6141"/>
                    <a:ext cx="1613" cy="1306"/>
                    <a:chOff x="8997" y="3064"/>
                    <a:chExt cx="2520" cy="2040"/>
                  </a:xfrm>
                </p:grpSpPr>
                <p:sp>
                  <p:nvSpPr>
                    <p:cNvPr id="92" name="Line 4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997" y="4890"/>
                      <a:ext cx="2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93" name="Line 4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9141" y="3064"/>
                      <a:ext cx="0" cy="20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88" name="AutoShape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618" y="6608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89" name="AutoShape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125" y="7072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90" name="AutoShape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960" y="6819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91" name="AutoShap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400" y="6384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75" name="Group 48"/>
              <p:cNvGrpSpPr>
                <a:grpSpLocks/>
              </p:cNvGrpSpPr>
              <p:nvPr/>
            </p:nvGrpSpPr>
            <p:grpSpPr bwMode="auto">
              <a:xfrm>
                <a:off x="4025" y="6284"/>
                <a:ext cx="6244" cy="416"/>
                <a:chOff x="4025" y="6284"/>
                <a:chExt cx="6244" cy="416"/>
              </a:xfrm>
            </p:grpSpPr>
            <p:graphicFrame>
              <p:nvGraphicFramePr>
                <p:cNvPr id="76" name="Object 49"/>
                <p:cNvGraphicFramePr>
                  <a:graphicFrameLocks noChangeAspect="1"/>
                </p:cNvGraphicFramePr>
                <p:nvPr/>
              </p:nvGraphicFramePr>
              <p:xfrm>
                <a:off x="9449" y="6284"/>
                <a:ext cx="820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2" imgW="520560" imgH="253800" progId="">
                        <p:embed/>
                      </p:oleObj>
                    </mc:Choice>
                    <mc:Fallback>
                      <p:oleObj r:id="rId12" imgW="520560" imgH="253800" progId="">
                        <p:embed/>
                        <p:pic>
                          <p:nvPicPr>
                            <p:cNvPr id="4145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49" y="6284"/>
                              <a:ext cx="820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7" name="Object 50"/>
                <p:cNvGraphicFramePr>
                  <a:graphicFrameLocks noChangeAspect="1"/>
                </p:cNvGraphicFramePr>
                <p:nvPr/>
              </p:nvGraphicFramePr>
              <p:xfrm>
                <a:off x="7641" y="6300"/>
                <a:ext cx="840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4" imgW="533160" imgH="253800" progId="">
                        <p:embed/>
                      </p:oleObj>
                    </mc:Choice>
                    <mc:Fallback>
                      <p:oleObj r:id="rId14" imgW="533160" imgH="253800" progId="">
                        <p:embed/>
                        <p:pic>
                          <p:nvPicPr>
                            <p:cNvPr id="4146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41" y="6300"/>
                              <a:ext cx="840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8" name="Object 51"/>
                <p:cNvGraphicFramePr>
                  <a:graphicFrameLocks noChangeAspect="1"/>
                </p:cNvGraphicFramePr>
                <p:nvPr/>
              </p:nvGraphicFramePr>
              <p:xfrm>
                <a:off x="5871" y="6284"/>
                <a:ext cx="980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6" imgW="622080" imgH="253800" progId="">
                        <p:embed/>
                      </p:oleObj>
                    </mc:Choice>
                    <mc:Fallback>
                      <p:oleObj r:id="rId16" imgW="622080" imgH="253800" progId="">
                        <p:embed/>
                        <p:pic>
                          <p:nvPicPr>
                            <p:cNvPr id="4147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71" y="6284"/>
                              <a:ext cx="980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9" name="Object 52"/>
                <p:cNvGraphicFramePr>
                  <a:graphicFrameLocks noChangeAspect="1"/>
                </p:cNvGraphicFramePr>
                <p:nvPr/>
              </p:nvGraphicFramePr>
              <p:xfrm>
                <a:off x="4025" y="6284"/>
                <a:ext cx="1020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8" imgW="647640" imgH="253800" progId="">
                        <p:embed/>
                      </p:oleObj>
                    </mc:Choice>
                    <mc:Fallback>
                      <p:oleObj r:id="rId18" imgW="647640" imgH="253800" progId="">
                        <p:embed/>
                        <p:pic>
                          <p:nvPicPr>
                            <p:cNvPr id="4148" name="Object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5" y="6284"/>
                              <a:ext cx="1020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3581" y="8119"/>
              <a:ext cx="7140" cy="1503"/>
              <a:chOff x="3581" y="8119"/>
              <a:chExt cx="7140" cy="1503"/>
            </a:xfrm>
          </p:grpSpPr>
          <p:grpSp>
            <p:nvGrpSpPr>
              <p:cNvPr id="13" name="Group 54"/>
              <p:cNvGrpSpPr>
                <a:grpSpLocks/>
              </p:cNvGrpSpPr>
              <p:nvPr/>
            </p:nvGrpSpPr>
            <p:grpSpPr bwMode="auto">
              <a:xfrm>
                <a:off x="3581" y="8223"/>
                <a:ext cx="7140" cy="1399"/>
                <a:chOff x="3581" y="8223"/>
                <a:chExt cx="7140" cy="1399"/>
              </a:xfrm>
            </p:grpSpPr>
            <p:grpSp>
              <p:nvGrpSpPr>
                <p:cNvPr id="19" name="Group 55"/>
                <p:cNvGrpSpPr>
                  <a:grpSpLocks/>
                </p:cNvGrpSpPr>
                <p:nvPr/>
              </p:nvGrpSpPr>
              <p:grpSpPr bwMode="auto">
                <a:xfrm>
                  <a:off x="3581" y="8230"/>
                  <a:ext cx="1774" cy="1383"/>
                  <a:chOff x="3581" y="7924"/>
                  <a:chExt cx="1774" cy="1383"/>
                </a:xfrm>
              </p:grpSpPr>
              <p:sp>
                <p:nvSpPr>
                  <p:cNvPr id="68" name="Oval 56" descr="Solid diamond"/>
                  <p:cNvSpPr>
                    <a:spLocks noChangeArrowheads="1"/>
                  </p:cNvSpPr>
                  <p:nvPr/>
                </p:nvSpPr>
                <p:spPr bwMode="auto">
                  <a:xfrm>
                    <a:off x="4026" y="8247"/>
                    <a:ext cx="840" cy="840"/>
                  </a:xfrm>
                  <a:prstGeom prst="ellipse">
                    <a:avLst/>
                  </a:prstGeom>
                  <a:pattFill prst="solidDmnd">
                    <a:fgClr>
                      <a:srgbClr val="000000"/>
                    </a:fgClr>
                    <a:bgClr>
                      <a:srgbClr val="FFFFFF"/>
                    </a:bgClr>
                  </a:patt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graphicFrame>
                <p:nvGraphicFramePr>
                  <p:cNvPr id="69" name="Object 57"/>
                  <p:cNvGraphicFramePr>
                    <a:graphicFrameLocks noChangeAspect="1"/>
                  </p:cNvGraphicFramePr>
                  <p:nvPr/>
                </p:nvGraphicFramePr>
                <p:xfrm>
                  <a:off x="3581" y="7924"/>
                  <a:ext cx="142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0" imgW="126720" imgH="152280" progId="">
                          <p:embed/>
                        </p:oleObj>
                      </mc:Choice>
                      <mc:Fallback>
                        <p:oleObj r:id="rId20" imgW="126720" imgH="152280" progId="">
                          <p:embed/>
                          <p:pic>
                            <p:nvPicPr>
                              <p:cNvPr id="4153" name="Object 5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81" y="7924"/>
                                <a:ext cx="142" cy="1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0" name="Object 58"/>
                  <p:cNvGraphicFramePr>
                    <a:graphicFrameLocks noChangeAspect="1"/>
                  </p:cNvGraphicFramePr>
                  <p:nvPr/>
                </p:nvGraphicFramePr>
                <p:xfrm>
                  <a:off x="5230" y="9113"/>
                  <a:ext cx="125" cy="1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1" imgW="114120" imgH="126720" progId="">
                          <p:embed/>
                        </p:oleObj>
                      </mc:Choice>
                      <mc:Fallback>
                        <p:oleObj r:id="rId21" imgW="114120" imgH="126720" progId="">
                          <p:embed/>
                          <p:pic>
                            <p:nvPicPr>
                              <p:cNvPr id="4154" name="Object 5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30" y="9113"/>
                                <a:ext cx="125" cy="14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71" name="Group 5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26" y="8001"/>
                    <a:ext cx="1613" cy="1306"/>
                    <a:chOff x="8997" y="3064"/>
                    <a:chExt cx="2520" cy="2040"/>
                  </a:xfrm>
                </p:grpSpPr>
                <p:sp>
                  <p:nvSpPr>
                    <p:cNvPr id="72" name="Line 6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997" y="4890"/>
                      <a:ext cx="2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73" name="Line 6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9141" y="3064"/>
                      <a:ext cx="0" cy="20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</p:grpSp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8939" y="8223"/>
                  <a:ext cx="1782" cy="1383"/>
                  <a:chOff x="3581" y="7921"/>
                  <a:chExt cx="1782" cy="1383"/>
                </a:xfrm>
              </p:grpSpPr>
              <p:sp>
                <p:nvSpPr>
                  <p:cNvPr id="58" name="AutoShape 63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4200" y="8588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graphicFrame>
                <p:nvGraphicFramePr>
                  <p:cNvPr id="59" name="Object 64"/>
                  <p:cNvGraphicFramePr>
                    <a:graphicFrameLocks noChangeAspect="1"/>
                  </p:cNvGraphicFramePr>
                  <p:nvPr/>
                </p:nvGraphicFramePr>
                <p:xfrm>
                  <a:off x="3581" y="7921"/>
                  <a:ext cx="142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2" imgW="126720" imgH="152280" progId="">
                          <p:embed/>
                        </p:oleObj>
                      </mc:Choice>
                      <mc:Fallback>
                        <p:oleObj r:id="rId22" imgW="126720" imgH="152280" progId="">
                          <p:embed/>
                          <p:pic>
                            <p:nvPicPr>
                              <p:cNvPr id="4160" name="Object 6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81" y="7921"/>
                                <a:ext cx="142" cy="1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0" name="Object 65"/>
                  <p:cNvGraphicFramePr>
                    <a:graphicFrameLocks noChangeAspect="1"/>
                  </p:cNvGraphicFramePr>
                  <p:nvPr/>
                </p:nvGraphicFramePr>
                <p:xfrm>
                  <a:off x="5238" y="9110"/>
                  <a:ext cx="125" cy="1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3" imgW="114120" imgH="126720" progId="">
                          <p:embed/>
                        </p:oleObj>
                      </mc:Choice>
                      <mc:Fallback>
                        <p:oleObj r:id="rId23" imgW="114120" imgH="126720" progId="">
                          <p:embed/>
                          <p:pic>
                            <p:nvPicPr>
                              <p:cNvPr id="4161" name="Object 6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38" y="9110"/>
                                <a:ext cx="125" cy="14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61" name="Group 6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26" y="7998"/>
                    <a:ext cx="1613" cy="1306"/>
                    <a:chOff x="8997" y="3064"/>
                    <a:chExt cx="2520" cy="2040"/>
                  </a:xfrm>
                </p:grpSpPr>
                <p:sp>
                  <p:nvSpPr>
                    <p:cNvPr id="66" name="Line 6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997" y="4890"/>
                      <a:ext cx="2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67" name="Line 6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9141" y="3064"/>
                      <a:ext cx="0" cy="20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62" name="AutoShape 69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4933" y="8587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63" name="AutoShape 70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4480" y="8587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64" name="AutoShape 71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3920" y="8584"/>
                    <a:ext cx="77" cy="77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  <p:sp>
                <p:nvSpPr>
                  <p:cNvPr id="65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827" y="8622"/>
                    <a:ext cx="13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21" name="Group 73"/>
                <p:cNvGrpSpPr>
                  <a:grpSpLocks/>
                </p:cNvGrpSpPr>
                <p:nvPr/>
              </p:nvGrpSpPr>
              <p:grpSpPr bwMode="auto">
                <a:xfrm>
                  <a:off x="7161" y="8223"/>
                  <a:ext cx="1782" cy="1399"/>
                  <a:chOff x="7161" y="8223"/>
                  <a:chExt cx="1782" cy="1399"/>
                </a:xfrm>
              </p:grpSpPr>
              <p:graphicFrame>
                <p:nvGraphicFramePr>
                  <p:cNvPr id="44" name="Object 74"/>
                  <p:cNvGraphicFramePr>
                    <a:graphicFrameLocks noChangeAspect="1"/>
                  </p:cNvGraphicFramePr>
                  <p:nvPr/>
                </p:nvGraphicFramePr>
                <p:xfrm>
                  <a:off x="7161" y="8223"/>
                  <a:ext cx="142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4" imgW="126720" imgH="152280" progId="">
                          <p:embed/>
                        </p:oleObj>
                      </mc:Choice>
                      <mc:Fallback>
                        <p:oleObj r:id="rId24" imgW="126720" imgH="152280" progId="">
                          <p:embed/>
                          <p:pic>
                            <p:nvPicPr>
                              <p:cNvPr id="4170" name="Object 7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161" y="8223"/>
                                <a:ext cx="142" cy="1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5" name="Object 75"/>
                  <p:cNvGraphicFramePr>
                    <a:graphicFrameLocks noChangeAspect="1"/>
                  </p:cNvGraphicFramePr>
                  <p:nvPr/>
                </p:nvGraphicFramePr>
                <p:xfrm>
                  <a:off x="8818" y="9412"/>
                  <a:ext cx="125" cy="1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5" imgW="114120" imgH="126720" progId="">
                          <p:embed/>
                        </p:oleObj>
                      </mc:Choice>
                      <mc:Fallback>
                        <p:oleObj r:id="rId25" imgW="114120" imgH="126720" progId="">
                          <p:embed/>
                          <p:pic>
                            <p:nvPicPr>
                              <p:cNvPr id="4171" name="Object 7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818" y="9412"/>
                                <a:ext cx="125" cy="14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48" name="Group 7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206" y="8300"/>
                    <a:ext cx="1613" cy="1306"/>
                    <a:chOff x="8997" y="3064"/>
                    <a:chExt cx="2520" cy="2040"/>
                  </a:xfrm>
                </p:grpSpPr>
                <p:sp>
                  <p:nvSpPr>
                    <p:cNvPr id="55" name="Line 7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997" y="4890"/>
                      <a:ext cx="2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57" name="Line 7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9141" y="3064"/>
                      <a:ext cx="0" cy="20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grpSp>
                <p:nvGrpSpPr>
                  <p:cNvPr id="49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8075" y="8532"/>
                    <a:ext cx="78" cy="1090"/>
                    <a:chOff x="8075" y="8736"/>
                    <a:chExt cx="78" cy="1090"/>
                  </a:xfrm>
                </p:grpSpPr>
                <p:sp>
                  <p:nvSpPr>
                    <p:cNvPr id="50" name="AutoShape 80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9700000">
                      <a:off x="8075" y="9016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51" name="AutoShape 81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9700000">
                      <a:off x="8076" y="9749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52" name="AutoShape 82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9700000">
                      <a:off x="8076" y="9296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53" name="AutoShape 8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9700000">
                      <a:off x="8076" y="8736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54" name="Line 84"/>
                    <p:cNvSpPr>
                      <a:spLocks noChangeShapeType="1"/>
                    </p:cNvSpPr>
                    <p:nvPr/>
                  </p:nvSpPr>
                  <p:spPr bwMode="auto">
                    <a:xfrm rot="27000000">
                      <a:off x="7595" y="9264"/>
                      <a:ext cx="103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</p:grpSp>
            <p:grpSp>
              <p:nvGrpSpPr>
                <p:cNvPr id="22" name="Group 85"/>
                <p:cNvGrpSpPr>
                  <a:grpSpLocks/>
                </p:cNvGrpSpPr>
                <p:nvPr/>
              </p:nvGrpSpPr>
              <p:grpSpPr bwMode="auto">
                <a:xfrm>
                  <a:off x="5371" y="8230"/>
                  <a:ext cx="1782" cy="1383"/>
                  <a:chOff x="7157" y="7920"/>
                  <a:chExt cx="1782" cy="1383"/>
                </a:xfrm>
              </p:grpSpPr>
              <p:graphicFrame>
                <p:nvGraphicFramePr>
                  <p:cNvPr id="23" name="Object 86"/>
                  <p:cNvGraphicFramePr>
                    <a:graphicFrameLocks noChangeAspect="1"/>
                  </p:cNvGraphicFramePr>
                  <p:nvPr/>
                </p:nvGraphicFramePr>
                <p:xfrm>
                  <a:off x="7157" y="7920"/>
                  <a:ext cx="142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6" imgW="126720" imgH="152280" progId="">
                          <p:embed/>
                        </p:oleObj>
                      </mc:Choice>
                      <mc:Fallback>
                        <p:oleObj r:id="rId26" imgW="126720" imgH="152280" progId="">
                          <p:embed/>
                          <p:pic>
                            <p:nvPicPr>
                              <p:cNvPr id="4182" name="Object 8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157" y="7920"/>
                                <a:ext cx="142" cy="1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4" name="Object 87"/>
                  <p:cNvGraphicFramePr>
                    <a:graphicFrameLocks noChangeAspect="1"/>
                  </p:cNvGraphicFramePr>
                  <p:nvPr/>
                </p:nvGraphicFramePr>
                <p:xfrm>
                  <a:off x="8814" y="9109"/>
                  <a:ext cx="125" cy="1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7" imgW="114120" imgH="126720" progId="">
                          <p:embed/>
                        </p:oleObj>
                      </mc:Choice>
                      <mc:Fallback>
                        <p:oleObj r:id="rId27" imgW="114120" imgH="126720" progId="">
                          <p:embed/>
                          <p:pic>
                            <p:nvPicPr>
                              <p:cNvPr id="4183" name="Object 8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814" y="9109"/>
                                <a:ext cx="125" cy="14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25" name="Group 8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202" y="7997"/>
                    <a:ext cx="1613" cy="1306"/>
                    <a:chOff x="8997" y="3064"/>
                    <a:chExt cx="2520" cy="2040"/>
                  </a:xfrm>
                </p:grpSpPr>
                <p:sp>
                  <p:nvSpPr>
                    <p:cNvPr id="42" name="Line 8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8997" y="4890"/>
                      <a:ext cx="25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43" name="Line 90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9141" y="3064"/>
                      <a:ext cx="0" cy="20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grpSp>
                <p:nvGrpSpPr>
                  <p:cNvPr id="26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7461" y="8384"/>
                    <a:ext cx="1016" cy="80"/>
                    <a:chOff x="7461" y="8384"/>
                    <a:chExt cx="1016" cy="80"/>
                  </a:xfrm>
                </p:grpSpPr>
                <p:sp>
                  <p:nvSpPr>
                    <p:cNvPr id="38" name="AutoShape 92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7461" y="8387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39" name="AutoShape 9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7768" y="8387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40" name="AutoShape 94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8093" y="8384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41" name="AutoShape 95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8400" y="8384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grpSp>
                <p:nvGrpSpPr>
                  <p:cNvPr id="27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7461" y="8584"/>
                    <a:ext cx="1016" cy="80"/>
                    <a:chOff x="7461" y="8384"/>
                    <a:chExt cx="1016" cy="80"/>
                  </a:xfrm>
                </p:grpSpPr>
                <p:sp>
                  <p:nvSpPr>
                    <p:cNvPr id="34" name="AutoShape 97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7461" y="8387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35" name="AutoShape 98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7768" y="8387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36" name="AutoShape 99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8093" y="8384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37" name="AutoShape 100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8400" y="8384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grpSp>
                <p:nvGrpSpPr>
                  <p:cNvPr id="28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7461" y="8768"/>
                    <a:ext cx="1016" cy="80"/>
                    <a:chOff x="7461" y="8384"/>
                    <a:chExt cx="1016" cy="80"/>
                  </a:xfrm>
                </p:grpSpPr>
                <p:sp>
                  <p:nvSpPr>
                    <p:cNvPr id="30" name="AutoShape 102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7461" y="8387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31" name="AutoShape 10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7768" y="8387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32" name="AutoShape 104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8093" y="8384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  <p:sp>
                  <p:nvSpPr>
                    <p:cNvPr id="33" name="AutoShape 105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2700000">
                      <a:off x="8400" y="8384"/>
                      <a:ext cx="77" cy="77"/>
                    </a:xfrm>
                    <a:prstGeom prst="star4">
                      <a:avLst>
                        <a:gd name="adj" fmla="val 12500"/>
                      </a:avLst>
                    </a:prstGeom>
                    <a:solidFill>
                      <a:srgbClr val="0000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2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7363" y="8622"/>
                    <a:ext cx="13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" name="Group 107"/>
              <p:cNvGrpSpPr>
                <a:grpSpLocks/>
              </p:cNvGrpSpPr>
              <p:nvPr/>
            </p:nvGrpSpPr>
            <p:grpSpPr bwMode="auto">
              <a:xfrm>
                <a:off x="4077" y="8119"/>
                <a:ext cx="6224" cy="428"/>
                <a:chOff x="4077" y="8119"/>
                <a:chExt cx="6224" cy="428"/>
              </a:xfrm>
            </p:grpSpPr>
            <p:graphicFrame>
              <p:nvGraphicFramePr>
                <p:cNvPr id="15" name="Object 108"/>
                <p:cNvGraphicFramePr>
                  <a:graphicFrameLocks noChangeAspect="1"/>
                </p:cNvGraphicFramePr>
                <p:nvPr/>
              </p:nvGraphicFramePr>
              <p:xfrm>
                <a:off x="9461" y="8119"/>
                <a:ext cx="840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8" imgW="533160" imgH="253800" progId="">
                        <p:embed/>
                      </p:oleObj>
                    </mc:Choice>
                    <mc:Fallback>
                      <p:oleObj r:id="rId28" imgW="533160" imgH="253800" progId="">
                        <p:embed/>
                        <p:pic>
                          <p:nvPicPr>
                            <p:cNvPr id="4204" name="Object 10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61" y="8119"/>
                              <a:ext cx="840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" name="Object 109"/>
                <p:cNvGraphicFramePr>
                  <a:graphicFrameLocks noChangeAspect="1"/>
                </p:cNvGraphicFramePr>
                <p:nvPr/>
              </p:nvGraphicFramePr>
              <p:xfrm>
                <a:off x="7693" y="8131"/>
                <a:ext cx="840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30" imgW="533160" imgH="253800" progId="">
                        <p:embed/>
                      </p:oleObj>
                    </mc:Choice>
                    <mc:Fallback>
                      <p:oleObj r:id="rId30" imgW="533160" imgH="253800" progId="">
                        <p:embed/>
                        <p:pic>
                          <p:nvPicPr>
                            <p:cNvPr id="4205" name="Object 1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93" y="8131"/>
                              <a:ext cx="840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110"/>
                <p:cNvGraphicFramePr>
                  <a:graphicFrameLocks noChangeAspect="1"/>
                </p:cNvGraphicFramePr>
                <p:nvPr/>
              </p:nvGraphicFramePr>
              <p:xfrm>
                <a:off x="5901" y="8147"/>
                <a:ext cx="840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32" imgW="533160" imgH="253800" progId="">
                        <p:embed/>
                      </p:oleObj>
                    </mc:Choice>
                    <mc:Fallback>
                      <p:oleObj r:id="rId32" imgW="533160" imgH="253800" progId="">
                        <p:embed/>
                        <p:pic>
                          <p:nvPicPr>
                            <p:cNvPr id="4206" name="Object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01" y="8147"/>
                              <a:ext cx="840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" name="Object 111"/>
                <p:cNvGraphicFramePr>
                  <a:graphicFrameLocks noChangeAspect="1"/>
                </p:cNvGraphicFramePr>
                <p:nvPr/>
              </p:nvGraphicFramePr>
              <p:xfrm>
                <a:off x="4077" y="8135"/>
                <a:ext cx="840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34" imgW="533160" imgH="253800" progId="">
                        <p:embed/>
                      </p:oleObj>
                    </mc:Choice>
                    <mc:Fallback>
                      <p:oleObj r:id="rId34" imgW="533160" imgH="253800" progId="">
                        <p:embed/>
                        <p:pic>
                          <p:nvPicPr>
                            <p:cNvPr id="4207" name="Object 1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7" y="8135"/>
                              <a:ext cx="840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17914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Statistical Tools of Studying two (or more) Variables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Correlation Analysis – Numerical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0" y="-1514913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BDF248-49CA-4F15-8C65-6B7CDADFA329}" type="slidenum">
              <a:rPr lang="en-IE" smtClean="0"/>
              <a:pPr/>
              <a:t>28</a:t>
            </a:fld>
            <a:endParaRPr lang="en-IE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r="42441"/>
          <a:stretch/>
        </p:blipFill>
        <p:spPr bwMode="auto">
          <a:xfrm>
            <a:off x="554628" y="1308781"/>
            <a:ext cx="2652595" cy="262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23372" r="23741"/>
          <a:stretch>
            <a:fillRect/>
          </a:stretch>
        </p:blipFill>
        <p:spPr bwMode="auto">
          <a:xfrm>
            <a:off x="4215605" y="2258839"/>
            <a:ext cx="3522676" cy="91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721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F7CA-1E34-6B18-551F-59BB2C024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3697" y="1302191"/>
            <a:ext cx="8286604" cy="3377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800" b="0" dirty="0"/>
              <a:t>The figure below shows the empirical frequency of SAT, that looks like a  Normal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800" b="0" dirty="0"/>
              <a:t>Normal distribution is a “symmetric” distribution in which: Mean=Median=Mode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800" b="0" dirty="0"/>
              <a:t>The term “symmetric” indicates that the figures with same proximity in both side of mean have the same frequency (probability). </a:t>
            </a:r>
          </a:p>
          <a:p>
            <a:endParaRPr lang="en-IE" sz="1800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D8F50-5780-4DBA-B1FB-1E0F41FD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91" y="1644741"/>
            <a:ext cx="3065450" cy="18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6554756" cy="2990766"/>
          </a:xfrm>
        </p:spPr>
        <p:txBody>
          <a:bodyPr/>
          <a:lstStyle/>
          <a:p>
            <a:r>
              <a:rPr lang="en-IE" sz="2000" dirty="0"/>
              <a:t>To Categorise</a:t>
            </a:r>
          </a:p>
          <a:p>
            <a:r>
              <a:rPr lang="en-IE" sz="2000" dirty="0"/>
              <a:t>To Measure</a:t>
            </a:r>
          </a:p>
          <a:p>
            <a:r>
              <a:rPr lang="en-IE" sz="2000" dirty="0"/>
              <a:t>To Count</a:t>
            </a:r>
          </a:p>
          <a:p>
            <a:r>
              <a:rPr lang="en-IE" sz="2000"/>
              <a:t>To Rank</a:t>
            </a:r>
            <a:endParaRPr lang="en-IE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Attributes or Measurements of our Research Interest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CD0D1-EDF3-0048-B2CC-87E57CD34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4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Distribution </a:t>
            </a:r>
            <a:r>
              <a:rPr lang="en-IE" sz="1800" dirty="0"/>
              <a:t>–</a:t>
            </a:r>
            <a:r>
              <a:rPr lang="en-IE" dirty="0"/>
              <a:t> </a:t>
            </a:r>
            <a:r>
              <a:rPr lang="en-IE" sz="1800" dirty="0"/>
              <a:t>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F7CA-1E34-6B18-551F-59BB2C024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3697" y="1302191"/>
            <a:ext cx="8286604" cy="3377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800" b="0" dirty="0"/>
              <a:t>The figure below shows the a Normal distribution probability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800" b="0" dirty="0"/>
              <a:t>The shape and location of the curve changes by changing the figures of Mean &amp; </a:t>
            </a:r>
            <a:r>
              <a:rPr lang="en-IE" sz="1800" b="0" dirty="0" err="1"/>
              <a:t>StD.</a:t>
            </a:r>
            <a:r>
              <a:rPr lang="en-IE" sz="1800" b="0" dirty="0"/>
              <a:t> </a:t>
            </a:r>
          </a:p>
          <a:p>
            <a:endParaRPr lang="en-IE" sz="1800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FDB3E-E3BA-4492-BC81-F9D644CA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68" y="1551632"/>
            <a:ext cx="2520544" cy="122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31E30-A68C-426D-9417-848DE177D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47"/>
          <a:stretch/>
        </p:blipFill>
        <p:spPr>
          <a:xfrm>
            <a:off x="73418" y="3150844"/>
            <a:ext cx="2939123" cy="1714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96B93-8594-4DFD-96B6-6ECF798ED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316" y="3177938"/>
            <a:ext cx="3051102" cy="1660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C08EAB-2542-4EB4-BAB4-B5D71950C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158" y="3150844"/>
            <a:ext cx="2930196" cy="16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8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Distribution </a:t>
            </a:r>
            <a:r>
              <a:rPr lang="en-IE" sz="1800" dirty="0"/>
              <a:t>–</a:t>
            </a:r>
            <a:r>
              <a:rPr lang="en-IE" dirty="0"/>
              <a:t> </a:t>
            </a:r>
            <a:r>
              <a:rPr lang="en-IE" sz="1800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D6F7CA-1E34-6B18-551F-59BB2C02419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86604" cy="337728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sz="1800" b="0" dirty="0"/>
                  <a:t>The equation of the Normal distribution probability allows us to find the percentages of population that fall between any two points.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E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E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E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E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b="0" dirty="0"/>
                  <a:t>In practice, we use the equation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E" b="0" dirty="0"/>
                  <a:t>  to convert the variable X to variable Z that is called Standard Normal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=0 ,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E" b="0" dirty="0"/>
                  <a:t>.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E" b="0" dirty="0"/>
              </a:p>
              <a:p>
                <a:endParaRPr lang="en-IE" sz="1800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D6F7CA-1E34-6B18-551F-59BB2C024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3697" y="1302191"/>
                <a:ext cx="8286604" cy="3377283"/>
              </a:xfrm>
              <a:blipFill>
                <a:blip r:embed="rId2"/>
                <a:stretch>
                  <a:fillRect l="-1765" t="-2347" r="-1544" b="-505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7485C9-97B8-4066-B226-87F4EAAA7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22"/>
          <a:stretch/>
        </p:blipFill>
        <p:spPr>
          <a:xfrm>
            <a:off x="5262305" y="1590841"/>
            <a:ext cx="3881696" cy="2200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FFF26-3BD6-4022-A111-64930431E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9" y="1933379"/>
            <a:ext cx="48672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7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B305-100C-FCCF-2762-B571DF7E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Distribution </a:t>
            </a:r>
            <a:r>
              <a:rPr lang="en-IE" sz="1800" dirty="0"/>
              <a:t>–</a:t>
            </a:r>
            <a:r>
              <a:rPr lang="en-IE" dirty="0"/>
              <a:t> </a:t>
            </a:r>
            <a:r>
              <a:rPr lang="en-IE" sz="1800" dirty="0"/>
              <a:t>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F7CA-1E34-6B18-551F-59BB2C024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3696" y="1302191"/>
            <a:ext cx="4956053" cy="3377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700" b="0" dirty="0"/>
              <a:t>We can find any probability/percentage/proportion for Normal distribution using tables of various statistics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700" b="0" dirty="0"/>
              <a:t>Furthermore, the mathematics behind many statistical hypothesis tests are based on the assumption that the variable is Normally distributed.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700" b="0" dirty="0"/>
              <a:t>We therefore need to perform the Normality test prior to performing any hypothesis Statistical testing that relies on the Normality assumption. </a:t>
            </a:r>
          </a:p>
          <a:p>
            <a:endParaRPr lang="en-IE" sz="1800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AD92-AB92-8943-92D2-9E0726DC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07D58-508C-45A3-8BE6-343A1AF0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37" y="1742280"/>
            <a:ext cx="3794044" cy="23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 Comparative Description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8683" y="1428750"/>
            <a:ext cx="6554756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Qualitative or Quantitative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Categorical or Numerical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Discrete or Continuous</a:t>
            </a:r>
          </a:p>
        </p:txBody>
      </p:sp>
    </p:spTree>
    <p:extLst>
      <p:ext uri="{BB962C8B-B14F-4D97-AF65-F5344CB8AC3E}">
        <p14:creationId xmlns:p14="http://schemas.microsoft.com/office/powerpoint/2010/main" val="294052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Same terms are used in various software packages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Nominal (Labels) - Gender, Marital Status, Pass/Fail, Batch Number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Ordinal (Ranks) – Age Groups, Social Class, General Health Status, Quality level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Interval or Ratio (Measures) - Age, Height, Weight, Survival time, Temperature </a:t>
            </a:r>
          </a:p>
          <a:p>
            <a:pPr marL="660400" lvl="1" indent="-34290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IE" sz="1800" dirty="0"/>
              <a:t>Ratio: Zero means “zero” !</a:t>
            </a:r>
          </a:p>
          <a:p>
            <a:pPr marL="660400" lvl="1" indent="-34290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IE" sz="1800" dirty="0"/>
              <a:t>Interval: Zero does not mean “zero” !</a:t>
            </a:r>
          </a:p>
        </p:txBody>
      </p:sp>
    </p:spTree>
    <p:extLst>
      <p:ext uri="{BB962C8B-B14F-4D97-AF65-F5344CB8AC3E}">
        <p14:creationId xmlns:p14="http://schemas.microsoft.com/office/powerpoint/2010/main" val="356874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Test Your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53" y="1131866"/>
            <a:ext cx="5670290" cy="36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7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Test Your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299107"/>
            <a:ext cx="6473944" cy="34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Management and Associated Considerations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What are the main variables of interest? </a:t>
            </a:r>
          </a:p>
          <a:p>
            <a:pPr marL="660400" lvl="1" indent="-34290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IE" sz="1800" dirty="0"/>
              <a:t>Understanding the </a:t>
            </a:r>
            <a:r>
              <a:rPr lang="en-IE" sz="1800" b="0" dirty="0"/>
              <a:t>Research Questions/Primary and Secondary outcomes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Clear definition of variables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Study population and sample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Data collection tools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b="0" dirty="0"/>
              <a:t>Data Dictionary </a:t>
            </a:r>
          </a:p>
        </p:txBody>
      </p:sp>
    </p:spTree>
    <p:extLst>
      <p:ext uri="{BB962C8B-B14F-4D97-AF65-F5344CB8AC3E}">
        <p14:creationId xmlns:p14="http://schemas.microsoft.com/office/powerpoint/2010/main" val="320721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Encompassed by (Bio)statistics?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1D86-09FA-DE41-A8AE-5412DEB5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41194" y="1428750"/>
            <a:ext cx="8611737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Descriptive Statistics</a:t>
            </a:r>
            <a:r>
              <a:rPr lang="en-IE" b="0" dirty="0"/>
              <a:t>: To Describe and Visualize the Data using Frequency Tables, Mean, Median, IQR, </a:t>
            </a:r>
            <a:r>
              <a:rPr lang="en-IE" b="0" dirty="0" err="1"/>
              <a:t>StD</a:t>
            </a:r>
            <a:endParaRPr lang="en-IE" b="0" dirty="0"/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Probability</a:t>
            </a:r>
            <a:r>
              <a:rPr lang="en-IE" b="0" dirty="0"/>
              <a:t>: To understand and quantify “Uncertainty” associated with Statistical Inference  </a:t>
            </a:r>
          </a:p>
          <a:p>
            <a: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</a:pPr>
            <a:r>
              <a:rPr lang="en-IE" dirty="0"/>
              <a:t>Inferential Statistics</a:t>
            </a:r>
            <a:r>
              <a:rPr lang="en-IE" b="0" dirty="0"/>
              <a:t>: To generalize the results from “Sample” to “Population”</a:t>
            </a:r>
          </a:p>
        </p:txBody>
      </p:sp>
    </p:spTree>
    <p:extLst>
      <p:ext uri="{BB962C8B-B14F-4D97-AF65-F5344CB8AC3E}">
        <p14:creationId xmlns:p14="http://schemas.microsoft.com/office/powerpoint/2010/main" val="170488504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1409</Words>
  <Application>Microsoft Office PowerPoint</Application>
  <PresentationFormat>On-screen Show (16:9)</PresentationFormat>
  <Paragraphs>224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Minion Pro</vt:lpstr>
      <vt:lpstr>Wingdings</vt:lpstr>
      <vt:lpstr>TCD_PPT_Calibri_Option1a</vt:lpstr>
      <vt:lpstr>Introduction to Biostatistics</vt:lpstr>
      <vt:lpstr>What does “Data” mean?</vt:lpstr>
      <vt:lpstr>Variables</vt:lpstr>
      <vt:lpstr>Type of Variables</vt:lpstr>
      <vt:lpstr>Type of Variables</vt:lpstr>
      <vt:lpstr>Type of Variables</vt:lpstr>
      <vt:lpstr>Type of Variables</vt:lpstr>
      <vt:lpstr>Data Management and Associated Considerations</vt:lpstr>
      <vt:lpstr>What is Encompassed by (Bio)statistics?</vt:lpstr>
      <vt:lpstr>How to Learn Biostatistics?</vt:lpstr>
      <vt:lpstr>Elements of Descriptive Statistics</vt:lpstr>
      <vt:lpstr>Elements of Descriptive Statistics</vt:lpstr>
      <vt:lpstr>Elements of Descriptive Statistics</vt:lpstr>
      <vt:lpstr>Elements of Descriptive Statistics</vt:lpstr>
      <vt:lpstr>Elements of Descriptive Statistics</vt:lpstr>
      <vt:lpstr>Elements of Descriptive Statistics</vt:lpstr>
      <vt:lpstr>Elements of Descriptive Statistics</vt:lpstr>
      <vt:lpstr>Elements of Descriptive Statistics</vt:lpstr>
      <vt:lpstr>Statistical Tools of Studying two (or more) Variables </vt:lpstr>
      <vt:lpstr>Statistical Tools of Studying two (or more) Variables </vt:lpstr>
      <vt:lpstr>Statistical Tools of Studying two (or more) Variables </vt:lpstr>
      <vt:lpstr>Statistical Tools of Studying two (or more) Variables </vt:lpstr>
      <vt:lpstr>Statistical Tools of Studying two (or more) Variables </vt:lpstr>
      <vt:lpstr>Statistical Tools of Studying two (or more) Variables </vt:lpstr>
      <vt:lpstr>Statistical Tools of Studying two (or more) Variables </vt:lpstr>
      <vt:lpstr>Statistical Tools of Studying two (or more) Variables </vt:lpstr>
      <vt:lpstr>Statistical Tools of Studying two (or more) Variables </vt:lpstr>
      <vt:lpstr>Statistical Tools of Studying two (or more) Variables </vt:lpstr>
      <vt:lpstr>Normal Distribution</vt:lpstr>
      <vt:lpstr>Normal Distribution – Cont.</vt:lpstr>
      <vt:lpstr>Normal Distribution – Cont.</vt:lpstr>
      <vt:lpstr>Normal Distribution – Cont.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Bahman Honari</cp:lastModifiedBy>
  <cp:revision>98</cp:revision>
  <cp:lastPrinted>2014-12-16T10:33:11Z</cp:lastPrinted>
  <dcterms:created xsi:type="dcterms:W3CDTF">2013-07-29T09:34:50Z</dcterms:created>
  <dcterms:modified xsi:type="dcterms:W3CDTF">2023-12-16T07:31:02Z</dcterms:modified>
</cp:coreProperties>
</file>