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9" r:id="rId2"/>
    <p:sldId id="287" r:id="rId3"/>
    <p:sldId id="340" r:id="rId4"/>
    <p:sldId id="353" r:id="rId5"/>
    <p:sldId id="354" r:id="rId6"/>
    <p:sldId id="355" r:id="rId7"/>
    <p:sldId id="334" r:id="rId8"/>
    <p:sldId id="356" r:id="rId9"/>
    <p:sldId id="367" r:id="rId10"/>
    <p:sldId id="336" r:id="rId11"/>
    <p:sldId id="290" r:id="rId12"/>
    <p:sldId id="323" r:id="rId13"/>
    <p:sldId id="358" r:id="rId14"/>
    <p:sldId id="324" r:id="rId15"/>
    <p:sldId id="368" r:id="rId16"/>
    <p:sldId id="362" r:id="rId17"/>
    <p:sldId id="325" r:id="rId18"/>
    <p:sldId id="364" r:id="rId19"/>
  </p:sldIdLst>
  <p:sldSz cx="9144000" cy="5143500" type="screen16x9"/>
  <p:notesSz cx="6858000" cy="994727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 autoAdjust="0"/>
  </p:normalViewPr>
  <p:slideViewPr>
    <p:cSldViewPr snapToGrid="0" showGuides="1">
      <p:cViewPr varScale="1">
        <p:scale>
          <a:sx n="131" d="100"/>
          <a:sy n="131" d="100"/>
        </p:scale>
        <p:origin x="834" y="120"/>
      </p:cViewPr>
      <p:guideLst>
        <p:guide orient="horz" pos="323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1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1A7A-40F1-0B45-8A82-94DCCA5E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145CB8-4673-6A47-9176-F0CB3073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9" name="Picture 8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8D990A1-B68F-2A49-BE34-734A4A613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149838-4667-8C41-A6F0-AC61A4FA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50068A-6AF5-9545-B42A-0DF4DC42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711" cy="5147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01D4001-B407-4A4F-9142-F1AD168E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5E529-5F0B-4D4A-84B9-75C65BF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80C1B-68D8-C665-97C8-F9F60DF02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82" y="1302191"/>
            <a:ext cx="8353957" cy="303014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Contingency Table,</a:t>
            </a:r>
          </a:p>
          <a:p>
            <a:r>
              <a:rPr lang="en-US" sz="2800">
                <a:solidFill>
                  <a:srgbClr val="FF0000"/>
                </a:solidFill>
              </a:rPr>
              <a:t>                         Chi-square </a:t>
            </a:r>
            <a:r>
              <a:rPr lang="en-US" sz="2800" dirty="0">
                <a:solidFill>
                  <a:srgbClr val="FF0000"/>
                </a:solidFill>
              </a:rPr>
              <a:t>Test, and Logistic Regression</a:t>
            </a:r>
            <a:endParaRPr lang="en-IE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3C71-EB73-5C37-4F4D-AFB795FC9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86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07" y="493314"/>
            <a:ext cx="7500939" cy="421200"/>
          </a:xfrm>
        </p:spPr>
        <p:txBody>
          <a:bodyPr/>
          <a:lstStyle/>
          <a:p>
            <a:r>
              <a:rPr lang="en-IE" dirty="0"/>
              <a:t>Probability and Odd</a:t>
            </a:r>
            <a:endParaRPr lang="en-IE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B6957D1-E66A-49C8-832F-3170AB311E1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11076" y="1319873"/>
                <a:ext cx="8229600" cy="3499082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spcBef>
                    <a:spcPts val="1417"/>
                  </a:spcBef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17500" indent="-317500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8325" indent="-222250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84225" indent="-201613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Minion Pro" pitchFamily="18" charset="0"/>
                  <a:buChar char="‒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0125" indent="-185738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altLang="en-US" b="0" dirty="0"/>
                  <a:t>50 of 200 students under study passed the exam. 150 did not !!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altLang="en-US" sz="2400" b="0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altLang="en-US" b="0" dirty="0"/>
                  <a:t>The relative chance of passing the exam is formulate as: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𝒐𝒅𝒅</m:t>
                      </m:r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For the above example we therefore have</a:t>
                </a:r>
              </a:p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alt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1/4</m:t>
                        </m:r>
                      </m:num>
                      <m:den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3/4</m:t>
                        </m:r>
                      </m:den>
                    </m:f>
                    <m:r>
                      <a:rPr lang="en-US" altLang="en-US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altLang="en-US" b="0" i="1" dirty="0">
                  <a:latin typeface="Cambria Math" panose="02040503050406030204" pitchFamily="18" charset="0"/>
                </a:endParaRPr>
              </a:p>
              <a:p>
                <a:endParaRPr lang="en-GB" altLang="en-US" sz="2800" dirty="0"/>
              </a:p>
              <a:p>
                <a:endParaRPr lang="en-GB" altLang="en-US" sz="2800" dirty="0"/>
              </a:p>
              <a:p>
                <a:endParaRPr lang="en-US" altLang="en-US" sz="280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B6957D1-E66A-49C8-832F-3170AB311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6" y="1319873"/>
                <a:ext cx="8229600" cy="3499082"/>
              </a:xfrm>
              <a:prstGeom prst="rect">
                <a:avLst/>
              </a:prstGeom>
              <a:blipFill>
                <a:blip r:embed="rId3"/>
                <a:stretch>
                  <a:fillRect l="-815" t="-104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2A25E90-29F7-4819-8737-AECCE0947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8337"/>
              </p:ext>
            </p:extLst>
          </p:nvPr>
        </p:nvGraphicFramePr>
        <p:xfrm>
          <a:off x="3405025" y="1788753"/>
          <a:ext cx="1547419" cy="51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393480" progId="Equation.DSMT4">
                  <p:embed/>
                </p:oleObj>
              </mc:Choice>
              <mc:Fallback>
                <p:oleObj name="Equation" r:id="rId4" imgW="1155600" imgH="393480" progId="Equation.DSMT4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025" y="1788753"/>
                        <a:ext cx="1547419" cy="519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72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225A-57C3-641D-8D4F-FF08443E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51" y="532127"/>
            <a:ext cx="7500939" cy="421200"/>
          </a:xfrm>
        </p:spPr>
        <p:txBody>
          <a:bodyPr/>
          <a:lstStyle/>
          <a:p>
            <a:r>
              <a:rPr lang="en-IE" dirty="0"/>
              <a:t>Probability and Odd </a:t>
            </a:r>
            <a:r>
              <a:rPr lang="en-IE" sz="1400" dirty="0"/>
              <a:t>–</a:t>
            </a:r>
            <a:r>
              <a:rPr lang="en-IE" dirty="0"/>
              <a:t> </a:t>
            </a:r>
            <a:r>
              <a:rPr lang="en-IE" sz="1400" dirty="0"/>
              <a:t>Cont.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4A3F-03B8-49A2-3499-AF4FE1BF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2A05A54-68E0-4B56-86FC-F6E65A1BF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13" y="1099173"/>
            <a:ext cx="3878678" cy="269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86D77C-1658-4875-B6D1-7CF0A1AFBE18}"/>
                  </a:ext>
                </a:extLst>
              </p:cNvPr>
              <p:cNvSpPr/>
              <p:nvPr/>
            </p:nvSpPr>
            <p:spPr>
              <a:xfrm>
                <a:off x="514412" y="3965042"/>
                <a:ext cx="835641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last step is convert Odd to a variable that varies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 This variable as defined in the next slide is called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𝒍𝒐𝒈𝒊𝒕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then use this continuous variable as the dependent variable for a linear regression.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86D77C-1658-4875-B6D1-7CF0A1AFB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2" y="3965042"/>
                <a:ext cx="8356415" cy="1200329"/>
              </a:xfrm>
              <a:prstGeom prst="rect">
                <a:avLst/>
              </a:prstGeom>
              <a:blipFill>
                <a:blip r:embed="rId3"/>
                <a:stretch>
                  <a:fillRect l="-438" t="-2538" b="-71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5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225A-57C3-641D-8D4F-FF08443E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232B29-5728-69E5-9B40-EABEDCFC31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450019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b="0" dirty="0"/>
                  <a:t>Logit is defined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𝒐𝒅𝒅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</a:t>
                </a:r>
                <a:r>
                  <a:rPr lang="en-IE" b="0" dirty="0"/>
                  <a:t>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𝒐𝒅𝒅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𝒍𝒐𝒈𝒊𝒕</m:t>
                          </m:r>
                        </m:e>
                      </m:d>
                    </m:oMath>
                  </m:oMathPara>
                </a14:m>
                <a:endParaRPr lang="en-IE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232B29-5728-69E5-9B40-EABEDCFC3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450019"/>
              </a:xfrm>
              <a:blipFill>
                <a:blip r:embed="rId2"/>
                <a:stretch>
                  <a:fillRect l="-1780" t="-229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4A3F-03B8-49A2-3499-AF4FE1BF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11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225A-57C3-641D-8D4F-FF08443E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Logit </a:t>
            </a:r>
            <a:r>
              <a:rPr lang="en-IE" sz="1600" dirty="0"/>
              <a:t>–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232B29-5728-69E5-9B40-EABEDCFC31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7048" y="1302191"/>
                <a:ext cx="8676788" cy="3450019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b="0" dirty="0"/>
                  <a:t>Logit is defined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𝒍𝒐𝒈𝒊𝒕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𝒐𝒅𝒅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r>
                  <a:rPr lang="en-IE" b="0" dirty="0"/>
                  <a:t>.</a:t>
                </a:r>
                <a:endParaRPr lang="en-IE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b="0" dirty="0"/>
                  <a:t>As seen below, when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E" b="0" dirty="0"/>
                  <a:t> varies between 0 and 1, logit varies between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en-IE" b="0" dirty="0"/>
                  <a:t>.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232B29-5728-69E5-9B40-EABEDCFC3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7048" y="1302191"/>
                <a:ext cx="8676788" cy="3450019"/>
              </a:xfrm>
              <a:blipFill>
                <a:blip r:embed="rId2"/>
                <a:stretch>
                  <a:fillRect l="-1687" r="-126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4A3F-03B8-49A2-3499-AF4FE1BF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B49B92E-253C-427E-AE50-2481AC70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63" y="2349407"/>
            <a:ext cx="4105480" cy="253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00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225A-57C3-641D-8D4F-FF08443E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180210"/>
            <a:ext cx="7634532" cy="783664"/>
          </a:xfrm>
        </p:spPr>
        <p:txBody>
          <a:bodyPr/>
          <a:lstStyle/>
          <a:p>
            <a:r>
              <a:rPr lang="en-IE" dirty="0"/>
              <a:t>Formulation of Logistic Regression</a:t>
            </a:r>
            <a:endParaRPr lang="en-I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232B29-5728-69E5-9B40-EABEDCFC31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0301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Now we can use logit as the dependent variable in a linear regression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𝒐𝒅𝒅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b="0" dirty="0"/>
                  <a:t>In the case of a Multiple Linear Regression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𝒐𝒅𝒅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232B29-5728-69E5-9B40-EABEDCFC3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030141"/>
              </a:xfrm>
              <a:blipFill>
                <a:blip r:embed="rId2"/>
                <a:stretch>
                  <a:fillRect l="-1780" t="-2616" r="-178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4A3F-03B8-49A2-3499-AF4FE1BF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43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C225A-57C3-641D-8D4F-FF08443EAE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8674" y="180210"/>
                <a:ext cx="7634532" cy="783664"/>
              </a:xfrm>
            </p:spPr>
            <p:txBody>
              <a:bodyPr/>
              <a:lstStyle/>
              <a:p>
                <a:r>
                  <a:rPr lang="en-IE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IE" sz="1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C225A-57C3-641D-8D4F-FF08443EA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8674" y="180210"/>
                <a:ext cx="7634532" cy="783664"/>
              </a:xfrm>
              <a:blipFill>
                <a:blip r:embed="rId2"/>
                <a:stretch>
                  <a:fillRect l="-2636" b="-2656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232B29-5728-69E5-9B40-EABEDCFC31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0301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You would recall we showed that in a Linear Regression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was the increase in the dependent variable when the independent variable increases by 1 unit.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0" dirty="0"/>
                  <a:t> 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0" dirty="0"/>
                  <a:t> , and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0" dirty="0"/>
                  <a:t>, then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0" dirty="0"/>
                  <a:t> and therefore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0" dirty="0"/>
                  <a:t> increased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E" b="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b="0" dirty="0"/>
                  <a:t>We now what to understand that how the logit or odd would change when x - the independent variable of a logistic regression model - increases by 1 unit.</a:t>
                </a:r>
                <a:endParaRPr lang="en-I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232B29-5728-69E5-9B40-EABEDCFC3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030141"/>
              </a:xfrm>
              <a:blipFill>
                <a:blip r:embed="rId3"/>
                <a:stretch>
                  <a:fillRect l="-1780" t="-2616" r="-23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4A3F-03B8-49A2-3499-AF4FE1BF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76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C225A-57C3-641D-8D4F-FF08443EAE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8674" y="542674"/>
                <a:ext cx="7500939" cy="421200"/>
              </a:xfrm>
            </p:spPr>
            <p:txBody>
              <a:bodyPr/>
              <a:lstStyle/>
              <a:p>
                <a:r>
                  <a:rPr lang="en-IE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E" dirty="0"/>
                  <a:t>- Odds Ratio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EC225A-57C3-641D-8D4F-FF08443EA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8674" y="542674"/>
                <a:ext cx="7500939" cy="421200"/>
              </a:xfrm>
              <a:blipFill>
                <a:blip r:embed="rId2"/>
                <a:stretch>
                  <a:fillRect l="-2683" t="-17391" b="-492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232B29-5728-69E5-9B40-EABEDCFC31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5790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Given that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𝒍𝒐𝒈𝒊𝒕</m:t>
                    </m:r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𝒐𝒅𝒅</m:t>
                        </m:r>
                      </m:e>
                    </m:d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E" sz="1800" b="0" dirty="0"/>
                  <a:t>  and therefore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𝒐𝒅𝒅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𝒍𝒐𝒈𝒊𝒕</m:t>
                        </m:r>
                      </m:e>
                    </m:d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b="0" dirty="0"/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𝒐𝒅𝒅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𝒐𝒅𝒅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  <m:r>
                            <a:rPr lang="en-US" sz="1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  <m:r>
                            <a:rPr lang="en-US" sz="1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E" sz="1800" b="0" dirty="0"/>
              </a:p>
              <a:p>
                <a:r>
                  <a:rPr lang="en-US" sz="1800" b="0" dirty="0"/>
                  <a:t>T</a:t>
                </a:r>
                <a:r>
                  <a:rPr lang="en-IE" sz="1800" b="0" dirty="0"/>
                  <a:t>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𝒐𝒅𝒅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𝒐𝒅𝒅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E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T</a:t>
                </a:r>
                <a:r>
                  <a:rPr lang="en-IE" sz="1800" b="0" dirty="0"/>
                  <a:t>his means if the value of the predictor increases by 1 unit, the odd of event is </a:t>
                </a:r>
                <a:r>
                  <a:rPr lang="en-IE" sz="1800" b="0" u="sng" dirty="0"/>
                  <a:t>multiplied</a:t>
                </a:r>
                <a:r>
                  <a:rPr lang="en-IE" sz="1800" b="0" dirty="0"/>
                  <a:t> by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IE" sz="1800" b="0" dirty="0"/>
                  <a:t> that is actually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𝑶𝒅𝒅𝒔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𝑹𝒂𝒕𝒊𝒐</m:t>
                    </m:r>
                  </m:oMath>
                </a14:m>
                <a:r>
                  <a:rPr lang="en-IE" sz="1800" b="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E" sz="1800" b="0" dirty="0"/>
                  <a:t>Odds Ratio is therefore used to compare the likelihood of event (disease, death, …) by the change made in the predictor.</a:t>
                </a:r>
              </a:p>
              <a:p>
                <a:endParaRPr lang="en-IE" sz="1800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232B29-5728-69E5-9B40-EABEDCFC3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579058"/>
              </a:xfrm>
              <a:blipFill>
                <a:blip r:embed="rId3"/>
                <a:stretch>
                  <a:fillRect l="-1706" t="-221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4A3F-03B8-49A2-3499-AF4FE1BF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ED9263-7088-4975-9487-9CCB3BBD725E}"/>
              </a:ext>
            </a:extLst>
          </p:cNvPr>
          <p:cNvSpPr/>
          <p:nvPr/>
        </p:nvSpPr>
        <p:spPr>
          <a:xfrm>
            <a:off x="747539" y="3177039"/>
            <a:ext cx="7715667" cy="861005"/>
          </a:xfrm>
          <a:prstGeom prst="roundRect">
            <a:avLst/>
          </a:prstGeom>
          <a:solidFill>
            <a:srgbClr val="FFFF00">
              <a:alpha val="33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0302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225A-57C3-641D-8D4F-FF08443E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42674"/>
            <a:ext cx="7932267" cy="421200"/>
          </a:xfrm>
        </p:spPr>
        <p:txBody>
          <a:bodyPr/>
          <a:lstStyle/>
          <a:p>
            <a:r>
              <a:rPr lang="en-IE" dirty="0"/>
              <a:t>Example: Logistic Regression with Continuous Predictor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4A3F-03B8-49A2-3499-AF4FE1BF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A8BC01C0-AE1F-43C2-BE9F-122D84D3177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0301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b="0" dirty="0"/>
                  <a:t>We want to perform the logistic regression analysis where the “Mortality after 20 Years” is the dependent variable and “Blood Pressure” is the predictor.</a:t>
                </a:r>
              </a:p>
              <a:p>
                <a:endParaRPr lang="en-I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E" b="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𝑃𝑟𝑒𝑠𝑠𝑢𝑟𝑒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𝑛𝑜𝑡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𝑎𝑓𝑓𝑒𝑐𝑡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𝑜𝑟𝑡𝑎𝑙𝑖𝑡𝑦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IE" b="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𝐵𝑙𝑜𝑜𝑑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𝑃𝑟𝑒𝑠𝑠𝑢𝑟𝑒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𝑎𝑓𝑓𝑒𝑐𝑡𝑠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𝑜𝑟𝑡𝑎𝑙𝑖𝑡𝑦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b="0" dirty="0">
                  <a:ea typeface="Cambria Math" panose="02040503050406030204" pitchFamily="18" charset="0"/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A8BC01C0-AE1F-43C2-BE9F-122D84D31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030141"/>
              </a:xfrm>
              <a:blipFill>
                <a:blip r:embed="rId2"/>
                <a:stretch>
                  <a:fillRect l="-1780" t="-261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6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225A-57C3-641D-8D4F-FF08443E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42674"/>
            <a:ext cx="7932267" cy="421200"/>
          </a:xfrm>
        </p:spPr>
        <p:txBody>
          <a:bodyPr/>
          <a:lstStyle/>
          <a:p>
            <a:r>
              <a:rPr lang="en-IE" dirty="0"/>
              <a:t>Example: Logistic Regression with Categorical Predictor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4A3F-03B8-49A2-3499-AF4FE1BF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A8BC01C0-AE1F-43C2-BE9F-122D84D3177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0301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b="0" dirty="0"/>
                  <a:t>We want to perform the logistic regression analysis where the “Mortality after 20 Years” is the dependent variable and “Blood Pressure Status” is the predictor.</a:t>
                </a:r>
              </a:p>
              <a:p>
                <a:endParaRPr lang="en-I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IE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E" b="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𝑃𝑟𝑒𝑠𝑠𝑢𝑟𝑒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𝑆𝑡𝑎𝑡𝑢𝑠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𝑛𝑜𝑡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𝑎𝑓𝑓𝑒𝑐𝑡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𝑜𝑟𝑡𝑎𝑙𝑖𝑡𝑦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I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IE" b="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𝐵𝑙𝑜𝑜𝑑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𝑃𝑟𝑒𝑠𝑠𝑢𝑟𝑒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𝑆𝑡𝑎𝑡𝑢𝑠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𝑎𝑓𝑓𝑒𝑐𝑡𝑠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𝑜𝑟𝑡𝑎𝑙𝑖𝑡𝑦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b="0" dirty="0">
                  <a:ea typeface="Cambria Math" panose="02040503050406030204" pitchFamily="18" charset="0"/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A8BC01C0-AE1F-43C2-BE9F-122D84D31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17244" cy="3030141"/>
              </a:xfrm>
              <a:blipFill>
                <a:blip r:embed="rId2"/>
                <a:stretch>
                  <a:fillRect l="-1780" t="-2616" r="-140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01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Chi-squared Test of Independence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F7CA-1E34-6B18-551F-59BB2C024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3697" y="1302191"/>
            <a:ext cx="8155460" cy="33772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b="0" dirty="0"/>
              <a:t>Last Session and while doing the Chi-square test, we learned about the contingency table (Confusion Matrix), that actually is a joint frequency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b="0" dirty="0"/>
              <a:t>We use the contingency table in the context of Disease Diagnosis to define a couple numerical indices.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24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10280"/>
            <a:ext cx="7500939" cy="421200"/>
          </a:xfrm>
        </p:spPr>
        <p:txBody>
          <a:bodyPr/>
          <a:lstStyle/>
          <a:p>
            <a:r>
              <a:rPr lang="en-IE" dirty="0"/>
              <a:t>Sensitivity, Specificity, PPV, NPV, etc.!</a:t>
            </a:r>
            <a:endParaRPr lang="en-IE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71062" y="2391856"/>
            <a:ext cx="84416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Sensitivity: </a:t>
            </a:r>
            <a:r>
              <a:rPr lang="en-IE" dirty="0"/>
              <a:t>shows the ability of a test to correctly identify patients with the disease.</a:t>
            </a:r>
            <a:endParaRPr lang="en-IE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1400" dirty="0">
                <a:solidFill>
                  <a:srgbClr val="FF0000"/>
                </a:solidFill>
              </a:rPr>
              <a:t>Sensitivity is the proportion of people with the Disease that have a Positive test.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1400" dirty="0">
                <a:solidFill>
                  <a:srgbClr val="FF0000"/>
                </a:solidFill>
              </a:rPr>
              <a:t>Sensitivity = TP/(TP+FN)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1400" dirty="0"/>
              <a:t>A test that is 100% sensitive means all diseased individuals are correctly identified as diseased i.e. there are no false negatives.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Specificity: </a:t>
            </a:r>
            <a:r>
              <a:rPr lang="en-IE" dirty="0"/>
              <a:t>shows the ability of a test to correctly identify people without the disease.</a:t>
            </a:r>
            <a:endParaRPr lang="en-IE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E" sz="1400" dirty="0">
                <a:solidFill>
                  <a:srgbClr val="FF0000"/>
                </a:solidFill>
              </a:rPr>
              <a:t>Specificity is the proportion of people without the Disease that have a Negative test.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E" sz="1400" dirty="0">
                <a:solidFill>
                  <a:srgbClr val="FF0000"/>
                </a:solidFill>
              </a:rPr>
              <a:t>Specificity = TN/(FP+TN)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E" sz="1400" dirty="0"/>
              <a:t>A test that is 100% specific means all healthy individuals are correctly identified as healthy, i.e. there are no false positives. </a:t>
            </a:r>
          </a:p>
          <a:p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88" y="1096456"/>
            <a:ext cx="6191250" cy="1295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627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10280"/>
            <a:ext cx="7500939" cy="421200"/>
          </a:xfrm>
        </p:spPr>
        <p:txBody>
          <a:bodyPr/>
          <a:lstStyle/>
          <a:p>
            <a:r>
              <a:rPr lang="en-IE" dirty="0"/>
              <a:t>Sensitivity, Specificity, PPV, NPV, etc.!</a:t>
            </a:r>
            <a:endParaRPr lang="en-IE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71062" y="2391856"/>
            <a:ext cx="844163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Positive Predictive Value (PPV)</a:t>
            </a:r>
          </a:p>
          <a:p>
            <a:r>
              <a:rPr lang="en-IE" b="1" dirty="0"/>
              <a:t>     </a:t>
            </a:r>
            <a:r>
              <a:rPr lang="en-IE" dirty="0">
                <a:solidFill>
                  <a:srgbClr val="FF0000"/>
                </a:solidFill>
              </a:rPr>
              <a:t>The proportion of those with a Positive test that have the Disease.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E" sz="1400" dirty="0"/>
              <a:t>This is the answer to the question: If I have a positive test, what is the likelihood I have the disease?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E" sz="1400" dirty="0">
                <a:solidFill>
                  <a:srgbClr val="FF0000"/>
                </a:solidFill>
              </a:rPr>
              <a:t>PPV = TP/(TP + FP)</a:t>
            </a:r>
          </a:p>
          <a:p>
            <a:endParaRPr lang="en-I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Negative Predictive Value (NPV)</a:t>
            </a:r>
            <a:r>
              <a:rPr lang="en-IE" dirty="0"/>
              <a:t> </a:t>
            </a:r>
          </a:p>
          <a:p>
            <a:r>
              <a:rPr lang="en-IE" dirty="0"/>
              <a:t>     </a:t>
            </a:r>
            <a:r>
              <a:rPr lang="en-IE" dirty="0">
                <a:solidFill>
                  <a:srgbClr val="FF0000"/>
                </a:solidFill>
              </a:rPr>
              <a:t>The proportion of those with a Negative test that do not have the Disease.</a:t>
            </a:r>
            <a:endParaRPr lang="en-IE" b="1" dirty="0">
              <a:solidFill>
                <a:srgbClr val="FF000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E" sz="1400" dirty="0"/>
              <a:t>This is the answer to the question: If I have a negative test, what is the likelihood I do not have the disease?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E" sz="1400" dirty="0">
                <a:solidFill>
                  <a:srgbClr val="FF0000"/>
                </a:solidFill>
              </a:rPr>
              <a:t>NPV = TN/(FN + TN)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88" y="1096456"/>
            <a:ext cx="6191250" cy="1295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771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10280"/>
            <a:ext cx="7500939" cy="421200"/>
          </a:xfrm>
        </p:spPr>
        <p:txBody>
          <a:bodyPr/>
          <a:lstStyle/>
          <a:p>
            <a:r>
              <a:rPr lang="en-IE" dirty="0"/>
              <a:t>Example</a:t>
            </a:r>
            <a:endParaRPr lang="en-IE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71062" y="2391856"/>
            <a:ext cx="8441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For the above table, find Sensitivity, Specificity, PPV and NPV.</a:t>
            </a:r>
            <a:endParaRPr lang="en-IE" sz="1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17" y="1161849"/>
            <a:ext cx="5474390" cy="1145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08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10280"/>
            <a:ext cx="7500939" cy="421200"/>
          </a:xfrm>
        </p:spPr>
        <p:txBody>
          <a:bodyPr/>
          <a:lstStyle/>
          <a:p>
            <a:r>
              <a:rPr lang="en-IE" dirty="0"/>
              <a:t>Sensitivity, Specificity, PPV, NPV, etc.! </a:t>
            </a:r>
            <a:r>
              <a:rPr lang="en-IE" sz="1800" dirty="0"/>
              <a:t>– Cont.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02366" y="2391856"/>
            <a:ext cx="8441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Test Accuracy is defined as </a:t>
            </a:r>
          </a:p>
          <a:p>
            <a:pPr algn="ctr"/>
            <a:r>
              <a:rPr lang="en-IE" dirty="0">
                <a:solidFill>
                  <a:srgbClr val="FF0000"/>
                </a:solidFill>
              </a:rPr>
              <a:t>Accuracy = (TP +TN)/(P + N) = (TP + TN)/(TP + FP + TN + FN) </a:t>
            </a:r>
          </a:p>
          <a:p>
            <a:endParaRPr lang="en-I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An estimation for Prevalence is given by </a:t>
            </a:r>
          </a:p>
          <a:p>
            <a:pPr algn="ctr"/>
            <a:r>
              <a:rPr lang="en-IE" dirty="0">
                <a:solidFill>
                  <a:srgbClr val="FF0000"/>
                </a:solidFill>
              </a:rPr>
              <a:t>Prevalence = P/(P + N) = (TP + FN)/(TP + FP + TN + FN) </a:t>
            </a:r>
          </a:p>
          <a:p>
            <a:endParaRPr lang="en-IE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88" y="1096456"/>
            <a:ext cx="6191250" cy="1295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019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491856"/>
            <a:ext cx="7500939" cy="421200"/>
          </a:xfrm>
        </p:spPr>
        <p:txBody>
          <a:bodyPr/>
          <a:lstStyle/>
          <a:p>
            <a:r>
              <a:rPr lang="en-IE" dirty="0"/>
              <a:t>Logistic Regression</a:t>
            </a:r>
            <a:endParaRPr lang="en-IE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A6A990-457F-4598-83E2-3B07E51E1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768020" cy="30301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Recap: What is regression analysis?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Regression analysis is a mathematical/statistical tool to build a model that describes the relationship between two (or more) statistical variables.</a:t>
            </a:r>
            <a:endParaRPr lang="en-I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Regression analysis allows us to model the variation of a statistical variable (response/dependent variable) vs. other variable(s) (estimator/independent variable).</a:t>
            </a:r>
          </a:p>
        </p:txBody>
      </p:sp>
    </p:spTree>
    <p:extLst>
      <p:ext uri="{BB962C8B-B14F-4D97-AF65-F5344CB8AC3E}">
        <p14:creationId xmlns:p14="http://schemas.microsoft.com/office/powerpoint/2010/main" val="306157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491856"/>
            <a:ext cx="7500939" cy="421200"/>
          </a:xfrm>
        </p:spPr>
        <p:txBody>
          <a:bodyPr/>
          <a:lstStyle/>
          <a:p>
            <a:r>
              <a:rPr lang="en-IE" dirty="0"/>
              <a:t>Logistic Regression </a:t>
            </a:r>
            <a:r>
              <a:rPr lang="en-IE" sz="1600" dirty="0"/>
              <a:t>– cont.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A6A990-457F-4598-83E2-3B07E51E1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768020" cy="30301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Logistic Regression is used when the dependent variable is binary i.e. gets only two values like 0 and 1, as apposed to when both dependent and independent variables are continuous.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90EAB-C857-45F2-9631-2F472D29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79" y="2311491"/>
            <a:ext cx="3058229" cy="2450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B1D57-3287-420B-BCA6-6151697F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52" y="2336732"/>
            <a:ext cx="3081851" cy="24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491856"/>
            <a:ext cx="7500939" cy="421200"/>
          </a:xfrm>
        </p:spPr>
        <p:txBody>
          <a:bodyPr/>
          <a:lstStyle/>
          <a:p>
            <a:r>
              <a:rPr lang="en-IE" dirty="0"/>
              <a:t>Logistic Regression </a:t>
            </a:r>
            <a:r>
              <a:rPr lang="en-IE" sz="1600" dirty="0"/>
              <a:t>– cont.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A6A990-457F-4598-83E2-3B07E51E1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768020" cy="30301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first step -perhaps- is to use the probability of the Binary event (death for instance) as the dependent variable instead of using the event itself. This means we use a variable that varies in between 0 and 1 (probability of death for instance), instead of a dichotomous variable death with values 0 and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However, while probability is a continuous variable, it just ranges between 0 and 1. We therefore define </a:t>
            </a:r>
            <a:r>
              <a:rPr lang="en-US" dirty="0">
                <a:solidFill>
                  <a:srgbClr val="FF0000"/>
                </a:solidFill>
              </a:rPr>
              <a:t>Odd</a:t>
            </a:r>
            <a:r>
              <a:rPr lang="en-US" b="0" dirty="0"/>
              <a:t> as in the next slide (that varies between 0 to infinity.</a:t>
            </a:r>
          </a:p>
        </p:txBody>
      </p:sp>
    </p:spTree>
    <p:extLst>
      <p:ext uri="{BB962C8B-B14F-4D97-AF65-F5344CB8AC3E}">
        <p14:creationId xmlns:p14="http://schemas.microsoft.com/office/powerpoint/2010/main" val="1211314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CD_PPT_Calibri_Option1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3439</TotalTime>
  <Words>1104</Words>
  <Application>Microsoft Office PowerPoint</Application>
  <PresentationFormat>On-screen Show (16:9)</PresentationFormat>
  <Paragraphs>102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Minion Pro</vt:lpstr>
      <vt:lpstr>TCD_PPT_Calibri_Option1a</vt:lpstr>
      <vt:lpstr>Equation</vt:lpstr>
      <vt:lpstr>PowerPoint Presentation</vt:lpstr>
      <vt:lpstr>Chi-squared Test of Independence</vt:lpstr>
      <vt:lpstr>Sensitivity, Specificity, PPV, NPV, etc.!</vt:lpstr>
      <vt:lpstr>Sensitivity, Specificity, PPV, NPV, etc.!</vt:lpstr>
      <vt:lpstr>Example</vt:lpstr>
      <vt:lpstr>Sensitivity, Specificity, PPV, NPV, etc.! – Cont.</vt:lpstr>
      <vt:lpstr>Logistic Regression</vt:lpstr>
      <vt:lpstr>Logistic Regression – cont.</vt:lpstr>
      <vt:lpstr>Logistic Regression – cont.</vt:lpstr>
      <vt:lpstr>Probability and Odd</vt:lpstr>
      <vt:lpstr>Probability and Odd – Cont.</vt:lpstr>
      <vt:lpstr>Logit</vt:lpstr>
      <vt:lpstr>Logit – cont.</vt:lpstr>
      <vt:lpstr>Formulation of Logistic Regression</vt:lpstr>
      <vt:lpstr>Interpretation of β_1</vt:lpstr>
      <vt:lpstr>Interpretation of β_1- Odds Ratio</vt:lpstr>
      <vt:lpstr>Example: Logistic Regression with Continuous Predictor</vt:lpstr>
      <vt:lpstr>Example: Logistic Regression with Categorical Predictor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Bahman Honari</cp:lastModifiedBy>
  <cp:revision>406</cp:revision>
  <cp:lastPrinted>2014-12-16T10:33:11Z</cp:lastPrinted>
  <dcterms:created xsi:type="dcterms:W3CDTF">2013-07-29T09:34:50Z</dcterms:created>
  <dcterms:modified xsi:type="dcterms:W3CDTF">2023-12-16T07:32:24Z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70A3FF77-8B67-4E07-91A4-91EA4F27F04D</vt:lpwstr>
  </property>
  <property fmtid="{D5CDD505-2E9C-101B-9397-08002B2CF9AE}" pid="3" name="ArticulatePath">
    <vt:lpwstr>6 - Essentials of SPSS for Biostatistical Analysis – 3</vt:lpwstr>
  </property>
</Properties>
</file>