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5" r:id="rId2"/>
    <p:sldId id="257" r:id="rId3"/>
    <p:sldId id="266" r:id="rId4"/>
    <p:sldId id="267" r:id="rId5"/>
    <p:sldId id="279" r:id="rId6"/>
    <p:sldId id="280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6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9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504E-B2C4-437D-A52E-2847DFA59C5C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BCD05-DDAA-46FF-97F6-D47EEED42B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A9BA-18B6-4A01-91CB-A686964670CB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EC0F-84D3-4461-ACB9-EC687C68B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2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332656"/>
            <a:ext cx="8153400" cy="824136"/>
          </a:xfrm>
        </p:spPr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67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主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2648" y="332656"/>
            <a:ext cx="8153400" cy="824136"/>
          </a:xfrm>
        </p:spPr>
        <p:txBody>
          <a:bodyPr>
            <a:normAutofit/>
          </a:bodyPr>
          <a:lstStyle>
            <a:lvl1pPr>
              <a:defRPr sz="4400">
                <a:latin typeface="Helvetica" pitchFamily="34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6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3285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>
            <a:off x="611560" y="1196752"/>
            <a:ext cx="820891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3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2708920"/>
            <a:ext cx="7123113" cy="167322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53400" cy="941958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2840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B7819D-ECD9-470C-9EB9-470989737E78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818FB6-F881-4EA2-8028-CB128360CEF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ung.sourceforge.net/" TargetMode="External"/><Relationship Id="rId2" Type="http://schemas.openxmlformats.org/officeDocument/2006/relationships/hyperlink" Target="https://github.com/ygf/metaheuristic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1043608" y="3501008"/>
            <a:ext cx="7123113" cy="1673225"/>
          </a:xfrm>
        </p:spPr>
        <p:txBody>
          <a:bodyPr/>
          <a:lstStyle/>
          <a:p>
            <a:r>
              <a:rPr lang="zh-TW" altLang="en-US" dirty="0" smtClean="0"/>
              <a:t>戴宏達</a:t>
            </a:r>
            <a:endParaRPr lang="en-US" altLang="zh-TW" dirty="0" smtClean="0"/>
          </a:p>
          <a:p>
            <a:r>
              <a:rPr lang="en-US" altLang="zh-TW" sz="2000" dirty="0" smtClean="0"/>
              <a:t>2012/12/20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39552" y="980728"/>
            <a:ext cx="8153400" cy="1584176"/>
          </a:xfrm>
        </p:spPr>
        <p:txBody>
          <a:bodyPr>
            <a:normAutofit/>
          </a:bodyPr>
          <a:lstStyle/>
          <a:p>
            <a:r>
              <a:rPr lang="en-US" altLang="zh-TW" b="1" dirty="0" err="1" smtClean="0">
                <a:latin typeface="Helvetica" pitchFamily="34" charset="0"/>
              </a:rPr>
              <a:t>Memetic</a:t>
            </a:r>
            <a:r>
              <a:rPr lang="en-US" altLang="zh-TW" b="1" dirty="0" smtClean="0">
                <a:latin typeface="Helvetica" pitchFamily="34" charset="0"/>
              </a:rPr>
              <a:t> Algorithm</a:t>
            </a:r>
            <a:br>
              <a:rPr lang="en-US" altLang="zh-TW" b="1" dirty="0" smtClean="0">
                <a:latin typeface="Helvetica" pitchFamily="34" charset="0"/>
              </a:rPr>
            </a:br>
            <a:r>
              <a:rPr lang="zh-TW" altLang="en-US" b="1" dirty="0" smtClean="0">
                <a:latin typeface="Helvetica" pitchFamily="34" charset="0"/>
              </a:rPr>
              <a:t>簡要報告</a:t>
            </a:r>
            <a:endParaRPr lang="zh-TW" altLang="en-US" b="1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1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 </a:t>
            </a:r>
            <a:r>
              <a:rPr lang="en-US" altLang="zh-TW" dirty="0"/>
              <a:t>– </a:t>
            </a:r>
            <a:r>
              <a:rPr lang="zh-TW" altLang="en-US" dirty="0" smtClean="0"/>
              <a:t>實驗二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640960" cy="53285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小結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100" dirty="0" smtClean="0"/>
              <a:t>不使用</a:t>
            </a:r>
            <a:r>
              <a:rPr lang="en-US" altLang="zh-TW" sz="2100" dirty="0" smtClean="0"/>
              <a:t>Greedy</a:t>
            </a:r>
          </a:p>
          <a:p>
            <a:pPr lvl="2"/>
            <a:r>
              <a:rPr lang="en-US" altLang="zh-TW" sz="1800" dirty="0" err="1" smtClean="0"/>
              <a:t>LocalSearch</a:t>
            </a:r>
            <a:r>
              <a:rPr lang="zh-TW" altLang="en-US" sz="1800" dirty="0" smtClean="0"/>
              <a:t>與</a:t>
            </a:r>
            <a:r>
              <a:rPr lang="en-US" altLang="zh-TW" sz="1800" dirty="0" err="1" smtClean="0"/>
              <a:t>PopulationSize</a:t>
            </a:r>
            <a:r>
              <a:rPr lang="zh-TW" altLang="en-US" sz="1800" dirty="0" smtClean="0"/>
              <a:t>的影響很明顯，不進行</a:t>
            </a:r>
            <a:r>
              <a:rPr lang="en-US" altLang="zh-TW" sz="1800" dirty="0" err="1" smtClean="0"/>
              <a:t>LocalSearch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就是</a:t>
            </a:r>
            <a:r>
              <a:rPr lang="en-US" altLang="zh-TW" sz="1800" dirty="0" smtClean="0"/>
              <a:t>None)</a:t>
            </a:r>
            <a:r>
              <a:rPr lang="zh-TW" altLang="en-US" sz="1800" dirty="0" smtClean="0"/>
              <a:t>且</a:t>
            </a:r>
            <a:r>
              <a:rPr lang="en-US" altLang="zh-TW" sz="1800" dirty="0" smtClean="0"/>
              <a:t>Population Size</a:t>
            </a:r>
            <a:r>
              <a:rPr lang="zh-TW" altLang="en-US" sz="1800" dirty="0" smtClean="0"/>
              <a:t>越小，在同樣時間可經過更多世代，</a:t>
            </a:r>
            <a:r>
              <a:rPr lang="en-US" altLang="zh-TW" sz="1800" dirty="0" smtClean="0"/>
              <a:t>Cost</a:t>
            </a:r>
            <a:r>
              <a:rPr lang="zh-TW" altLang="en-US" sz="1800" dirty="0" smtClean="0"/>
              <a:t>較低、結果較好。</a:t>
            </a:r>
            <a:endParaRPr lang="en-US" altLang="zh-TW" sz="1800" dirty="0" smtClean="0"/>
          </a:p>
          <a:p>
            <a:pPr lvl="2"/>
            <a:r>
              <a:rPr lang="zh-TW" altLang="en-US" sz="1800" dirty="0" smtClean="0"/>
              <a:t>相反</a:t>
            </a:r>
            <a:r>
              <a:rPr lang="zh-TW" altLang="en-US" sz="1800" dirty="0"/>
              <a:t>地，用</a:t>
            </a:r>
            <a:r>
              <a:rPr lang="en-US" altLang="zh-TW" sz="1800" dirty="0"/>
              <a:t>2-opt Best</a:t>
            </a:r>
            <a:r>
              <a:rPr lang="zh-TW" altLang="en-US" sz="1800" dirty="0"/>
              <a:t>進行</a:t>
            </a:r>
            <a:r>
              <a:rPr lang="en-US" altLang="zh-TW" sz="1800" dirty="0" err="1"/>
              <a:t>LocalSearch</a:t>
            </a:r>
            <a:r>
              <a:rPr lang="zh-TW" altLang="en-US" sz="1800" dirty="0"/>
              <a:t>且</a:t>
            </a:r>
            <a:r>
              <a:rPr lang="en-US" altLang="zh-TW" sz="1800" dirty="0" err="1" smtClean="0"/>
              <a:t>PopulationSize</a:t>
            </a:r>
            <a:r>
              <a:rPr lang="zh-TW" altLang="en-US" sz="1800" dirty="0"/>
              <a:t>越大，世代</a:t>
            </a:r>
            <a:r>
              <a:rPr lang="zh-TW" altLang="en-US" sz="1800" dirty="0" smtClean="0"/>
              <a:t>數目差距</a:t>
            </a:r>
            <a:r>
              <a:rPr lang="zh-TW" altLang="en-US" sz="1800" dirty="0"/>
              <a:t>很大，造成較壞的結果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2"/>
            <a:r>
              <a:rPr lang="en-US" altLang="zh-TW" sz="1800" dirty="0" err="1"/>
              <a:t>LocalSearch</a:t>
            </a:r>
            <a:r>
              <a:rPr lang="zh-TW" altLang="en-US" sz="1800" dirty="0"/>
              <a:t>花費越多時間，越不利於世代交替</a:t>
            </a:r>
            <a:r>
              <a:rPr lang="zh-TW" altLang="en-US" sz="1800" dirty="0" smtClean="0"/>
              <a:t>，使結果變壞。且</a:t>
            </a:r>
            <a:r>
              <a:rPr lang="zh-TW" altLang="en-US" sz="1800" dirty="0"/>
              <a:t>差距會被放大，使</a:t>
            </a:r>
            <a:r>
              <a:rPr lang="en-US" altLang="zh-TW" sz="1800" dirty="0"/>
              <a:t>Cost</a:t>
            </a:r>
            <a:r>
              <a:rPr lang="zh-TW" altLang="en-US" sz="1800" dirty="0"/>
              <a:t>的結果差距</a:t>
            </a:r>
            <a:r>
              <a:rPr lang="zh-TW" altLang="en-US" sz="1800" dirty="0" smtClean="0"/>
              <a:t>極大</a:t>
            </a:r>
            <a:endParaRPr lang="en-US" altLang="zh-TW" sz="1800" dirty="0" smtClean="0"/>
          </a:p>
          <a:p>
            <a:pPr lvl="3"/>
            <a:r>
              <a:rPr lang="zh-TW" altLang="en-US" sz="1600" dirty="0" smtClean="0"/>
              <a:t>費時</a:t>
            </a:r>
            <a:r>
              <a:rPr lang="zh-TW" altLang="en-US" sz="1600" dirty="0"/>
              <a:t>程度：</a:t>
            </a:r>
            <a:r>
              <a:rPr lang="en-US" altLang="zh-TW" sz="1600" dirty="0"/>
              <a:t>Best &gt; First &gt; None</a:t>
            </a:r>
          </a:p>
          <a:p>
            <a:pPr lvl="1"/>
            <a:r>
              <a:rPr lang="zh-TW" altLang="en-US" sz="2100" dirty="0"/>
              <a:t>使用</a:t>
            </a:r>
            <a:r>
              <a:rPr lang="en-US" altLang="zh-TW" sz="2100" dirty="0"/>
              <a:t>Greedy</a:t>
            </a:r>
          </a:p>
          <a:p>
            <a:pPr lvl="2"/>
            <a:r>
              <a:rPr lang="zh-TW" altLang="en-US" sz="1800" dirty="0" smtClean="0"/>
              <a:t>使用</a:t>
            </a:r>
            <a:r>
              <a:rPr lang="en-US" altLang="zh-TW" sz="1800" dirty="0"/>
              <a:t>Greedy</a:t>
            </a:r>
            <a:r>
              <a:rPr lang="zh-TW" altLang="en-US" sz="1800" dirty="0"/>
              <a:t>的狀況</a:t>
            </a:r>
            <a:r>
              <a:rPr lang="zh-TW" altLang="en-US" sz="1800" dirty="0" smtClean="0"/>
              <a:t>下都有相對低的</a:t>
            </a:r>
            <a:r>
              <a:rPr lang="en-US" altLang="zh-TW" sz="1800" dirty="0" smtClean="0"/>
              <a:t>Cost</a:t>
            </a:r>
            <a:r>
              <a:rPr lang="zh-TW" altLang="en-US" sz="1800" dirty="0" smtClean="0"/>
              <a:t>，</a:t>
            </a:r>
            <a:r>
              <a:rPr lang="en-US" altLang="zh-TW" sz="1800" dirty="0"/>
              <a:t> </a:t>
            </a:r>
            <a:r>
              <a:rPr lang="en-US" altLang="zh-TW" sz="1800" dirty="0" err="1"/>
              <a:t>LocalSearch</a:t>
            </a:r>
            <a:r>
              <a:rPr lang="zh-TW" altLang="en-US" sz="1800" dirty="0"/>
              <a:t>與</a:t>
            </a:r>
            <a:r>
              <a:rPr lang="en-US" altLang="zh-TW" sz="1800" dirty="0" err="1" smtClean="0"/>
              <a:t>PopulationSize</a:t>
            </a:r>
            <a:r>
              <a:rPr lang="zh-TW" altLang="en-US" sz="1800" dirty="0"/>
              <a:t>的</a:t>
            </a:r>
            <a:r>
              <a:rPr lang="zh-TW" altLang="en-US" sz="1800" dirty="0" smtClean="0"/>
              <a:t>影響極不明顯。</a:t>
            </a:r>
            <a:endParaRPr lang="en-US" altLang="zh-TW" sz="18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1391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 </a:t>
            </a:r>
            <a:r>
              <a:rPr lang="en-US" altLang="zh-TW" dirty="0"/>
              <a:t>– </a:t>
            </a:r>
            <a:r>
              <a:rPr lang="zh-TW" altLang="en-US" dirty="0" smtClean="0"/>
              <a:t>實驗三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是否使用</a:t>
            </a:r>
            <a:r>
              <a:rPr lang="en-US" altLang="zh-TW" sz="1800" dirty="0" smtClean="0"/>
              <a:t>Greedy</a:t>
            </a:r>
            <a:r>
              <a:rPr lang="zh-TW" altLang="en-US" sz="1800" dirty="0"/>
              <a:t>在各</a:t>
            </a:r>
            <a:r>
              <a:rPr lang="en-US" altLang="zh-TW" sz="1800" dirty="0"/>
              <a:t>population</a:t>
            </a:r>
            <a:r>
              <a:rPr lang="zh-TW" altLang="en-US" sz="1800" dirty="0" smtClean="0"/>
              <a:t>下</a:t>
            </a:r>
            <a:r>
              <a:rPr lang="en-US" altLang="zh-TW" sz="1800" dirty="0" smtClean="0"/>
              <a:t>mutation</a:t>
            </a:r>
            <a:r>
              <a:rPr lang="zh-TW" altLang="en-US" sz="1800" dirty="0" smtClean="0"/>
              <a:t>對</a:t>
            </a:r>
            <a:r>
              <a:rPr lang="en-US" altLang="zh-TW" sz="1800" dirty="0"/>
              <a:t>Cost</a:t>
            </a:r>
            <a:r>
              <a:rPr lang="zh-TW" altLang="en-US" sz="1800" dirty="0"/>
              <a:t>的影響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740352" y="1895854"/>
            <a:ext cx="1435008" cy="7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模擬狀況</a:t>
            </a:r>
            <a:endParaRPr lang="en-US" altLang="zh-TW" sz="1050" dirty="0" smtClean="0"/>
          </a:p>
          <a:p>
            <a:r>
              <a:rPr lang="en-US" altLang="zh-TW" sz="1050" dirty="0" err="1" smtClean="0"/>
              <a:t>LocalSearch</a:t>
            </a:r>
            <a:r>
              <a:rPr lang="en-US" altLang="zh-TW" sz="1050" dirty="0" smtClean="0"/>
              <a:t>: 2-opt First</a:t>
            </a:r>
          </a:p>
          <a:p>
            <a:endParaRPr lang="en-US" altLang="zh-TW" sz="1050" dirty="0" smtClean="0"/>
          </a:p>
          <a:p>
            <a:endParaRPr lang="zh-TW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6" y="1707519"/>
            <a:ext cx="3826308" cy="269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174" y="4412134"/>
            <a:ext cx="3438396" cy="24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2" y="4412134"/>
            <a:ext cx="3432134" cy="241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36" y="1707519"/>
            <a:ext cx="3749334" cy="270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1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 </a:t>
            </a:r>
            <a:r>
              <a:rPr lang="en-US" altLang="zh-TW" dirty="0"/>
              <a:t>– </a:t>
            </a:r>
            <a:r>
              <a:rPr lang="zh-TW" altLang="en-US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640960" cy="53285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小結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100" dirty="0" smtClean="0"/>
              <a:t>不使用</a:t>
            </a:r>
            <a:r>
              <a:rPr lang="en-US" altLang="zh-TW" sz="2100" dirty="0" smtClean="0"/>
              <a:t>Greedy</a:t>
            </a:r>
          </a:p>
          <a:p>
            <a:pPr lvl="2"/>
            <a:r>
              <a:rPr lang="en-US" altLang="zh-TW" sz="1800" dirty="0" err="1" smtClean="0"/>
              <a:t>MutationProbility</a:t>
            </a:r>
            <a:r>
              <a:rPr lang="zh-TW" altLang="en-US" sz="1800" dirty="0" smtClean="0"/>
              <a:t>越大，會產生較多的世代，有較好的結果。</a:t>
            </a:r>
            <a:endParaRPr lang="en-US" altLang="zh-TW" sz="1800" dirty="0" smtClean="0"/>
          </a:p>
          <a:p>
            <a:pPr lvl="2"/>
            <a:r>
              <a:rPr lang="en-US" altLang="zh-TW" sz="1800" dirty="0" err="1"/>
              <a:t>PopulationSize</a:t>
            </a:r>
            <a:r>
              <a:rPr lang="zh-TW" altLang="en-US" sz="1800" dirty="0" smtClean="0"/>
              <a:t>越小時，</a:t>
            </a:r>
            <a:r>
              <a:rPr lang="zh-TW" altLang="en-US" sz="1800" dirty="0"/>
              <a:t>會產生較多的世代</a:t>
            </a:r>
            <a:r>
              <a:rPr lang="zh-TW" altLang="en-US" sz="1800" dirty="0" smtClean="0"/>
              <a:t>，而且差距非常明顯，會導致較好的結果。</a:t>
            </a:r>
            <a:endParaRPr lang="en-US" altLang="zh-TW" sz="1800" dirty="0" smtClean="0"/>
          </a:p>
          <a:p>
            <a:pPr lvl="1"/>
            <a:r>
              <a:rPr lang="zh-TW" altLang="en-US" sz="2100" dirty="0" smtClean="0"/>
              <a:t>使用</a:t>
            </a:r>
            <a:r>
              <a:rPr lang="en-US" altLang="zh-TW" sz="2100" dirty="0" smtClean="0"/>
              <a:t>Greedy</a:t>
            </a:r>
          </a:p>
          <a:p>
            <a:pPr lvl="2"/>
            <a:r>
              <a:rPr lang="zh-TW" altLang="en-US" sz="1800" dirty="0" smtClean="0"/>
              <a:t>使用</a:t>
            </a:r>
            <a:r>
              <a:rPr lang="en-US" altLang="zh-TW" sz="1800" dirty="0"/>
              <a:t>Greedy</a:t>
            </a:r>
            <a:r>
              <a:rPr lang="zh-TW" altLang="en-US" sz="1800" dirty="0"/>
              <a:t>的狀況</a:t>
            </a:r>
            <a:r>
              <a:rPr lang="zh-TW" altLang="en-US" sz="1800" dirty="0" smtClean="0"/>
              <a:t>下都</a:t>
            </a:r>
            <a:r>
              <a:rPr lang="zh-TW" altLang="en-US" sz="1800" dirty="0"/>
              <a:t>有相對低的</a:t>
            </a:r>
            <a:r>
              <a:rPr lang="en-US" altLang="zh-TW" sz="1800" dirty="0"/>
              <a:t>Cost</a:t>
            </a:r>
            <a:r>
              <a:rPr lang="zh-TW" altLang="en-US" sz="1800" dirty="0"/>
              <a:t>，</a:t>
            </a:r>
            <a:r>
              <a:rPr lang="en-US" altLang="zh-TW" sz="1800" dirty="0"/>
              <a:t> </a:t>
            </a:r>
            <a:r>
              <a:rPr lang="en-US" altLang="zh-TW" sz="1800" dirty="0" err="1" smtClean="0"/>
              <a:t>PopulationSize</a:t>
            </a:r>
            <a:r>
              <a:rPr lang="zh-TW" altLang="en-US" sz="1800" dirty="0" smtClean="0"/>
              <a:t>與</a:t>
            </a:r>
            <a:r>
              <a:rPr lang="en-US" altLang="zh-TW" sz="1800" dirty="0" err="1"/>
              <a:t>MutationProbility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影響極不明顯。</a:t>
            </a:r>
            <a:endParaRPr lang="en-US" altLang="zh-TW" sz="1800" dirty="0"/>
          </a:p>
          <a:p>
            <a:endParaRPr lang="en-US" altLang="zh-TW" sz="3000" dirty="0" smtClean="0"/>
          </a:p>
          <a:p>
            <a:pPr lvl="1"/>
            <a:endParaRPr lang="en-US" altLang="zh-TW" sz="2100" dirty="0" smtClean="0"/>
          </a:p>
        </p:txBody>
      </p:sp>
    </p:spTree>
    <p:extLst>
      <p:ext uri="{BB962C8B-B14F-4D97-AF65-F5344CB8AC3E}">
        <p14:creationId xmlns:p14="http://schemas.microsoft.com/office/powerpoint/2010/main" val="25449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 </a:t>
            </a:r>
            <a:r>
              <a:rPr lang="en-US" altLang="zh-TW" dirty="0"/>
              <a:t>– </a:t>
            </a:r>
            <a:r>
              <a:rPr lang="zh-TW" altLang="en-US" dirty="0" smtClean="0"/>
              <a:t>實驗四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各</a:t>
            </a:r>
            <a:r>
              <a:rPr lang="en-US" altLang="zh-TW" sz="1800" dirty="0" err="1" smtClean="0"/>
              <a:t>MutationProbability</a:t>
            </a:r>
            <a:r>
              <a:rPr lang="zh-TW" altLang="en-US" sz="1800" dirty="0" smtClean="0"/>
              <a:t>下</a:t>
            </a:r>
            <a:r>
              <a:rPr lang="en-US" altLang="zh-TW" sz="1800" dirty="0" err="1"/>
              <a:t>LocalSearch</a:t>
            </a:r>
            <a:r>
              <a:rPr lang="zh-TW" altLang="en-US" sz="1800" dirty="0"/>
              <a:t>對</a:t>
            </a:r>
            <a:r>
              <a:rPr lang="en-US" altLang="zh-TW" sz="1800" dirty="0"/>
              <a:t>Cost</a:t>
            </a:r>
            <a:r>
              <a:rPr lang="zh-TW" altLang="en-US" sz="1800" dirty="0"/>
              <a:t>的影響</a:t>
            </a:r>
          </a:p>
          <a:p>
            <a:endParaRPr lang="zh-TW" altLang="en-US" sz="1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38696" y="1895854"/>
            <a:ext cx="1183337" cy="7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模擬狀況</a:t>
            </a:r>
            <a:endParaRPr lang="en-US" altLang="zh-TW" sz="1050" dirty="0" smtClean="0"/>
          </a:p>
          <a:p>
            <a:r>
              <a:rPr lang="en-US" altLang="zh-TW" sz="1050" dirty="0" err="1" smtClean="0"/>
              <a:t>PopulationSize</a:t>
            </a:r>
            <a:r>
              <a:rPr lang="en-US" altLang="zh-TW" sz="1050" dirty="0" smtClean="0"/>
              <a:t>: 10</a:t>
            </a:r>
          </a:p>
          <a:p>
            <a:endParaRPr lang="en-US" altLang="zh-TW" sz="1050" dirty="0" smtClean="0"/>
          </a:p>
          <a:p>
            <a:endParaRPr lang="zh-TW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32" y="1687816"/>
            <a:ext cx="3838449" cy="26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71" y="4364566"/>
            <a:ext cx="3571066" cy="249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40" y="1700808"/>
            <a:ext cx="3803804" cy="265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5" y="4361604"/>
            <a:ext cx="3575309" cy="249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 </a:t>
            </a:r>
            <a:r>
              <a:rPr lang="en-US" altLang="zh-TW" dirty="0"/>
              <a:t>– </a:t>
            </a:r>
            <a:r>
              <a:rPr lang="zh-TW" altLang="en-US" dirty="0" smtClean="0"/>
              <a:t>實驗四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640960" cy="53285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小結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100" dirty="0" smtClean="0"/>
              <a:t>不使用</a:t>
            </a:r>
            <a:r>
              <a:rPr lang="en-US" altLang="zh-TW" sz="2100" dirty="0" smtClean="0"/>
              <a:t>Greedy</a:t>
            </a:r>
          </a:p>
          <a:p>
            <a:pPr lvl="2"/>
            <a:r>
              <a:rPr lang="en-US" altLang="zh-TW" sz="1800" dirty="0" err="1" smtClean="0"/>
              <a:t>LocalSearch</a:t>
            </a:r>
            <a:r>
              <a:rPr lang="zh-TW" altLang="en-US" sz="1800" dirty="0" smtClean="0"/>
              <a:t>花費越多時間，越不利於世代交替，使結果變壞。且差距會被放大，使</a:t>
            </a:r>
            <a:r>
              <a:rPr lang="en-US" altLang="zh-TW" sz="1800" dirty="0" smtClean="0"/>
              <a:t>Cost</a:t>
            </a:r>
            <a:r>
              <a:rPr lang="zh-TW" altLang="en-US" sz="1800" dirty="0" smtClean="0"/>
              <a:t>的結果差距極大</a:t>
            </a:r>
            <a:endParaRPr lang="en-US" altLang="zh-TW" sz="1800" dirty="0" smtClean="0"/>
          </a:p>
          <a:p>
            <a:pPr lvl="2"/>
            <a:r>
              <a:rPr lang="en-US" altLang="zh-TW" sz="1800" dirty="0" err="1"/>
              <a:t>MutationProbility</a:t>
            </a:r>
            <a:r>
              <a:rPr lang="zh-TW" altLang="en-US" sz="1800" dirty="0"/>
              <a:t>的影響對世代及</a:t>
            </a:r>
            <a:r>
              <a:rPr lang="en-US" altLang="zh-TW" sz="1800" dirty="0"/>
              <a:t>Cost</a:t>
            </a:r>
            <a:r>
              <a:rPr lang="zh-TW" altLang="en-US" sz="1800" dirty="0"/>
              <a:t>皆不</a:t>
            </a:r>
            <a:r>
              <a:rPr lang="zh-TW" altLang="en-US" sz="1800" dirty="0" smtClean="0"/>
              <a:t>明顯</a:t>
            </a:r>
            <a:endParaRPr lang="en-US" altLang="zh-TW" sz="1800" dirty="0" smtClean="0"/>
          </a:p>
          <a:p>
            <a:pPr lvl="1"/>
            <a:r>
              <a:rPr lang="zh-TW" altLang="en-US" sz="2100" dirty="0"/>
              <a:t>使用</a:t>
            </a:r>
            <a:r>
              <a:rPr lang="en-US" altLang="zh-TW" sz="2100" dirty="0"/>
              <a:t>Greedy</a:t>
            </a:r>
          </a:p>
          <a:p>
            <a:pPr lvl="2"/>
            <a:r>
              <a:rPr lang="zh-TW" altLang="en-US" sz="1800" dirty="0" smtClean="0"/>
              <a:t>使用</a:t>
            </a:r>
            <a:r>
              <a:rPr lang="en-US" altLang="zh-TW" sz="1800" dirty="0"/>
              <a:t>Greedy</a:t>
            </a:r>
            <a:r>
              <a:rPr lang="zh-TW" altLang="en-US" sz="1800" dirty="0"/>
              <a:t>的狀況</a:t>
            </a:r>
            <a:r>
              <a:rPr lang="zh-TW" altLang="en-US" sz="1800" dirty="0" smtClean="0"/>
              <a:t>下都</a:t>
            </a:r>
            <a:r>
              <a:rPr lang="zh-TW" altLang="en-US" sz="1800" dirty="0"/>
              <a:t>有相對低的</a:t>
            </a:r>
            <a:r>
              <a:rPr lang="en-US" altLang="zh-TW" sz="1800" dirty="0"/>
              <a:t>Cost</a:t>
            </a:r>
            <a:r>
              <a:rPr lang="zh-TW" altLang="en-US" sz="1800" dirty="0"/>
              <a:t>，</a:t>
            </a:r>
            <a:r>
              <a:rPr lang="en-US" altLang="zh-TW" sz="1800" dirty="0"/>
              <a:t> </a:t>
            </a:r>
            <a:r>
              <a:rPr lang="en-US" altLang="zh-TW" sz="1800" dirty="0" err="1" smtClean="0"/>
              <a:t>PopulationSize</a:t>
            </a:r>
            <a:r>
              <a:rPr lang="zh-TW" altLang="en-US" sz="1800" dirty="0" smtClean="0"/>
              <a:t>與</a:t>
            </a:r>
            <a:r>
              <a:rPr lang="en-US" altLang="zh-TW" sz="1800" dirty="0"/>
              <a:t>Mutation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影響極不明顯。</a:t>
            </a:r>
            <a:endParaRPr lang="en-US" altLang="zh-TW" sz="1800" dirty="0"/>
          </a:p>
          <a:p>
            <a:endParaRPr lang="en-US" altLang="zh-TW" sz="3000" dirty="0" smtClean="0"/>
          </a:p>
          <a:p>
            <a:pPr lvl="1"/>
            <a:endParaRPr lang="en-US" altLang="zh-TW" sz="2100" dirty="0" smtClean="0"/>
          </a:p>
        </p:txBody>
      </p:sp>
    </p:spTree>
    <p:extLst>
      <p:ext uri="{BB962C8B-B14F-4D97-AF65-F5344CB8AC3E}">
        <p14:creationId xmlns:p14="http://schemas.microsoft.com/office/powerpoint/2010/main" val="18793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 </a:t>
            </a:r>
            <a:r>
              <a:rPr lang="en-US" altLang="zh-TW" dirty="0"/>
              <a:t>– </a:t>
            </a:r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640960" cy="532859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總結</a:t>
            </a:r>
            <a:endParaRPr lang="en-US" altLang="zh-TW" sz="2400" dirty="0" smtClean="0"/>
          </a:p>
          <a:p>
            <a:pPr lvl="1"/>
            <a:r>
              <a:rPr lang="zh-TW" altLang="en-US" sz="2100" dirty="0" smtClean="0"/>
              <a:t>由以上實驗結果交叉比較，可得出下列結論：</a:t>
            </a:r>
            <a:endParaRPr lang="en-US" altLang="zh-TW" sz="2100" dirty="0" smtClean="0"/>
          </a:p>
          <a:p>
            <a:pPr lvl="2"/>
            <a:r>
              <a:rPr lang="zh-TW" altLang="en-US" sz="1800" dirty="0"/>
              <a:t>第一世代</a:t>
            </a:r>
            <a:r>
              <a:rPr lang="zh-TW" altLang="en-US" sz="1800" dirty="0" smtClean="0"/>
              <a:t>使用</a:t>
            </a:r>
            <a:r>
              <a:rPr lang="en-US" altLang="zh-TW" sz="1800" dirty="0" smtClean="0"/>
              <a:t>Greedy</a:t>
            </a:r>
            <a:r>
              <a:rPr lang="zh-TW" altLang="en-US" sz="1800" dirty="0" smtClean="0"/>
              <a:t>對</a:t>
            </a:r>
            <a:r>
              <a:rPr lang="en-US" altLang="zh-TW" sz="1800" dirty="0" smtClean="0"/>
              <a:t>Cost</a:t>
            </a:r>
            <a:r>
              <a:rPr lang="zh-TW" altLang="en-US" sz="1800" dirty="0" smtClean="0"/>
              <a:t>有</a:t>
            </a:r>
            <a:r>
              <a:rPr lang="zh-TW" altLang="en-US" sz="1800" dirty="0" smtClean="0">
                <a:solidFill>
                  <a:schemeClr val="accent2"/>
                </a:solidFill>
              </a:rPr>
              <a:t>非常明顯的改善</a:t>
            </a:r>
            <a:r>
              <a:rPr lang="zh-TW" altLang="en-US" sz="1800" dirty="0" smtClean="0"/>
              <a:t>，且用</a:t>
            </a:r>
            <a:r>
              <a:rPr lang="en-US" altLang="zh-TW" sz="1800" dirty="0" smtClean="0"/>
              <a:t>Greedy</a:t>
            </a:r>
            <a:r>
              <a:rPr lang="zh-TW" altLang="en-US" sz="1800" dirty="0" smtClean="0"/>
              <a:t>的解與最佳解差距不大</a:t>
            </a:r>
            <a:endParaRPr lang="en-US" altLang="zh-TW" sz="1800" dirty="0" smtClean="0"/>
          </a:p>
          <a:p>
            <a:pPr lvl="2"/>
            <a:r>
              <a:rPr lang="zh-TW" altLang="en-US" sz="1800" dirty="0" smtClean="0"/>
              <a:t>使用</a:t>
            </a:r>
            <a:r>
              <a:rPr lang="en-US" altLang="zh-TW" sz="1800" dirty="0" smtClean="0"/>
              <a:t>Greedy</a:t>
            </a:r>
            <a:r>
              <a:rPr lang="zh-TW" altLang="en-US" sz="1800" dirty="0" smtClean="0"/>
              <a:t>後，其他變因相較之下影響很小</a:t>
            </a:r>
            <a:endParaRPr lang="en-US" altLang="zh-TW" sz="1800" dirty="0" smtClean="0"/>
          </a:p>
          <a:p>
            <a:pPr lvl="2"/>
            <a:r>
              <a:rPr lang="en-US" altLang="zh-TW" sz="1800" dirty="0" err="1"/>
              <a:t>LocalSearch</a:t>
            </a:r>
            <a:r>
              <a:rPr lang="zh-TW" altLang="en-US" sz="1800" dirty="0"/>
              <a:t>花費</a:t>
            </a:r>
            <a:r>
              <a:rPr lang="zh-TW" altLang="en-US" sz="1800" dirty="0" smtClean="0"/>
              <a:t>越少時間，越有利於</a:t>
            </a:r>
            <a:r>
              <a:rPr lang="zh-TW" altLang="en-US" sz="1800" dirty="0"/>
              <a:t>世代交替，</a:t>
            </a:r>
            <a:r>
              <a:rPr lang="zh-TW" altLang="en-US" sz="1800" dirty="0" smtClean="0"/>
              <a:t>使</a:t>
            </a:r>
            <a:r>
              <a:rPr lang="en-US" altLang="zh-TW" sz="1800" dirty="0" smtClean="0"/>
              <a:t>Cost</a:t>
            </a:r>
            <a:r>
              <a:rPr lang="zh-TW" altLang="en-US" sz="1800" dirty="0" smtClean="0"/>
              <a:t>變小，影響明顯。</a:t>
            </a:r>
            <a:endParaRPr lang="zh-TW" altLang="en-US" sz="1800" dirty="0"/>
          </a:p>
          <a:p>
            <a:pPr lvl="3"/>
            <a:r>
              <a:rPr lang="zh-TW" altLang="en-US" sz="1500" dirty="0"/>
              <a:t>費時程度：</a:t>
            </a:r>
            <a:r>
              <a:rPr lang="en-US" altLang="zh-TW" sz="1500" dirty="0"/>
              <a:t>Best &gt; First &gt; </a:t>
            </a:r>
            <a:r>
              <a:rPr lang="en-US" altLang="zh-TW" sz="1500" dirty="0" smtClean="0"/>
              <a:t>None</a:t>
            </a:r>
          </a:p>
          <a:p>
            <a:pPr lvl="2"/>
            <a:r>
              <a:rPr lang="en-US" altLang="zh-TW" sz="1800" dirty="0" err="1"/>
              <a:t>PopulationSize</a:t>
            </a:r>
            <a:r>
              <a:rPr lang="zh-TW" altLang="en-US" sz="1800" dirty="0"/>
              <a:t>越小時，會產生較多的世代</a:t>
            </a:r>
            <a:r>
              <a:rPr lang="zh-TW" altLang="en-US" sz="1800" dirty="0" smtClean="0"/>
              <a:t>，會</a:t>
            </a:r>
            <a:r>
              <a:rPr lang="zh-TW" altLang="en-US" sz="1800" dirty="0"/>
              <a:t>導致較好的</a:t>
            </a:r>
            <a:r>
              <a:rPr lang="zh-TW" altLang="en-US" sz="1800" dirty="0" smtClean="0"/>
              <a:t>結果。</a:t>
            </a:r>
            <a:endParaRPr lang="en-US" altLang="zh-TW" sz="1800" dirty="0"/>
          </a:p>
          <a:p>
            <a:pPr lvl="2"/>
            <a:r>
              <a:rPr lang="en-US" altLang="zh-TW" sz="1800" dirty="0" err="1"/>
              <a:t>MutationProbility</a:t>
            </a:r>
            <a:r>
              <a:rPr lang="zh-TW" altLang="en-US" sz="1800" dirty="0"/>
              <a:t>越大，會產生較多的世代，有較好的</a:t>
            </a:r>
            <a:r>
              <a:rPr lang="zh-TW" altLang="en-US" sz="1800" dirty="0" smtClean="0"/>
              <a:t>結果，影響不明顯。</a:t>
            </a:r>
            <a:endParaRPr lang="zh-TW" altLang="en-US" sz="1800" dirty="0"/>
          </a:p>
          <a:p>
            <a:pPr lvl="2"/>
            <a:endParaRPr lang="en-US" altLang="zh-TW" sz="1800" dirty="0"/>
          </a:p>
          <a:p>
            <a:endParaRPr lang="en-US" altLang="zh-TW" sz="2400" dirty="0" smtClean="0"/>
          </a:p>
          <a:p>
            <a:pPr lvl="2"/>
            <a:endParaRPr lang="en-US" altLang="zh-TW" sz="18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3000" dirty="0" smtClean="0"/>
          </a:p>
          <a:p>
            <a:pPr lvl="1"/>
            <a:endParaRPr lang="en-US" altLang="zh-TW" sz="2100" dirty="0" smtClean="0"/>
          </a:p>
        </p:txBody>
      </p:sp>
    </p:spTree>
    <p:extLst>
      <p:ext uri="{BB962C8B-B14F-4D97-AF65-F5344CB8AC3E}">
        <p14:creationId xmlns:p14="http://schemas.microsoft.com/office/powerpoint/2010/main" val="7554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A Framework for </a:t>
            </a:r>
            <a:r>
              <a:rPr lang="en-US" altLang="zh-TW" dirty="0" err="1"/>
              <a:t>Memetic</a:t>
            </a:r>
            <a:r>
              <a:rPr lang="en-US" altLang="zh-TW" dirty="0"/>
              <a:t> </a:t>
            </a:r>
            <a:r>
              <a:rPr lang="en-US" altLang="zh-TW" dirty="0" smtClean="0"/>
              <a:t>Algorithms</a:t>
            </a:r>
          </a:p>
          <a:p>
            <a:pPr lvl="1"/>
            <a:r>
              <a:rPr lang="zh-TW" altLang="en-US" dirty="0" smtClean="0"/>
              <a:t>作者</a:t>
            </a:r>
            <a:r>
              <a:rPr lang="en-US" altLang="zh-TW" dirty="0" smtClean="0"/>
              <a:t>: </a:t>
            </a:r>
            <a:r>
              <a:rPr lang="en-US" altLang="zh-TW" dirty="0" err="1"/>
              <a:t>Fengjie</a:t>
            </a:r>
            <a:r>
              <a:rPr lang="en-US" altLang="zh-TW" dirty="0"/>
              <a:t> Wu</a:t>
            </a:r>
            <a:endParaRPr lang="en-US" altLang="zh-TW" dirty="0" smtClean="0"/>
          </a:p>
          <a:p>
            <a:r>
              <a:rPr lang="en-US" altLang="zh-TW" dirty="0"/>
              <a:t>A Tutorial for Competent </a:t>
            </a:r>
            <a:r>
              <a:rPr lang="en-US" altLang="zh-TW" dirty="0" err="1"/>
              <a:t>Memetic</a:t>
            </a:r>
            <a:r>
              <a:rPr lang="en-US" altLang="zh-TW" dirty="0"/>
              <a:t> Algorithms: Model, Taxonomy, and Design </a:t>
            </a:r>
            <a:r>
              <a:rPr lang="en-US" altLang="zh-TW" dirty="0" smtClean="0"/>
              <a:t>Issues</a:t>
            </a:r>
          </a:p>
          <a:p>
            <a:pPr lvl="1"/>
            <a:r>
              <a:rPr lang="zh-TW" altLang="en-US" dirty="0" smtClean="0"/>
              <a:t>作者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Natalio</a:t>
            </a:r>
            <a:r>
              <a:rPr lang="en-US" altLang="zh-TW" dirty="0" smtClean="0"/>
              <a:t> </a:t>
            </a:r>
            <a:r>
              <a:rPr lang="en-US" altLang="zh-TW" dirty="0" err="1"/>
              <a:t>Krasnogor</a:t>
            </a:r>
            <a:r>
              <a:rPr lang="en-US" altLang="zh-TW" dirty="0"/>
              <a:t> and Jim </a:t>
            </a:r>
            <a:r>
              <a:rPr lang="en-US" altLang="zh-TW" dirty="0" smtClean="0"/>
              <a:t>Smith</a:t>
            </a:r>
          </a:p>
          <a:p>
            <a:r>
              <a:rPr lang="en-US" altLang="zh-TW" dirty="0" err="1"/>
              <a:t>Memetic</a:t>
            </a:r>
            <a:r>
              <a:rPr lang="en-US" altLang="zh-TW" dirty="0"/>
              <a:t> algorithms and </a:t>
            </a:r>
            <a:r>
              <a:rPr lang="en-US" altLang="zh-TW" dirty="0" err="1"/>
              <a:t>memetic</a:t>
            </a:r>
            <a:r>
              <a:rPr lang="en-US" altLang="zh-TW" dirty="0"/>
              <a:t> computing optimization: A literature </a:t>
            </a:r>
            <a:r>
              <a:rPr lang="en-US" altLang="zh-TW" dirty="0" smtClean="0"/>
              <a:t>review</a:t>
            </a:r>
          </a:p>
          <a:p>
            <a:pPr lvl="1"/>
            <a:r>
              <a:rPr lang="zh-TW" altLang="en-US" dirty="0" smtClean="0"/>
              <a:t>作者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Ferrante</a:t>
            </a:r>
            <a:r>
              <a:rPr lang="en-US" altLang="zh-TW" dirty="0" smtClean="0"/>
              <a:t> </a:t>
            </a:r>
            <a:r>
              <a:rPr lang="en-US" altLang="zh-TW" dirty="0" err="1"/>
              <a:t>Neri</a:t>
            </a:r>
            <a:r>
              <a:rPr lang="en-US" altLang="zh-TW" dirty="0"/>
              <a:t>, Carlos Cotta </a:t>
            </a:r>
            <a:endParaRPr lang="en-US" altLang="zh-TW" dirty="0" smtClean="0"/>
          </a:p>
          <a:p>
            <a:r>
              <a:rPr lang="en-US" altLang="zh-TW" dirty="0" err="1"/>
              <a:t>Memetic</a:t>
            </a:r>
            <a:r>
              <a:rPr lang="en-US" altLang="zh-TW" dirty="0"/>
              <a:t> </a:t>
            </a:r>
            <a:r>
              <a:rPr lang="en-US" altLang="zh-TW" dirty="0" err="1"/>
              <a:t>Alogrithms</a:t>
            </a:r>
            <a:r>
              <a:rPr lang="en-US" altLang="zh-TW" dirty="0"/>
              <a:t> for the Resource-Constrained Project Scheduling </a:t>
            </a:r>
            <a:r>
              <a:rPr lang="en-US" altLang="zh-TW" dirty="0" smtClean="0"/>
              <a:t>Problem</a:t>
            </a:r>
          </a:p>
          <a:p>
            <a:pPr lvl="1"/>
            <a:r>
              <a:rPr lang="zh-TW" altLang="en-US" dirty="0" smtClean="0"/>
              <a:t>作者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Zhi-jie</a:t>
            </a:r>
            <a:r>
              <a:rPr lang="en-US" altLang="zh-TW" dirty="0" smtClean="0"/>
              <a:t> </a:t>
            </a:r>
            <a:r>
              <a:rPr lang="en-US" altLang="zh-TW" dirty="0"/>
              <a:t>Chen, Dr. </a:t>
            </a:r>
            <a:r>
              <a:rPr lang="en-US" altLang="zh-TW" dirty="0" err="1"/>
              <a:t>Chiuh</a:t>
            </a:r>
            <a:r>
              <a:rPr lang="en-US" altLang="zh-TW" dirty="0"/>
              <a:t>-Cheng </a:t>
            </a:r>
            <a:r>
              <a:rPr lang="en-US" altLang="zh-TW" dirty="0" err="1"/>
              <a:t>Chyu</a:t>
            </a:r>
            <a:endParaRPr lang="en-US" altLang="zh-TW" dirty="0"/>
          </a:p>
          <a:p>
            <a:r>
              <a:rPr lang="en-US" altLang="zh-TW" dirty="0" err="1" smtClean="0"/>
              <a:t>OpenSource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Memetic</a:t>
            </a:r>
            <a:r>
              <a:rPr lang="en-US" altLang="zh-TW" dirty="0" smtClean="0"/>
              <a:t> Algorithm (C#)</a:t>
            </a:r>
          </a:p>
          <a:p>
            <a:pPr lvl="1"/>
            <a:r>
              <a:rPr lang="zh-TW" altLang="en-US" dirty="0" smtClean="0"/>
              <a:t>作者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ygf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連結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github.com/ygf/metaheuristics</a:t>
            </a:r>
            <a:endParaRPr lang="en-US" altLang="zh-TW" dirty="0" smtClean="0"/>
          </a:p>
          <a:p>
            <a:r>
              <a:rPr lang="en-US" altLang="zh-TW" dirty="0" smtClean="0"/>
              <a:t>Jung - </a:t>
            </a:r>
            <a:r>
              <a:rPr lang="en-US" altLang="zh-TW" dirty="0"/>
              <a:t>Java Universal Network/Graph </a:t>
            </a:r>
            <a:r>
              <a:rPr lang="en-US" altLang="zh-TW" dirty="0" smtClean="0"/>
              <a:t>Framework</a:t>
            </a:r>
          </a:p>
          <a:p>
            <a:pPr lvl="1"/>
            <a:r>
              <a:rPr lang="zh-TW" altLang="en-US" dirty="0" smtClean="0"/>
              <a:t>連結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://jung.sourceforge.net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4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Helvetica" pitchFamily="34" charset="0"/>
              </a:rPr>
              <a:t>Memetic</a:t>
            </a:r>
            <a:r>
              <a:rPr lang="en-US" altLang="zh-TW" dirty="0" smtClean="0">
                <a:latin typeface="Helvetica" pitchFamily="34" charset="0"/>
              </a:rPr>
              <a:t> Algorithm(MA)</a:t>
            </a:r>
            <a:endParaRPr lang="zh-TW" altLang="en-US" dirty="0">
              <a:latin typeface="Helvetica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98504" cy="532859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是使用</a:t>
            </a:r>
            <a:r>
              <a:rPr lang="en-US" altLang="zh-TW" sz="3200" dirty="0" smtClean="0"/>
              <a:t>Local Search</a:t>
            </a:r>
            <a:r>
              <a:rPr lang="zh-TW" altLang="en-US" sz="3200" dirty="0" smtClean="0"/>
              <a:t>優化個體的 </a:t>
            </a:r>
            <a:r>
              <a:rPr lang="en-US" altLang="zh-TW" sz="3200" dirty="0" smtClean="0"/>
              <a:t>Evaluation Algorithm(EA)</a:t>
            </a:r>
          </a:p>
          <a:p>
            <a:r>
              <a:rPr lang="zh-TW" altLang="en-US" sz="3200" dirty="0" smtClean="0"/>
              <a:t>根據文化進化</a:t>
            </a:r>
            <a:r>
              <a:rPr lang="en-US" altLang="zh-TW" sz="3200" dirty="0" smtClean="0"/>
              <a:t>(Meme)</a:t>
            </a:r>
            <a:r>
              <a:rPr lang="zh-TW" altLang="en-US" sz="3200" dirty="0" smtClean="0"/>
              <a:t>的概念，多用來求解組合最佳化問題</a:t>
            </a:r>
            <a:endParaRPr lang="en-US" altLang="zh-TW" sz="3200" dirty="0" smtClean="0"/>
          </a:p>
          <a:p>
            <a:r>
              <a:rPr lang="zh-TW" altLang="en-US" sz="3200" dirty="0" smtClean="0"/>
              <a:t>與</a:t>
            </a:r>
            <a:r>
              <a:rPr lang="en-US" altLang="zh-TW" sz="3200" dirty="0" smtClean="0"/>
              <a:t>Genetic Algorithm(GA)</a:t>
            </a:r>
            <a:r>
              <a:rPr lang="zh-TW" altLang="en-US" sz="3200" dirty="0" smtClean="0"/>
              <a:t>類似，但有些相異處</a:t>
            </a:r>
            <a:endParaRPr lang="en-US" altLang="zh-TW" sz="3200" dirty="0" smtClean="0"/>
          </a:p>
          <a:p>
            <a:pPr lvl="1"/>
            <a:r>
              <a:rPr lang="en-US" altLang="zh-TW" dirty="0" smtClean="0"/>
              <a:t>MA</a:t>
            </a:r>
            <a:r>
              <a:rPr lang="zh-TW" altLang="en-US" dirty="0" smtClean="0"/>
              <a:t>在每一代會做區域優化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若某世代符合特定條件，</a:t>
            </a:r>
            <a:r>
              <a:rPr lang="en-US" altLang="zh-TW" dirty="0" smtClean="0"/>
              <a:t>MA</a:t>
            </a:r>
            <a:r>
              <a:rPr lang="zh-TW" altLang="en-US" dirty="0" smtClean="0"/>
              <a:t>會對大部分個體進行突變；</a:t>
            </a:r>
            <a:r>
              <a:rPr lang="en-US" altLang="zh-TW" dirty="0" smtClean="0"/>
              <a:t>GA</a:t>
            </a:r>
            <a:r>
              <a:rPr lang="zh-TW" altLang="en-US" dirty="0" smtClean="0"/>
              <a:t>則是對某一個體進行，改變程度較小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4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Step1 </a:t>
            </a:r>
            <a:r>
              <a:rPr lang="zh-TW" altLang="en-US" dirty="0" smtClean="0"/>
              <a:t>產生</a:t>
            </a:r>
            <a:r>
              <a:rPr lang="en-US" altLang="zh-TW" dirty="0"/>
              <a:t> </a:t>
            </a:r>
            <a:r>
              <a:rPr lang="en-US" altLang="zh-TW" dirty="0" smtClean="0"/>
              <a:t>Initial Solution</a:t>
            </a:r>
          </a:p>
          <a:p>
            <a:pPr lvl="2"/>
            <a:r>
              <a:rPr lang="en-US" altLang="zh-TW" dirty="0" smtClean="0"/>
              <a:t>Step1.1 - </a:t>
            </a:r>
            <a:r>
              <a:rPr lang="zh-TW" altLang="en-US" dirty="0" smtClean="0"/>
              <a:t>產生第一代</a:t>
            </a:r>
            <a:r>
              <a:rPr lang="en-US" altLang="zh-TW" dirty="0" smtClean="0"/>
              <a:t>Population</a:t>
            </a:r>
            <a:endParaRPr lang="en-US" altLang="zh-TW" dirty="0"/>
          </a:p>
          <a:p>
            <a:pPr lvl="2"/>
            <a:r>
              <a:rPr lang="en-US" altLang="zh-TW" dirty="0" smtClean="0"/>
              <a:t>Step1.2 - Local Search</a:t>
            </a:r>
            <a:r>
              <a:rPr lang="zh-TW" altLang="en-US" dirty="0" smtClean="0"/>
              <a:t>優化</a:t>
            </a:r>
            <a:endParaRPr lang="en-US" altLang="zh-TW" dirty="0" smtClean="0"/>
          </a:p>
          <a:p>
            <a:r>
              <a:rPr lang="en-US" altLang="zh-TW" dirty="0" smtClean="0"/>
              <a:t>Step2. </a:t>
            </a:r>
            <a:r>
              <a:rPr lang="zh-TW" altLang="en-US" dirty="0" smtClean="0"/>
              <a:t>選出最好的個體作為解答</a:t>
            </a:r>
            <a:endParaRPr lang="en-US" altLang="zh-TW" dirty="0" smtClean="0"/>
          </a:p>
          <a:p>
            <a:r>
              <a:rPr lang="en-US" altLang="zh-TW" dirty="0" smtClean="0"/>
              <a:t>Step3. </a:t>
            </a:r>
            <a:r>
              <a:rPr lang="zh-TW" altLang="en-US" dirty="0" smtClean="0"/>
              <a:t>產生下一代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Step3.1 </a:t>
            </a:r>
            <a:r>
              <a:rPr lang="en-US" altLang="zh-TW" dirty="0"/>
              <a:t>-</a:t>
            </a:r>
            <a:r>
              <a:rPr lang="zh-TW" altLang="en-US" dirty="0" smtClean="0"/>
              <a:t>個體競爭選出父母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Step3.2 </a:t>
            </a:r>
            <a:r>
              <a:rPr lang="en-US" altLang="zh-TW" dirty="0"/>
              <a:t>-</a:t>
            </a:r>
            <a:r>
              <a:rPr lang="zh-TW" altLang="en-US" dirty="0" smtClean="0"/>
              <a:t>父母交配產生子代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Step3.3 -</a:t>
            </a:r>
            <a:r>
              <a:rPr lang="zh-TW" altLang="en-US" dirty="0" smtClean="0"/>
              <a:t>子代有一定機率變異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Step3.4 -</a:t>
            </a:r>
            <a:r>
              <a:rPr lang="zh-TW" altLang="en-US" dirty="0" smtClean="0"/>
              <a:t>檢查變異後的子代有無錯誤，並修復</a:t>
            </a:r>
            <a:endParaRPr lang="en-US" altLang="zh-TW" dirty="0"/>
          </a:p>
          <a:p>
            <a:pPr lvl="2"/>
            <a:r>
              <a:rPr lang="en-US" altLang="zh-TW" dirty="0" smtClean="0"/>
              <a:t>Step3.5 -</a:t>
            </a:r>
            <a:r>
              <a:rPr lang="zh-TW" altLang="en-US" dirty="0" smtClean="0"/>
              <a:t> </a:t>
            </a:r>
            <a:r>
              <a:rPr lang="en-US" altLang="zh-TW" dirty="0"/>
              <a:t>Local Search</a:t>
            </a:r>
            <a:r>
              <a:rPr lang="zh-TW" altLang="en-US" dirty="0"/>
              <a:t>優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Step4. </a:t>
            </a:r>
            <a:r>
              <a:rPr lang="zh-TW" altLang="en-US" dirty="0" smtClean="0"/>
              <a:t>合併兩個世代</a:t>
            </a:r>
            <a:endParaRPr lang="en-US" altLang="zh-TW" dirty="0" smtClean="0"/>
          </a:p>
          <a:p>
            <a:r>
              <a:rPr lang="en-US" altLang="zh-TW" dirty="0" smtClean="0"/>
              <a:t>Step5. </a:t>
            </a:r>
            <a:r>
              <a:rPr lang="zh-TW" altLang="en-US" dirty="0"/>
              <a:t>若</a:t>
            </a:r>
            <a:r>
              <a:rPr lang="zh-TW" altLang="en-US" dirty="0" smtClean="0"/>
              <a:t>未達成終止條件，則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Step2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8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實做 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以</a:t>
            </a:r>
            <a:r>
              <a:rPr lang="en-US" altLang="zh-TW" dirty="0" smtClean="0"/>
              <a:t>Java</a:t>
            </a:r>
            <a:r>
              <a:rPr lang="zh-TW" altLang="en-US" dirty="0"/>
              <a:t>實做</a:t>
            </a:r>
            <a:endParaRPr lang="en-US" altLang="zh-TW" dirty="0" smtClean="0"/>
          </a:p>
          <a:p>
            <a:r>
              <a:rPr lang="zh-TW" altLang="en-US" dirty="0"/>
              <a:t>求</a:t>
            </a:r>
            <a:r>
              <a:rPr lang="zh-TW" altLang="en-US" dirty="0" smtClean="0"/>
              <a:t>解</a:t>
            </a:r>
            <a:r>
              <a:rPr lang="en-US" altLang="zh-TW" dirty="0"/>
              <a:t>Travelling </a:t>
            </a:r>
            <a:r>
              <a:rPr lang="en-US" altLang="zh-TW" dirty="0" smtClean="0"/>
              <a:t>Salesman Problem(TSP)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 smtClean="0"/>
              <a:t>Solution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Greedy</a:t>
            </a:r>
          </a:p>
          <a:p>
            <a:pPr lvl="2"/>
            <a:r>
              <a:rPr lang="en-US" altLang="zh-TW" dirty="0" smtClean="0"/>
              <a:t>Random</a:t>
            </a:r>
          </a:p>
          <a:p>
            <a:pPr lvl="1"/>
            <a:r>
              <a:rPr lang="en-US" altLang="zh-TW" dirty="0" err="1" smtClean="0"/>
              <a:t>LocalSearch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None</a:t>
            </a:r>
          </a:p>
          <a:p>
            <a:pPr lvl="2"/>
            <a:r>
              <a:rPr lang="en-US" altLang="zh-TW" dirty="0" smtClean="0"/>
              <a:t>2-opt First improvement</a:t>
            </a:r>
            <a:endParaRPr lang="en-US" altLang="zh-TW" dirty="0"/>
          </a:p>
          <a:p>
            <a:pPr lvl="2"/>
            <a:r>
              <a:rPr lang="en-US" altLang="zh-TW" dirty="0"/>
              <a:t>2-opt </a:t>
            </a:r>
            <a:r>
              <a:rPr lang="en-US" altLang="zh-TW" dirty="0" smtClean="0"/>
              <a:t>Best </a:t>
            </a:r>
            <a:r>
              <a:rPr lang="en-US" altLang="zh-TW" dirty="0"/>
              <a:t>improvement</a:t>
            </a:r>
            <a:endParaRPr lang="zh-TW" altLang="en-US" dirty="0"/>
          </a:p>
          <a:p>
            <a:r>
              <a:rPr lang="zh-TW" altLang="en-US" dirty="0" smtClean="0"/>
              <a:t>可視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 </a:t>
            </a:r>
            <a:r>
              <a:rPr lang="en-US" altLang="zh-TW" dirty="0" smtClean="0"/>
              <a:t>Jung Graph Framework 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參考影片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7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程式實做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第一個世代的</a:t>
            </a:r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Greedy</a:t>
            </a:r>
          </a:p>
          <a:p>
            <a:pPr lvl="2"/>
            <a:r>
              <a:rPr lang="zh-TW" altLang="en-US" dirty="0" smtClean="0"/>
              <a:t>從第一個</a:t>
            </a:r>
            <a:r>
              <a:rPr lang="en-US" altLang="zh-TW" dirty="0" smtClean="0"/>
              <a:t>City</a:t>
            </a:r>
            <a:r>
              <a:rPr lang="zh-TW" altLang="en-US" dirty="0" smtClean="0"/>
              <a:t>開始，每次都找距離自己最近的</a:t>
            </a:r>
            <a:r>
              <a:rPr lang="en-US" altLang="zh-TW" dirty="0" smtClean="0"/>
              <a:t>City</a:t>
            </a:r>
            <a:r>
              <a:rPr lang="zh-TW" altLang="en-US" dirty="0" smtClean="0"/>
              <a:t>作為下一個</a:t>
            </a:r>
            <a:r>
              <a:rPr lang="en-US" altLang="zh-TW" dirty="0" smtClean="0"/>
              <a:t>City</a:t>
            </a:r>
            <a:r>
              <a:rPr lang="zh-TW" altLang="en-US" dirty="0" smtClean="0"/>
              <a:t>，直到全部連接</a:t>
            </a:r>
            <a:endParaRPr lang="en-US" altLang="zh-TW" dirty="0"/>
          </a:p>
          <a:p>
            <a:pPr lvl="1"/>
            <a:r>
              <a:rPr lang="en-US" altLang="zh-TW" dirty="0" smtClean="0"/>
              <a:t>Random</a:t>
            </a:r>
          </a:p>
          <a:p>
            <a:pPr lvl="2"/>
            <a:r>
              <a:rPr lang="zh-TW" altLang="en-US" dirty="0" smtClean="0"/>
              <a:t>亂數把所有</a:t>
            </a:r>
            <a:r>
              <a:rPr lang="en-US" altLang="zh-TW" dirty="0" smtClean="0"/>
              <a:t>City</a:t>
            </a:r>
            <a:r>
              <a:rPr lang="zh-TW" altLang="en-US" dirty="0" smtClean="0"/>
              <a:t>連接起來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第二個世代後一律用</a:t>
            </a:r>
            <a:r>
              <a:rPr lang="en-US" altLang="zh-TW" dirty="0" smtClean="0"/>
              <a:t>Random</a:t>
            </a:r>
            <a:r>
              <a:rPr lang="zh-TW" altLang="en-US" dirty="0" smtClean="0"/>
              <a:t>法產生子代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8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程式實做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LocalSearch</a:t>
            </a:r>
            <a:r>
              <a:rPr lang="zh-TW" altLang="en-US" dirty="0" smtClean="0"/>
              <a:t>方式解釋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None</a:t>
            </a:r>
          </a:p>
          <a:p>
            <a:pPr lvl="2"/>
            <a:r>
              <a:rPr lang="zh-TW" altLang="en-US" dirty="0" smtClean="0"/>
              <a:t>不做</a:t>
            </a:r>
            <a:r>
              <a:rPr lang="en-US" altLang="zh-TW" dirty="0" err="1" smtClean="0"/>
              <a:t>LocalSearch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2-opt First</a:t>
            </a:r>
          </a:p>
          <a:p>
            <a:pPr lvl="2"/>
            <a:r>
              <a:rPr lang="zh-TW" altLang="en-US" dirty="0" smtClean="0"/>
              <a:t>循序對每個個體的</a:t>
            </a:r>
            <a:r>
              <a:rPr lang="en-US" altLang="zh-TW" dirty="0" smtClean="0"/>
              <a:t>City</a:t>
            </a:r>
            <a:r>
              <a:rPr lang="zh-TW" altLang="en-US" dirty="0" smtClean="0"/>
              <a:t>兩兩交換，直到找到第一個比目前好的狀況，就使用</a:t>
            </a:r>
            <a:r>
              <a:rPr lang="zh-TW" altLang="en-US" dirty="0"/>
              <a:t>該狀況</a:t>
            </a:r>
            <a:endParaRPr lang="en-US" altLang="zh-TW" dirty="0" smtClean="0"/>
          </a:p>
          <a:p>
            <a:pPr lvl="1"/>
            <a:r>
              <a:rPr lang="en-US" altLang="zh-TW" dirty="0"/>
              <a:t>2-opt </a:t>
            </a:r>
            <a:r>
              <a:rPr lang="en-US" altLang="zh-TW" dirty="0" smtClean="0"/>
              <a:t>Best</a:t>
            </a:r>
            <a:endParaRPr lang="en-US" altLang="zh-TW" dirty="0"/>
          </a:p>
          <a:p>
            <a:pPr lvl="2"/>
            <a:r>
              <a:rPr lang="zh-TW" altLang="en-US" dirty="0"/>
              <a:t>循序對每個個體的</a:t>
            </a:r>
            <a:r>
              <a:rPr lang="en-US" altLang="zh-TW" dirty="0"/>
              <a:t>City</a:t>
            </a:r>
            <a:r>
              <a:rPr lang="zh-TW" altLang="en-US" dirty="0"/>
              <a:t>兩兩交換</a:t>
            </a:r>
            <a:r>
              <a:rPr lang="zh-TW" altLang="en-US" dirty="0" smtClean="0"/>
              <a:t>，找出所有結果，並挑出最好的狀況使用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8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532859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問題參考</a:t>
            </a:r>
            <a:r>
              <a:rPr lang="en-US" altLang="zh-TW" dirty="0" smtClean="0"/>
              <a:t>TSPLIB		– att48, gr137, pr152, rat195</a:t>
            </a:r>
          </a:p>
          <a:p>
            <a:r>
              <a:rPr lang="zh-TW" altLang="en-US" dirty="0" smtClean="0"/>
              <a:t>自變數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LocalSearch</a:t>
            </a:r>
            <a:r>
              <a:rPr lang="en-US" altLang="zh-TW" dirty="0"/>
              <a:t>	</a:t>
            </a:r>
            <a:r>
              <a:rPr lang="en-US" altLang="zh-TW" dirty="0" smtClean="0"/>
              <a:t>	– None, 2-opt First, 2-opt Best</a:t>
            </a:r>
          </a:p>
          <a:p>
            <a:pPr lvl="1"/>
            <a:r>
              <a:rPr lang="en-US" altLang="zh-TW" dirty="0" err="1" smtClean="0"/>
              <a:t>PopulationSize</a:t>
            </a:r>
            <a:r>
              <a:rPr lang="en-US" altLang="zh-TW" dirty="0"/>
              <a:t>	</a:t>
            </a:r>
            <a:r>
              <a:rPr lang="en-US" altLang="zh-TW" dirty="0" smtClean="0"/>
              <a:t>	– 2, 10, 20</a:t>
            </a:r>
          </a:p>
          <a:p>
            <a:pPr lvl="1"/>
            <a:r>
              <a:rPr lang="en-US" altLang="zh-TW" dirty="0" err="1" smtClean="0"/>
              <a:t>MutationProbability</a:t>
            </a:r>
            <a:r>
              <a:rPr lang="en-US" altLang="zh-TW" dirty="0"/>
              <a:t>	</a:t>
            </a:r>
            <a:r>
              <a:rPr lang="en-US" altLang="zh-TW" dirty="0" smtClean="0"/>
              <a:t>– 0.3, 0.5, 0.7</a:t>
            </a:r>
          </a:p>
          <a:p>
            <a:pPr lvl="1"/>
            <a:r>
              <a:rPr lang="en-US" altLang="zh-TW" dirty="0" smtClean="0"/>
              <a:t>Initial Solution </a:t>
            </a:r>
            <a:r>
              <a:rPr lang="en-US" altLang="zh-TW" dirty="0" err="1" smtClean="0"/>
              <a:t>Greey</a:t>
            </a:r>
            <a:r>
              <a:rPr lang="en-US" altLang="zh-TW" dirty="0"/>
              <a:t>	</a:t>
            </a:r>
            <a:r>
              <a:rPr lang="en-US" altLang="zh-TW" dirty="0" smtClean="0"/>
              <a:t>– False, True</a:t>
            </a:r>
          </a:p>
          <a:p>
            <a:r>
              <a:rPr lang="zh-TW" altLang="en-US" dirty="0"/>
              <a:t>依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Path Cost	</a:t>
            </a:r>
            <a:r>
              <a:rPr lang="en-US" altLang="zh-TW" dirty="0"/>
              <a:t>	</a:t>
            </a:r>
            <a:r>
              <a:rPr lang="en-US" altLang="zh-TW" dirty="0" smtClean="0"/>
              <a:t>	– </a:t>
            </a:r>
            <a:r>
              <a:rPr lang="zh-TW" altLang="en-US" dirty="0" smtClean="0"/>
              <a:t>行經路徑長，越低越好</a:t>
            </a:r>
            <a:endParaRPr lang="en-US" altLang="zh-TW" dirty="0" smtClean="0"/>
          </a:p>
          <a:p>
            <a:r>
              <a:rPr lang="zh-TW" altLang="en-US" dirty="0"/>
              <a:t>實驗方法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以下結果為每個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重複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次取平均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最佳解參考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comopt.ifi.uni-heidelberg.de/software/TSPLIB95/STSP.html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55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測試結果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實驗一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zh-TW" altLang="en-US" dirty="0" smtClean="0"/>
              <a:t>一代</a:t>
            </a:r>
            <a:r>
              <a:rPr lang="en-US" altLang="zh-TW" dirty="0" smtClean="0"/>
              <a:t>Population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Greedy</a:t>
            </a:r>
            <a:r>
              <a:rPr lang="zh-TW" altLang="en-US" dirty="0" smtClean="0"/>
              <a:t>對</a:t>
            </a:r>
            <a:r>
              <a:rPr lang="en-US" altLang="zh-TW" dirty="0"/>
              <a:t>Cost</a:t>
            </a:r>
            <a:r>
              <a:rPr lang="zh-TW" altLang="en-US" dirty="0"/>
              <a:t>的影響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15" y="1988840"/>
            <a:ext cx="3267161" cy="276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58095"/>
            <a:ext cx="3301624" cy="282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380312" y="1972263"/>
            <a:ext cx="16655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模擬狀況</a:t>
            </a:r>
            <a:endParaRPr lang="en-US" altLang="zh-TW" sz="1200" dirty="0" smtClean="0"/>
          </a:p>
          <a:p>
            <a:r>
              <a:rPr lang="en-US" altLang="zh-TW" sz="1200" dirty="0" err="1" smtClean="0"/>
              <a:t>LocalSearch</a:t>
            </a:r>
            <a:r>
              <a:rPr lang="en-US" altLang="zh-TW" sz="1200" dirty="0" smtClean="0"/>
              <a:t>:  2-opt First</a:t>
            </a:r>
          </a:p>
          <a:p>
            <a:r>
              <a:rPr lang="en-US" altLang="zh-TW" sz="1200" dirty="0" err="1" smtClean="0"/>
              <a:t>popSize</a:t>
            </a:r>
            <a:r>
              <a:rPr lang="en-US" altLang="zh-TW" sz="1200" dirty="0" smtClean="0"/>
              <a:t>: 10</a:t>
            </a:r>
          </a:p>
          <a:p>
            <a:r>
              <a:rPr lang="en-US" altLang="zh-TW" sz="1200" dirty="0" err="1" smtClean="0"/>
              <a:t>MutProbability</a:t>
            </a:r>
            <a:r>
              <a:rPr lang="en-US" altLang="zh-TW" sz="1200" dirty="0" smtClean="0"/>
              <a:t>: 0.5</a:t>
            </a:r>
          </a:p>
          <a:p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20310" y="4869160"/>
            <a:ext cx="8072637" cy="1751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小結：</a:t>
            </a:r>
            <a:endParaRPr lang="en-US" altLang="zh-TW" sz="2400" dirty="0"/>
          </a:p>
          <a:p>
            <a:pPr lvl="1"/>
            <a:r>
              <a:rPr lang="zh-TW" altLang="en-US" sz="2000" dirty="0" smtClean="0"/>
              <a:t>未</a:t>
            </a:r>
            <a:r>
              <a:rPr lang="zh-TW" altLang="en-US" sz="2000" dirty="0"/>
              <a:t>使用</a:t>
            </a:r>
            <a:r>
              <a:rPr lang="en-US" altLang="zh-TW" sz="2000" dirty="0"/>
              <a:t>Greedy</a:t>
            </a:r>
            <a:r>
              <a:rPr lang="zh-TW" altLang="en-US" sz="2000" dirty="0"/>
              <a:t>與使用</a:t>
            </a:r>
            <a:r>
              <a:rPr lang="en-US" altLang="zh-TW" sz="2000" dirty="0"/>
              <a:t>Greedy</a:t>
            </a:r>
            <a:r>
              <a:rPr lang="zh-TW" altLang="en-US" sz="2000" dirty="0"/>
              <a:t>的</a:t>
            </a:r>
            <a:r>
              <a:rPr lang="en-US" altLang="zh-TW" sz="2000" dirty="0"/>
              <a:t>Cost</a:t>
            </a:r>
            <a:r>
              <a:rPr lang="zh-TW" altLang="en-US" sz="2000" dirty="0"/>
              <a:t>差距很大</a:t>
            </a:r>
            <a:r>
              <a:rPr lang="zh-TW" altLang="en-US" sz="2000" dirty="0" smtClean="0"/>
              <a:t>，且</a:t>
            </a:r>
            <a:r>
              <a:rPr lang="zh-TW" altLang="en-US" sz="2000" dirty="0"/>
              <a:t>使用</a:t>
            </a:r>
            <a:r>
              <a:rPr lang="en-US" altLang="zh-TW" sz="2000" dirty="0"/>
              <a:t>Greedy</a:t>
            </a:r>
            <a:r>
              <a:rPr lang="zh-TW" altLang="en-US" sz="2000" dirty="0"/>
              <a:t>後的</a:t>
            </a:r>
            <a:r>
              <a:rPr lang="en-US" altLang="zh-TW" sz="2000" dirty="0"/>
              <a:t>Cost</a:t>
            </a:r>
            <a:r>
              <a:rPr lang="zh-TW" altLang="en-US" sz="2000" dirty="0"/>
              <a:t>與最佳解差距都不超過</a:t>
            </a:r>
            <a:r>
              <a:rPr lang="en-US" altLang="zh-TW" sz="2000" dirty="0"/>
              <a:t>15%</a:t>
            </a:r>
            <a:r>
              <a:rPr lang="zh-TW" altLang="en-US" sz="2000" dirty="0"/>
              <a:t>，效果顯著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適當</a:t>
            </a:r>
            <a:r>
              <a:rPr lang="zh-TW" altLang="en-US" sz="2000" dirty="0"/>
              <a:t>使用</a:t>
            </a:r>
            <a:r>
              <a:rPr lang="en-US" altLang="zh-TW" sz="2000" dirty="0"/>
              <a:t>Greedy</a:t>
            </a:r>
            <a:r>
              <a:rPr lang="zh-TW" altLang="en-US" sz="2000" dirty="0"/>
              <a:t>對</a:t>
            </a:r>
            <a:r>
              <a:rPr lang="en-US" altLang="zh-TW" sz="2000" dirty="0"/>
              <a:t>Cost</a:t>
            </a:r>
            <a:r>
              <a:rPr lang="zh-TW" altLang="en-US" sz="2000" dirty="0"/>
              <a:t>有顯著影響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200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 </a:t>
            </a:r>
            <a:r>
              <a:rPr lang="en-US" altLang="zh-TW" dirty="0"/>
              <a:t>– </a:t>
            </a:r>
            <a:r>
              <a:rPr lang="zh-TW" altLang="en-US" dirty="0" smtClean="0"/>
              <a:t>實驗二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是否使用</a:t>
            </a:r>
            <a:r>
              <a:rPr lang="en-US" altLang="zh-TW" sz="1800" dirty="0" smtClean="0"/>
              <a:t>Greedy</a:t>
            </a:r>
            <a:r>
              <a:rPr lang="zh-TW" altLang="en-US" sz="1800" dirty="0"/>
              <a:t>在各</a:t>
            </a:r>
            <a:r>
              <a:rPr lang="en-US" altLang="zh-TW" sz="1800" dirty="0"/>
              <a:t>population</a:t>
            </a:r>
            <a:r>
              <a:rPr lang="zh-TW" altLang="en-US" sz="1800" dirty="0"/>
              <a:t>下</a:t>
            </a:r>
            <a:r>
              <a:rPr lang="en-US" altLang="zh-TW" sz="1800" dirty="0" err="1"/>
              <a:t>LocalSearch</a:t>
            </a:r>
            <a:r>
              <a:rPr lang="zh-TW" altLang="en-US" sz="1800" dirty="0"/>
              <a:t>對</a:t>
            </a:r>
            <a:r>
              <a:rPr lang="en-US" altLang="zh-TW" sz="1800" dirty="0"/>
              <a:t>Cost</a:t>
            </a:r>
            <a:r>
              <a:rPr lang="zh-TW" altLang="en-US" sz="1800" dirty="0"/>
              <a:t>的影響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9" y="1772816"/>
            <a:ext cx="3913496" cy="27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53" y="1772816"/>
            <a:ext cx="3917112" cy="273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007781" y="1919778"/>
            <a:ext cx="1218603" cy="7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/>
              <a:t>模擬狀況</a:t>
            </a:r>
            <a:endParaRPr lang="en-US" altLang="zh-TW" sz="1050" dirty="0" smtClean="0"/>
          </a:p>
          <a:p>
            <a:r>
              <a:rPr lang="en-US" altLang="zh-TW" sz="1050" dirty="0" err="1" smtClean="0"/>
              <a:t>MutProbability</a:t>
            </a:r>
            <a:r>
              <a:rPr lang="en-US" altLang="zh-TW" sz="1050" dirty="0" smtClean="0"/>
              <a:t>: 0.5</a:t>
            </a:r>
          </a:p>
          <a:p>
            <a:endParaRPr lang="en-US" altLang="zh-TW" sz="1050" dirty="0" smtClean="0"/>
          </a:p>
          <a:p>
            <a:endParaRPr lang="zh-TW" altLang="en-US" sz="14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38" y="4578698"/>
            <a:ext cx="3060664" cy="218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81" y="4570036"/>
            <a:ext cx="3104864" cy="21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4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2031</TotalTime>
  <Words>949</Words>
  <Application>Microsoft Office PowerPoint</Application>
  <PresentationFormat>如螢幕大小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中庸</vt:lpstr>
      <vt:lpstr>Memetic Algorithm 簡要報告</vt:lpstr>
      <vt:lpstr>Memetic Algorithm(MA)</vt:lpstr>
      <vt:lpstr>執行步驟</vt:lpstr>
      <vt:lpstr>程式實做 (1/3)</vt:lpstr>
      <vt:lpstr>程式實做 (2/3)</vt:lpstr>
      <vt:lpstr>程式實做 (3/3)</vt:lpstr>
      <vt:lpstr>測試參數</vt:lpstr>
      <vt:lpstr>測試結果 – 實驗一</vt:lpstr>
      <vt:lpstr>測試結果 – 實驗二 (1/2)</vt:lpstr>
      <vt:lpstr>測試結果 – 實驗二 (2/2)</vt:lpstr>
      <vt:lpstr>測試結果 – 實驗三 (1/2)</vt:lpstr>
      <vt:lpstr>測試結果 – 實驗三 (2/2)</vt:lpstr>
      <vt:lpstr>測試結果 – 實驗四 (1/2)</vt:lpstr>
      <vt:lpstr>測試結果 – 實驗四 (2/2)</vt:lpstr>
      <vt:lpstr>測試結果 – 總結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Honda</dc:creator>
  <cp:lastModifiedBy>Honda</cp:lastModifiedBy>
  <cp:revision>118</cp:revision>
  <dcterms:created xsi:type="dcterms:W3CDTF">2012-11-05T14:52:28Z</dcterms:created>
  <dcterms:modified xsi:type="dcterms:W3CDTF">2012-12-19T17:33:43Z</dcterms:modified>
</cp:coreProperties>
</file>