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eb65d7ec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eb65d7ec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eb65d7ecc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eb65d7ec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eb65d7ecc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eb65d7ec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eb65d7ecc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eb65d7ecc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eb65d7ec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eb65d7ec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b65d7ecc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b65d7ecc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b65d7ec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b65d7ec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eb65d7ecc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eb65d7ec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eb65d7ecc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eb65d7ec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eb65d7ec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eb65d7ec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b65d7ec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b65d7e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eb65d7ec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eb65d7ec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eb65d7ecc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eb65d7ecc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eb65d7ec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eb65d7ec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eb65d7ec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eb65d7ec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b65d7ec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b65d7ec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eb65d7ec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eb65d7ec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eb65d7ec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eb65d7ec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eb65d7e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eb65d7e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eb65d7ec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eb65d7ec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eb65d7ec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eb65d7e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850" y="781525"/>
            <a:ext cx="883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/>
              <a:t>Implementación de enrutamiento IP en un entorno virtualizado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FFFFFF"/>
                </a:solidFill>
              </a:rPr>
              <a:t>Configuración del Servidor HTTP</a:t>
            </a:r>
            <a:endParaRPr b="1" sz="15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90"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100">
                <a:solidFill>
                  <a:srgbClr val="F3F3F3"/>
                </a:solidFill>
              </a:rPr>
            </a:br>
            <a:r>
              <a:rPr b="1" lang="en" sz="1200" u="sng">
                <a:solidFill>
                  <a:schemeClr val="dk1"/>
                </a:solidFill>
              </a:rPr>
              <a:t>Se instaló un servidor HTTP Apache</a:t>
            </a:r>
            <a:r>
              <a:rPr b="1" lang="en" sz="1100">
                <a:solidFill>
                  <a:schemeClr val="dk1"/>
                </a:solidFill>
              </a:rPr>
              <a:t> en el servidor conectado a 172.16.0.1. La configuración garantizó su accesibilidad desde el cliente a través de múltiples saltos de red.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 u="sng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50" y="152400"/>
            <a:ext cx="7759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Pruebas de Conectividad de Red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90"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Para verificar la configuración de la red, realizamos las siguientes pruebas:</a:t>
            </a:r>
            <a:endParaRPr b="1"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en" sz="1100">
                <a:solidFill>
                  <a:srgbClr val="FFFFFF"/>
                </a:solidFill>
              </a:rPr>
              <a:t>Ping y Traceroute:</a:t>
            </a:r>
            <a:r>
              <a:rPr lang="en" sz="1100">
                <a:solidFill>
                  <a:srgbClr val="FFFFFF"/>
                </a:solidFill>
              </a:rPr>
              <a:t> El cliente pudo hacer ping al servidor HTTP con éxito, y el traceroute confirmó la ruta esperada a través de los routers R1 y R2.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en" sz="1100">
                <a:solidFill>
                  <a:srgbClr val="FFFFFF"/>
                </a:solidFill>
              </a:rPr>
              <a:t>Acceso HTTP:</a:t>
            </a:r>
            <a:r>
              <a:rPr lang="en" sz="1100">
                <a:solidFill>
                  <a:srgbClr val="FFFFFF"/>
                </a:solidFill>
              </a:rPr>
              <a:t> El cliente accedió al servidor web Apache utilizando un navegador y la línea de comandos (comando </a:t>
            </a:r>
            <a:r>
              <a:rPr lang="en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curl</a:t>
            </a:r>
            <a:r>
              <a:rPr lang="en" sz="1100">
                <a:solidFill>
                  <a:srgbClr val="FFFFFF"/>
                </a:solidFill>
              </a:rPr>
              <a:t>), verificando la comunicación correcta.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en" sz="1100">
                <a:solidFill>
                  <a:srgbClr val="FFFFFF"/>
                </a:solidFill>
              </a:rPr>
              <a:t>Captura de Paquetes:</a:t>
            </a:r>
            <a:r>
              <a:rPr lang="en" sz="1100">
                <a:solidFill>
                  <a:srgbClr val="FFFFFF"/>
                </a:solidFill>
              </a:rPr>
              <a:t> Se utilizó Wireshark para analizar el tráfico de solicitudes y respuestas HTTP, confirmando la correcta transmisión de datos.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2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Introducción y implementación de la topología de red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6701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6851"/>
              <a:buAutoNum type="arabicPeriod"/>
            </a:pPr>
            <a:r>
              <a:rPr b="1" lang="en" sz="1645">
                <a:solidFill>
                  <a:schemeClr val="dk1"/>
                </a:solidFill>
              </a:rPr>
              <a:t>Introducción</a:t>
            </a:r>
            <a:br>
              <a:rPr b="1" lang="en" sz="1645">
                <a:solidFill>
                  <a:schemeClr val="dk1"/>
                </a:solidFill>
              </a:rPr>
            </a:br>
            <a:r>
              <a:rPr lang="en" sz="1531">
                <a:solidFill>
                  <a:srgbClr val="F3F3F3"/>
                </a:solidFill>
              </a:rPr>
              <a:t> En este proyecto, implementamos un escenario de enrutamiento IP en un entorno virtualizado para establecer conectividad remota entre cliente y servidor.</a:t>
            </a:r>
            <a:br>
              <a:rPr lang="en" sz="1531">
                <a:solidFill>
                  <a:srgbClr val="F3F3F3"/>
                </a:solidFill>
              </a:rPr>
            </a:br>
            <a:r>
              <a:rPr lang="en" sz="1531">
                <a:solidFill>
                  <a:srgbClr val="F3F3F3"/>
                </a:solidFill>
              </a:rPr>
              <a:t> El objetivo fue configurar los routers, definir las tablas de enrutamiento y verificar la comunicación de red utilizando diversos protocolos y herramientas.</a:t>
            </a:r>
            <a:br>
              <a:rPr lang="en" sz="1531">
                <a:solidFill>
                  <a:srgbClr val="F3F3F3"/>
                </a:solidFill>
              </a:rPr>
            </a:br>
            <a:r>
              <a:rPr lang="en" sz="1531">
                <a:solidFill>
                  <a:srgbClr val="F3F3F3"/>
                </a:solidFill>
              </a:rPr>
              <a:t> Los routers fueron virtualizados en servidores Linux Ubuntu, habilitando el reenvío de IP y configurando las redes como VNETs desde VMnet2 hasta VMnet6 en VMware Workstation.</a:t>
            </a:r>
            <a:br>
              <a:rPr lang="en" sz="1531">
                <a:solidFill>
                  <a:srgbClr val="F3F3F3"/>
                </a:solidFill>
              </a:rPr>
            </a:br>
            <a:r>
              <a:rPr lang="en" sz="1531">
                <a:solidFill>
                  <a:srgbClr val="F3F3F3"/>
                </a:solidFill>
              </a:rPr>
              <a:t> Esta presentación detalla la configuración de la red, los pasos de implementación y los resultados de las pruebas.</a:t>
            </a:r>
            <a:br>
              <a:rPr lang="en" sz="1531">
                <a:solidFill>
                  <a:srgbClr val="F3F3F3"/>
                </a:solidFill>
              </a:rPr>
            </a:br>
            <a:endParaRPr sz="1531">
              <a:solidFill>
                <a:srgbClr val="F3F3F3"/>
              </a:solidFill>
            </a:endParaRPr>
          </a:p>
          <a:p>
            <a:pPr indent="-282101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b="1" lang="en" sz="1531">
                <a:solidFill>
                  <a:srgbClr val="F3F3F3"/>
                </a:solidFill>
              </a:rPr>
              <a:t>Topología de Red</a:t>
            </a:r>
            <a:br>
              <a:rPr b="1" lang="en" sz="1531">
                <a:solidFill>
                  <a:srgbClr val="F3F3F3"/>
                </a:solidFill>
              </a:rPr>
            </a:br>
            <a:r>
              <a:rPr lang="en" sz="1531">
                <a:solidFill>
                  <a:srgbClr val="F3F3F3"/>
                </a:solidFill>
              </a:rPr>
              <a:t> La topología está compuesta por tres routers (R1, R2, R3), una máquina cliente y un servidor HTTP. La red fue configurada en VMware Workstation con múltiples interfaces de red virtuales asignadas a cada router y dispositivo.</a:t>
            </a:r>
            <a:br>
              <a:rPr lang="en" sz="1531">
                <a:solidFill>
                  <a:srgbClr val="F3F3F3"/>
                </a:solidFill>
              </a:rPr>
            </a:br>
            <a:endParaRPr sz="1531">
              <a:solidFill>
                <a:srgbClr val="F3F3F3"/>
              </a:solidFill>
            </a:endParaRPr>
          </a:p>
          <a:p>
            <a:pPr indent="-282101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b="1" lang="en" sz="1531">
                <a:solidFill>
                  <a:srgbClr val="F3F3F3"/>
                </a:solidFill>
              </a:rPr>
              <a:t>R1:</a:t>
            </a:r>
            <a:r>
              <a:rPr lang="en" sz="1531">
                <a:solidFill>
                  <a:srgbClr val="F3F3F3"/>
                </a:solidFill>
              </a:rPr>
              <a:t> Conectado al cliente a través de 192.168.56.0/24 y con enlaces adicionales a 10.0.12.0/24 y 10.0.13.0/24.</a:t>
            </a:r>
            <a:endParaRPr sz="1531">
              <a:solidFill>
                <a:srgbClr val="F3F3F3"/>
              </a:solidFill>
            </a:endParaRPr>
          </a:p>
          <a:p>
            <a:pPr indent="-282101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b="1" lang="en" sz="1531">
                <a:solidFill>
                  <a:srgbClr val="F3F3F3"/>
                </a:solidFill>
              </a:rPr>
              <a:t>R2:</a:t>
            </a:r>
            <a:r>
              <a:rPr lang="en" sz="1531">
                <a:solidFill>
                  <a:srgbClr val="F3F3F3"/>
                </a:solidFill>
              </a:rPr>
              <a:t> Conectado a R1 mediante 10.0.12.0/24 y al servidor HTTP a través de 172.16.0.0/16.</a:t>
            </a:r>
            <a:endParaRPr sz="1531">
              <a:solidFill>
                <a:srgbClr val="F3F3F3"/>
              </a:solidFill>
            </a:endParaRPr>
          </a:p>
          <a:p>
            <a:pPr indent="-282101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●"/>
            </a:pPr>
            <a:r>
              <a:rPr b="1" lang="en" sz="1531">
                <a:solidFill>
                  <a:srgbClr val="F3F3F3"/>
                </a:solidFill>
              </a:rPr>
              <a:t>R3:</a:t>
            </a:r>
            <a:r>
              <a:rPr lang="en" sz="1531">
                <a:solidFill>
                  <a:srgbClr val="F3F3F3"/>
                </a:solidFill>
              </a:rPr>
              <a:t> Conectado a R1 mediante 10.0.13.0/24 y al servidor FTP a través de 172.31.0.0/16.</a:t>
            </a:r>
            <a:endParaRPr sz="153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31">
                <a:solidFill>
                  <a:srgbClr val="F3F3F3"/>
                </a:solidFill>
              </a:rPr>
              <a:t>Las redes virtuales fueron creadas utilizando el Editor de Redes Virtuales de VMware, definiendo subredes adecuadas para cada conexión. Los routers se implementaron como servidores Linux Ubuntu y se habilitó el reenvío de IP para permitir la transmisión de paquetes entre diferentes segmentos de red.</a:t>
            </a:r>
            <a:endParaRPr sz="153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2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2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¡Gracias!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Configuración de las VMnets</a:t>
            </a:r>
            <a:endParaRPr sz="17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375" y="63025"/>
            <a:ext cx="5655875" cy="49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8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Implementación de R1, R2 y R3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1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Encontrará adjuntas las capturas de pantalla de la implementación de la reforma de los tres routers virtualizados en Linux en las siguientes tres diapositivas de la presentación.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75" y="152400"/>
            <a:ext cx="80734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00" y="152400"/>
            <a:ext cx="80418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75" y="190225"/>
            <a:ext cx="76114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Configuración de Routers y Tablas de Enrutamiento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90"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Para habilitar el reenvío adecuado de paquetes, cada router fue configurado con rutas estáticas: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R1:</a:t>
            </a:r>
            <a:r>
              <a:rPr lang="en" sz="1100">
                <a:solidFill>
                  <a:schemeClr val="dk1"/>
                </a:solidFill>
              </a:rPr>
              <a:t> Rutas a 172.16.0.0/16 a través de 10.0.12.2 y a 172.31.0.0/16 a través de 10.0.13.2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R2:</a:t>
            </a:r>
            <a:r>
              <a:rPr lang="en" sz="1100">
                <a:solidFill>
                  <a:schemeClr val="dk1"/>
                </a:solidFill>
              </a:rPr>
              <a:t> Ruta a 192.168.56.0/24 a través de 10.0.12.1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R3:</a:t>
            </a:r>
            <a:r>
              <a:rPr lang="en" sz="1100">
                <a:solidFill>
                  <a:schemeClr val="dk1"/>
                </a:solidFill>
              </a:rPr>
              <a:t> Ruta a 192.168.56.0/24 a través de 10.0.13.1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Además, se habilitó el reenvío de IP en cada router utilizando: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&gt;&gt;&gt; echo 1 &gt; /proc/sys/net/ipv4/ip_forward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&gt;&gt;&gt; sysctl -p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Esto garantiza que los paquetes puedan ser reenviados entre diferentes redes.</a:t>
            </a:r>
            <a:endParaRPr b="1"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 flipH="1">
            <a:off x="516875" y="397000"/>
            <a:ext cx="83832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50"/>
              <a:t>Configuración de Enrutamiento</a:t>
            </a:r>
            <a:endParaRPr b="1"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92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Habilitación del reenvío de IP, creación de scripts para la configuración de la tabla de enrutamiento en R1, R2 y R3, y ejecución de los scripts. Las capturas de pantalla correspondientes están adjuntas en las siguientes diapositivas en orden.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