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9463670b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9463670b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9463670b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9463670b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9463670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9463670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9463670b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9463670b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9463670b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9463670b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9463670b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9463670b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9463670b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9463670b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9463670b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9463670b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9463670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9463670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9463670b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9463670b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9463670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9463670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9463670b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9463670b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9463670b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9463670b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9463670b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9463670b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463670b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463670b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9463670b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9463670b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PWcy71-eyW0rHHfqoZFtvpi3pVcVQd-W/view" TargetMode="External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ondanx/for_psd84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Firewall Implementation and TCP/IP Network Monitoring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 title="Screenshot (1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 with iptables -L -v -n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You listed rules with packet/byte counters: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-L -v -n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What worked: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SSH (port 22) is open with many packets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FTP and Telnet rules show accepted packets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Ping from LAN to FTP server is blocked (confirmed by REJECT counter)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ICMP to Telnet allowed (packet match seen)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 title="Screenshot (1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11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Ping Test Before Firewall Rules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3" name="Google Shape;133;p25" title="Screenshot from 2025-05-13 22-02-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3200"/>
            <a:ext cx="79530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4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Ping Test After Firewall Rules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40" name="Google Shape;140;p26" title="Screenshot from 2025-05-14 19-33-21.png"/>
          <p:cNvPicPr preferRelativeResize="0"/>
          <p:nvPr/>
        </p:nvPicPr>
        <p:blipFill rotWithShape="1">
          <a:blip r:embed="rId3">
            <a:alphaModFix/>
          </a:blip>
          <a:srcRect b="-2280" l="0" r="0" t="2280"/>
          <a:stretch/>
        </p:blipFill>
        <p:spPr>
          <a:xfrm>
            <a:off x="216371" y="836350"/>
            <a:ext cx="76574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19325" y="13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FTP</a:t>
            </a:r>
            <a:r>
              <a:rPr lang="en-GB"/>
              <a:t> NAT Test (With Screen Recording)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47" name="Google Shape;147;p27" title="Screencast from 2025-05-14 22-15-38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25" y="708275"/>
            <a:ext cx="7657450" cy="4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00"/>
              <a:t>Thank you.</a:t>
            </a:r>
            <a:endParaRPr sz="4500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 flipH="1" rot="10800000">
            <a:off x="311700" y="922675"/>
            <a:ext cx="319800" cy="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18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with Port Forwarding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831325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9875" y="47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Introduction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A firewall on router R1 using Ubuntu and </a:t>
            </a:r>
            <a:r>
              <a:rPr b="1" lang="en-GB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iptables</a:t>
            </a:r>
            <a:r>
              <a:rPr b="1" lang="en-GB" sz="1400">
                <a:solidFill>
                  <a:srgbClr val="00FF00"/>
                </a:solidFill>
              </a:rPr>
              <a:t>.</a:t>
            </a:r>
            <a:br>
              <a:rPr b="1" lang="en-GB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Packet filtering rules to control ICMP and TCP traffic based on instructions.</a:t>
            </a:r>
            <a:br>
              <a:rPr b="1" lang="en-GB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DNAT rules to redirect FTP and Telnet traffic to specific IPs.</a:t>
            </a:r>
            <a:br>
              <a:rPr b="1" lang="en-GB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Configured 3 routers (R1, R2, R3) based on the modified topology from Activity #2</a:t>
            </a:r>
            <a:r>
              <a:rPr b="1" lang="en-GB" sz="1400">
                <a:solidFill>
                  <a:srgbClr val="000000"/>
                </a:solidFill>
              </a:rPr>
              <a:t>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031700" y="2704725"/>
            <a:ext cx="31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 Execution on R1, R2, R3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54">
                <a:solidFill>
                  <a:schemeClr val="dk1"/>
                </a:solidFill>
              </a:rPr>
              <a:t>R1 Script (firewall):</a:t>
            </a:r>
            <a:endParaRPr b="1" sz="1554">
              <a:solidFill>
                <a:schemeClr val="dk1"/>
              </a:solidFill>
            </a:endParaRPr>
          </a:p>
          <a:p>
            <a:pPr indent="-29030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554">
                <a:solidFill>
                  <a:schemeClr val="dk1"/>
                </a:solidFill>
              </a:rPr>
              <a:t>Configures all interfaces.</a:t>
            </a:r>
            <a:br>
              <a:rPr b="1" lang="en-GB" sz="1554">
                <a:solidFill>
                  <a:schemeClr val="dk1"/>
                </a:solidFill>
              </a:rPr>
            </a:br>
            <a:endParaRPr b="1" sz="1554">
              <a:solidFill>
                <a:schemeClr val="dk1"/>
              </a:solidFill>
            </a:endParaRPr>
          </a:p>
          <a:p>
            <a:pPr indent="-2903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554">
                <a:solidFill>
                  <a:schemeClr val="dk1"/>
                </a:solidFill>
              </a:rPr>
              <a:t>Enables IP forwarding.</a:t>
            </a:r>
            <a:br>
              <a:rPr b="1" lang="en-GB" sz="1554">
                <a:solidFill>
                  <a:schemeClr val="dk1"/>
                </a:solidFill>
              </a:rPr>
            </a:br>
            <a:endParaRPr b="1" sz="15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54">
                <a:solidFill>
                  <a:schemeClr val="dk1"/>
                </a:solidFill>
              </a:rPr>
              <a:t>R2 Script:</a:t>
            </a:r>
            <a:endParaRPr b="1" sz="1554">
              <a:solidFill>
                <a:schemeClr val="dk1"/>
              </a:solidFill>
            </a:endParaRPr>
          </a:p>
          <a:p>
            <a:pPr indent="-29030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554">
                <a:solidFill>
                  <a:schemeClr val="dk1"/>
                </a:solidFill>
              </a:rPr>
              <a:t>Sets interface IPs.</a:t>
            </a:r>
            <a:br>
              <a:rPr b="1" lang="en-GB" sz="1554">
                <a:solidFill>
                  <a:schemeClr val="dk1"/>
                </a:solidFill>
              </a:rPr>
            </a:br>
            <a:endParaRPr b="1" sz="1554">
              <a:solidFill>
                <a:schemeClr val="dk1"/>
              </a:solidFill>
            </a:endParaRPr>
          </a:p>
          <a:p>
            <a:pPr indent="-2903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554">
                <a:solidFill>
                  <a:schemeClr val="dk1"/>
                </a:solidFill>
              </a:rPr>
              <a:t>Adds static routes to reach LANs and servers.</a:t>
            </a:r>
            <a:br>
              <a:rPr b="1" lang="en-GB" sz="1554">
                <a:solidFill>
                  <a:schemeClr val="dk1"/>
                </a:solidFill>
              </a:rPr>
            </a:br>
            <a:endParaRPr b="1" sz="15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54">
                <a:solidFill>
                  <a:schemeClr val="dk1"/>
                </a:solidFill>
              </a:rPr>
              <a:t>R3 Script:</a:t>
            </a:r>
            <a:endParaRPr b="1" sz="1554">
              <a:solidFill>
                <a:schemeClr val="dk1"/>
              </a:solidFill>
            </a:endParaRPr>
          </a:p>
          <a:p>
            <a:pPr indent="-29030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554">
                <a:solidFill>
                  <a:schemeClr val="dk1"/>
                </a:solidFill>
              </a:rPr>
              <a:t>Configures uplink interface and routes to servers. </a:t>
            </a:r>
            <a:endParaRPr b="1" sz="15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54">
                <a:solidFill>
                  <a:srgbClr val="FF0000"/>
                </a:solidFill>
              </a:rPr>
              <a:t>**fOR THIS PART GETBACK TO THE PREV GITHUB REPO:</a:t>
            </a:r>
            <a:r>
              <a:rPr b="1" lang="en-GB" sz="1554">
                <a:solidFill>
                  <a:srgbClr val="6D9EEB"/>
                </a:solidFill>
              </a:rPr>
              <a:t> </a:t>
            </a:r>
            <a:r>
              <a:rPr b="1" lang="en-GB" sz="1554" u="sng">
                <a:solidFill>
                  <a:srgbClr val="6D9EE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https://github.com/Hondanx/for_psd844</a:t>
            </a:r>
            <a:r>
              <a:rPr b="1" lang="en-GB" sz="1554">
                <a:solidFill>
                  <a:srgbClr val="6D9EEB"/>
                </a:solidFill>
              </a:rPr>
              <a:t> </a:t>
            </a:r>
            <a:r>
              <a:rPr b="1" lang="en-GB" sz="1554">
                <a:solidFill>
                  <a:srgbClr val="FF0000"/>
                </a:solidFill>
              </a:rPr>
              <a:t>**</a:t>
            </a:r>
            <a:endParaRPr b="1" sz="1554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Firewall Setup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175">
                <a:solidFill>
                  <a:schemeClr val="dk1"/>
                </a:solidFill>
              </a:rPr>
              <a:t>1. Allow localhost (loopback)</a:t>
            </a:r>
            <a:br>
              <a:rPr b="1" lang="en-GB" sz="1175">
                <a:solidFill>
                  <a:schemeClr val="dk1"/>
                </a:solidFill>
              </a:rPr>
            </a:br>
            <a:r>
              <a:rPr lang="en-GB" sz="1175">
                <a:solidFill>
                  <a:schemeClr val="dk1"/>
                </a:solidFill>
              </a:rPr>
              <a:t> This ensures local services can communicate with each other:</a:t>
            </a:r>
            <a:endParaRPr sz="11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INPUT -i lo -j ACCEPT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OUTPUT -o lo -j ACCEPT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175">
                <a:solidFill>
                  <a:schemeClr val="dk1"/>
                </a:solidFill>
              </a:rPr>
              <a:t>2. Allow existing connections (stateful)</a:t>
            </a:r>
            <a:br>
              <a:rPr b="1" lang="en-GB" sz="1175">
                <a:solidFill>
                  <a:schemeClr val="dk1"/>
                </a:solidFill>
              </a:rPr>
            </a:br>
            <a:r>
              <a:rPr lang="en-GB" sz="1175">
                <a:solidFill>
                  <a:schemeClr val="dk1"/>
                </a:solidFill>
              </a:rPr>
              <a:t> Keeps replies flowing for allowed outbound connections:</a:t>
            </a:r>
            <a:endParaRPr sz="11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INPUT -m conntrack --ctstate ESTABLISHED,RELATED -j ACCEPT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-m conntrack --ctstate ESTABLISHED,RELATED -j ACCEPT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175">
                <a:solidFill>
                  <a:schemeClr val="dk1"/>
                </a:solidFill>
              </a:rPr>
              <a:t>3. Set default policy to DROP</a:t>
            </a:r>
            <a:br>
              <a:rPr b="1" lang="en-GB" sz="1175">
                <a:solidFill>
                  <a:schemeClr val="dk1"/>
                </a:solidFill>
              </a:rPr>
            </a:br>
            <a:r>
              <a:rPr lang="en-GB" sz="1175">
                <a:solidFill>
                  <a:schemeClr val="dk1"/>
                </a:solidFill>
              </a:rPr>
              <a:t> This blocks everything unless explicitly allowed: </a:t>
            </a:r>
            <a:endParaRPr sz="11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-P INPUT DROP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-P FORWARD DROP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-P OUTPUT ACCEPT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1" name="Google Shape;81;p17" title="Screenshot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7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Blocking Pings (ICMP Filtering)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63550"/>
            <a:ext cx="85206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4.1 Block pings to firewall itself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Avoids attacks or scans on the router: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INPUT -p icmp --icmp-type echo-request -j DROP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4.2 Block LAN pings to FTP server (172.31.0.1)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This prevents users in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192.168.56.0/24</a:t>
            </a:r>
            <a:r>
              <a:rPr lang="en-GB" sz="1100">
                <a:solidFill>
                  <a:srgbClr val="000000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from pinging the FTP server: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-s 192.168.56.0/24 -d 172.31.0.1 -p icmp --icmp-type echo-request -j REJECT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4.3 Allow pings to Telnet server (172.16.0.1)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You allow diagnostics via ping for Telnet only: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-d 172.16.0.1 -p icmp --icmp-type echo-request -j ACCEPT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8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Allow FTP and Telnet Services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978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4.4 Allow FTP from LAN to 172.31.0.1:21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Allows new and ongoing FTP sessions: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-p tcp -d 172.31.0.1 --dport 21 -m conntrack --ctstate NEW,ESTABLISHED -j ACCEPT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 </a:t>
            </a:r>
            <a:r>
              <a:rPr b="1" lang="en-GB" sz="1100">
                <a:solidFill>
                  <a:schemeClr val="dk1"/>
                </a:solidFill>
              </a:rPr>
              <a:t>4.5 Allow Telnet to 172.16.0.1:23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Same as above, for Telnet: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-p tcp -d 172.16.0.1 --dport 23 -m conntrack --ctstate NEW,ESTABLISHED -j ACCEPT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Why this works: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Return traffic is allowed because we already enabled</a:t>
            </a:r>
            <a:r>
              <a:rPr lang="en-GB" sz="1100">
                <a:solidFill>
                  <a:srgbClr val="000000"/>
                </a:solidFill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ESTABLISHED</a:t>
            </a:r>
            <a:r>
              <a:rPr lang="en-GB" sz="1100">
                <a:solidFill>
                  <a:srgbClr val="000000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connections in step 2.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 title="Screenshot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6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with Port Forwarding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998600"/>
            <a:ext cx="85206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You used </a:t>
            </a:r>
            <a:r>
              <a:rPr b="1" lang="en-GB" sz="1100">
                <a:solidFill>
                  <a:schemeClr val="dk1"/>
                </a:solidFill>
              </a:rPr>
              <a:t>PREROUTING</a:t>
            </a:r>
            <a:r>
              <a:rPr lang="en-GB" sz="1100">
                <a:solidFill>
                  <a:schemeClr val="dk1"/>
                </a:solidFill>
              </a:rPr>
              <a:t> to redirect LAN traffic to real servers.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FTP control (port 21)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-t nat -A PREROUTING -s 192.168.56.0/24 -p tcp --dport 21 -j DNAT --to-destination 172.31.0.1:21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FTP data (port 20)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-t nat -A PREROUTING -s 192.168.56.0/24 -p tcp --dport 20 -j DNAT --to-destination 172.31.0.1:20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Telnet (port 23)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-t nat -A PREROUTING -p tcp --dport 23 -j DNAT --to-destination 172.16.0.1:23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Purpose: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LAN users connect to public IP or gateway, but traffic gets </a:t>
            </a:r>
            <a:r>
              <a:rPr b="1" lang="en-GB" sz="1100">
                <a:solidFill>
                  <a:schemeClr val="dk1"/>
                </a:solidFill>
              </a:rPr>
              <a:t>redirected to internal IPs</a:t>
            </a:r>
            <a:r>
              <a:rPr lang="en-GB" sz="1100">
                <a:solidFill>
                  <a:schemeClr val="dk1"/>
                </a:solidFill>
              </a:rPr>
              <a:t>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Users don't need to know real internal IPs — seamless redirection.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