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 Mono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font" Target="fonts/font2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1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4.fntdata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3.fntdata" /><Relationship Id="rId27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9463670b5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9463670b5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9463670b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9463670b5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9463670b5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9463670b5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9463670b5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9463670b5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9463670b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9463670b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9463670b5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9463670b5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9463670b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9463670b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9463670b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9463670b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9463670b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9463670b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9463670b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9463670b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9463670b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9463670b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9463670b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9463670b5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9463670b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9463670b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9463670b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9463670b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9463670b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9463670b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9463670b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9463670b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Wcy71-eyW0rHHfqoZFtvpi3pVcVQd-W/view" TargetMode="External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6.jpg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Implementación</a:t>
            </a:r>
            <a:r>
              <a:rPr lang="en-GB" dirty="0"/>
              <a:t> de firewall </a:t>
            </a:r>
            <a:r>
              <a:rPr lang="en-US"/>
              <a:t> </a:t>
            </a:r>
            <a:r>
              <a:rPr lang="en-GB"/>
              <a:t>y </a:t>
            </a:r>
            <a:r>
              <a:rPr lang="en-GB" dirty="0" err="1"/>
              <a:t>monitoreo</a:t>
            </a:r>
            <a:r>
              <a:rPr lang="en-GB" dirty="0"/>
              <a:t> de red TCP/IP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3" name="Google Shape;113;p22" title="Screenshot (1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Verificación con iptables -L -v -n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Ha enumerado las reglas con contadores de paquetes/bytes: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-L -v -n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Lo que funcionó: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SSH (puerto 22) está abierto con muchos paquetes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Las reglas FTP y Telnet muestran los paquetes aceptados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El ping de la LAN al servidor FTP está bloqueado (confirmado por el contador REJECTION)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ICMP a Telnet permitido (coincidencia de paquetes observada)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24" title="Screenshot (1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110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Prueba de ping antes de las reglas de firewall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33" name="Google Shape;133;p25" title="Screenshot from 2025-05-13 22-02-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83200"/>
            <a:ext cx="79530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14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Prueba de ping después de las reglas de firewall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40" name="Google Shape;140;p26" title="Screenshot from 2025-05-14 19-33-21.png"/>
          <p:cNvPicPr preferRelativeResize="0"/>
          <p:nvPr/>
        </p:nvPicPr>
        <p:blipFill rotWithShape="1">
          <a:blip r:embed="rId3">
            <a:alphaModFix/>
          </a:blip>
          <a:srcRect t="2280" b="-2280"/>
          <a:stretch/>
        </p:blipFill>
        <p:spPr>
          <a:xfrm>
            <a:off x="216371" y="836350"/>
            <a:ext cx="765745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119325" y="135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Prueba FTP NAT (con grabación de pantalla)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147" name="Google Shape;147;p27" title="Screencast from 2025-05-14 22-15-38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25" y="708275"/>
            <a:ext cx="7657450" cy="4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500"/>
              <a:t>Gracias.</a:t>
            </a:r>
            <a:endParaRPr sz="4500"/>
          </a:p>
        </p:txBody>
      </p:sp>
      <p:sp>
        <p:nvSpPr>
          <p:cNvPr id="153" name="Google Shape;153;p28"/>
          <p:cNvSpPr txBox="1">
            <a:spLocks noGrp="1"/>
          </p:cNvSpPr>
          <p:nvPr>
            <p:ph type="body" idx="1"/>
          </p:nvPr>
        </p:nvSpPr>
        <p:spPr>
          <a:xfrm rot="10800000" flipH="1">
            <a:off x="311700" y="922675"/>
            <a:ext cx="319800" cy="2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11700" y="185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con reenvío de puertos</a:t>
            </a:r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311700" y="831325"/>
            <a:ext cx="8520600" cy="37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69875" y="470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Introducción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Un cortafuegos en el router R1 que utiliza Ubuntu e iptables.</a:t>
            </a:r>
            <a:br>
              <a:rPr lang="en-GB" sz="1400" b="1">
                <a:solidFill>
                  <a:schemeClr val="dk1"/>
                </a:solidFill>
              </a:rPr>
            </a:b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Reglas de filtrado de paquetes para controlar el tráfico ICMP y TCP según instrucciones.</a:t>
            </a:r>
            <a:br>
              <a:rPr lang="en-GB" sz="1400" b="1">
                <a:solidFill>
                  <a:schemeClr val="dk1"/>
                </a:solidFill>
              </a:rPr>
            </a:b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Reglas DNAT para redirigir el tráfico FTP y Telnet a direcciones IP específicas.</a:t>
            </a:r>
            <a:br>
              <a:rPr lang="en-GB" sz="1400" b="1">
                <a:solidFill>
                  <a:schemeClr val="dk1"/>
                </a:solidFill>
              </a:rPr>
            </a:b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</a:rPr>
              <a:t>Se configuraron 3 routers (R1, R2, R3) basados en la topología modificada de la Actividad #2.</a:t>
            </a:r>
            <a:endParaRPr sz="14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6031700" y="2704725"/>
            <a:ext cx="31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Ejecución de scripts en R1, R2, R3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54" b="1">
                <a:solidFill>
                  <a:schemeClr val="dk1"/>
                </a:solidFill>
              </a:rPr>
              <a:t>Script R1 (cortafuegos):</a:t>
            </a:r>
            <a:endParaRPr sz="1554" b="1">
              <a:solidFill>
                <a:schemeClr val="dk1"/>
              </a:solidFill>
            </a:endParaRPr>
          </a:p>
          <a:p>
            <a:pPr marL="457200" lvl="0" indent="-29030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554" b="1">
                <a:solidFill>
                  <a:schemeClr val="dk1"/>
                </a:solidFill>
              </a:rPr>
              <a:t>Configura todas las interfaces.</a:t>
            </a:r>
            <a:br>
              <a:rPr lang="en-GB" sz="1554" b="1">
                <a:solidFill>
                  <a:schemeClr val="dk1"/>
                </a:solidFill>
              </a:rPr>
            </a:br>
            <a:endParaRPr sz="1554" b="1">
              <a:solidFill>
                <a:schemeClr val="dk1"/>
              </a:solidFill>
            </a:endParaRPr>
          </a:p>
          <a:p>
            <a:pPr marL="457200" lvl="0" indent="-2903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554" b="1">
                <a:solidFill>
                  <a:schemeClr val="dk1"/>
                </a:solidFill>
              </a:rPr>
              <a:t>Habilita el reenvío de IP.</a:t>
            </a:r>
            <a:br>
              <a:rPr lang="en-GB" sz="1554" b="1">
                <a:solidFill>
                  <a:schemeClr val="dk1"/>
                </a:solidFill>
              </a:rPr>
            </a:br>
            <a:endParaRPr sz="1554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54" b="1">
                <a:solidFill>
                  <a:schemeClr val="dk1"/>
                </a:solidFill>
              </a:rPr>
              <a:t>Script R2:</a:t>
            </a:r>
            <a:endParaRPr sz="1554" b="1">
              <a:solidFill>
                <a:schemeClr val="dk1"/>
              </a:solidFill>
            </a:endParaRPr>
          </a:p>
          <a:p>
            <a:pPr marL="457200" lvl="0" indent="-29030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554" b="1">
                <a:solidFill>
                  <a:schemeClr val="dk1"/>
                </a:solidFill>
              </a:rPr>
              <a:t>Establece las direcciones IP de la interfaz.</a:t>
            </a:r>
            <a:br>
              <a:rPr lang="en-GB" sz="1554" b="1">
                <a:solidFill>
                  <a:schemeClr val="dk1"/>
                </a:solidFill>
              </a:rPr>
            </a:br>
            <a:endParaRPr sz="1554" b="1">
              <a:solidFill>
                <a:schemeClr val="dk1"/>
              </a:solidFill>
            </a:endParaRPr>
          </a:p>
          <a:p>
            <a:pPr marL="457200" lvl="0" indent="-29030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554" b="1">
                <a:solidFill>
                  <a:schemeClr val="dk1"/>
                </a:solidFill>
              </a:rPr>
              <a:t>Agrega rutas estáticas para llegar a LAN y servidores.</a:t>
            </a:r>
            <a:br>
              <a:rPr lang="en-GB" sz="1554" b="1">
                <a:solidFill>
                  <a:schemeClr val="dk1"/>
                </a:solidFill>
              </a:rPr>
            </a:br>
            <a:endParaRPr sz="1554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54" b="1">
                <a:solidFill>
                  <a:schemeClr val="dk1"/>
                </a:solidFill>
              </a:rPr>
              <a:t>Script R3:</a:t>
            </a:r>
            <a:endParaRPr sz="1554" b="1">
              <a:solidFill>
                <a:schemeClr val="dk1"/>
              </a:solidFill>
            </a:endParaRPr>
          </a:p>
          <a:p>
            <a:pPr marL="457200" lvl="0" indent="-29030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554" b="1">
                <a:solidFill>
                  <a:schemeClr val="dk1"/>
                </a:solidFill>
              </a:rPr>
              <a:t>Configura la interfaz de enlace ascendente y las rutas a los servidores.</a:t>
            </a:r>
            <a:endParaRPr sz="1554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54" b="1">
                <a:solidFill>
                  <a:srgbClr val="FF0000"/>
                </a:solidFill>
              </a:rPr>
              <a:t>**O ESTA PARTE VUELVE AL REPOSITORIO DE GITHUB ANTERIOR: https://github.com/Hondanx/for_psd844 **</a:t>
            </a:r>
            <a:endParaRPr sz="1554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21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Configuración inicial del cortafuegos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 b="1">
                <a:solidFill>
                  <a:schemeClr val="dk1"/>
                </a:solidFill>
              </a:rPr>
              <a:t>1. Permitir localhost (bucle invertido) Esto garantiza que los servicios locales puedan comunicarse entre sí:</a:t>
            </a:r>
            <a:br>
              <a:rPr lang="en-GB" sz="1175" b="1">
                <a:solidFill>
                  <a:schemeClr val="dk1"/>
                </a:solidFill>
              </a:rPr>
            </a:br>
            <a:endParaRPr sz="117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INPUT -i lo -j ACCEPT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OUTPUT -o lo -j ACCEPT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 b="1">
                <a:solidFill>
                  <a:schemeClr val="dk1"/>
                </a:solidFill>
              </a:rPr>
              <a:t>2. Permitir conexiones existentes (con estado) Mantiene el flujo de respuestas para las conexiones salientes permitidas:</a:t>
            </a:r>
            <a:br>
              <a:rPr lang="en-GB" sz="1175" b="1">
                <a:solidFill>
                  <a:schemeClr val="dk1"/>
                </a:solidFill>
              </a:rPr>
            </a:br>
            <a:endParaRPr sz="117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INPUT -m conntrack --ctstate ESTABLISHED,RELATED -j ACCEPT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FORWARD -m conntrack --ctstate ESTABLISHED,RELATED -j ACCEPT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 b="1">
                <a:solidFill>
                  <a:schemeClr val="dk1"/>
                </a:solidFill>
              </a:rPr>
              <a:t>3. Establezca la política predeterminada en DROP Esto bloquea todo a menos que se permita explícitamente:</a:t>
            </a:r>
            <a:br>
              <a:rPr lang="en-GB" sz="1175" b="1">
                <a:solidFill>
                  <a:schemeClr val="dk1"/>
                </a:solidFill>
              </a:rPr>
            </a:br>
            <a:endParaRPr sz="1175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-P INPUT DROP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-P FORWARD DROP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-P SALIDA ACEPTAR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75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sz="117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pic>
        <p:nvPicPr>
          <p:cNvPr id="81" name="Google Shape;81;p17" title="Screenshot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177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Bloqueo de pings (filtrado ICMP)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4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4.1 Bloquear pings al propio cortafuegos Evita ataques o escaneos en el router:</a:t>
            </a:r>
            <a:br>
              <a:rPr lang="en-GB" sz="1100" b="1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INPUT -p icmp --icmp-type echo-request -j DROP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4.2 Bloquear pings de LAN al servidor FTP (172.31.0.1) Esto evita que los usuarios de 192.168.56.0/24 hagan ping al servidor FTP:</a:t>
            </a:r>
            <a:br>
              <a:rPr lang="en-GB" sz="1100" b="1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FORWARD -s 192.168.56.0/24 -d 172.31.0.1 -p icmp --icmp-type echo-request -j REJECT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4.3 Permitir pings al servidor Telnet (172.16.0.1) Solo permite diagnósticos a través de ping para Telnet:</a:t>
            </a:r>
            <a:br>
              <a:rPr lang="en-GB" sz="1100" b="1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FORWARD -d 172.16.0.1 -p icmp --icmp-type echo-request -j ACCEPT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185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Permitir servicios FTP y Telnet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797875"/>
            <a:ext cx="8520600" cy="37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4.4 Permitir FTP desde LAN a 172.31.0.1:21 Permite sesiones FTP nuevas y en curso:</a:t>
            </a:r>
            <a:br>
              <a:rPr lang="en-GB" sz="1100" b="1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FORWARD -p tcp -d 172.31.0.1 --dport 21 -m conntrack --ctstate NEW,ESTABLISHED -j ACCEPT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4.5 Permitir Telnet a 172.16.0.1:23 Igual que el anterior, para Telnet:</a:t>
            </a:r>
            <a:br>
              <a:rPr lang="en-GB" sz="1100" b="1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-A FORWARD -p tcp -d 172.16.0.1 --dport 23 -m conntrack --ctstate NEW,ESTABLISHED -j ACCEPT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Por qué funciona: Se permite el tráfico de retorno porque ya habilitamos las conexiones ESTABLECIDAS en el paso 2.</a:t>
            </a:r>
            <a:br>
              <a:rPr lang="en-GB" sz="1100" b="1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0" name="Google Shape;100;p20" title="Screenshot (1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269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 con reenvío de puertos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998600"/>
            <a:ext cx="8520600" cy="35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Ha utilizado PREROUTING para redirigir el tráfico LAN a servidores reales.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Control FTP (puerto 21)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-t nat -A PREROUTING -s 192.168.56.0/24 -p tcp --dport 21 -j DNAT --to-destination 172.31.0.1:21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Datos FTP (puerto 20)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-t nat -A PREROUTING -s 192.168.56.0/24 -p tcp --dport 20 -j DNAT --to-destination 172.31.0.1:20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Telnet (puerto 23)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iptables -t nat -A PREROUTING -p tcp --dport 23 -j DNAT --to-destination 172.16.0.1:23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</a:rPr>
              <a:t>Propósito: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Los usuarios de LAN se conectan a una IP pública o a una puerta de enlace, pero el tráfico se redirige a las IP internas.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Los usuarios no necesitan conocer las direcciones IP internas reales: redireccionamiento sin problemas.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Dark</vt:lpstr>
      <vt:lpstr>Implementación de firewall  y monitoreo de red TCP/IP</vt:lpstr>
      <vt:lpstr>Introducción</vt:lpstr>
      <vt:lpstr>Ejecución de scripts en R1, R2, R3</vt:lpstr>
      <vt:lpstr>Configuración inicial del cortafuegos</vt:lpstr>
      <vt:lpstr> </vt:lpstr>
      <vt:lpstr>Bloqueo de pings (filtrado ICMP)</vt:lpstr>
      <vt:lpstr>Permitir servicios FTP y Telnet</vt:lpstr>
      <vt:lpstr>PowerPoint Presentation</vt:lpstr>
      <vt:lpstr>NAT con reenvío de puertos</vt:lpstr>
      <vt:lpstr>PowerPoint Presentation</vt:lpstr>
      <vt:lpstr>Verificación con iptables -L -v -n</vt:lpstr>
      <vt:lpstr>PowerPoint Presentation</vt:lpstr>
      <vt:lpstr>Prueba de ping antes de las reglas de firewall</vt:lpstr>
      <vt:lpstr>Prueba de ping después de las reglas de firewall</vt:lpstr>
      <vt:lpstr>Prueba FTP NAT (con grabación de pantalla)</vt:lpstr>
      <vt:lpstr>Gracias.</vt:lpstr>
      <vt:lpstr>NAT con reenvío de puertos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Implementación de firewall  y monitoreo de red TCP/IP</dc:title>
  <cp:lastModifiedBy>waleed edward</cp:lastModifiedBy>
  <cp:revision>1</cp:revision>
  <dcterms:modified xsi:type="dcterms:W3CDTF">2025-05-16T19:00:09Z</dcterms:modified>
</cp:coreProperties>
</file>