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4d76c756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4d76c756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 chart illustrates the total number of transactions over the years, revealing a noticeable increase in usage from 2010 to 2012, with 2012 exhibiting the highest transaction volume, suggesting a growing trend in customer engagement and activity over time.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4d76c756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4d76c756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4d76c756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4d76c756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4d76c75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4d76c75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RMSE values indicate better performance, so the Random Forest model seems to be performing better than the Linear Regression model in this case. You can further fine-tune the Random Forest model or try other machine learning algorithms to see if you can improve the prediction performance even further.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features are 'Transactions', 'Product Group', and 'Year'.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represents the values you want to predict based on the features. The target variable is typically denoted as 'y'.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4d76c75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4d76c75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4d76c756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4d76c756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4d76c7564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4d76c756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d76c75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d76c75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chart shows the number of subscriptions for both FraudFinder and FraudFinder 2.0 over the past few years, indicating customer migration trends.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4d76c756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4d76c75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chart illustrates the revenue growth driven by the annual 10% price increase policy over the last three years.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4d76c756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4d76c75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chart shows the number of subscriptions for both FraudFinder and FraudFinder 2.0 over the past few years, indicating customer migration trends.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d76c756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d76c756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d76c75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4d76c75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compares retention rates for customers using FraudFinder and FraudFinder 2.0 over time.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d76c75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4d76c75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oney-Dandwani/FraudFinder-Case-Study/tree/mai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FraudFinder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ssessment of the US FraudFinder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lang="en"/>
              <a:t>By Hemal Dandwani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Date: June 10,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Transaction Over the Years </a:t>
            </a:r>
            <a:r>
              <a:rPr lang="en"/>
              <a:t>: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11884" l="39557" r="3426" t="31576"/>
          <a:stretch/>
        </p:blipFill>
        <p:spPr>
          <a:xfrm>
            <a:off x="72150" y="1024650"/>
            <a:ext cx="8673526" cy="41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Change in Revenue Over time</a:t>
            </a:r>
            <a:r>
              <a:rPr lang="en"/>
              <a:t>: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10128" l="37955" r="5258" t="39302"/>
          <a:stretch/>
        </p:blipFill>
        <p:spPr>
          <a:xfrm>
            <a:off x="158750" y="894775"/>
            <a:ext cx="8673551" cy="41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Customers by </a:t>
            </a:r>
            <a:r>
              <a:rPr lang="en"/>
              <a:t>Transaction</a:t>
            </a:r>
            <a:r>
              <a:rPr lang="en"/>
              <a:t> :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8248" l="39353" r="3003" t="50958"/>
          <a:stretch/>
        </p:blipFill>
        <p:spPr>
          <a:xfrm>
            <a:off x="239525" y="1342150"/>
            <a:ext cx="8520602" cy="33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: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50450" y="1399875"/>
            <a:ext cx="75243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models selected for evaluation : Linear Regression, Random Forest, and Support Vector Machine (SVM).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performance of each model was evaluated using RMSE as the metric. The RMSE values obtained were as follows: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RMSE: 692.97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RMSE: 594.56  [ Better Model 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Vector Machine RMSE: 768.41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86" name="Google Shape;186;p27"/>
          <p:cNvSpPr/>
          <p:nvPr/>
        </p:nvSpPr>
        <p:spPr>
          <a:xfrm>
            <a:off x="340922" y="2199000"/>
            <a:ext cx="23436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FRAUD FINDER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89" name="Google Shape;189;p2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318375" y="385675"/>
            <a:ext cx="3153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There are more than 60% of customers who are still using FraudFinder.</a:t>
            </a:r>
            <a:endParaRPr sz="1600"/>
          </a:p>
        </p:txBody>
      </p:sp>
      <p:sp>
        <p:nvSpPr>
          <p:cNvPr descr="Background pointer shape in timeline graphic" id="192" name="Google Shape;192;p27"/>
          <p:cNvSpPr/>
          <p:nvPr/>
        </p:nvSpPr>
        <p:spPr>
          <a:xfrm>
            <a:off x="1817049" y="2199000"/>
            <a:ext cx="27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FRAUD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FINDER 2.0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4" name="Google Shape;194;p2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95" name="Google Shape;195;p2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2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7"/>
          <p:cNvSpPr txBox="1"/>
          <p:nvPr>
            <p:ph idx="4294967295" type="body"/>
          </p:nvPr>
        </p:nvSpPr>
        <p:spPr>
          <a:xfrm>
            <a:off x="620575" y="3757725"/>
            <a:ext cx="3550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There are more than 2900k unique customers who subscribed to fraudfinder 2.0 over time. </a:t>
            </a:r>
            <a:endParaRPr sz="1600"/>
          </a:p>
        </p:txBody>
      </p:sp>
      <p:sp>
        <p:nvSpPr>
          <p:cNvPr descr="Background pointer shape in timeline graphic" id="198" name="Google Shape;198;p27"/>
          <p:cNvSpPr/>
          <p:nvPr/>
        </p:nvSpPr>
        <p:spPr>
          <a:xfrm>
            <a:off x="3471975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Revenue Growth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0" name="Google Shape;200;p2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01" name="Google Shape;201;p2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7"/>
          <p:cNvSpPr txBox="1"/>
          <p:nvPr>
            <p:ph idx="4294967295" type="body"/>
          </p:nvPr>
        </p:nvSpPr>
        <p:spPr>
          <a:xfrm>
            <a:off x="3767750" y="169200"/>
            <a:ext cx="41988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 2012, the revenue further increased to approximately $16.84 million, showing a continued positive trend with an increase of about $1.97 million from 2011.</a:t>
            </a:r>
            <a:endParaRPr sz="1600"/>
          </a:p>
        </p:txBody>
      </p:sp>
      <p:sp>
        <p:nvSpPr>
          <p:cNvPr descr="Background pointer shape in timeline graphic" id="204" name="Google Shape;204;p27"/>
          <p:cNvSpPr/>
          <p:nvPr/>
        </p:nvSpPr>
        <p:spPr>
          <a:xfrm>
            <a:off x="5126902" y="2199000"/>
            <a:ext cx="2754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Customer Acquisition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6" name="Google Shape;206;p2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07" name="Google Shape;207;p2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2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4953375" y="3664625"/>
            <a:ext cx="37059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Customer acquisition remained steady from 2010 to 2013, with around 4158 new customers acquired each year, showcasing consistent product interest and engagement.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r>
              <a:rPr lang="en"/>
              <a:t>: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389650" y="851475"/>
            <a:ext cx="83037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Investment in Customer Service: </a:t>
            </a:r>
            <a:r>
              <a:rPr lang="en" sz="1500"/>
              <a:t>Enhance customer service initiatives to address any issues or concerns identified through the analysis, thereby improving customer satisfaction and loyalty.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Expansion into New Markets: </a:t>
            </a:r>
            <a:r>
              <a:rPr lang="en" sz="1500"/>
              <a:t>Explore opportunities for expansion into new geographic markets or customer segments based on insights into revenue distribution and customer behavior.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Improve Product Offerings:</a:t>
            </a:r>
            <a:r>
              <a:rPr lang="en" sz="1500"/>
              <a:t> Continuously innovate product offerings based on customer feedback and market trends to meet evolving preferences and stay ahead of competitors.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Investment in Technology:</a:t>
            </a:r>
            <a:r>
              <a:rPr lang="en" sz="1500"/>
              <a:t> Invest in technology infrastructure and tools to streamline data collection, analysis, and decision-making processes, enabling faster and more accurate insights.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265500" y="27690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last six months, there has been a notable increase of approximately 13.33% in revenue.</a:t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62" y="158900"/>
            <a:ext cx="4352623" cy="48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https://github.com/Honey-Dandwani/FraudFinder-Case-Study/tree/main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Indf,vmIds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91875" y="326575"/>
            <a:ext cx="69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91875" y="1039100"/>
            <a:ext cx="75243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Overview of FraudFinder</a:t>
            </a:r>
            <a:br>
              <a:rPr b="1" lang="en" sz="1500"/>
            </a:br>
            <a:r>
              <a:rPr lang="en" sz="1500"/>
              <a:t>FraudFinder is a software application designed to help businesses mitigate risks by screening individuals and entities against various risk factors such as previous criminal activity, bankruptcy, and political sensitivity.</a:t>
            </a:r>
            <a:br>
              <a:rPr lang="en" sz="1500"/>
            </a:br>
            <a:r>
              <a:rPr b="1" lang="en" sz="1500"/>
              <a:t>Versions: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FraudFinder</a:t>
            </a:r>
            <a:r>
              <a:rPr lang="en" sz="1500"/>
              <a:t>: Original version with a long presence in the US market.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FraudFinder 2.0</a:t>
            </a:r>
            <a:r>
              <a:rPr lang="en" sz="1500"/>
              <a:t>: Released 5 years ago with an improved interface and additional functionalities.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Business Model:</a:t>
            </a:r>
            <a:br>
              <a:rPr b="1" lang="en" sz="1500"/>
            </a:br>
            <a:r>
              <a:rPr lang="en" sz="1500"/>
              <a:t>Both versions charge an annual subscription fee based on the company's size. For the past three years, a 10% annual price increase has been applied to all customer accounts at renewal.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 of the Study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54525" y="2884025"/>
            <a:ext cx="53310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Questions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54525" y="3572400"/>
            <a:ext cx="82182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well is </a:t>
            </a:r>
            <a:r>
              <a:rPr lang="en" sz="1600"/>
              <a:t>Fraud Finder</a:t>
            </a:r>
            <a:r>
              <a:rPr lang="en" sz="1600"/>
              <a:t> performing in the US market?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Are there areas for improvement in the business model?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454525" y="1304875"/>
            <a:ext cx="53310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 of the Case Study 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454525" y="1798750"/>
            <a:ext cx="8431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 assess the health of the US Fraud Finder business and determine the optimality of the current business model for potential international expansion.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50400" y="209475"/>
            <a:ext cx="6719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Trends Over Time :</a:t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11700" y="1089725"/>
            <a:ext cx="24252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39618" r="18129" t="14806"/>
          <a:stretch/>
        </p:blipFill>
        <p:spPr>
          <a:xfrm>
            <a:off x="150400" y="1089725"/>
            <a:ext cx="4236124" cy="388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650" y="938075"/>
            <a:ext cx="4895349" cy="43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50400" y="209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Growth Over Time :</a:t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38714" r="9025" t="19967"/>
          <a:stretch/>
        </p:blipFill>
        <p:spPr>
          <a:xfrm>
            <a:off x="150400" y="1241125"/>
            <a:ext cx="4148372" cy="39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200" y="894775"/>
            <a:ext cx="5419800" cy="42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34600" y="86600"/>
            <a:ext cx="54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Growth Comparison :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06750" y="979025"/>
            <a:ext cx="4079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311700" y="1089725"/>
            <a:ext cx="30654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 by Product Group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50" y="979025"/>
            <a:ext cx="4858999" cy="40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900" y="979025"/>
            <a:ext cx="4483674" cy="38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&amp; Revenue Distribution by Product :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0" y="1170200"/>
            <a:ext cx="4696125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393" y="1170200"/>
            <a:ext cx="4552609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Retention &amp; Acquisition :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13580" l="38920" r="4665" t="35914"/>
          <a:stretch/>
        </p:blipFill>
        <p:spPr>
          <a:xfrm>
            <a:off x="103900" y="1241125"/>
            <a:ext cx="4052475" cy="39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10822" l="35576" r="22200" t="39349"/>
          <a:stretch/>
        </p:blipFill>
        <p:spPr>
          <a:xfrm>
            <a:off x="4286250" y="1241125"/>
            <a:ext cx="4857748" cy="39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12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Customer Acquisition :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4625" l="0" r="0" t="0"/>
          <a:stretch/>
        </p:blipFill>
        <p:spPr>
          <a:xfrm>
            <a:off x="0" y="952500"/>
            <a:ext cx="4634699" cy="38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12681" l="36907" r="3889" t="37353"/>
          <a:stretch/>
        </p:blipFill>
        <p:spPr>
          <a:xfrm>
            <a:off x="4572000" y="851475"/>
            <a:ext cx="4462899" cy="41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