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1" r:id="rId1"/>
  </p:sldMasterIdLst>
  <p:notesMasterIdLst>
    <p:notesMasterId r:id="rId40"/>
  </p:notesMasterIdLst>
  <p:sldIdLst>
    <p:sldId id="270" r:id="rId2"/>
    <p:sldId id="256" r:id="rId3"/>
    <p:sldId id="257" r:id="rId4"/>
    <p:sldId id="258" r:id="rId5"/>
    <p:sldId id="259" r:id="rId6"/>
    <p:sldId id="260" r:id="rId7"/>
    <p:sldId id="261" r:id="rId8"/>
    <p:sldId id="262" r:id="rId9"/>
    <p:sldId id="263" r:id="rId10"/>
    <p:sldId id="264" r:id="rId11"/>
    <p:sldId id="302" r:id="rId12"/>
    <p:sldId id="280" r:id="rId13"/>
    <p:sldId id="281" r:id="rId14"/>
    <p:sldId id="282" r:id="rId15"/>
    <p:sldId id="301" r:id="rId16"/>
    <p:sldId id="272" r:id="rId17"/>
    <p:sldId id="273" r:id="rId18"/>
    <p:sldId id="274" r:id="rId19"/>
    <p:sldId id="277" r:id="rId20"/>
    <p:sldId id="275" r:id="rId21"/>
    <p:sldId id="276" r:id="rId22"/>
    <p:sldId id="279" r:id="rId23"/>
    <p:sldId id="283" r:id="rId24"/>
    <p:sldId id="284" r:id="rId25"/>
    <p:sldId id="286" r:id="rId26"/>
    <p:sldId id="287" r:id="rId27"/>
    <p:sldId id="288" r:id="rId28"/>
    <p:sldId id="299" r:id="rId29"/>
    <p:sldId id="298" r:id="rId30"/>
    <p:sldId id="297" r:id="rId31"/>
    <p:sldId id="296" r:id="rId32"/>
    <p:sldId id="295" r:id="rId33"/>
    <p:sldId id="294" r:id="rId34"/>
    <p:sldId id="293" r:id="rId35"/>
    <p:sldId id="292" r:id="rId36"/>
    <p:sldId id="291" r:id="rId37"/>
    <p:sldId id="290" r:id="rId38"/>
    <p:sldId id="269" r:id="rId39"/>
  </p:sldIdLst>
  <p:sldSz cx="9144000" cy="5143500" type="screen16x9"/>
  <p:notesSz cx="6858000" cy="9144000"/>
  <p:embeddedFontLst>
    <p:embeddedFont>
      <p:font typeface="Verdana" pitchFamily="34" charset="0"/>
      <p:regular r:id="rId41"/>
      <p:bold r:id="rId42"/>
      <p:italic r:id="rId43"/>
      <p:boldItalic r:id="rId44"/>
    </p:embeddedFont>
    <p:embeddedFont>
      <p:font typeface="Wingdings 2" pitchFamily="18" charset="2"/>
      <p:regular r:id="rId45"/>
    </p:embeddedFont>
    <p:embeddedFont>
      <p:font typeface="PT Sans" charset="0"/>
      <p:regular r:id="rId46"/>
      <p:bold r:id="rId47"/>
      <p:italic r:id="rId48"/>
      <p:boldItalic r:id="rId49"/>
    </p:embeddedFont>
    <p:embeddedFont>
      <p:font typeface="Lobster" charset="0"/>
      <p:regular r:id="rId50"/>
    </p:embeddedFont>
    <p:embeddedFont>
      <p:font typeface="Roboto Condensed Light"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91" autoAdjust="0"/>
    <p:restoredTop sz="94660"/>
  </p:normalViewPr>
  <p:slideViewPr>
    <p:cSldViewPr snapToGrid="0">
      <p:cViewPr varScale="1">
        <p:scale>
          <a:sx n="111" d="100"/>
          <a:sy n="111" d="100"/>
        </p:scale>
        <p:origin x="-773"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13897767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819c9f5d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819c9f5d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
        <p:cNvGrpSpPr/>
        <p:nvPr/>
      </p:nvGrpSpPr>
      <p:grpSpPr>
        <a:xfrm>
          <a:off x="0" y="0"/>
          <a:ext cx="0" cy="0"/>
          <a:chOff x="0" y="0"/>
          <a:chExt cx="0" cy="0"/>
        </a:xfrm>
      </p:grpSpPr>
      <p:sp>
        <p:nvSpPr>
          <p:cNvPr id="2726" name="Google Shape;2726;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7" name="Google Shape;2727;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7"/>
        <p:cNvGrpSpPr/>
        <p:nvPr/>
      </p:nvGrpSpPr>
      <p:grpSpPr>
        <a:xfrm>
          <a:off x="0" y="0"/>
          <a:ext cx="0" cy="0"/>
          <a:chOff x="0" y="0"/>
          <a:chExt cx="0" cy="0"/>
        </a:xfrm>
      </p:grpSpPr>
      <p:sp>
        <p:nvSpPr>
          <p:cNvPr id="2758" name="Google Shape;2758;g12819c9f5d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9" name="Google Shape;2759;g12819c9f5d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4"/>
        <p:cNvGrpSpPr/>
        <p:nvPr/>
      </p:nvGrpSpPr>
      <p:grpSpPr>
        <a:xfrm>
          <a:off x="0" y="0"/>
          <a:ext cx="0" cy="0"/>
          <a:chOff x="0" y="0"/>
          <a:chExt cx="0" cy="0"/>
        </a:xfrm>
      </p:grpSpPr>
      <p:sp>
        <p:nvSpPr>
          <p:cNvPr id="2775" name="Google Shape;2775;g127003f91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6" name="Google Shape;2776;g127003f91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003f91b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003f91b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0"/>
        <p:cNvGrpSpPr/>
        <p:nvPr/>
      </p:nvGrpSpPr>
      <p:grpSpPr>
        <a:xfrm>
          <a:off x="0" y="0"/>
          <a:ext cx="0" cy="0"/>
          <a:chOff x="0" y="0"/>
          <a:chExt cx="0" cy="0"/>
        </a:xfrm>
      </p:grpSpPr>
      <p:sp>
        <p:nvSpPr>
          <p:cNvPr id="2791" name="Google Shape;2791;g127003f91b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2" name="Google Shape;2792;g127003f91b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97764"/>
            <a:ext cx="8183880" cy="3140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400052"/>
            <a:ext cx="5943600" cy="394335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4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9"/>
        <p:cNvGrpSpPr/>
        <p:nvPr/>
      </p:nvGrpSpPr>
      <p:grpSpPr>
        <a:xfrm>
          <a:off x="0" y="0"/>
          <a:ext cx="0" cy="0"/>
          <a:chOff x="0" y="0"/>
          <a:chExt cx="0" cy="0"/>
        </a:xfrm>
      </p:grpSpPr>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30"/>
        <p:cNvGrpSpPr/>
        <p:nvPr/>
      </p:nvGrpSpPr>
      <p:grpSpPr>
        <a:xfrm>
          <a:off x="0" y="0"/>
          <a:ext cx="0" cy="0"/>
          <a:chOff x="0" y="0"/>
          <a:chExt cx="0" cy="0"/>
        </a:xfrm>
      </p:grpSpPr>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8"/>
        <p:cNvGrpSpPr/>
        <p:nvPr/>
      </p:nvGrpSpPr>
      <p:grpSpPr>
        <a:xfrm>
          <a:off x="0" y="0"/>
          <a:ext cx="0" cy="0"/>
          <a:chOff x="0" y="0"/>
          <a:chExt cx="0" cy="0"/>
        </a:xfrm>
      </p:grpSpPr>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57"/>
        <p:cNvGrpSpPr/>
        <p:nvPr/>
      </p:nvGrpSpPr>
      <p:grpSpPr>
        <a:xfrm>
          <a:off x="0" y="0"/>
          <a:ext cx="0" cy="0"/>
          <a:chOff x="0" y="0"/>
          <a:chExt cx="0" cy="0"/>
        </a:xfrm>
      </p:grpSpPr>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78"/>
        <p:cNvGrpSpPr/>
        <p:nvPr/>
      </p:nvGrpSpPr>
      <p:grpSpPr>
        <a:xfrm>
          <a:off x="0" y="0"/>
          <a:ext cx="0" cy="0"/>
          <a:chOff x="0" y="0"/>
          <a:chExt cx="0" cy="0"/>
        </a:xfrm>
      </p:grpSpPr>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397764"/>
            <a:ext cx="8183880" cy="3140964"/>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699CB88-5E1A-4FAC-892A-60949ACB1F6F}" type="datetimeFigureOut">
              <a:rPr lang="en-US" smtClean="0"/>
              <a:pPr/>
              <a:t>6/16/2022</a:t>
            </a:fld>
            <a:endParaRPr lang="en-US"/>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1974DF9-AD47-4691-BA21-BBFCE3637A9A}" type="slidenum">
              <a:rPr kumimoji="0" lang="en-US" smtClean="0"/>
              <a:pPr/>
              <a:t>‹#›</a:t>
            </a:fld>
            <a:endParaRPr kumimoji="0"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builtin.com/data-science/tour-top-10-algorithms-machine-learning-newbies" TargetMode="External"/><Relationship Id="rId2" Type="http://schemas.openxmlformats.org/officeDocument/2006/relationships/hyperlink" Target="https://builtin.com/data-science/supervised-learning-python"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8910F3-426C-E27D-3161-24E399ACA5C2}"/>
              </a:ext>
            </a:extLst>
          </p:cNvPr>
          <p:cNvSpPr txBox="1"/>
          <p:nvPr/>
        </p:nvSpPr>
        <p:spPr>
          <a:xfrm>
            <a:off x="1614489" y="1785937"/>
            <a:ext cx="6565106" cy="461665"/>
          </a:xfrm>
          <a:prstGeom prst="rect">
            <a:avLst/>
          </a:prstGeom>
          <a:noFill/>
        </p:spPr>
        <p:txBody>
          <a:bodyPr wrap="square" rtlCol="0">
            <a:spAutoFit/>
          </a:bodyPr>
          <a:lstStyle/>
          <a:p>
            <a:r>
              <a:rPr lang="en-IN" sz="2400" dirty="0">
                <a:solidFill>
                  <a:schemeClr val="tx1"/>
                </a:solidFill>
              </a:rPr>
              <a:t>Team mentor:    </a:t>
            </a:r>
            <a:r>
              <a:rPr lang="en-IN" sz="2400" dirty="0" err="1">
                <a:solidFill>
                  <a:schemeClr val="tx1"/>
                </a:solidFill>
              </a:rPr>
              <a:t>Mr.Md.Farhatullah</a:t>
            </a:r>
            <a:r>
              <a:rPr lang="en-IN" sz="2400" dirty="0">
                <a:solidFill>
                  <a:schemeClr val="tx1"/>
                </a:solidFill>
              </a:rPr>
              <a:t> </a:t>
            </a:r>
          </a:p>
        </p:txBody>
      </p:sp>
      <p:sp>
        <p:nvSpPr>
          <p:cNvPr id="3" name="TextBox 2">
            <a:extLst>
              <a:ext uri="{FF2B5EF4-FFF2-40B4-BE49-F238E27FC236}">
                <a16:creationId xmlns="" xmlns:a16="http://schemas.microsoft.com/office/drawing/2014/main" id="{796AB75E-8BB8-C0A7-8A42-903D15E2DAB1}"/>
              </a:ext>
            </a:extLst>
          </p:cNvPr>
          <p:cNvSpPr txBox="1"/>
          <p:nvPr/>
        </p:nvSpPr>
        <p:spPr>
          <a:xfrm>
            <a:off x="1614487" y="2607200"/>
            <a:ext cx="6700838" cy="2246769"/>
          </a:xfrm>
          <a:prstGeom prst="rect">
            <a:avLst/>
          </a:prstGeom>
          <a:noFill/>
        </p:spPr>
        <p:txBody>
          <a:bodyPr wrap="square" lIns="91440" tIns="45720" rIns="91440" bIns="45720" rtlCol="0" anchor="t">
            <a:spAutoFit/>
          </a:bodyPr>
          <a:lstStyle/>
          <a:p>
            <a:r>
              <a:rPr lang="en-IN" sz="2000" dirty="0">
                <a:solidFill>
                  <a:schemeClr val="tx1"/>
                </a:solidFill>
              </a:rPr>
              <a:t>Team </a:t>
            </a:r>
            <a:r>
              <a:rPr lang="en-IN" sz="2000" dirty="0" smtClean="0">
                <a:solidFill>
                  <a:schemeClr val="tx1"/>
                </a:solidFill>
              </a:rPr>
              <a:t>members: </a:t>
            </a:r>
            <a:r>
              <a:rPr lang="en-IN" sz="2000" dirty="0" err="1" smtClean="0">
                <a:solidFill>
                  <a:schemeClr val="tx1"/>
                </a:solidFill>
              </a:rPr>
              <a:t>B.Uma</a:t>
            </a:r>
            <a:r>
              <a:rPr lang="en-IN" sz="2000" dirty="0" smtClean="0">
                <a:solidFill>
                  <a:schemeClr val="tx1"/>
                </a:solidFill>
              </a:rPr>
              <a:t> Maheshwari-319136410012</a:t>
            </a:r>
          </a:p>
          <a:p>
            <a:r>
              <a:rPr lang="en-IN" sz="2000" dirty="0" smtClean="0">
                <a:solidFill>
                  <a:schemeClr val="tx1"/>
                </a:solidFill>
              </a:rPr>
              <a:t>                           B.Tejaswini-319136410013</a:t>
            </a:r>
            <a:endParaRPr lang="en-IN" sz="2000" dirty="0">
              <a:solidFill>
                <a:schemeClr val="tx1"/>
              </a:solidFill>
            </a:endParaRPr>
          </a:p>
          <a:p>
            <a:r>
              <a:rPr lang="en-IN" sz="2000" dirty="0">
                <a:solidFill>
                  <a:schemeClr val="tx1"/>
                </a:solidFill>
              </a:rPr>
              <a:t>                           D.charitha-319136410024</a:t>
            </a:r>
            <a:endParaRPr lang="en-US" sz="2000" dirty="0">
              <a:solidFill>
                <a:schemeClr val="tx1"/>
              </a:solidFill>
            </a:endParaRPr>
          </a:p>
          <a:p>
            <a:r>
              <a:rPr lang="en-IN" sz="2000" dirty="0">
                <a:solidFill>
                  <a:schemeClr val="tx1"/>
                </a:solidFill>
              </a:rPr>
              <a:t>                           CH.Tejaswini-319136410028</a:t>
            </a:r>
            <a:endParaRPr lang="en-US" sz="2000" dirty="0">
              <a:solidFill>
                <a:schemeClr val="tx1"/>
              </a:solidFill>
            </a:endParaRPr>
          </a:p>
          <a:p>
            <a:r>
              <a:rPr lang="en-IN" sz="2000" dirty="0">
                <a:solidFill>
                  <a:schemeClr val="tx1"/>
                </a:solidFill>
              </a:rPr>
              <a:t>                           </a:t>
            </a:r>
          </a:p>
          <a:p>
            <a:endParaRPr lang="en-IN" sz="2000" dirty="0">
              <a:solidFill>
                <a:schemeClr val="tx1"/>
              </a:solidFill>
            </a:endParaRPr>
          </a:p>
          <a:p>
            <a:endParaRPr lang="en-IN" sz="2000" dirty="0">
              <a:solidFill>
                <a:schemeClr val="tx1"/>
              </a:solidFill>
            </a:endParaRPr>
          </a:p>
        </p:txBody>
      </p:sp>
      <p:sp>
        <p:nvSpPr>
          <p:cNvPr id="4" name="TextBox 3">
            <a:extLst>
              <a:ext uri="{FF2B5EF4-FFF2-40B4-BE49-F238E27FC236}">
                <a16:creationId xmlns="" xmlns:a16="http://schemas.microsoft.com/office/drawing/2014/main" id="{4C418EEF-925A-1BA2-9753-F5AD3480F902}"/>
              </a:ext>
            </a:extLst>
          </p:cNvPr>
          <p:cNvSpPr txBox="1"/>
          <p:nvPr/>
        </p:nvSpPr>
        <p:spPr>
          <a:xfrm>
            <a:off x="1257569" y="470950"/>
            <a:ext cx="68651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1"/>
                </a:solidFill>
              </a:rPr>
              <a:t>Research cluster : Machine Learning And</a:t>
            </a:r>
          </a:p>
          <a:p>
            <a:r>
              <a:rPr lang="en-US" sz="2400" dirty="0">
                <a:solidFill>
                  <a:schemeClr val="tx1"/>
                </a:solidFill>
              </a:rPr>
              <a:t>                               Data Analytics For The IOT</a:t>
            </a:r>
          </a:p>
        </p:txBody>
      </p:sp>
    </p:spTree>
    <p:extLst>
      <p:ext uri="{BB962C8B-B14F-4D97-AF65-F5344CB8AC3E}">
        <p14:creationId xmlns="" xmlns:p14="http://schemas.microsoft.com/office/powerpoint/2010/main" val="27774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3"/>
        <p:cNvGrpSpPr/>
        <p:nvPr/>
      </p:nvGrpSpPr>
      <p:grpSpPr>
        <a:xfrm>
          <a:off x="0" y="0"/>
          <a:ext cx="0" cy="0"/>
          <a:chOff x="0" y="0"/>
          <a:chExt cx="0" cy="0"/>
        </a:xfrm>
      </p:grpSpPr>
      <p:sp>
        <p:nvSpPr>
          <p:cNvPr id="2794" name="Google Shape;2794;p38"/>
          <p:cNvSpPr txBox="1">
            <a:spLocks noGrp="1"/>
          </p:cNvSpPr>
          <p:nvPr>
            <p:ph type="title"/>
          </p:nvPr>
        </p:nvSpPr>
        <p:spPr>
          <a:xfrm>
            <a:off x="2065500" y="1135200"/>
            <a:ext cx="5013000" cy="18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a:t>UML DIAGRAMS</a:t>
            </a:r>
            <a:endParaRPr sz="5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4" name="TextBox 3"/>
          <p:cNvSpPr txBox="1"/>
          <p:nvPr/>
        </p:nvSpPr>
        <p:spPr>
          <a:xfrm>
            <a:off x="4551374" y="1746298"/>
            <a:ext cx="3850106" cy="307777"/>
          </a:xfrm>
          <a:prstGeom prst="rect">
            <a:avLst/>
          </a:prstGeom>
          <a:noFill/>
        </p:spPr>
        <p:txBody>
          <a:bodyPr wrap="square" rtlCol="0">
            <a:spAutoFit/>
          </a:bodyPr>
          <a:lstStyle/>
          <a:p>
            <a:endParaRPr lang="en-US" dirty="0"/>
          </a:p>
        </p:txBody>
      </p:sp>
      <p:sp>
        <p:nvSpPr>
          <p:cNvPr id="5" name="TextBox 4"/>
          <p:cNvSpPr txBox="1"/>
          <p:nvPr/>
        </p:nvSpPr>
        <p:spPr>
          <a:xfrm>
            <a:off x="4757630" y="1292536"/>
            <a:ext cx="3265715" cy="2893100"/>
          </a:xfrm>
          <a:prstGeom prst="rect">
            <a:avLst/>
          </a:prstGeom>
          <a:noFill/>
        </p:spPr>
        <p:txBody>
          <a:bodyPr wrap="square" rtlCol="0">
            <a:spAutoFit/>
          </a:bodyPr>
          <a:lstStyle/>
          <a:p>
            <a:r>
              <a:rPr lang="en-US" dirty="0" smtClean="0"/>
              <a:t>Class diagrams are the main building blocks of every object-oriented method. The class diagram can be used to show the classes, relationships, interface, association, and collaboration. UML is standardized in class diagrams. Since classes are the building block of an application that is based on OOPs, so as the class diagram has an appropriate structure to represent the classes, inheritance, relationships, and everything that OOPs have in their context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png"/>
          <p:cNvPicPr>
            <a:picLocks noChangeAspect="1"/>
          </p:cNvPicPr>
          <p:nvPr/>
        </p:nvPicPr>
        <p:blipFill>
          <a:blip r:embed="rId2"/>
          <a:stretch>
            <a:fillRect/>
          </a:stretch>
        </p:blipFill>
        <p:spPr>
          <a:xfrm>
            <a:off x="749825" y="1193189"/>
            <a:ext cx="4000500" cy="2674620"/>
          </a:xfrm>
          <a:prstGeom prst="rect">
            <a:avLst/>
          </a:prstGeom>
        </p:spPr>
      </p:pic>
      <p:sp>
        <p:nvSpPr>
          <p:cNvPr id="5" name="Title 1"/>
          <p:cNvSpPr txBox="1">
            <a:spLocks/>
          </p:cNvSpPr>
          <p:nvPr/>
        </p:nvSpPr>
        <p:spPr>
          <a:xfrm>
            <a:off x="713100" y="539400"/>
            <a:ext cx="7717800" cy="5727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kern="1200"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        USE CASE </a:t>
            </a:r>
            <a:r>
              <a:rPr kumimoji="0" lang="en-US" sz="32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DIAGRAM:</a:t>
            </a:r>
            <a:endParaRPr kumimoji="0" lang="en-US" sz="32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6" name="TextBox 5"/>
          <p:cNvSpPr txBox="1"/>
          <p:nvPr/>
        </p:nvSpPr>
        <p:spPr>
          <a:xfrm>
            <a:off x="5342021" y="1753173"/>
            <a:ext cx="3086959" cy="1384995"/>
          </a:xfrm>
          <a:prstGeom prst="rect">
            <a:avLst/>
          </a:prstGeom>
          <a:noFill/>
        </p:spPr>
        <p:txBody>
          <a:bodyPr wrap="square" rtlCol="0">
            <a:spAutoFit/>
          </a:bodyPr>
          <a:lstStyle/>
          <a:p>
            <a:r>
              <a:rPr lang="en-US" dirty="0" smtClean="0"/>
              <a:t>It shows the functionality of a system from the developers </a:t>
            </a:r>
            <a:r>
              <a:rPr lang="en-US" dirty="0" err="1" smtClean="0"/>
              <a:t>perspective.great</a:t>
            </a:r>
            <a:r>
              <a:rPr lang="en-US" dirty="0" smtClean="0"/>
              <a:t> way to communicate complex </a:t>
            </a:r>
            <a:r>
              <a:rPr lang="en-US" dirty="0" err="1" smtClean="0"/>
              <a:t>ideas.usually</a:t>
            </a:r>
            <a:r>
              <a:rPr lang="en-US" dirty="0" smtClean="0"/>
              <a:t> used to current system as well as proposed system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974" y="353770"/>
            <a:ext cx="7717800" cy="572700"/>
          </a:xfrm>
        </p:spPr>
        <p:txBody>
          <a:bodyPr/>
          <a:lstStyle/>
          <a:p>
            <a:r>
              <a:rPr lang="en-US" sz="3200" dirty="0" smtClean="0"/>
              <a:t>STATE CHART DIAGRAM:</a:t>
            </a:r>
            <a:endParaRPr lang="en-US" sz="3200" dirty="0"/>
          </a:p>
        </p:txBody>
      </p:sp>
      <p:pic>
        <p:nvPicPr>
          <p:cNvPr id="7" name="Picture 6" descr="SEQUENCE.drawio.png"/>
          <p:cNvPicPr>
            <a:picLocks noChangeAspect="1"/>
          </p:cNvPicPr>
          <p:nvPr/>
        </p:nvPicPr>
        <p:blipFill>
          <a:blip r:embed="rId2"/>
          <a:stretch>
            <a:fillRect/>
          </a:stretch>
        </p:blipFill>
        <p:spPr>
          <a:xfrm>
            <a:off x="1443790" y="996903"/>
            <a:ext cx="1475069" cy="3251964"/>
          </a:xfrm>
          <a:prstGeom prst="rect">
            <a:avLst/>
          </a:prstGeom>
        </p:spPr>
      </p:pic>
      <p:sp>
        <p:nvSpPr>
          <p:cNvPr id="4" name="TextBox 3"/>
          <p:cNvSpPr txBox="1"/>
          <p:nvPr/>
        </p:nvSpPr>
        <p:spPr>
          <a:xfrm>
            <a:off x="4448247" y="1416289"/>
            <a:ext cx="3850105" cy="2031325"/>
          </a:xfrm>
          <a:prstGeom prst="rect">
            <a:avLst/>
          </a:prstGeom>
          <a:noFill/>
        </p:spPr>
        <p:txBody>
          <a:bodyPr wrap="square" rtlCol="0">
            <a:spAutoFit/>
          </a:bodyPr>
          <a:lstStyle/>
          <a:p>
            <a:r>
              <a:rPr lang="en-US" dirty="0" smtClean="0"/>
              <a:t>State chart </a:t>
            </a:r>
            <a:r>
              <a:rPr lang="en-US" dirty="0" smtClean="0"/>
              <a:t>diagrams provide us an efficient way to model the interactions or communication that occur within the external entities and a system. These diagrams are used to model the event-based system. A state of an object is controlled with the help of an event. </a:t>
            </a:r>
            <a:r>
              <a:rPr lang="en-US" dirty="0" smtClean="0"/>
              <a:t>State chart </a:t>
            </a:r>
            <a:r>
              <a:rPr lang="en-US" dirty="0" smtClean="0"/>
              <a:t>diagrams are used to describe various states of an entity within the application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69" y="360645"/>
            <a:ext cx="7717800" cy="572700"/>
          </a:xfrm>
        </p:spPr>
        <p:txBody>
          <a:bodyPr/>
          <a:lstStyle/>
          <a:p>
            <a:r>
              <a:rPr lang="en-US" sz="2800" dirty="0" smtClean="0"/>
              <a:t>Activity diagram:</a:t>
            </a:r>
            <a:endParaRPr lang="en-US" sz="2800" dirty="0"/>
          </a:p>
        </p:txBody>
      </p:sp>
      <p:pic>
        <p:nvPicPr>
          <p:cNvPr id="5" name="Picture 4" descr="Screenshot (25).png"/>
          <p:cNvPicPr>
            <a:picLocks noChangeAspect="1"/>
          </p:cNvPicPr>
          <p:nvPr/>
        </p:nvPicPr>
        <p:blipFill>
          <a:blip r:embed="rId2"/>
          <a:stretch>
            <a:fillRect/>
          </a:stretch>
        </p:blipFill>
        <p:spPr>
          <a:xfrm>
            <a:off x="958538" y="1002404"/>
            <a:ext cx="2183424" cy="3328966"/>
          </a:xfrm>
          <a:prstGeom prst="rect">
            <a:avLst/>
          </a:prstGeom>
        </p:spPr>
      </p:pic>
      <p:sp>
        <p:nvSpPr>
          <p:cNvPr id="6" name="TextBox 5"/>
          <p:cNvSpPr txBox="1"/>
          <p:nvPr/>
        </p:nvSpPr>
        <p:spPr>
          <a:xfrm>
            <a:off x="3843230" y="1326911"/>
            <a:ext cx="4386370" cy="1815882"/>
          </a:xfrm>
          <a:prstGeom prst="rect">
            <a:avLst/>
          </a:prstGeom>
          <a:noFill/>
        </p:spPr>
        <p:txBody>
          <a:bodyPr wrap="square" rtlCol="0">
            <a:spAutoFit/>
          </a:bodyPr>
          <a:lstStyle/>
          <a:p>
            <a:r>
              <a:rPr lang="en-US" dirty="0" smtClean="0"/>
              <a:t>We use Activity Diagrams to illustrate the flow of control in a system and refer to the steps involved in the execution of a use case. We model sequential and concurrent activities using activity diagrams. So, we basically depict workflows visually using an activity diagram. An activity diagram focuses on condition of flow and the sequence in which it happens.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6" y="488139"/>
            <a:ext cx="5788907" cy="3616349"/>
          </a:xfrm>
        </p:spPr>
        <p:txBody>
          <a:bodyPr/>
          <a:lstStyle/>
          <a:p>
            <a:r>
              <a:rPr lang="en-US" sz="6000" dirty="0" smtClean="0"/>
              <a:t>Algorithm:</a:t>
            </a:r>
            <a:endParaRPr lang="en-US" sz="6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478" y="260791"/>
            <a:ext cx="7095866" cy="646734"/>
          </a:xfrm>
        </p:spPr>
        <p:txBody>
          <a:bodyPr/>
          <a:lstStyle/>
          <a:p>
            <a:r>
              <a:rPr lang="en-US" dirty="0" smtClean="0"/>
              <a:t>Random forest regression:</a:t>
            </a:r>
            <a:endParaRPr lang="en-US" dirty="0"/>
          </a:p>
        </p:txBody>
      </p:sp>
      <p:sp>
        <p:nvSpPr>
          <p:cNvPr id="12" name="TextBox 11"/>
          <p:cNvSpPr txBox="1"/>
          <p:nvPr/>
        </p:nvSpPr>
        <p:spPr>
          <a:xfrm>
            <a:off x="605017" y="866273"/>
            <a:ext cx="8133347" cy="3600986"/>
          </a:xfrm>
          <a:prstGeom prst="rect">
            <a:avLst/>
          </a:prstGeom>
          <a:noFill/>
        </p:spPr>
        <p:txBody>
          <a:bodyPr wrap="square" rtlCol="0">
            <a:spAutoFit/>
          </a:bodyPr>
          <a:lstStyle/>
          <a:p>
            <a:pPr algn="just"/>
            <a:r>
              <a:rPr lang="en-US" sz="1200" dirty="0" smtClean="0">
                <a:solidFill>
                  <a:schemeClr val="tx1"/>
                </a:solidFill>
              </a:rPr>
              <a:t>Random forest is a </a:t>
            </a:r>
            <a:r>
              <a:rPr lang="en-US" sz="1200" dirty="0" smtClean="0">
                <a:solidFill>
                  <a:schemeClr val="tx1"/>
                </a:solidFill>
                <a:hlinkClick r:id="rId2"/>
              </a:rPr>
              <a:t>supervised learning algorithm</a:t>
            </a:r>
            <a:r>
              <a:rPr lang="en-US" sz="1200" dirty="0" smtClean="0">
                <a:solidFill>
                  <a:schemeClr val="tx1"/>
                </a:solidFill>
              </a:rPr>
              <a:t>. The “forest” it builds is an ensemble of decision trees, usually trained with the “bagging” method. The general idea of the </a:t>
            </a:r>
            <a:r>
              <a:rPr lang="en-US" sz="1200" dirty="0" smtClean="0">
                <a:solidFill>
                  <a:schemeClr val="tx1"/>
                </a:solidFill>
                <a:hlinkClick r:id="rId3"/>
              </a:rPr>
              <a:t>bagging method</a:t>
            </a:r>
            <a:r>
              <a:rPr lang="en-US" sz="1200" dirty="0" smtClean="0">
                <a:solidFill>
                  <a:schemeClr val="tx1"/>
                </a:solidFill>
              </a:rPr>
              <a:t> is that a combination of learning models increases the overall result.</a:t>
            </a:r>
          </a:p>
          <a:p>
            <a:r>
              <a:rPr lang="en-US" sz="1200" b="1" dirty="0" smtClean="0">
                <a:solidFill>
                  <a:schemeClr val="tx1"/>
                </a:solidFill>
              </a:rPr>
              <a:t>random </a:t>
            </a:r>
            <a:r>
              <a:rPr lang="en-US" sz="1200" b="1" dirty="0" smtClean="0">
                <a:solidFill>
                  <a:schemeClr val="tx1"/>
                </a:solidFill>
              </a:rPr>
              <a:t>forest builds multiple decision trees and merges them together to get a more accurate and stable prediction.</a:t>
            </a:r>
            <a:endParaRPr lang="en-US" sz="1200" dirty="0" smtClean="0">
              <a:solidFill>
                <a:schemeClr val="tx1"/>
              </a:solidFill>
            </a:endParaRPr>
          </a:p>
          <a:p>
            <a:r>
              <a:rPr lang="en-US" sz="1200" dirty="0" smtClean="0">
                <a:solidFill>
                  <a:schemeClr val="tx1"/>
                </a:solidFill>
              </a:rPr>
              <a:t>One big advantage of random forest is that it can be used for both classification and regression problems, which form the majority of current machine learning systems.</a:t>
            </a:r>
          </a:p>
          <a:p>
            <a:r>
              <a:rPr lang="en-US" sz="1200" dirty="0" smtClean="0">
                <a:solidFill>
                  <a:schemeClr val="tx1"/>
                </a:solidFill>
              </a:rPr>
              <a:t>Let’s look at random forest in classification, since classification is sometimes considered the building block of machine learning. Below you can see how a random forest would look like with two trees:</a:t>
            </a:r>
          </a:p>
          <a:p>
            <a:r>
              <a:rPr lang="en-US" sz="1200" dirty="0" smtClean="0">
                <a:solidFill>
                  <a:schemeClr val="tx1"/>
                </a:solidFill>
              </a:rPr>
              <a:t>Random forest has nearly the same </a:t>
            </a:r>
            <a:r>
              <a:rPr lang="en-US" sz="1200" dirty="0" err="1" smtClean="0">
                <a:solidFill>
                  <a:schemeClr val="tx1"/>
                </a:solidFill>
              </a:rPr>
              <a:t>hyperparameters</a:t>
            </a:r>
            <a:r>
              <a:rPr lang="en-US" sz="1200" dirty="0" smtClean="0">
                <a:solidFill>
                  <a:schemeClr val="tx1"/>
                </a:solidFill>
              </a:rPr>
              <a:t> as a decision tree or a bagging classifier. Fortunately, there’s no need to combine a decision tree with a bagging classifier because you can easily use the classifier-class of random forest. With random forest, you can also deal with regression tasks by using the algorithm’s </a:t>
            </a:r>
            <a:r>
              <a:rPr lang="en-US" sz="1200" dirty="0" err="1" smtClean="0">
                <a:solidFill>
                  <a:schemeClr val="tx1"/>
                </a:solidFill>
              </a:rPr>
              <a:t>regressor</a:t>
            </a:r>
            <a:r>
              <a:rPr lang="en-US" sz="1200" dirty="0" smtClean="0">
                <a:solidFill>
                  <a:schemeClr val="tx1"/>
                </a:solidFill>
              </a:rPr>
              <a:t>.</a:t>
            </a:r>
          </a:p>
          <a:p>
            <a:r>
              <a:rPr lang="en-US" sz="1200" dirty="0" smtClean="0">
                <a:solidFill>
                  <a:schemeClr val="tx1"/>
                </a:solidFill>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p>
          <a:p>
            <a:r>
              <a:rPr lang="en-US" sz="1200" dirty="0" smtClean="0">
                <a:solidFill>
                  <a:schemeClr val="tx1"/>
                </a:solidFill>
              </a:rPr>
              <a:t>Therefore, in random forest, only a random subset of the features is taken into consideration by the algorithm for splitting a node. You can even make trees more random by additionally using random thresholds for each feature rather than searching for the best possible thresholds (like a normal decision tree does).</a:t>
            </a:r>
          </a:p>
          <a:p>
            <a:endParaRPr lang="en-US" sz="12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andom forest.png"/>
          <p:cNvPicPr>
            <a:picLocks noChangeAspect="1"/>
          </p:cNvPicPr>
          <p:nvPr/>
        </p:nvPicPr>
        <p:blipFill>
          <a:blip r:embed="rId2"/>
          <a:stretch>
            <a:fillRect/>
          </a:stretch>
        </p:blipFill>
        <p:spPr>
          <a:xfrm>
            <a:off x="1155032" y="536264"/>
            <a:ext cx="6490177" cy="38226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378136"/>
            <a:ext cx="7482124" cy="529390"/>
          </a:xfrm>
        </p:spPr>
        <p:txBody>
          <a:bodyPr/>
          <a:lstStyle/>
          <a:p>
            <a:r>
              <a:rPr lang="en-US" dirty="0" smtClean="0"/>
              <a:t>Execution demo:</a:t>
            </a:r>
            <a:endParaRPr lang="en-US" dirty="0"/>
          </a:p>
        </p:txBody>
      </p:sp>
      <p:sp>
        <p:nvSpPr>
          <p:cNvPr id="4" name="TextBox 3"/>
          <p:cNvSpPr txBox="1"/>
          <p:nvPr/>
        </p:nvSpPr>
        <p:spPr>
          <a:xfrm>
            <a:off x="536264" y="962315"/>
            <a:ext cx="7961467" cy="3785652"/>
          </a:xfrm>
          <a:prstGeom prst="rect">
            <a:avLst/>
          </a:prstGeom>
          <a:noFill/>
        </p:spPr>
        <p:txBody>
          <a:bodyPr wrap="square" rtlCol="0">
            <a:spAutoFit/>
          </a:bodyPr>
          <a:lstStyle/>
          <a:p>
            <a:r>
              <a:rPr lang="en-US" sz="2000" dirty="0" smtClean="0">
                <a:solidFill>
                  <a:schemeClr val="tx1"/>
                </a:solidFill>
              </a:rPr>
              <a:t>1.We </a:t>
            </a:r>
            <a:r>
              <a:rPr lang="en-US" sz="2000" dirty="0" smtClean="0">
                <a:solidFill>
                  <a:schemeClr val="tx1"/>
                </a:solidFill>
              </a:rPr>
              <a:t>have used student grade prediction Data Set, downloaded from a website called </a:t>
            </a:r>
            <a:r>
              <a:rPr lang="en-US" sz="2000" dirty="0" err="1" smtClean="0">
                <a:solidFill>
                  <a:schemeClr val="tx1"/>
                </a:solidFill>
              </a:rPr>
              <a:t>Kaggle</a:t>
            </a:r>
            <a:r>
              <a:rPr lang="en-US" sz="2000" dirty="0" smtClean="0">
                <a:solidFill>
                  <a:schemeClr val="tx1"/>
                </a:solidFill>
              </a:rPr>
              <a:t> which has different attributes.</a:t>
            </a:r>
          </a:p>
          <a:p>
            <a:endParaRPr lang="en-US" sz="2000" dirty="0" smtClean="0">
              <a:solidFill>
                <a:schemeClr val="tx1"/>
              </a:solidFill>
            </a:endParaRPr>
          </a:p>
          <a:p>
            <a:r>
              <a:rPr lang="en-US" sz="2000" dirty="0" smtClean="0">
                <a:solidFill>
                  <a:schemeClr val="tx1"/>
                </a:solidFill>
              </a:rPr>
              <a:t>2. We imported all the necessary libraries in python like Pandas, </a:t>
            </a:r>
            <a:r>
              <a:rPr lang="en-US" sz="2000" dirty="0" err="1" smtClean="0">
                <a:solidFill>
                  <a:schemeClr val="tx1"/>
                </a:solidFill>
              </a:rPr>
              <a:t>NumPy</a:t>
            </a:r>
            <a:r>
              <a:rPr lang="en-US" sz="2000" dirty="0" smtClean="0">
                <a:solidFill>
                  <a:schemeClr val="tx1"/>
                </a:solidFill>
              </a:rPr>
              <a:t>, </a:t>
            </a:r>
            <a:r>
              <a:rPr lang="en-US" sz="2000" dirty="0" err="1" smtClean="0">
                <a:solidFill>
                  <a:schemeClr val="tx1"/>
                </a:solidFill>
              </a:rPr>
              <a:t>Sklearn</a:t>
            </a:r>
            <a:r>
              <a:rPr lang="en-US" sz="2000" dirty="0" smtClean="0">
                <a:solidFill>
                  <a:schemeClr val="tx1"/>
                </a:solidFill>
              </a:rPr>
              <a:t> </a:t>
            </a:r>
            <a:r>
              <a:rPr lang="en-US" sz="2000" dirty="0" smtClean="0">
                <a:solidFill>
                  <a:schemeClr val="tx1"/>
                </a:solidFill>
              </a:rPr>
              <a:t>, </a:t>
            </a:r>
            <a:r>
              <a:rPr lang="en-US" sz="2000" dirty="0" err="1" smtClean="0">
                <a:solidFill>
                  <a:schemeClr val="tx1"/>
                </a:solidFill>
              </a:rPr>
              <a:t>Matplotlib</a:t>
            </a:r>
            <a:r>
              <a:rPr lang="en-US" sz="2000" dirty="0" smtClean="0">
                <a:solidFill>
                  <a:schemeClr val="tx1"/>
                </a:solidFill>
              </a:rPr>
              <a:t>, </a:t>
            </a:r>
            <a:r>
              <a:rPr lang="en-US" sz="2000" dirty="0" err="1" smtClean="0">
                <a:solidFill>
                  <a:schemeClr val="tx1"/>
                </a:solidFill>
              </a:rPr>
              <a:t>seaborn</a:t>
            </a:r>
            <a:r>
              <a:rPr lang="en-US" sz="2000" dirty="0" smtClean="0">
                <a:solidFill>
                  <a:schemeClr val="tx1"/>
                </a:solidFill>
              </a:rPr>
              <a:t>.</a:t>
            </a:r>
          </a:p>
          <a:p>
            <a:endParaRPr lang="en-US" sz="2000" dirty="0" smtClean="0">
              <a:solidFill>
                <a:schemeClr val="tx1"/>
              </a:solidFill>
            </a:endParaRPr>
          </a:p>
          <a:p>
            <a:r>
              <a:rPr lang="en-US" sz="2000" dirty="0" smtClean="0">
                <a:solidFill>
                  <a:schemeClr val="tx1"/>
                </a:solidFill>
              </a:rPr>
              <a:t>3. We worked on our dataset by finding the null values and performed the cleaning.</a:t>
            </a:r>
          </a:p>
          <a:p>
            <a:endParaRPr lang="en-US" sz="2000" dirty="0" smtClean="0">
              <a:solidFill>
                <a:schemeClr val="tx1"/>
              </a:solidFill>
            </a:endParaRPr>
          </a:p>
          <a:p>
            <a:r>
              <a:rPr lang="en-US" sz="2000" dirty="0" smtClean="0">
                <a:solidFill>
                  <a:schemeClr val="tx1"/>
                </a:solidFill>
              </a:rPr>
              <a:t>4.Then as part of data pre-processing we performed feature correlation by which we reduced the no .of features.</a:t>
            </a:r>
          </a:p>
          <a:p>
            <a:endParaRPr lang="en-US" sz="2000" dirty="0" smtClean="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654" y="715019"/>
            <a:ext cx="6552054" cy="3170099"/>
          </a:xfrm>
          <a:prstGeom prst="rect">
            <a:avLst/>
          </a:prstGeom>
        </p:spPr>
        <p:txBody>
          <a:bodyPr wrap="square">
            <a:spAutoFit/>
          </a:bodyPr>
          <a:lstStyle/>
          <a:p>
            <a:r>
              <a:rPr lang="en-US" sz="2000" dirty="0" smtClean="0">
                <a:solidFill>
                  <a:schemeClr val="tx1"/>
                </a:solidFill>
              </a:rPr>
              <a:t>5.After feature scaling, we divide the data into   training set and testing data.</a:t>
            </a:r>
          </a:p>
          <a:p>
            <a:endParaRPr lang="en-US" sz="2000" dirty="0" smtClean="0">
              <a:solidFill>
                <a:schemeClr val="tx1"/>
              </a:solidFill>
            </a:endParaRPr>
          </a:p>
          <a:p>
            <a:r>
              <a:rPr lang="en-US" sz="2000" dirty="0" smtClean="0">
                <a:solidFill>
                  <a:schemeClr val="tx1"/>
                </a:solidFill>
              </a:rPr>
              <a:t>6. Now we applied particular algorithms to train the data.</a:t>
            </a:r>
          </a:p>
          <a:p>
            <a:endParaRPr lang="en-US" sz="2000" dirty="0" smtClean="0">
              <a:solidFill>
                <a:schemeClr val="tx1"/>
              </a:solidFill>
            </a:endParaRPr>
          </a:p>
          <a:p>
            <a:r>
              <a:rPr lang="en-US" sz="2000" dirty="0" smtClean="0">
                <a:solidFill>
                  <a:schemeClr val="tx1"/>
                </a:solidFill>
              </a:rPr>
              <a:t>7.After training we found the accuracy using confusion matrix and build the model with the high accuracy </a:t>
            </a:r>
          </a:p>
          <a:p>
            <a:r>
              <a:rPr lang="en-US" sz="2000" dirty="0" smtClean="0">
                <a:solidFill>
                  <a:schemeClr val="tx1"/>
                </a:solidFill>
              </a:rPr>
              <a:t>algorithm(which we got for random forest).</a:t>
            </a:r>
          </a:p>
          <a:p>
            <a:endParaRPr lang="en-US" sz="2000" dirty="0" smtClean="0">
              <a:solidFill>
                <a:schemeClr val="tx1"/>
              </a:solidFill>
            </a:endParaRPr>
          </a:p>
          <a:p>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grpSp>
        <p:nvGrpSpPr>
          <p:cNvPr id="2653" name="Google Shape;2653;p30"/>
          <p:cNvGrpSpPr/>
          <p:nvPr/>
        </p:nvGrpSpPr>
        <p:grpSpPr>
          <a:xfrm rot="10800000">
            <a:off x="2130739" y="4336003"/>
            <a:ext cx="883262" cy="242091"/>
            <a:chOff x="2300350" y="2601250"/>
            <a:chExt cx="2275275" cy="623625"/>
          </a:xfrm>
        </p:grpSpPr>
        <p:sp>
          <p:nvSpPr>
            <p:cNvPr id="2654" name="Google Shape;2654;p3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0"/>
          <p:cNvGrpSpPr/>
          <p:nvPr/>
        </p:nvGrpSpPr>
        <p:grpSpPr>
          <a:xfrm rot="-5400000" flipH="1">
            <a:off x="3660496" y="4881980"/>
            <a:ext cx="1823016" cy="296643"/>
            <a:chOff x="7857346" y="3902355"/>
            <a:chExt cx="1823016" cy="296643"/>
          </a:xfrm>
        </p:grpSpPr>
        <p:sp>
          <p:nvSpPr>
            <p:cNvPr id="2661" name="Google Shape;2661;p3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30"/>
          <p:cNvGrpSpPr/>
          <p:nvPr/>
        </p:nvGrpSpPr>
        <p:grpSpPr>
          <a:xfrm rot="5400000">
            <a:off x="2421400" y="552075"/>
            <a:ext cx="98902" cy="553090"/>
            <a:chOff x="4898850" y="4820550"/>
            <a:chExt cx="98902" cy="553090"/>
          </a:xfrm>
        </p:grpSpPr>
        <p:sp>
          <p:nvSpPr>
            <p:cNvPr id="2668" name="Google Shape;2668;p3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 name="Google Shape;2673;p30"/>
          <p:cNvGrpSpPr/>
          <p:nvPr/>
        </p:nvGrpSpPr>
        <p:grpSpPr>
          <a:xfrm>
            <a:off x="4505167" y="564628"/>
            <a:ext cx="1105976" cy="133969"/>
            <a:chOff x="8183182" y="663852"/>
            <a:chExt cx="1475028" cy="178673"/>
          </a:xfrm>
        </p:grpSpPr>
        <p:grpSp>
          <p:nvGrpSpPr>
            <p:cNvPr id="2674" name="Google Shape;2674;p30"/>
            <p:cNvGrpSpPr/>
            <p:nvPr/>
          </p:nvGrpSpPr>
          <p:grpSpPr>
            <a:xfrm>
              <a:off x="8183182" y="774425"/>
              <a:ext cx="1178025" cy="68100"/>
              <a:chOff x="2024450" y="204150"/>
              <a:chExt cx="1178025" cy="68100"/>
            </a:xfrm>
          </p:grpSpPr>
          <p:sp>
            <p:nvSpPr>
              <p:cNvPr id="2675" name="Google Shape;2675;p3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5" name="Google Shape;2685;p30"/>
            <p:cNvGrpSpPr/>
            <p:nvPr/>
          </p:nvGrpSpPr>
          <p:grpSpPr>
            <a:xfrm>
              <a:off x="8480185" y="663852"/>
              <a:ext cx="1178025" cy="68100"/>
              <a:chOff x="2024450" y="204150"/>
              <a:chExt cx="1178025" cy="68100"/>
            </a:xfrm>
          </p:grpSpPr>
          <p:sp>
            <p:nvSpPr>
              <p:cNvPr id="2686" name="Google Shape;2686;p3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6" name="Google Shape;2696;p30"/>
          <p:cNvGrpSpPr/>
          <p:nvPr/>
        </p:nvGrpSpPr>
        <p:grpSpPr>
          <a:xfrm>
            <a:off x="5447301" y="4536119"/>
            <a:ext cx="1252897" cy="51000"/>
            <a:chOff x="2915381" y="4104819"/>
            <a:chExt cx="1252897" cy="51000"/>
          </a:xfrm>
        </p:grpSpPr>
        <p:sp>
          <p:nvSpPr>
            <p:cNvPr id="2697" name="Google Shape;2697;p3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1" name="Google Shape;2711;p30"/>
          <p:cNvSpPr txBox="1">
            <a:spLocks noGrp="1"/>
          </p:cNvSpPr>
          <p:nvPr>
            <p:ph type="ctrTitle"/>
          </p:nvPr>
        </p:nvSpPr>
        <p:spPr>
          <a:xfrm>
            <a:off x="488140" y="660018"/>
            <a:ext cx="8339602" cy="3038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2"/>
                </a:solidFill>
              </a:rPr>
              <a:t>STUDENT </a:t>
            </a:r>
            <a:r>
              <a:rPr lang="en" sz="4000" dirty="0" smtClean="0">
                <a:solidFill>
                  <a:schemeClr val="accent2"/>
                </a:solidFill>
              </a:rPr>
              <a:t>GRADE</a:t>
            </a:r>
            <a:br>
              <a:rPr lang="en" sz="4000" dirty="0" smtClean="0">
                <a:solidFill>
                  <a:schemeClr val="accent2"/>
                </a:solidFill>
              </a:rPr>
            </a:br>
            <a:r>
              <a:rPr lang="en" sz="4000" dirty="0" smtClean="0">
                <a:solidFill>
                  <a:schemeClr val="accent2"/>
                </a:solidFill>
              </a:rPr>
              <a:t>      </a:t>
            </a:r>
            <a:r>
              <a:rPr lang="en" sz="2800" dirty="0" smtClean="0">
                <a:solidFill>
                  <a:schemeClr val="accent2"/>
                </a:solidFill>
              </a:rPr>
              <a:t>ANALYSIS</a:t>
            </a:r>
            <a:r>
              <a:rPr lang="en" sz="4000" dirty="0" smtClean="0">
                <a:solidFill>
                  <a:schemeClr val="accent2"/>
                </a:solidFill>
              </a:rPr>
              <a:t> &amp; </a:t>
            </a:r>
            <a:r>
              <a:rPr lang="en" sz="2800" dirty="0">
                <a:solidFill>
                  <a:schemeClr val="accent2"/>
                </a:solidFill>
              </a:rPr>
              <a:t>PREDICTION</a:t>
            </a:r>
            <a:endParaRPr sz="2800">
              <a:solidFill>
                <a:schemeClr val="accent2"/>
              </a:solidFill>
            </a:endParaRPr>
          </a:p>
          <a:p>
            <a:pPr marL="0" lvl="0" indent="0" algn="l" rtl="0">
              <a:spcBef>
                <a:spcPts val="0"/>
              </a:spcBef>
              <a:spcAft>
                <a:spcPts val="0"/>
              </a:spcAft>
              <a:buNone/>
            </a:pPr>
            <a:r>
              <a:rPr lang="en" sz="3200" dirty="0" smtClean="0"/>
              <a:t/>
            </a:r>
            <a:br>
              <a:rPr lang="en" sz="3200" dirty="0" smtClean="0"/>
            </a:br>
            <a:r>
              <a:rPr lang="en" sz="3200" dirty="0" smtClean="0"/>
              <a:t>USING  MACHINE  </a:t>
            </a:r>
            <a:r>
              <a:rPr lang="en" sz="3200" dirty="0"/>
              <a:t>LEARNING</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230657" y="419386"/>
            <a:ext cx="7124917" cy="363760"/>
          </a:xfrm>
          <a:solidFill>
            <a:schemeClr val="bg1"/>
          </a:solidFill>
        </p:spPr>
        <p:txBody>
          <a:bodyPr>
            <a:normAutofit fontScale="90000"/>
          </a:bodyPr>
          <a:lstStyle/>
          <a:p>
            <a:r>
              <a:rPr lang="en-I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 REQUIREMENT SPECIFICATION</a:t>
            </a:r>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nvGraphicFramePr>
        <p:xfrm>
          <a:off x="1256147" y="882036"/>
          <a:ext cx="7012745" cy="3506488"/>
        </p:xfrm>
        <a:graphic>
          <a:graphicData uri="http://schemas.openxmlformats.org/drawingml/2006/table">
            <a:tbl>
              <a:tblPr firstRow="1" bandRow="1">
                <a:tableStyleId>{5C22544A-7EE6-4342-B048-85BDC9FD1C3A}</a:tableStyleId>
              </a:tblPr>
              <a:tblGrid>
                <a:gridCol w="1402549"/>
                <a:gridCol w="1402549"/>
                <a:gridCol w="1402549"/>
                <a:gridCol w="1402549"/>
                <a:gridCol w="1402549"/>
              </a:tblGrid>
              <a:tr h="372733">
                <a:tc>
                  <a:txBody>
                    <a:bodyPr/>
                    <a:lstStyle/>
                    <a:p>
                      <a:r>
                        <a:rPr lang="en-IN" sz="1000" dirty="0"/>
                        <a:t>S.NO</a:t>
                      </a:r>
                      <a:endParaRPr lang="en-US" sz="1000" dirty="0"/>
                    </a:p>
                  </a:txBody>
                  <a:tcPr/>
                </a:tc>
                <a:tc>
                  <a:txBody>
                    <a:bodyPr/>
                    <a:lstStyle/>
                    <a:p>
                      <a:r>
                        <a:rPr lang="en-IN" sz="1000" dirty="0"/>
                        <a:t>REQUIREMENTS</a:t>
                      </a:r>
                      <a:endParaRPr lang="en-US" sz="1000" dirty="0"/>
                    </a:p>
                  </a:txBody>
                  <a:tcPr/>
                </a:tc>
                <a:tc>
                  <a:txBody>
                    <a:bodyPr/>
                    <a:lstStyle/>
                    <a:p>
                      <a:r>
                        <a:rPr lang="en-IN" sz="1000" dirty="0"/>
                        <a:t>REQUIREMENT NO.</a:t>
                      </a:r>
                      <a:endParaRPr lang="en-US" sz="1000" dirty="0"/>
                    </a:p>
                  </a:txBody>
                  <a:tcPr/>
                </a:tc>
                <a:tc>
                  <a:txBody>
                    <a:bodyPr/>
                    <a:lstStyle/>
                    <a:p>
                      <a:r>
                        <a:rPr lang="en-IN" sz="1000" dirty="0"/>
                        <a:t>ESSENTIAL/DESIRABLE</a:t>
                      </a:r>
                      <a:endParaRPr lang="en-US" sz="1000" dirty="0"/>
                    </a:p>
                  </a:txBody>
                  <a:tcPr/>
                </a:tc>
                <a:tc>
                  <a:txBody>
                    <a:bodyPr/>
                    <a:lstStyle/>
                    <a:p>
                      <a:r>
                        <a:rPr lang="en-IN" sz="1000" dirty="0"/>
                        <a:t>DESCRIPTION</a:t>
                      </a:r>
                      <a:endParaRPr lang="en-US" sz="1000" dirty="0"/>
                    </a:p>
                  </a:txBody>
                  <a:tcPr/>
                </a:tc>
              </a:tr>
              <a:tr h="430076">
                <a:tc>
                  <a:txBody>
                    <a:bodyPr/>
                    <a:lstStyle/>
                    <a:p>
                      <a:r>
                        <a:rPr lang="en-IN" sz="1200" dirty="0"/>
                        <a:t>1.</a:t>
                      </a:r>
                      <a:endParaRPr lang="en-US" sz="1200" dirty="0"/>
                    </a:p>
                  </a:txBody>
                  <a:tcPr/>
                </a:tc>
                <a:tc>
                  <a:txBody>
                    <a:bodyPr/>
                    <a:lstStyle/>
                    <a:p>
                      <a:r>
                        <a:rPr lang="en-IN" sz="1000" dirty="0"/>
                        <a:t>Loading of data set</a:t>
                      </a:r>
                      <a:endParaRPr lang="en-US" sz="1000" dirty="0"/>
                    </a:p>
                  </a:txBody>
                  <a:tcPr/>
                </a:tc>
                <a:tc>
                  <a:txBody>
                    <a:bodyPr/>
                    <a:lstStyle/>
                    <a:p>
                      <a:r>
                        <a:rPr lang="en-IN" sz="1200" dirty="0"/>
                        <a:t>RS2</a:t>
                      </a:r>
                      <a:endParaRPr lang="en-US" sz="1200" dirty="0"/>
                    </a:p>
                  </a:txBody>
                  <a:tcPr/>
                </a:tc>
                <a:tc>
                  <a:txBody>
                    <a:bodyPr/>
                    <a:lstStyle/>
                    <a:p>
                      <a:r>
                        <a:rPr lang="en-IN" sz="1200" dirty="0"/>
                        <a:t>Essential</a:t>
                      </a:r>
                      <a:endParaRPr lang="en-US" sz="1200" dirty="0"/>
                    </a:p>
                  </a:txBody>
                  <a:tcPr/>
                </a:tc>
                <a:tc>
                  <a:txBody>
                    <a:bodyPr/>
                    <a:lstStyle/>
                    <a:p>
                      <a:r>
                        <a:rPr lang="en-IN" sz="800" dirty="0"/>
                        <a:t>Data</a:t>
                      </a:r>
                      <a:r>
                        <a:rPr lang="en-IN" sz="800" baseline="0" dirty="0"/>
                        <a:t> set should be loaded without any errors</a:t>
                      </a:r>
                      <a:endParaRPr lang="en-US" sz="800" dirty="0"/>
                    </a:p>
                  </a:txBody>
                  <a:tcPr/>
                </a:tc>
              </a:tr>
              <a:tr h="315389">
                <a:tc>
                  <a:txBody>
                    <a:bodyPr/>
                    <a:lstStyle/>
                    <a:p>
                      <a:r>
                        <a:rPr lang="en-IN" sz="1200" dirty="0"/>
                        <a:t>2.</a:t>
                      </a:r>
                      <a:endParaRPr lang="en-US" sz="1200" dirty="0"/>
                    </a:p>
                  </a:txBody>
                  <a:tcPr/>
                </a:tc>
                <a:tc>
                  <a:txBody>
                    <a:bodyPr/>
                    <a:lstStyle/>
                    <a:p>
                      <a:r>
                        <a:rPr lang="en-IN" sz="1000" dirty="0"/>
                        <a:t>Data Cleaning</a:t>
                      </a:r>
                      <a:endParaRPr lang="en-US" sz="1000" dirty="0"/>
                    </a:p>
                  </a:txBody>
                  <a:tcPr/>
                </a:tc>
                <a:tc>
                  <a:txBody>
                    <a:bodyPr/>
                    <a:lstStyle/>
                    <a:p>
                      <a:r>
                        <a:rPr lang="en-IN" sz="1200" dirty="0"/>
                        <a:t>RS3</a:t>
                      </a:r>
                      <a:endParaRPr lang="en-US" sz="1200" dirty="0"/>
                    </a:p>
                  </a:txBody>
                  <a:tcPr/>
                </a:tc>
                <a:tc>
                  <a:txBody>
                    <a:bodyPr/>
                    <a:lstStyle/>
                    <a:p>
                      <a:r>
                        <a:rPr lang="en-IN" sz="1200" dirty="0"/>
                        <a:t>Essential</a:t>
                      </a:r>
                      <a:endParaRPr lang="en-US" sz="1200" dirty="0"/>
                    </a:p>
                  </a:txBody>
                  <a:tcPr/>
                </a:tc>
                <a:tc>
                  <a:txBody>
                    <a:bodyPr/>
                    <a:lstStyle/>
                    <a:p>
                      <a:r>
                        <a:rPr lang="en-IN" sz="800" dirty="0"/>
                        <a:t>Data Should be cleaned</a:t>
                      </a:r>
                      <a:r>
                        <a:rPr lang="en-IN" sz="800" baseline="0" dirty="0"/>
                        <a:t> properly</a:t>
                      </a:r>
                      <a:endParaRPr lang="en-US" sz="800" dirty="0"/>
                    </a:p>
                  </a:txBody>
                  <a:tcPr/>
                </a:tc>
              </a:tr>
              <a:tr h="430076">
                <a:tc>
                  <a:txBody>
                    <a:bodyPr/>
                    <a:lstStyle/>
                    <a:p>
                      <a:r>
                        <a:rPr lang="en-IN" sz="1200" dirty="0"/>
                        <a:t>3. </a:t>
                      </a:r>
                      <a:endParaRPr lang="en-US" sz="1200" dirty="0"/>
                    </a:p>
                  </a:txBody>
                  <a:tcPr/>
                </a:tc>
                <a:tc>
                  <a:txBody>
                    <a:bodyPr/>
                    <a:lstStyle/>
                    <a:p>
                      <a:r>
                        <a:rPr lang="en-IN" sz="1000" dirty="0"/>
                        <a:t>Feature Selection</a:t>
                      </a:r>
                      <a:endParaRPr lang="en-US" sz="1000" dirty="0"/>
                    </a:p>
                  </a:txBody>
                  <a:tcPr/>
                </a:tc>
                <a:tc>
                  <a:txBody>
                    <a:bodyPr/>
                    <a:lstStyle/>
                    <a:p>
                      <a:r>
                        <a:rPr lang="en-IN" sz="1200" dirty="0"/>
                        <a:t>RS4</a:t>
                      </a:r>
                      <a:endParaRPr lang="en-US" sz="1200" dirty="0"/>
                    </a:p>
                  </a:txBody>
                  <a:tcPr/>
                </a:tc>
                <a:tc>
                  <a:txBody>
                    <a:bodyPr/>
                    <a:lstStyle/>
                    <a:p>
                      <a:r>
                        <a:rPr lang="en-IN" sz="1200" dirty="0"/>
                        <a:t>Essential</a:t>
                      </a:r>
                      <a:endParaRPr lang="en-US" sz="1200" dirty="0"/>
                    </a:p>
                  </a:txBody>
                  <a:tcPr/>
                </a:tc>
                <a:tc>
                  <a:txBody>
                    <a:bodyPr/>
                    <a:lstStyle/>
                    <a:p>
                      <a:r>
                        <a:rPr lang="en-IN" sz="800" dirty="0"/>
                        <a:t>Feature Selection is performed using heat map</a:t>
                      </a:r>
                      <a:endParaRPr lang="en-US" sz="800" dirty="0"/>
                    </a:p>
                  </a:txBody>
                  <a:tcPr/>
                </a:tc>
              </a:tr>
              <a:tr h="570751">
                <a:tc>
                  <a:txBody>
                    <a:bodyPr/>
                    <a:lstStyle/>
                    <a:p>
                      <a:r>
                        <a:rPr lang="en-IN" sz="1200" dirty="0"/>
                        <a:t>4.</a:t>
                      </a:r>
                      <a:endParaRPr lang="en-US" sz="1200" dirty="0"/>
                    </a:p>
                  </a:txBody>
                  <a:tcPr/>
                </a:tc>
                <a:tc>
                  <a:txBody>
                    <a:bodyPr/>
                    <a:lstStyle/>
                    <a:p>
                      <a:r>
                        <a:rPr lang="en-IN" sz="1000" dirty="0"/>
                        <a:t>Splitting of Data set into train and test data</a:t>
                      </a:r>
                      <a:endParaRPr lang="en-US" sz="1000" dirty="0"/>
                    </a:p>
                  </a:txBody>
                  <a:tcPr/>
                </a:tc>
                <a:tc>
                  <a:txBody>
                    <a:bodyPr/>
                    <a:lstStyle/>
                    <a:p>
                      <a:r>
                        <a:rPr lang="en-IN" sz="1200" dirty="0"/>
                        <a:t>RS5</a:t>
                      </a:r>
                      <a:endParaRPr lang="en-US" sz="1200" dirty="0"/>
                    </a:p>
                  </a:txBody>
                  <a:tcPr/>
                </a:tc>
                <a:tc>
                  <a:txBody>
                    <a:bodyPr/>
                    <a:lstStyle/>
                    <a:p>
                      <a:r>
                        <a:rPr lang="en-IN" sz="1200" dirty="0"/>
                        <a:t>Essential</a:t>
                      </a:r>
                      <a:endParaRPr lang="en-US" sz="1200" dirty="0"/>
                    </a:p>
                  </a:txBody>
                  <a:tcPr/>
                </a:tc>
                <a:tc>
                  <a:txBody>
                    <a:bodyPr/>
                    <a:lstStyle/>
                    <a:p>
                      <a:r>
                        <a:rPr lang="en-IN" sz="800" dirty="0"/>
                        <a:t>According</a:t>
                      </a:r>
                      <a:r>
                        <a:rPr lang="en-IN" sz="800" baseline="0" dirty="0"/>
                        <a:t> to the given ratio the data set should be split into train and test data</a:t>
                      </a:r>
                      <a:endParaRPr lang="en-US" sz="800" dirty="0"/>
                    </a:p>
                  </a:txBody>
                  <a:tcPr/>
                </a:tc>
              </a:tr>
              <a:tr h="946168">
                <a:tc>
                  <a:txBody>
                    <a:bodyPr/>
                    <a:lstStyle/>
                    <a:p>
                      <a:r>
                        <a:rPr lang="en-IN" sz="1200" dirty="0"/>
                        <a:t>5.</a:t>
                      </a:r>
                      <a:endParaRPr lang="en-US" sz="1200" dirty="0"/>
                    </a:p>
                  </a:txBody>
                  <a:tcPr/>
                </a:tc>
                <a:tc>
                  <a:txBody>
                    <a:bodyPr/>
                    <a:lstStyle/>
                    <a:p>
                      <a:r>
                        <a:rPr lang="en-IN" sz="1000" baseline="0" dirty="0" smtClean="0"/>
                        <a:t> Random forest algorithms </a:t>
                      </a:r>
                      <a:r>
                        <a:rPr lang="en-IN" sz="1000" baseline="0" dirty="0"/>
                        <a:t>are called for given data set</a:t>
                      </a:r>
                      <a:endParaRPr lang="en-US" sz="1000" dirty="0"/>
                    </a:p>
                  </a:txBody>
                  <a:tcPr/>
                </a:tc>
                <a:tc>
                  <a:txBody>
                    <a:bodyPr/>
                    <a:lstStyle/>
                    <a:p>
                      <a:r>
                        <a:rPr lang="en-IN" sz="1200" dirty="0"/>
                        <a:t>RS6</a:t>
                      </a:r>
                      <a:endParaRPr lang="en-US" sz="1200" dirty="0"/>
                    </a:p>
                  </a:txBody>
                  <a:tcPr/>
                </a:tc>
                <a:tc>
                  <a:txBody>
                    <a:bodyPr/>
                    <a:lstStyle/>
                    <a:p>
                      <a:r>
                        <a:rPr lang="en-IN" sz="1200" dirty="0"/>
                        <a:t>Essential</a:t>
                      </a:r>
                      <a:endParaRPr lang="en-US" sz="1200" dirty="0"/>
                    </a:p>
                  </a:txBody>
                  <a:tcPr/>
                </a:tc>
                <a:tc>
                  <a:txBody>
                    <a:bodyPr/>
                    <a:lstStyle/>
                    <a:p>
                      <a:r>
                        <a:rPr lang="en-IN" sz="800" dirty="0"/>
                        <a:t>Each</a:t>
                      </a:r>
                      <a:r>
                        <a:rPr lang="en-IN" sz="800" baseline="0" dirty="0"/>
                        <a:t> of the model applied should work without any errors </a:t>
                      </a:r>
                      <a:endParaRPr lang="en-US" sz="800" dirty="0"/>
                    </a:p>
                  </a:txBody>
                  <a:tcPr/>
                </a:tc>
              </a:tr>
              <a:tr h="315389">
                <a:tc>
                  <a:txBody>
                    <a:bodyPr/>
                    <a:lstStyle/>
                    <a:p>
                      <a:r>
                        <a:rPr lang="en-IN" sz="1200" dirty="0"/>
                        <a:t>6.</a:t>
                      </a:r>
                      <a:endParaRPr lang="en-US" sz="1200" dirty="0"/>
                    </a:p>
                  </a:txBody>
                  <a:tcPr/>
                </a:tc>
                <a:tc>
                  <a:txBody>
                    <a:bodyPr/>
                    <a:lstStyle/>
                    <a:p>
                      <a:r>
                        <a:rPr lang="en-IN" sz="1000" dirty="0"/>
                        <a:t>Analysis</a:t>
                      </a:r>
                      <a:endParaRPr lang="en-US" sz="1000" dirty="0"/>
                    </a:p>
                  </a:txBody>
                  <a:tcPr/>
                </a:tc>
                <a:tc>
                  <a:txBody>
                    <a:bodyPr/>
                    <a:lstStyle/>
                    <a:p>
                      <a:r>
                        <a:rPr lang="en-IN" sz="1200" dirty="0"/>
                        <a:t>RS7</a:t>
                      </a:r>
                      <a:endParaRPr lang="en-US" sz="1200" dirty="0"/>
                    </a:p>
                  </a:txBody>
                  <a:tcPr/>
                </a:tc>
                <a:tc>
                  <a:txBody>
                    <a:bodyPr/>
                    <a:lstStyle/>
                    <a:p>
                      <a:r>
                        <a:rPr lang="en-IN" sz="1200" dirty="0"/>
                        <a:t>Essential</a:t>
                      </a:r>
                      <a:endParaRPr lang="en-US" sz="1200" dirty="0"/>
                    </a:p>
                  </a:txBody>
                  <a:tcPr/>
                </a:tc>
                <a:tc>
                  <a:txBody>
                    <a:bodyPr/>
                    <a:lstStyle/>
                    <a:p>
                      <a:r>
                        <a:rPr lang="en-IN" sz="800" dirty="0"/>
                        <a:t>Algorithms</a:t>
                      </a:r>
                      <a:r>
                        <a:rPr lang="en-IN" sz="800" baseline="0" dirty="0"/>
                        <a:t> are compared</a:t>
                      </a:r>
                      <a:endParaRPr lang="en-US" sz="8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440" y="278143"/>
            <a:ext cx="2674449" cy="471252"/>
          </a:xfrm>
        </p:spPr>
        <p:txBody>
          <a:bodyPr>
            <a:normAutofit fontScale="90000"/>
          </a:bodyPr>
          <a:lstStyle/>
          <a:p>
            <a:r>
              <a:rPr lang="en-US" dirty="0" smtClean="0"/>
              <a:t>Test case:</a:t>
            </a:r>
            <a:endParaRPr lang="en-US" dirty="0"/>
          </a:p>
        </p:txBody>
      </p:sp>
      <p:graphicFrame>
        <p:nvGraphicFramePr>
          <p:cNvPr id="3" name="Table 2"/>
          <p:cNvGraphicFramePr>
            <a:graphicFrameLocks noGrp="1"/>
          </p:cNvGraphicFramePr>
          <p:nvPr/>
        </p:nvGraphicFramePr>
        <p:xfrm>
          <a:off x="488140" y="761228"/>
          <a:ext cx="7961463" cy="3603132"/>
        </p:xfrm>
        <a:graphic>
          <a:graphicData uri="http://schemas.openxmlformats.org/drawingml/2006/table">
            <a:tbl>
              <a:tblPr firstRow="1" bandRow="1">
                <a:tableStyleId>{5C22544A-7EE6-4342-B048-85BDC9FD1C3A}</a:tableStyleId>
              </a:tblPr>
              <a:tblGrid>
                <a:gridCol w="586635"/>
                <a:gridCol w="1340878"/>
                <a:gridCol w="754244"/>
                <a:gridCol w="921854"/>
                <a:gridCol w="1173268"/>
                <a:gridCol w="1173268"/>
                <a:gridCol w="1173268"/>
                <a:gridCol w="838048"/>
              </a:tblGrid>
              <a:tr h="305859">
                <a:tc>
                  <a:txBody>
                    <a:bodyPr/>
                    <a:lstStyle/>
                    <a:p>
                      <a:r>
                        <a:rPr lang="en-IN" sz="800" b="0" dirty="0"/>
                        <a:t>S NO.</a:t>
                      </a:r>
                      <a:endParaRPr lang="en-US" sz="800" b="0" dirty="0"/>
                    </a:p>
                  </a:txBody>
                  <a:tcPr/>
                </a:tc>
                <a:tc>
                  <a:txBody>
                    <a:bodyPr/>
                    <a:lstStyle/>
                    <a:p>
                      <a:r>
                        <a:rPr lang="en-IN" sz="800" b="0" dirty="0"/>
                        <a:t>REQUIREMENTS</a:t>
                      </a:r>
                      <a:endParaRPr lang="en-US" sz="800" b="0" dirty="0"/>
                    </a:p>
                  </a:txBody>
                  <a:tcPr/>
                </a:tc>
                <a:tc>
                  <a:txBody>
                    <a:bodyPr/>
                    <a:lstStyle/>
                    <a:p>
                      <a:r>
                        <a:rPr lang="en-IN" sz="800" b="0" dirty="0"/>
                        <a:t>REQ.</a:t>
                      </a:r>
                      <a:r>
                        <a:rPr lang="en-IN" sz="800" b="0" baseline="0" dirty="0"/>
                        <a:t> NO</a:t>
                      </a:r>
                      <a:endParaRPr lang="en-US" sz="800" b="0" dirty="0"/>
                    </a:p>
                  </a:txBody>
                  <a:tcPr/>
                </a:tc>
                <a:tc>
                  <a:txBody>
                    <a:bodyPr/>
                    <a:lstStyle/>
                    <a:p>
                      <a:r>
                        <a:rPr lang="en-IN" sz="800" b="0" dirty="0"/>
                        <a:t>ESSENTIAL/DESIRABLE</a:t>
                      </a:r>
                      <a:endParaRPr lang="en-US" sz="800" b="0" dirty="0"/>
                    </a:p>
                  </a:txBody>
                  <a:tcPr/>
                </a:tc>
                <a:tc>
                  <a:txBody>
                    <a:bodyPr/>
                    <a:lstStyle/>
                    <a:p>
                      <a:r>
                        <a:rPr lang="en-IN" sz="800" b="0" dirty="0"/>
                        <a:t>DESCRIPTION</a:t>
                      </a:r>
                      <a:endParaRPr lang="en-US" sz="800" b="0" dirty="0"/>
                    </a:p>
                  </a:txBody>
                  <a:tcPr/>
                </a:tc>
                <a:tc>
                  <a:txBody>
                    <a:bodyPr/>
                    <a:lstStyle/>
                    <a:p>
                      <a:r>
                        <a:rPr lang="en-IN" sz="800" b="0" dirty="0"/>
                        <a:t>EXPECTED OUTPUT</a:t>
                      </a:r>
                      <a:endParaRPr lang="en-US" sz="800" b="0" dirty="0"/>
                    </a:p>
                  </a:txBody>
                  <a:tcPr/>
                </a:tc>
                <a:tc>
                  <a:txBody>
                    <a:bodyPr/>
                    <a:lstStyle/>
                    <a:p>
                      <a:r>
                        <a:rPr lang="en-IN" sz="800" b="0" dirty="0"/>
                        <a:t>ACTUAL OUTPUT</a:t>
                      </a:r>
                      <a:endParaRPr lang="en-US" sz="800" b="0" dirty="0"/>
                    </a:p>
                  </a:txBody>
                  <a:tcPr/>
                </a:tc>
                <a:tc>
                  <a:txBody>
                    <a:bodyPr/>
                    <a:lstStyle/>
                    <a:p>
                      <a:r>
                        <a:rPr lang="en-IN" sz="800" b="0" dirty="0"/>
                        <a:t>RESULT</a:t>
                      </a:r>
                      <a:endParaRPr lang="en-US" sz="800" b="0" dirty="0"/>
                    </a:p>
                  </a:txBody>
                  <a:tcPr/>
                </a:tc>
              </a:tr>
              <a:tr h="528901">
                <a:tc>
                  <a:txBody>
                    <a:bodyPr/>
                    <a:lstStyle/>
                    <a:p>
                      <a:r>
                        <a:rPr lang="en-IN" sz="700" b="0" dirty="0"/>
                        <a:t>1.</a:t>
                      </a:r>
                      <a:endParaRPr lang="en-US" sz="7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700" b="0" dirty="0"/>
                        <a:t>Loading of data set</a:t>
                      </a:r>
                      <a:endParaRPr lang="en-US" sz="700" b="0" dirty="0"/>
                    </a:p>
                    <a:p>
                      <a:endParaRPr lang="en-US" sz="700" b="0" dirty="0"/>
                    </a:p>
                  </a:txBody>
                  <a:tcPr/>
                </a:tc>
                <a:tc>
                  <a:txBody>
                    <a:bodyPr/>
                    <a:lstStyle/>
                    <a:p>
                      <a:r>
                        <a:rPr lang="en-IN" sz="700" b="0" dirty="0"/>
                        <a:t>RS2</a:t>
                      </a:r>
                      <a:endParaRPr lang="en-US" sz="700" b="0" dirty="0"/>
                    </a:p>
                  </a:txBody>
                  <a:tcPr/>
                </a:tc>
                <a:tc>
                  <a:txBody>
                    <a:bodyPr/>
                    <a:lstStyle/>
                    <a:p>
                      <a:r>
                        <a:rPr lang="en-IN" sz="700" b="0" dirty="0"/>
                        <a:t>Essential</a:t>
                      </a:r>
                      <a:endParaRPr lang="en-US" sz="7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600" b="0" dirty="0"/>
                        <a:t>Data set is downloaded from </a:t>
                      </a:r>
                      <a:r>
                        <a:rPr lang="en-IN" sz="600" b="0" dirty="0" err="1"/>
                        <a:t>Kaggle</a:t>
                      </a:r>
                      <a:r>
                        <a:rPr lang="en-IN" sz="600" b="0" dirty="0"/>
                        <a:t> and then loaded</a:t>
                      </a:r>
                      <a:endParaRPr lang="en-US" sz="600" b="0" dirty="0"/>
                    </a:p>
                    <a:p>
                      <a:endParaRPr lang="en-US" sz="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600" b="0" dirty="0"/>
                        <a:t>Data</a:t>
                      </a:r>
                      <a:r>
                        <a:rPr lang="en-IN" sz="600" b="0" baseline="0" dirty="0"/>
                        <a:t> set should be loaded without any errors</a:t>
                      </a:r>
                      <a:endParaRPr lang="en-US" sz="600" b="0" dirty="0"/>
                    </a:p>
                    <a:p>
                      <a:endParaRPr lang="en-US" sz="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600" b="0" dirty="0"/>
                        <a:t>Data</a:t>
                      </a:r>
                      <a:r>
                        <a:rPr lang="en-IN" sz="600" b="0" baseline="0" dirty="0"/>
                        <a:t> set should be loaded without any errors</a:t>
                      </a:r>
                      <a:endParaRPr lang="en-US" sz="600" b="0" dirty="0"/>
                    </a:p>
                    <a:p>
                      <a:endParaRPr lang="en-US" sz="600" b="0" dirty="0"/>
                    </a:p>
                  </a:txBody>
                  <a:tcPr/>
                </a:tc>
                <a:tc>
                  <a:txBody>
                    <a:bodyPr/>
                    <a:lstStyle/>
                    <a:p>
                      <a:r>
                        <a:rPr lang="en-IN" sz="800" b="0" dirty="0"/>
                        <a:t>Success</a:t>
                      </a:r>
                      <a:endParaRPr lang="en-US" sz="800" b="0" dirty="0"/>
                    </a:p>
                  </a:txBody>
                  <a:tcPr/>
                </a:tc>
              </a:tr>
              <a:tr h="623347">
                <a:tc>
                  <a:txBody>
                    <a:bodyPr/>
                    <a:lstStyle/>
                    <a:p>
                      <a:r>
                        <a:rPr lang="en-IN" sz="700" b="0" dirty="0"/>
                        <a:t>2.</a:t>
                      </a:r>
                      <a:endParaRPr lang="en-US" sz="7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700" b="0" dirty="0"/>
                        <a:t>Data Cleaning</a:t>
                      </a:r>
                      <a:endParaRPr lang="en-US" sz="700" b="0" dirty="0"/>
                    </a:p>
                    <a:p>
                      <a:endParaRPr lang="en-US" sz="700" b="0" dirty="0"/>
                    </a:p>
                  </a:txBody>
                  <a:tcPr/>
                </a:tc>
                <a:tc>
                  <a:txBody>
                    <a:bodyPr/>
                    <a:lstStyle/>
                    <a:p>
                      <a:r>
                        <a:rPr lang="en-IN" sz="700" b="0" dirty="0"/>
                        <a:t>RS3</a:t>
                      </a:r>
                      <a:endParaRPr lang="en-US" sz="700" b="0" dirty="0"/>
                    </a:p>
                  </a:txBody>
                  <a:tcPr/>
                </a:tc>
                <a:tc>
                  <a:txBody>
                    <a:bodyPr/>
                    <a:lstStyle/>
                    <a:p>
                      <a:r>
                        <a:rPr lang="en-IN" sz="700" b="0" dirty="0"/>
                        <a:t>Essential</a:t>
                      </a:r>
                      <a:endParaRPr lang="en-US" sz="700" b="0" dirty="0"/>
                    </a:p>
                  </a:txBody>
                  <a:tcPr/>
                </a:tc>
                <a:tc>
                  <a:txBody>
                    <a:bodyPr/>
                    <a:lstStyle/>
                    <a:p>
                      <a:r>
                        <a:rPr lang="en-IN" sz="600" b="0" dirty="0"/>
                        <a:t>Data set is checked for null values ;</a:t>
                      </a:r>
                      <a:r>
                        <a:rPr lang="en-IN" sz="600" b="0" baseline="0" dirty="0"/>
                        <a:t> if any null values are found they should be handled </a:t>
                      </a:r>
                      <a:endParaRPr lang="en-US" sz="600" b="0" dirty="0"/>
                    </a:p>
                  </a:txBody>
                  <a:tcPr/>
                </a:tc>
                <a:tc>
                  <a:txBody>
                    <a:bodyPr/>
                    <a:lstStyle/>
                    <a:p>
                      <a:r>
                        <a:rPr lang="en-IN" sz="600" b="0" dirty="0"/>
                        <a:t>Data should be cleaned</a:t>
                      </a:r>
                      <a:r>
                        <a:rPr lang="en-IN" sz="600" b="0" baseline="0" dirty="0"/>
                        <a:t> and should contain no null values</a:t>
                      </a:r>
                      <a:endParaRPr lang="en-US" sz="600" b="0" dirty="0"/>
                    </a:p>
                  </a:txBody>
                  <a:tcPr/>
                </a:tc>
                <a:tc>
                  <a:txBody>
                    <a:bodyPr/>
                    <a:lstStyle/>
                    <a:p>
                      <a:r>
                        <a:rPr lang="en-IN" sz="600" b="0" dirty="0"/>
                        <a:t>No null values are found</a:t>
                      </a:r>
                      <a:r>
                        <a:rPr lang="en-IN" sz="600" b="0" baseline="0" dirty="0"/>
                        <a:t> </a:t>
                      </a:r>
                      <a:endParaRPr lang="en-US" sz="600" b="0" dirty="0"/>
                    </a:p>
                  </a:txBody>
                  <a:tcPr/>
                </a:tc>
                <a:tc>
                  <a:txBody>
                    <a:bodyPr/>
                    <a:lstStyle/>
                    <a:p>
                      <a:r>
                        <a:rPr lang="en-IN" sz="800" b="0" dirty="0"/>
                        <a:t>Success</a:t>
                      </a:r>
                      <a:endParaRPr lang="en-US" sz="800" b="0" dirty="0"/>
                    </a:p>
                  </a:txBody>
                  <a:tcPr/>
                </a:tc>
              </a:tr>
              <a:tr h="528901">
                <a:tc>
                  <a:txBody>
                    <a:bodyPr/>
                    <a:lstStyle/>
                    <a:p>
                      <a:r>
                        <a:rPr lang="en-IN" sz="700" b="0" dirty="0"/>
                        <a:t>3.</a:t>
                      </a:r>
                      <a:endParaRPr lang="en-US" sz="700" b="0" dirty="0"/>
                    </a:p>
                  </a:txBody>
                  <a:tcPr/>
                </a:tc>
                <a:tc>
                  <a:txBody>
                    <a:bodyPr/>
                    <a:lstStyle/>
                    <a:p>
                      <a:r>
                        <a:rPr lang="en-IN" sz="700" b="0" dirty="0"/>
                        <a:t>Feature selection</a:t>
                      </a:r>
                      <a:endParaRPr lang="en-US" sz="700" b="0" dirty="0"/>
                    </a:p>
                  </a:txBody>
                  <a:tcPr/>
                </a:tc>
                <a:tc>
                  <a:txBody>
                    <a:bodyPr/>
                    <a:lstStyle/>
                    <a:p>
                      <a:r>
                        <a:rPr lang="en-IN" sz="700" b="0" dirty="0"/>
                        <a:t>RS4</a:t>
                      </a:r>
                      <a:endParaRPr lang="en-US" sz="700" b="0" dirty="0"/>
                    </a:p>
                  </a:txBody>
                  <a:tcPr/>
                </a:tc>
                <a:tc>
                  <a:txBody>
                    <a:bodyPr/>
                    <a:lstStyle/>
                    <a:p>
                      <a:r>
                        <a:rPr lang="en-IN" sz="700" b="0" dirty="0"/>
                        <a:t>Essential</a:t>
                      </a:r>
                      <a:endParaRPr lang="en-US" sz="700" b="0" dirty="0"/>
                    </a:p>
                  </a:txBody>
                  <a:tcPr/>
                </a:tc>
                <a:tc>
                  <a:txBody>
                    <a:bodyPr/>
                    <a:lstStyle/>
                    <a:p>
                      <a:r>
                        <a:rPr lang="en-IN" sz="600" b="0" dirty="0"/>
                        <a:t>Feature selection is done by using  heat map</a:t>
                      </a:r>
                      <a:endParaRPr lang="en-US" sz="600" b="0" dirty="0"/>
                    </a:p>
                  </a:txBody>
                  <a:tcPr/>
                </a:tc>
                <a:tc>
                  <a:txBody>
                    <a:bodyPr/>
                    <a:lstStyle/>
                    <a:p>
                      <a:r>
                        <a:rPr lang="en-IN" sz="600" b="0" dirty="0" err="1"/>
                        <a:t>Heatmap</a:t>
                      </a:r>
                      <a:r>
                        <a:rPr lang="en-IN" sz="600" b="0" dirty="0"/>
                        <a:t> shows whether all columns are</a:t>
                      </a:r>
                      <a:r>
                        <a:rPr lang="en-IN" sz="600" b="0" baseline="0" dirty="0"/>
                        <a:t> relevant or not to the target </a:t>
                      </a:r>
                      <a:endParaRPr lang="en-US" sz="600" b="0" dirty="0"/>
                    </a:p>
                  </a:txBody>
                  <a:tcPr/>
                </a:tc>
                <a:tc>
                  <a:txBody>
                    <a:bodyPr/>
                    <a:lstStyle/>
                    <a:p>
                      <a:r>
                        <a:rPr lang="en-IN" sz="600" b="0" dirty="0" err="1"/>
                        <a:t>Heatmap</a:t>
                      </a:r>
                      <a:r>
                        <a:rPr lang="en-IN" sz="600" b="0" baseline="0" dirty="0"/>
                        <a:t> is generated and all the </a:t>
                      </a:r>
                      <a:r>
                        <a:rPr lang="en-IN" sz="600" b="0" baseline="0" dirty="0" err="1"/>
                        <a:t>feautres</a:t>
                      </a:r>
                      <a:r>
                        <a:rPr lang="en-IN" sz="600" b="0" baseline="0" dirty="0"/>
                        <a:t> are found to be significant </a:t>
                      </a:r>
                      <a:endParaRPr lang="en-US" sz="600" b="0" dirty="0"/>
                    </a:p>
                  </a:txBody>
                  <a:tcPr/>
                </a:tc>
                <a:tc>
                  <a:txBody>
                    <a:bodyPr/>
                    <a:lstStyle/>
                    <a:p>
                      <a:r>
                        <a:rPr lang="en-IN" sz="800" b="0" dirty="0"/>
                        <a:t>Success</a:t>
                      </a:r>
                      <a:endParaRPr lang="en-US" sz="800" b="0" dirty="0"/>
                    </a:p>
                  </a:txBody>
                  <a:tcPr/>
                </a:tc>
              </a:tr>
              <a:tr h="528901">
                <a:tc>
                  <a:txBody>
                    <a:bodyPr/>
                    <a:lstStyle/>
                    <a:p>
                      <a:r>
                        <a:rPr lang="en-IN" sz="700" b="0" dirty="0"/>
                        <a:t>4.</a:t>
                      </a:r>
                      <a:endParaRPr lang="en-US" sz="700" b="0" dirty="0"/>
                    </a:p>
                  </a:txBody>
                  <a:tcPr/>
                </a:tc>
                <a:tc>
                  <a:txBody>
                    <a:bodyPr/>
                    <a:lstStyle/>
                    <a:p>
                      <a:r>
                        <a:rPr lang="en-IN" sz="700" b="0" dirty="0"/>
                        <a:t>Splitting of data set into train and test data</a:t>
                      </a:r>
                      <a:endParaRPr lang="en-US" sz="700" b="0" dirty="0"/>
                    </a:p>
                  </a:txBody>
                  <a:tcPr/>
                </a:tc>
                <a:tc>
                  <a:txBody>
                    <a:bodyPr/>
                    <a:lstStyle/>
                    <a:p>
                      <a:r>
                        <a:rPr lang="en-IN" sz="700" b="0" dirty="0"/>
                        <a:t>RS5</a:t>
                      </a:r>
                      <a:endParaRPr lang="en-US" sz="700" b="0" dirty="0"/>
                    </a:p>
                  </a:txBody>
                  <a:tcPr/>
                </a:tc>
                <a:tc>
                  <a:txBody>
                    <a:bodyPr/>
                    <a:lstStyle/>
                    <a:p>
                      <a:r>
                        <a:rPr lang="en-IN" sz="700" b="0" dirty="0"/>
                        <a:t>Essential</a:t>
                      </a:r>
                      <a:endParaRPr lang="en-US" sz="700" b="0" dirty="0"/>
                    </a:p>
                  </a:txBody>
                  <a:tcPr/>
                </a:tc>
                <a:tc>
                  <a:txBody>
                    <a:bodyPr/>
                    <a:lstStyle/>
                    <a:p>
                      <a:r>
                        <a:rPr lang="en-IN" sz="600" b="0" dirty="0"/>
                        <a:t>Data set is split</a:t>
                      </a:r>
                      <a:r>
                        <a:rPr lang="en-IN" sz="600" b="0" baseline="0" dirty="0"/>
                        <a:t> into train and test data in the  ratio 8:2</a:t>
                      </a:r>
                      <a:endParaRPr lang="en-US" sz="600" b="0" dirty="0"/>
                    </a:p>
                  </a:txBody>
                  <a:tcPr/>
                </a:tc>
                <a:tc>
                  <a:txBody>
                    <a:bodyPr/>
                    <a:lstStyle/>
                    <a:p>
                      <a:r>
                        <a:rPr lang="en-IN" sz="600" b="0" dirty="0"/>
                        <a:t>According</a:t>
                      </a:r>
                      <a:r>
                        <a:rPr lang="en-IN" sz="600" b="0" baseline="0" dirty="0"/>
                        <a:t> to the given ratio the data set should be split into train and test data</a:t>
                      </a:r>
                      <a:endParaRPr lang="en-US" sz="600" b="0" dirty="0"/>
                    </a:p>
                  </a:txBody>
                  <a:tcPr/>
                </a:tc>
                <a:tc>
                  <a:txBody>
                    <a:bodyPr/>
                    <a:lstStyle/>
                    <a:p>
                      <a:r>
                        <a:rPr lang="en-IN" sz="600" b="0" dirty="0"/>
                        <a:t>The given data set</a:t>
                      </a:r>
                      <a:r>
                        <a:rPr lang="en-IN" sz="600" b="0" baseline="0" dirty="0"/>
                        <a:t> is split into train and test data in 8:2 ration</a:t>
                      </a:r>
                      <a:endParaRPr lang="en-US" sz="600" b="0" dirty="0"/>
                    </a:p>
                  </a:txBody>
                  <a:tcPr/>
                </a:tc>
                <a:tc>
                  <a:txBody>
                    <a:bodyPr/>
                    <a:lstStyle/>
                    <a:p>
                      <a:r>
                        <a:rPr lang="en-IN" sz="800" b="0" dirty="0"/>
                        <a:t>Success</a:t>
                      </a:r>
                      <a:endParaRPr lang="en-US" sz="800" b="0" dirty="0"/>
                    </a:p>
                  </a:txBody>
                  <a:tcPr/>
                </a:tc>
              </a:tr>
              <a:tr h="528901">
                <a:tc>
                  <a:txBody>
                    <a:bodyPr/>
                    <a:lstStyle/>
                    <a:p>
                      <a:r>
                        <a:rPr lang="en-IN" sz="700" b="0" dirty="0"/>
                        <a:t>5.</a:t>
                      </a:r>
                      <a:endParaRPr lang="en-US" sz="700" b="0" dirty="0"/>
                    </a:p>
                  </a:txBody>
                  <a:tcPr/>
                </a:tc>
                <a:tc>
                  <a:txBody>
                    <a:bodyPr/>
                    <a:lstStyle/>
                    <a:p>
                      <a:r>
                        <a:rPr lang="en-IN" sz="700" baseline="0" dirty="0" smtClean="0"/>
                        <a:t> Random forest </a:t>
                      </a:r>
                      <a:r>
                        <a:rPr lang="en-IN" sz="700" b="0" baseline="0" dirty="0" smtClean="0"/>
                        <a:t> algorithms are called for given data set</a:t>
                      </a:r>
                      <a:endParaRPr lang="en-US" sz="700" b="0" dirty="0"/>
                    </a:p>
                  </a:txBody>
                  <a:tcPr/>
                </a:tc>
                <a:tc>
                  <a:txBody>
                    <a:bodyPr/>
                    <a:lstStyle/>
                    <a:p>
                      <a:r>
                        <a:rPr lang="en-IN" sz="700" b="0" dirty="0"/>
                        <a:t>RS6</a:t>
                      </a:r>
                      <a:endParaRPr lang="en-US" sz="700" b="0" dirty="0"/>
                    </a:p>
                  </a:txBody>
                  <a:tcPr/>
                </a:tc>
                <a:tc>
                  <a:txBody>
                    <a:bodyPr/>
                    <a:lstStyle/>
                    <a:p>
                      <a:r>
                        <a:rPr lang="en-IN" sz="700" b="0" dirty="0"/>
                        <a:t>Essential</a:t>
                      </a:r>
                      <a:endParaRPr lang="en-US" sz="700" b="0" dirty="0"/>
                    </a:p>
                  </a:txBody>
                  <a:tcPr/>
                </a:tc>
                <a:tc>
                  <a:txBody>
                    <a:bodyPr/>
                    <a:lstStyle/>
                    <a:p>
                      <a:r>
                        <a:rPr lang="en-IN" sz="600" baseline="0" dirty="0" smtClean="0"/>
                        <a:t>Random forest</a:t>
                      </a:r>
                      <a:r>
                        <a:rPr lang="en-IN" sz="600" b="0" baseline="0" dirty="0" smtClean="0"/>
                        <a:t> </a:t>
                      </a:r>
                      <a:r>
                        <a:rPr lang="en-IN" sz="600" b="0" baseline="0" dirty="0"/>
                        <a:t>are  applied</a:t>
                      </a:r>
                      <a:endParaRPr lang="en-US" sz="600" b="0" dirty="0"/>
                    </a:p>
                  </a:txBody>
                  <a:tcPr/>
                </a:tc>
                <a:tc>
                  <a:txBody>
                    <a:bodyPr/>
                    <a:lstStyle/>
                    <a:p>
                      <a:r>
                        <a:rPr lang="en-IN" sz="600" b="0" dirty="0"/>
                        <a:t>Each of</a:t>
                      </a:r>
                      <a:r>
                        <a:rPr lang="en-IN" sz="600" b="0" baseline="0" dirty="0"/>
                        <a:t> the model applied should work without any errors</a:t>
                      </a:r>
                      <a:endParaRPr lang="en-US" sz="600" b="0" dirty="0"/>
                    </a:p>
                  </a:txBody>
                  <a:tcPr/>
                </a:tc>
                <a:tc>
                  <a:txBody>
                    <a:bodyPr/>
                    <a:lstStyle/>
                    <a:p>
                      <a:r>
                        <a:rPr lang="en-IN" sz="600" b="0" dirty="0"/>
                        <a:t>Results</a:t>
                      </a:r>
                      <a:r>
                        <a:rPr lang="en-IN" sz="600" b="0" baseline="0" dirty="0"/>
                        <a:t> are classified into fraud and non fraud transaction</a:t>
                      </a:r>
                      <a:endParaRPr lang="en-US" sz="600" b="0" dirty="0"/>
                    </a:p>
                  </a:txBody>
                  <a:tcPr/>
                </a:tc>
                <a:tc>
                  <a:txBody>
                    <a:bodyPr/>
                    <a:lstStyle/>
                    <a:p>
                      <a:r>
                        <a:rPr lang="en-IN" sz="800" b="0" dirty="0"/>
                        <a:t>Success</a:t>
                      </a:r>
                      <a:endParaRPr lang="en-US" sz="800" b="0" dirty="0"/>
                    </a:p>
                  </a:txBody>
                  <a:tcPr/>
                </a:tc>
              </a:tr>
              <a:tr h="528901">
                <a:tc>
                  <a:txBody>
                    <a:bodyPr/>
                    <a:lstStyle/>
                    <a:p>
                      <a:r>
                        <a:rPr lang="en-IN" sz="700" b="0" dirty="0"/>
                        <a:t>6.</a:t>
                      </a:r>
                      <a:endParaRPr lang="en-US" sz="700" b="0" dirty="0"/>
                    </a:p>
                  </a:txBody>
                  <a:tcPr/>
                </a:tc>
                <a:tc>
                  <a:txBody>
                    <a:bodyPr/>
                    <a:lstStyle/>
                    <a:p>
                      <a:r>
                        <a:rPr lang="en-IN" sz="700" b="0" dirty="0"/>
                        <a:t>Evaluation and comparison</a:t>
                      </a:r>
                      <a:r>
                        <a:rPr lang="en-IN" sz="700" b="0" baseline="0" dirty="0"/>
                        <a:t> of models</a:t>
                      </a:r>
                      <a:endParaRPr lang="en-US" sz="700" b="0" dirty="0"/>
                    </a:p>
                  </a:txBody>
                  <a:tcPr/>
                </a:tc>
                <a:tc>
                  <a:txBody>
                    <a:bodyPr/>
                    <a:lstStyle/>
                    <a:p>
                      <a:r>
                        <a:rPr lang="en-IN" sz="700" b="0" dirty="0"/>
                        <a:t>RS7</a:t>
                      </a:r>
                      <a:endParaRPr lang="en-US" sz="700" b="0" dirty="0"/>
                    </a:p>
                  </a:txBody>
                  <a:tcPr/>
                </a:tc>
                <a:tc>
                  <a:txBody>
                    <a:bodyPr/>
                    <a:lstStyle/>
                    <a:p>
                      <a:r>
                        <a:rPr lang="en-IN" sz="700" b="0" dirty="0"/>
                        <a:t>Essential</a:t>
                      </a:r>
                      <a:endParaRPr lang="en-US" sz="700" b="0" dirty="0"/>
                    </a:p>
                  </a:txBody>
                  <a:tcPr/>
                </a:tc>
                <a:tc>
                  <a:txBody>
                    <a:bodyPr/>
                    <a:lstStyle/>
                    <a:p>
                      <a:r>
                        <a:rPr lang="en-IN" sz="600" b="0" dirty="0"/>
                        <a:t>The confusion matrix,</a:t>
                      </a:r>
                      <a:r>
                        <a:rPr lang="en-IN" sz="600" b="0" baseline="0" dirty="0"/>
                        <a:t> accuracy, precision, </a:t>
                      </a:r>
                      <a:r>
                        <a:rPr lang="en-IN" sz="600" b="0" baseline="0" dirty="0" err="1"/>
                        <a:t>recalll</a:t>
                      </a:r>
                      <a:r>
                        <a:rPr lang="en-IN" sz="600" b="0" baseline="0" dirty="0"/>
                        <a:t> and FI-score are measured</a:t>
                      </a:r>
                      <a:endParaRPr lang="en-US" sz="600" b="0" dirty="0"/>
                    </a:p>
                  </a:txBody>
                  <a:tcPr/>
                </a:tc>
                <a:tc>
                  <a:txBody>
                    <a:bodyPr/>
                    <a:lstStyle/>
                    <a:p>
                      <a:r>
                        <a:rPr lang="en-IN" sz="600" b="0" dirty="0"/>
                        <a:t>All the evaluation properties</a:t>
                      </a:r>
                      <a:r>
                        <a:rPr lang="en-IN" sz="600" b="0" baseline="0" dirty="0"/>
                        <a:t> are measured properly</a:t>
                      </a:r>
                      <a:endParaRPr lang="en-US" sz="600" b="0" dirty="0"/>
                    </a:p>
                  </a:txBody>
                  <a:tcPr/>
                </a:tc>
                <a:tc>
                  <a:txBody>
                    <a:bodyPr/>
                    <a:lstStyle/>
                    <a:p>
                      <a:r>
                        <a:rPr lang="en-IN" sz="600" b="0" dirty="0"/>
                        <a:t>All the properties</a:t>
                      </a:r>
                      <a:r>
                        <a:rPr lang="en-IN" sz="600" b="0" baseline="0" dirty="0"/>
                        <a:t> are measured and compared</a:t>
                      </a:r>
                      <a:endParaRPr lang="en-US" sz="600" b="0" dirty="0"/>
                    </a:p>
                  </a:txBody>
                  <a:tcPr/>
                </a:tc>
                <a:tc>
                  <a:txBody>
                    <a:bodyPr/>
                    <a:lstStyle/>
                    <a:p>
                      <a:r>
                        <a:rPr lang="en-IN" sz="800" b="0" dirty="0"/>
                        <a:t>Success</a:t>
                      </a:r>
                      <a:endParaRPr lang="en-US" sz="800" b="0"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445978"/>
            <a:ext cx="8183880" cy="788670"/>
          </a:xfrm>
        </p:spPr>
        <p:txBody>
          <a:bodyPr/>
          <a:lstStyle/>
          <a:p>
            <a:r>
              <a:rPr lang="en-US" dirty="0" smtClean="0"/>
              <a:t>CONCLUSION:</a:t>
            </a:r>
            <a:endParaRPr lang="en-US" dirty="0"/>
          </a:p>
        </p:txBody>
      </p:sp>
      <p:sp>
        <p:nvSpPr>
          <p:cNvPr id="3" name="Rectangle 2"/>
          <p:cNvSpPr/>
          <p:nvPr/>
        </p:nvSpPr>
        <p:spPr>
          <a:xfrm>
            <a:off x="715020" y="1320036"/>
            <a:ext cx="7569582" cy="2246769"/>
          </a:xfrm>
          <a:prstGeom prst="rect">
            <a:avLst/>
          </a:prstGeom>
        </p:spPr>
        <p:txBody>
          <a:bodyPr wrap="square">
            <a:spAutoFit/>
          </a:bodyPr>
          <a:lstStyle/>
          <a:p>
            <a:r>
              <a:rPr lang="en-US" sz="2000" dirty="0" smtClean="0">
                <a:solidFill>
                  <a:schemeClr val="tx1"/>
                </a:solidFill>
              </a:rPr>
              <a:t>Early GPA predictions are a valuable source for determining students performance. We use machine learning algorithms for predicting student’s performance .we used algorithms like linear </a:t>
            </a:r>
            <a:r>
              <a:rPr lang="en-US" sz="2000" dirty="0" smtClean="0">
                <a:solidFill>
                  <a:schemeClr val="tx1"/>
                </a:solidFill>
              </a:rPr>
              <a:t>regression ,</a:t>
            </a:r>
            <a:r>
              <a:rPr lang="en-US" sz="2000" dirty="0" smtClean="0">
                <a:solidFill>
                  <a:schemeClr val="tx1"/>
                </a:solidFill>
              </a:rPr>
              <a:t>random forest and baseline .This model can be used as a component of an early warning system that will lead to students’ motivation and provides them early warnings if they need to improve their knowledge in the courses.</a:t>
            </a:r>
            <a:endParaRPr lang="en-US"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1922" y="501888"/>
            <a:ext cx="4544500" cy="307777"/>
          </a:xfrm>
          <a:prstGeom prst="rect">
            <a:avLst/>
          </a:prstGeom>
          <a:noFill/>
        </p:spPr>
        <p:txBody>
          <a:bodyPr wrap="square" rtlCol="0">
            <a:spAutoFit/>
          </a:bodyPr>
          <a:lstStyle/>
          <a:p>
            <a:r>
              <a:rPr lang="en-US" dirty="0" smtClean="0"/>
              <a:t>INPUT/OUTPUT:</a:t>
            </a:r>
            <a:endParaRPr lang="en-US" dirty="0"/>
          </a:p>
        </p:txBody>
      </p:sp>
      <p:pic>
        <p:nvPicPr>
          <p:cNvPr id="4" name="Picture 3" descr="Screenshot (9).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png"/>
          <p:cNvPicPr>
            <a:picLocks noChangeAspect="1"/>
          </p:cNvPicPr>
          <p:nvPr/>
        </p:nvPicPr>
        <p:blipFill>
          <a:blip r:embed="rId2"/>
          <a:stretch>
            <a:fillRect/>
          </a:stretch>
        </p:blipFill>
        <p:spPr>
          <a:xfrm>
            <a:off x="0" y="0"/>
            <a:ext cx="9144000" cy="5143500"/>
          </a:xfrm>
          <a:prstGeom prst="rect">
            <a:avLst/>
          </a:prstGeom>
        </p:spPr>
      </p:pic>
      <p:pic>
        <p:nvPicPr>
          <p:cNvPr id="3" name="Picture 2" descr="Screenshot (12).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3).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4).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31"/>
          <p:cNvSpPr txBox="1">
            <a:spLocks noGrp="1"/>
          </p:cNvSpPr>
          <p:nvPr>
            <p:ph type="title"/>
          </p:nvPr>
        </p:nvSpPr>
        <p:spPr>
          <a:xfrm>
            <a:off x="699032" y="525332"/>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a:t>CONTENTS OF THIS</a:t>
            </a:r>
            <a:r>
              <a:rPr lang="en" sz="2800">
                <a:solidFill>
                  <a:schemeClr val="accent2"/>
                </a:solidFill>
              </a:rPr>
              <a:t> TEMPLATE</a:t>
            </a:r>
            <a:endParaRPr sz="2800">
              <a:solidFill>
                <a:schemeClr val="accent2"/>
              </a:solidFill>
            </a:endParaRPr>
          </a:p>
        </p:txBody>
      </p:sp>
      <p:sp>
        <p:nvSpPr>
          <p:cNvPr id="2717" name="Google Shape;2717;p31"/>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 sz="1800" dirty="0"/>
              <a:t>❖Abstract </a:t>
            </a:r>
            <a:r>
              <a:rPr lang="en" sz="1800" dirty="0" smtClean="0"/>
              <a:t>                                        ❖ALGORITHMS</a:t>
            </a:r>
          </a:p>
          <a:p>
            <a:pPr marL="0" indent="0">
              <a:spcBef>
                <a:spcPts val="1200"/>
              </a:spcBef>
              <a:buNone/>
            </a:pPr>
            <a:r>
              <a:rPr lang="en" sz="1800" dirty="0" smtClean="0"/>
              <a:t>❖Introduction                                    ❖EXECUTION DEMO</a:t>
            </a:r>
          </a:p>
          <a:p>
            <a:pPr marL="0" indent="0">
              <a:spcBef>
                <a:spcPts val="1200"/>
              </a:spcBef>
              <a:buClr>
                <a:schemeClr val="dk1"/>
              </a:buClr>
              <a:buSzPts val="1100"/>
              <a:buNone/>
            </a:pPr>
            <a:r>
              <a:rPr lang="en" sz="1800" dirty="0" smtClean="0"/>
              <a:t>❖MOTIVATION                                   ❖TEST CASES</a:t>
            </a:r>
          </a:p>
          <a:p>
            <a:pPr marL="0" indent="0">
              <a:spcBef>
                <a:spcPts val="1200"/>
              </a:spcBef>
              <a:buNone/>
            </a:pPr>
            <a:r>
              <a:rPr lang="en" sz="1800" dirty="0" smtClean="0"/>
              <a:t>❖</a:t>
            </a:r>
            <a:r>
              <a:rPr lang="en" sz="1800" dirty="0"/>
              <a:t>PROBLEM </a:t>
            </a:r>
            <a:r>
              <a:rPr lang="en" sz="1800" dirty="0" smtClean="0"/>
              <a:t>STATEMENT                       ❖CONCLUSION</a:t>
            </a:r>
          </a:p>
          <a:p>
            <a:pPr marL="0" lvl="0" indent="0" algn="l" rtl="0">
              <a:spcBef>
                <a:spcPts val="1200"/>
              </a:spcBef>
              <a:spcAft>
                <a:spcPts val="0"/>
              </a:spcAft>
              <a:buNone/>
            </a:pPr>
            <a:r>
              <a:rPr lang="en" sz="1800" dirty="0" smtClean="0"/>
              <a:t>❖</a:t>
            </a:r>
            <a:r>
              <a:rPr lang="en" sz="1800" dirty="0"/>
              <a:t>REQUIREMENT ANALYSIS </a:t>
            </a:r>
            <a:endParaRPr sz="1800" smtClean="0"/>
          </a:p>
          <a:p>
            <a:pPr marL="0" lvl="0" indent="0" algn="l" rtl="0">
              <a:spcBef>
                <a:spcPts val="1200"/>
              </a:spcBef>
              <a:spcAft>
                <a:spcPts val="1200"/>
              </a:spcAft>
              <a:buNone/>
            </a:pPr>
            <a:r>
              <a:rPr lang="en" sz="1800" dirty="0" smtClean="0"/>
              <a:t>❖UML DIAGRAMS</a:t>
            </a:r>
          </a:p>
          <a:p>
            <a:pPr marL="0" lvl="0" indent="0" algn="l" rtl="0">
              <a:spcBef>
                <a:spcPts val="1200"/>
              </a:spcBef>
              <a:spcAft>
                <a:spcPts val="1200"/>
              </a:spcAft>
              <a:buNone/>
            </a:pPr>
            <a:endParaRPr lang="en" sz="1800" dirty="0" smtClean="0"/>
          </a:p>
          <a:p>
            <a:pPr marL="0" lvl="0" indent="0" algn="l" rtl="0">
              <a:spcBef>
                <a:spcPts val="1200"/>
              </a:spcBef>
              <a:spcAft>
                <a:spcPts val="1200"/>
              </a:spcAft>
              <a:buNone/>
            </a:pPr>
            <a:endParaRPr lang="en" sz="1800" dirty="0" smtClean="0">
              <a:solidFill>
                <a:schemeClr val="bg1"/>
              </a:solidFill>
            </a:endParaRPr>
          </a:p>
          <a:p>
            <a:pPr marL="0" lvl="0" indent="0" algn="l" rtl="0">
              <a:spcBef>
                <a:spcPts val="1200"/>
              </a:spcBef>
              <a:spcAft>
                <a:spcPts val="1200"/>
              </a:spcAft>
              <a:buFont typeface="Wingdings" pitchFamily="2" charset="2"/>
              <a:buChar char="v"/>
            </a:pPr>
            <a:endParaRPr lang="en" sz="1800" dirty="0" smtClean="0"/>
          </a:p>
          <a:p>
            <a:pPr marL="0" lvl="0" indent="0" algn="l" rtl="0">
              <a:spcBef>
                <a:spcPts val="1200"/>
              </a:spcBef>
              <a:spcAft>
                <a:spcPts val="1200"/>
              </a:spcAft>
              <a:buFont typeface="Wingdings" pitchFamily="2" charset="2"/>
              <a:buChar char="v"/>
            </a:pPr>
            <a:endParaRPr lang="en" sz="1800" dirty="0"/>
          </a:p>
        </p:txBody>
      </p:sp>
      <p:grpSp>
        <p:nvGrpSpPr>
          <p:cNvPr id="2718" name="Google Shape;2718;p31"/>
          <p:cNvGrpSpPr/>
          <p:nvPr/>
        </p:nvGrpSpPr>
        <p:grpSpPr>
          <a:xfrm>
            <a:off x="7126489" y="852727"/>
            <a:ext cx="883262" cy="242091"/>
            <a:chOff x="2300350" y="2601250"/>
            <a:chExt cx="2275275" cy="623625"/>
          </a:xfrm>
        </p:grpSpPr>
        <p:sp>
          <p:nvSpPr>
            <p:cNvPr id="2719" name="Google Shape;2719;p3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 name="Straight Connector 11"/>
          <p:cNvCxnSpPr>
            <a:stCxn id="2717" idx="0"/>
          </p:cNvCxnSpPr>
          <p:nvPr/>
        </p:nvCxnSpPr>
        <p:spPr>
          <a:xfrm rot="16200000" flipH="1">
            <a:off x="3069763" y="2689936"/>
            <a:ext cx="3046675" cy="4220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8).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9).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1).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2).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3).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43"/>
          <p:cNvSpPr txBox="1"/>
          <p:nvPr/>
        </p:nvSpPr>
        <p:spPr>
          <a:xfrm>
            <a:off x="1309200" y="974325"/>
            <a:ext cx="63381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0">
                <a:solidFill>
                  <a:schemeClr val="accent2"/>
                </a:solidFill>
                <a:latin typeface="Lobster"/>
                <a:ea typeface="Lobster"/>
                <a:cs typeface="Lobster"/>
                <a:sym typeface="Lobster"/>
              </a:rPr>
              <a:t>THANK</a:t>
            </a:r>
            <a:endParaRPr sz="10000">
              <a:solidFill>
                <a:schemeClr val="accent2"/>
              </a:solidFill>
              <a:latin typeface="Lobster"/>
              <a:ea typeface="Lobster"/>
              <a:cs typeface="Lobster"/>
              <a:sym typeface="Lobster"/>
            </a:endParaRPr>
          </a:p>
          <a:p>
            <a:pPr marL="0" lvl="0" indent="0" algn="l" rtl="0">
              <a:spcBef>
                <a:spcPts val="0"/>
              </a:spcBef>
              <a:spcAft>
                <a:spcPts val="0"/>
              </a:spcAft>
              <a:buNone/>
            </a:pPr>
            <a:r>
              <a:rPr lang="en" sz="10000">
                <a:solidFill>
                  <a:schemeClr val="accent2"/>
                </a:solidFill>
                <a:latin typeface="Lobster"/>
                <a:ea typeface="Lobster"/>
                <a:cs typeface="Lobster"/>
                <a:sym typeface="Lobster"/>
              </a:rPr>
              <a:t>           YOU</a:t>
            </a:r>
            <a:endParaRPr sz="10000">
              <a:solidFill>
                <a:schemeClr val="accent2"/>
              </a:solidFill>
              <a:latin typeface="Lobster"/>
              <a:ea typeface="Lobster"/>
              <a:cs typeface="Lobster"/>
              <a:sym typeface="Lobster"/>
            </a:endParaRPr>
          </a:p>
          <a:p>
            <a:pPr marL="0" lvl="0" indent="0" algn="l" rtl="0">
              <a:spcBef>
                <a:spcPts val="0"/>
              </a:spcBef>
              <a:spcAft>
                <a:spcPts val="0"/>
              </a:spcAft>
              <a:buNone/>
            </a:pPr>
            <a:r>
              <a:rPr lang="en" sz="10000">
                <a:solidFill>
                  <a:schemeClr val="accent2"/>
                </a:solidFill>
                <a:latin typeface="Lobster"/>
                <a:ea typeface="Lobster"/>
                <a:cs typeface="Lobster"/>
                <a:sym typeface="Lobster"/>
              </a:rPr>
              <a:t>                        </a:t>
            </a:r>
            <a:endParaRPr sz="10000">
              <a:solidFill>
                <a:schemeClr val="accent2"/>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8"/>
        <p:cNvGrpSpPr/>
        <p:nvPr/>
      </p:nvGrpSpPr>
      <p:grpSpPr>
        <a:xfrm>
          <a:off x="0" y="0"/>
          <a:ext cx="0" cy="0"/>
          <a:chOff x="0" y="0"/>
          <a:chExt cx="0" cy="0"/>
        </a:xfrm>
      </p:grpSpPr>
      <p:sp>
        <p:nvSpPr>
          <p:cNvPr id="2729" name="Google Shape;2729;p32"/>
          <p:cNvSpPr txBox="1">
            <a:spLocks noGrp="1"/>
          </p:cNvSpPr>
          <p:nvPr>
            <p:ph type="title"/>
          </p:nvPr>
        </p:nvSpPr>
        <p:spPr>
          <a:xfrm>
            <a:off x="2231250" y="529350"/>
            <a:ext cx="46815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 </a:t>
            </a:r>
            <a:r>
              <a:rPr lang="en" sz="4500">
                <a:solidFill>
                  <a:schemeClr val="accent2"/>
                </a:solidFill>
              </a:rPr>
              <a:t>ABSTRACT</a:t>
            </a:r>
            <a:endParaRPr sz="5000">
              <a:solidFill>
                <a:schemeClr val="accent2"/>
              </a:solidFill>
            </a:endParaRPr>
          </a:p>
        </p:txBody>
      </p:sp>
      <p:grpSp>
        <p:nvGrpSpPr>
          <p:cNvPr id="2730" name="Google Shape;2730;p32"/>
          <p:cNvGrpSpPr/>
          <p:nvPr/>
        </p:nvGrpSpPr>
        <p:grpSpPr>
          <a:xfrm>
            <a:off x="7812807" y="997962"/>
            <a:ext cx="1520982" cy="302065"/>
            <a:chOff x="5642557" y="-150670"/>
            <a:chExt cx="1520982" cy="302065"/>
          </a:xfrm>
        </p:grpSpPr>
        <p:sp>
          <p:nvSpPr>
            <p:cNvPr id="2731" name="Google Shape;2731;p3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6" name="Google Shape;2736;p32"/>
          <p:cNvSpPr txBox="1"/>
          <p:nvPr/>
        </p:nvSpPr>
        <p:spPr>
          <a:xfrm>
            <a:off x="448200" y="1416475"/>
            <a:ext cx="8247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latin typeface="PT Sans"/>
                <a:ea typeface="PT Sans"/>
                <a:cs typeface="PT Sans"/>
                <a:sym typeface="PT Sans"/>
              </a:rPr>
              <a:t>Predicting academic performance is an important task for the students in university, college, and school, etc. The factors which affect the student’s academic performance are class quizzes, assignments, lab exams, mid, and final exams. The student’s academic performance should be informed to the class teacher in advance that will decrease the student’s dropout and increase the performance. In this project, machine learning classification algorithms such as, logistic regression,linear regression and Random Forest regression are implemented to predict the student’s academic performance. The performance of an algorithm has been evaluated based on accuracy score. </a:t>
            </a:r>
            <a:endParaRPr dirty="0">
              <a:solidFill>
                <a:schemeClr val="tx1"/>
              </a:solidFill>
              <a:highlight>
                <a:srgbClr val="F2F2F2"/>
              </a:highlight>
              <a:latin typeface="PT Sans"/>
              <a:ea typeface="PT Sans"/>
              <a:cs typeface="PT Sans"/>
              <a:sym typeface="PT Sans"/>
            </a:endParaRPr>
          </a:p>
        </p:txBody>
      </p:sp>
      <p:sp>
        <p:nvSpPr>
          <p:cNvPr id="2737" name="Google Shape;2737;p32"/>
          <p:cNvSpPr txBox="1"/>
          <p:nvPr/>
        </p:nvSpPr>
        <p:spPr>
          <a:xfrm>
            <a:off x="448200" y="3154400"/>
            <a:ext cx="7909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rPr>
              <a:t>⮚ In this project  we take a dataset of  students with some information about them, like gender,        scores  and other information. </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 dirty="0">
                <a:solidFill>
                  <a:schemeClr val="tx1"/>
                </a:solidFill>
              </a:rPr>
              <a:t>⮚ And  from that  data, we will come to know what are their nxt scores using machine learning algorithms (linear regression,logistic regression).</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33"/>
          <p:cNvSpPr txBox="1">
            <a:spLocks noGrp="1"/>
          </p:cNvSpPr>
          <p:nvPr>
            <p:ph type="title"/>
          </p:nvPr>
        </p:nvSpPr>
        <p:spPr>
          <a:xfrm>
            <a:off x="728003" y="292608"/>
            <a:ext cx="8183880" cy="7886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a:solidFill>
                <a:schemeClr val="accent2"/>
              </a:solidFill>
            </a:endParaRPr>
          </a:p>
        </p:txBody>
      </p:sp>
      <p:sp>
        <p:nvSpPr>
          <p:cNvPr id="2743" name="Google Shape;2743;p33"/>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33"/>
          <p:cNvGrpSpPr/>
          <p:nvPr/>
        </p:nvGrpSpPr>
        <p:grpSpPr>
          <a:xfrm>
            <a:off x="8311457" y="1186504"/>
            <a:ext cx="2250993" cy="228146"/>
            <a:chOff x="7809182" y="1151604"/>
            <a:chExt cx="2250993" cy="228146"/>
          </a:xfrm>
        </p:grpSpPr>
        <p:sp>
          <p:nvSpPr>
            <p:cNvPr id="2748" name="Google Shape;2748;p33"/>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33"/>
          <p:cNvGrpSpPr/>
          <p:nvPr/>
        </p:nvGrpSpPr>
        <p:grpSpPr>
          <a:xfrm rot="5400000" flipH="1">
            <a:off x="1564287" y="157685"/>
            <a:ext cx="110503" cy="719072"/>
            <a:chOff x="4898850" y="4820550"/>
            <a:chExt cx="98902" cy="553090"/>
          </a:xfrm>
        </p:grpSpPr>
        <p:sp>
          <p:nvSpPr>
            <p:cNvPr id="2751" name="Google Shape;2751;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6" name="Google Shape;2756;p33"/>
          <p:cNvSpPr txBox="1"/>
          <p:nvPr/>
        </p:nvSpPr>
        <p:spPr>
          <a:xfrm>
            <a:off x="902164" y="898419"/>
            <a:ext cx="72834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tx1"/>
                </a:solidFill>
              </a:rPr>
              <a:t>Modern learning institutions operate in a highly competitive and complex environment. Thus, analyzing performance, providing high-quality education, formulating strategies for evaluating the students’ performance, and identifying future needs are some challenges faced by most universities today. Student intervention plans are implemented in  universities to overcome students’ problems during their studies. Student performance prediction at entry-level and during the subsequent periods helps the universities effectively develop and evolve the intervention plans, where both the management and educators are the beneficiaries of the students’ performance prediction plans.</a:t>
            </a:r>
            <a:endParaRPr sz="26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0"/>
        <p:cNvGrpSpPr/>
        <p:nvPr/>
      </p:nvGrpSpPr>
      <p:grpSpPr>
        <a:xfrm>
          <a:off x="0" y="0"/>
          <a:ext cx="0" cy="0"/>
          <a:chOff x="0" y="0"/>
          <a:chExt cx="0" cy="0"/>
        </a:xfrm>
      </p:grpSpPr>
      <p:sp>
        <p:nvSpPr>
          <p:cNvPr id="2761" name="Google Shape;2761;p34"/>
          <p:cNvSpPr txBox="1"/>
          <p:nvPr/>
        </p:nvSpPr>
        <p:spPr>
          <a:xfrm>
            <a:off x="679750" y="407850"/>
            <a:ext cx="44865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To implement this project first of all we need a data set.</a:t>
            </a:r>
            <a:endParaRPr>
              <a:solidFill>
                <a:schemeClr val="tx1"/>
              </a:solidFill>
              <a:latin typeface="PT Sans"/>
              <a:ea typeface="PT Sans"/>
              <a:cs typeface="PT Sans"/>
              <a:sym typeface="PT Sans"/>
            </a:endParaRPr>
          </a:p>
          <a:p>
            <a:pPr marL="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To that data set we will apply data preprocessing.</a:t>
            </a:r>
            <a:endParaRPr>
              <a:solidFill>
                <a:schemeClr val="tx1"/>
              </a:solidFill>
              <a:latin typeface="PT Sans"/>
              <a:ea typeface="PT Sans"/>
              <a:cs typeface="PT Sans"/>
              <a:sym typeface="PT Sans"/>
            </a:endParaRPr>
          </a:p>
          <a:p>
            <a:pPr marL="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  Now we extract the required features.</a:t>
            </a:r>
            <a:endParaRPr>
              <a:solidFill>
                <a:schemeClr val="tx1"/>
              </a:solidFill>
              <a:latin typeface="PT Sans"/>
              <a:ea typeface="PT Sans"/>
              <a:cs typeface="PT Sans"/>
              <a:sym typeface="PT Sans"/>
            </a:endParaRPr>
          </a:p>
          <a:p>
            <a:pPr marL="45720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We will divide the data into training testing and validation of the data.</a:t>
            </a:r>
            <a:endParaRPr>
              <a:solidFill>
                <a:schemeClr val="tx1"/>
              </a:solidFill>
              <a:latin typeface="PT Sans"/>
              <a:ea typeface="PT Sans"/>
              <a:cs typeface="PT Sans"/>
              <a:sym typeface="PT Sans"/>
            </a:endParaRPr>
          </a:p>
          <a:p>
            <a:pPr marL="45720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  Now we perform train function to train the machine.</a:t>
            </a:r>
            <a:endParaRPr>
              <a:solidFill>
                <a:schemeClr val="tx1"/>
              </a:solidFill>
              <a:latin typeface="PT Sans"/>
              <a:ea typeface="PT Sans"/>
              <a:cs typeface="PT Sans"/>
              <a:sym typeface="PT Sans"/>
            </a:endParaRPr>
          </a:p>
          <a:p>
            <a:pPr marL="45720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The testing of network  is been done by using   predictor .</a:t>
            </a:r>
            <a:endParaRPr>
              <a:solidFill>
                <a:schemeClr val="tx1"/>
              </a:solidFill>
              <a:latin typeface="PT Sans"/>
              <a:ea typeface="PT Sans"/>
              <a:cs typeface="PT Sans"/>
              <a:sym typeface="PT Sans"/>
            </a:endParaRPr>
          </a:p>
          <a:p>
            <a:pPr marL="457200" lvl="0" indent="0" algn="l" rtl="0">
              <a:spcBef>
                <a:spcPts val="0"/>
              </a:spcBef>
              <a:spcAft>
                <a:spcPts val="0"/>
              </a:spcAft>
              <a:buNone/>
            </a:pPr>
            <a:endParaRPr>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dirty="0">
                <a:solidFill>
                  <a:schemeClr val="tx1"/>
                </a:solidFill>
                <a:latin typeface="PT Sans"/>
                <a:ea typeface="PT Sans"/>
                <a:cs typeface="PT Sans"/>
                <a:sym typeface="PT Sans"/>
              </a:rPr>
              <a:t>If there are  no errors then our network can predict the final grades of the student . </a:t>
            </a:r>
            <a:endParaRPr>
              <a:solidFill>
                <a:schemeClr val="tx1"/>
              </a:solidFill>
              <a:latin typeface="PT Sans"/>
              <a:ea typeface="PT Sans"/>
              <a:cs typeface="PT Sans"/>
              <a:sym typeface="PT Sans"/>
            </a:endParaRPr>
          </a:p>
        </p:txBody>
      </p:sp>
      <p:pic>
        <p:nvPicPr>
          <p:cNvPr id="2762" name="Google Shape;2762;p34"/>
          <p:cNvPicPr preferRelativeResize="0"/>
          <p:nvPr/>
        </p:nvPicPr>
        <p:blipFill>
          <a:blip r:embed="rId3">
            <a:alphaModFix/>
          </a:blip>
          <a:stretch>
            <a:fillRect/>
          </a:stretch>
        </p:blipFill>
        <p:spPr>
          <a:xfrm>
            <a:off x="5166250" y="1201752"/>
            <a:ext cx="3173353" cy="25029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35"/>
          <p:cNvSpPr txBox="1">
            <a:spLocks noGrp="1"/>
          </p:cNvSpPr>
          <p:nvPr>
            <p:ph type="title"/>
          </p:nvPr>
        </p:nvSpPr>
        <p:spPr>
          <a:xfrm>
            <a:off x="2511083" y="341537"/>
            <a:ext cx="3626760" cy="8661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2"/>
                </a:solidFill>
              </a:rPr>
              <a:t>Motivation</a:t>
            </a:r>
            <a:endParaRPr sz="4000">
              <a:solidFill>
                <a:schemeClr val="accent2"/>
              </a:solidFill>
            </a:endParaRPr>
          </a:p>
        </p:txBody>
      </p:sp>
      <p:grpSp>
        <p:nvGrpSpPr>
          <p:cNvPr id="2768" name="Google Shape;2768;p35"/>
          <p:cNvGrpSpPr/>
          <p:nvPr/>
        </p:nvGrpSpPr>
        <p:grpSpPr>
          <a:xfrm>
            <a:off x="8391832" y="949379"/>
            <a:ext cx="2250993" cy="228146"/>
            <a:chOff x="7809182" y="1151604"/>
            <a:chExt cx="2250993" cy="228146"/>
          </a:xfrm>
        </p:grpSpPr>
        <p:sp>
          <p:nvSpPr>
            <p:cNvPr id="2769" name="Google Shape;2769;p35"/>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1" name="Google Shape;2771;p35"/>
          <p:cNvSpPr/>
          <p:nvPr/>
        </p:nvSpPr>
        <p:spPr>
          <a:xfrm rot="10800000" flipH="1">
            <a:off x="-1487662" y="426403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txBox="1"/>
          <p:nvPr/>
        </p:nvSpPr>
        <p:spPr>
          <a:xfrm>
            <a:off x="1678800" y="20091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73" name="Google Shape;2773;p35"/>
          <p:cNvSpPr txBox="1"/>
          <p:nvPr/>
        </p:nvSpPr>
        <p:spPr>
          <a:xfrm>
            <a:off x="703225" y="1243800"/>
            <a:ext cx="7966500" cy="310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PT Sans"/>
              <a:buChar char="❏"/>
            </a:pPr>
            <a:r>
              <a:rPr lang="en" sz="2600" dirty="0">
                <a:solidFill>
                  <a:schemeClr val="tx1"/>
                </a:solidFill>
                <a:latin typeface="PT Sans"/>
                <a:ea typeface="PT Sans"/>
                <a:cs typeface="PT Sans"/>
                <a:sym typeface="PT Sans"/>
              </a:rPr>
              <a:t>The main motive of this project is to predict the students performance in the final exams</a:t>
            </a:r>
            <a:r>
              <a:rPr lang="en" sz="1800" dirty="0">
                <a:solidFill>
                  <a:schemeClr val="tx1"/>
                </a:solidFill>
                <a:latin typeface="PT Sans"/>
                <a:ea typeface="PT Sans"/>
                <a:cs typeface="PT Sans"/>
                <a:sym typeface="PT Sans"/>
              </a:rPr>
              <a:t> .</a:t>
            </a:r>
            <a:endParaRPr sz="1800">
              <a:solidFill>
                <a:schemeClr val="tx1"/>
              </a:solidFill>
              <a:latin typeface="PT Sans"/>
              <a:ea typeface="PT Sans"/>
              <a:cs typeface="PT Sans"/>
              <a:sym typeface="PT Sans"/>
            </a:endParaRPr>
          </a:p>
          <a:p>
            <a:pPr marL="0" lvl="0" indent="0" algn="l" rtl="0">
              <a:spcBef>
                <a:spcPts val="0"/>
              </a:spcBef>
              <a:spcAft>
                <a:spcPts val="0"/>
              </a:spcAft>
              <a:buNone/>
            </a:pPr>
            <a:endParaRPr sz="1800">
              <a:solidFill>
                <a:schemeClr val="tx1"/>
              </a:solidFill>
              <a:latin typeface="PT Sans"/>
              <a:ea typeface="PT Sans"/>
              <a:cs typeface="PT Sans"/>
              <a:sym typeface="PT Sans"/>
            </a:endParaRPr>
          </a:p>
          <a:p>
            <a:pPr marL="457200" lvl="0" indent="-317500" algn="l" rtl="0">
              <a:spcBef>
                <a:spcPts val="0"/>
              </a:spcBef>
              <a:spcAft>
                <a:spcPts val="0"/>
              </a:spcAft>
              <a:buClr>
                <a:schemeClr val="lt1"/>
              </a:buClr>
              <a:buSzPts val="1400"/>
              <a:buFont typeface="PT Sans"/>
              <a:buChar char="❏"/>
            </a:pPr>
            <a:r>
              <a:rPr lang="en" sz="2400" dirty="0">
                <a:solidFill>
                  <a:schemeClr val="tx1"/>
                </a:solidFill>
                <a:latin typeface="PT Sans"/>
                <a:ea typeface="PT Sans"/>
                <a:cs typeface="PT Sans"/>
                <a:sym typeface="PT Sans"/>
              </a:rPr>
              <a:t>So that it helps the </a:t>
            </a:r>
            <a:r>
              <a:rPr lang="en" sz="1800" dirty="0">
                <a:solidFill>
                  <a:schemeClr val="tx1"/>
                </a:solidFill>
                <a:latin typeface="PT Sans"/>
                <a:ea typeface="PT Sans"/>
                <a:cs typeface="PT Sans"/>
                <a:sym typeface="PT Sans"/>
              </a:rPr>
              <a:t> </a:t>
            </a:r>
            <a:r>
              <a:rPr lang="en" sz="2400" dirty="0">
                <a:solidFill>
                  <a:schemeClr val="tx1"/>
                </a:solidFill>
                <a:latin typeface="PT Sans"/>
                <a:ea typeface="PT Sans"/>
                <a:cs typeface="PT Sans"/>
                <a:sym typeface="PT Sans"/>
              </a:rPr>
              <a:t>instructor to know about the students performance in before hand .</a:t>
            </a:r>
            <a:endParaRPr sz="2400">
              <a:solidFill>
                <a:schemeClr val="tx1"/>
              </a:solidFill>
              <a:latin typeface="PT Sans"/>
              <a:ea typeface="PT Sans"/>
              <a:cs typeface="PT Sans"/>
              <a:sym typeface="PT Sans"/>
            </a:endParaRPr>
          </a:p>
          <a:p>
            <a:pPr marL="457200" lvl="0" indent="0" algn="l" rtl="0">
              <a:spcBef>
                <a:spcPts val="0"/>
              </a:spcBef>
              <a:spcAft>
                <a:spcPts val="0"/>
              </a:spcAft>
              <a:buNone/>
            </a:pPr>
            <a:r>
              <a:rPr lang="en" sz="2400" dirty="0">
                <a:solidFill>
                  <a:schemeClr val="tx1"/>
                </a:solidFill>
                <a:latin typeface="PT Sans"/>
                <a:ea typeface="PT Sans"/>
                <a:cs typeface="PT Sans"/>
                <a:sym typeface="PT Sans"/>
              </a:rPr>
              <a:t> </a:t>
            </a:r>
            <a:endParaRPr sz="2400">
              <a:solidFill>
                <a:schemeClr val="tx1"/>
              </a:solidFill>
              <a:latin typeface="PT Sans"/>
              <a:ea typeface="PT Sans"/>
              <a:cs typeface="PT Sans"/>
              <a:sym typeface="PT Sans"/>
            </a:endParaRPr>
          </a:p>
          <a:p>
            <a:pPr marL="457200" lvl="0" indent="-342900" algn="l" rtl="0">
              <a:spcBef>
                <a:spcPts val="0"/>
              </a:spcBef>
              <a:spcAft>
                <a:spcPts val="0"/>
              </a:spcAft>
              <a:buClr>
                <a:schemeClr val="lt1"/>
              </a:buClr>
              <a:buSzPts val="1800"/>
              <a:buFont typeface="PT Sans"/>
              <a:buChar char="❏"/>
            </a:pPr>
            <a:r>
              <a:rPr lang="en" sz="2400" dirty="0">
                <a:solidFill>
                  <a:schemeClr val="tx1"/>
                </a:solidFill>
                <a:latin typeface="PT Sans"/>
                <a:ea typeface="PT Sans"/>
                <a:cs typeface="PT Sans"/>
                <a:sym typeface="PT Sans"/>
              </a:rPr>
              <a:t>By this it helps the instructor to guide the students in the right way to achieve good grades.</a:t>
            </a:r>
            <a:endParaRPr sz="2400">
              <a:solidFill>
                <a:schemeClr val="tx1"/>
              </a:solidFill>
              <a:latin typeface="PT Sans"/>
              <a:ea typeface="PT Sans"/>
              <a:cs typeface="PT Sans"/>
              <a:sym typeface="P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7"/>
        <p:cNvGrpSpPr/>
        <p:nvPr/>
      </p:nvGrpSpPr>
      <p:grpSpPr>
        <a:xfrm>
          <a:off x="0" y="0"/>
          <a:ext cx="0" cy="0"/>
          <a:chOff x="0" y="0"/>
          <a:chExt cx="0" cy="0"/>
        </a:xfrm>
      </p:grpSpPr>
      <p:sp>
        <p:nvSpPr>
          <p:cNvPr id="2778" name="Google Shape;2778;p36"/>
          <p:cNvSpPr txBox="1">
            <a:spLocks noGrp="1"/>
          </p:cNvSpPr>
          <p:nvPr>
            <p:ph type="title"/>
          </p:nvPr>
        </p:nvSpPr>
        <p:spPr>
          <a:xfrm>
            <a:off x="1891482" y="346924"/>
            <a:ext cx="54924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a:p>
        </p:txBody>
      </p:sp>
      <p:sp>
        <p:nvSpPr>
          <p:cNvPr id="2779" name="Google Shape;2779;p36"/>
          <p:cNvSpPr txBox="1">
            <a:spLocks noGrp="1"/>
          </p:cNvSpPr>
          <p:nvPr>
            <p:ph type="title" idx="2"/>
          </p:nvPr>
        </p:nvSpPr>
        <p:spPr>
          <a:xfrm>
            <a:off x="1083150" y="1257550"/>
            <a:ext cx="6977700" cy="2890800"/>
          </a:xfrm>
          <a:prstGeom prst="rect">
            <a:avLst/>
          </a:prstGeom>
        </p:spPr>
        <p:txBody>
          <a:bodyPr spcFirstLastPara="1" wrap="square" lIns="91425" tIns="91425" rIns="91425" bIns="91425" anchor="ctr" anchorCtr="0">
            <a:noAutofit/>
          </a:bodyPr>
          <a:lstStyle/>
          <a:p>
            <a:pPr marL="457200" lvl="0" indent="-438150" algn="l" rtl="0">
              <a:spcBef>
                <a:spcPts val="0"/>
              </a:spcBef>
              <a:spcAft>
                <a:spcPts val="0"/>
              </a:spcAft>
              <a:buSzPts val="3300"/>
              <a:buChar char="❖"/>
            </a:pPr>
            <a:r>
              <a:rPr lang="en" sz="3100" dirty="0">
                <a:solidFill>
                  <a:schemeClr val="tx1"/>
                </a:solidFill>
              </a:rPr>
              <a:t>In case of manual system they need lot of time to analyse the complete data set.</a:t>
            </a:r>
            <a:endParaRPr sz="3100">
              <a:solidFill>
                <a:schemeClr val="tx1"/>
              </a:solidFill>
            </a:endParaRPr>
          </a:p>
          <a:p>
            <a:pPr marL="457200" lvl="0" indent="-438150" algn="l" rtl="0">
              <a:spcBef>
                <a:spcPts val="0"/>
              </a:spcBef>
              <a:spcAft>
                <a:spcPts val="0"/>
              </a:spcAft>
              <a:buSzPts val="3300"/>
              <a:buChar char="❖"/>
            </a:pPr>
            <a:r>
              <a:rPr lang="en" sz="3100" dirty="0">
                <a:solidFill>
                  <a:schemeClr val="tx1"/>
                </a:solidFill>
              </a:rPr>
              <a:t>Here almost all work is computerized,so the accuracy is also maintained.</a:t>
            </a:r>
            <a:endParaRPr sz="3100">
              <a:solidFill>
                <a:schemeClr val="tx1"/>
              </a:solidFill>
            </a:endParaRPr>
          </a:p>
          <a:p>
            <a:pPr marL="457200" lvl="0" indent="0" algn="l" rtl="0">
              <a:spcBef>
                <a:spcPts val="0"/>
              </a:spcBef>
              <a:spcAft>
                <a:spcPts val="0"/>
              </a:spcAft>
              <a:buNone/>
            </a:pPr>
            <a:endParaRPr>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37"/>
          <p:cNvSpPr txBox="1">
            <a:spLocks noGrp="1"/>
          </p:cNvSpPr>
          <p:nvPr>
            <p:ph type="title"/>
          </p:nvPr>
        </p:nvSpPr>
        <p:spPr>
          <a:xfrm>
            <a:off x="1251284" y="338475"/>
            <a:ext cx="5623216" cy="9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dirty="0"/>
              <a:t>Requirement Analysis</a:t>
            </a:r>
            <a:endParaRPr sz="3300"/>
          </a:p>
        </p:txBody>
      </p:sp>
      <p:sp>
        <p:nvSpPr>
          <p:cNvPr id="2785" name="Google Shape;2785;p37"/>
          <p:cNvSpPr txBox="1">
            <a:spLocks noGrp="1"/>
          </p:cNvSpPr>
          <p:nvPr>
            <p:ph type="title" idx="2"/>
          </p:nvPr>
        </p:nvSpPr>
        <p:spPr>
          <a:xfrm>
            <a:off x="768495" y="1497876"/>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Functional requirement</a:t>
            </a:r>
            <a:endParaRPr sz="1200"/>
          </a:p>
        </p:txBody>
      </p:sp>
      <p:sp>
        <p:nvSpPr>
          <p:cNvPr id="2786" name="Google Shape;2786;p37"/>
          <p:cNvSpPr txBox="1">
            <a:spLocks noGrp="1"/>
          </p:cNvSpPr>
          <p:nvPr>
            <p:ph type="subTitle" idx="1"/>
          </p:nvPr>
        </p:nvSpPr>
        <p:spPr>
          <a:xfrm>
            <a:off x="967875" y="2214309"/>
            <a:ext cx="2622000" cy="964800"/>
          </a:xfrm>
          <a:prstGeom prst="rect">
            <a:avLst/>
          </a:prstGeom>
        </p:spPr>
        <p:txBody>
          <a:bodyPr spcFirstLastPara="1" wrap="square" lIns="91425" tIns="91425" rIns="91425" bIns="91425" anchor="ctr" anchorCtr="0">
            <a:noAutofit/>
          </a:bodyPr>
          <a:lstStyle/>
          <a:p>
            <a:pPr marL="425450" lvl="0" indent="-285750" algn="l" rtl="0">
              <a:spcBef>
                <a:spcPts val="0"/>
              </a:spcBef>
              <a:spcAft>
                <a:spcPts val="0"/>
              </a:spcAft>
              <a:buSzPts val="1400"/>
              <a:buFont typeface="Wingdings" panose="05000000000000000000" pitchFamily="2" charset="2"/>
              <a:buChar char="q"/>
            </a:pPr>
            <a:endParaRPr lang="en-IN" sz="2000" dirty="0" smtClean="0"/>
          </a:p>
          <a:p>
            <a:pPr marL="425450" lvl="0" indent="-285750" algn="l" rtl="0">
              <a:spcBef>
                <a:spcPts val="0"/>
              </a:spcBef>
              <a:spcAft>
                <a:spcPts val="0"/>
              </a:spcAft>
              <a:buSzPts val="1400"/>
              <a:buFont typeface="Wingdings" panose="05000000000000000000" pitchFamily="2" charset="2"/>
              <a:buChar char="q"/>
            </a:pPr>
            <a:endParaRPr lang="en-IN" sz="2000" dirty="0" smtClean="0"/>
          </a:p>
          <a:p>
            <a:pPr marL="425450" lvl="0" indent="-285750" algn="l" rtl="0">
              <a:spcBef>
                <a:spcPts val="0"/>
              </a:spcBef>
              <a:spcAft>
                <a:spcPts val="0"/>
              </a:spcAft>
              <a:buSzPts val="1400"/>
              <a:buFont typeface="Wingdings" panose="05000000000000000000" pitchFamily="2" charset="2"/>
              <a:buChar char="q"/>
            </a:pPr>
            <a:endParaRPr lang="en-IN" sz="2000" dirty="0" smtClean="0"/>
          </a:p>
          <a:p>
            <a:pPr marL="425450" lvl="0" indent="-285750" algn="l" rtl="0">
              <a:spcBef>
                <a:spcPts val="0"/>
              </a:spcBef>
              <a:spcAft>
                <a:spcPts val="0"/>
              </a:spcAft>
              <a:buSzPts val="1400"/>
              <a:buFont typeface="Wingdings" panose="05000000000000000000" pitchFamily="2" charset="2"/>
              <a:buChar char="q"/>
            </a:pPr>
            <a:endParaRPr lang="en-IN" sz="2000" dirty="0" smtClean="0"/>
          </a:p>
          <a:p>
            <a:pPr marL="425450" lvl="0" indent="-285750" algn="l" rtl="0">
              <a:spcBef>
                <a:spcPts val="0"/>
              </a:spcBef>
              <a:spcAft>
                <a:spcPts val="0"/>
              </a:spcAft>
              <a:buSzPts val="1400"/>
              <a:buFont typeface="Wingdings" panose="05000000000000000000" pitchFamily="2" charset="2"/>
              <a:buChar char="q"/>
            </a:pPr>
            <a:endParaRPr lang="en-IN" sz="2000" dirty="0" smtClean="0"/>
          </a:p>
          <a:p>
            <a:pPr marL="425450" lvl="0" indent="-285750" algn="l" rtl="0">
              <a:spcBef>
                <a:spcPts val="0"/>
              </a:spcBef>
              <a:spcAft>
                <a:spcPts val="0"/>
              </a:spcAft>
              <a:buSzPts val="1400"/>
              <a:buFont typeface="Wingdings" panose="05000000000000000000" pitchFamily="2" charset="2"/>
              <a:buChar char="q"/>
            </a:pPr>
            <a:r>
              <a:rPr lang="en-IN" sz="2000" dirty="0" smtClean="0"/>
              <a:t>G</a:t>
            </a:r>
            <a:r>
              <a:rPr lang="en" sz="2000" dirty="0"/>
              <a:t>rade prediction</a:t>
            </a:r>
          </a:p>
          <a:p>
            <a:pPr marL="425450" lvl="0" indent="-285750" algn="l" rtl="0">
              <a:spcBef>
                <a:spcPts val="0"/>
              </a:spcBef>
              <a:spcAft>
                <a:spcPts val="0"/>
              </a:spcAft>
              <a:buSzPts val="1400"/>
              <a:buFont typeface="Wingdings" panose="05000000000000000000" pitchFamily="2" charset="2"/>
              <a:buChar char="q"/>
            </a:pPr>
            <a:endParaRPr lang="en" sz="2000" dirty="0"/>
          </a:p>
          <a:p>
            <a:pPr marL="425450" lvl="0" indent="-285750" algn="l" rtl="0">
              <a:spcBef>
                <a:spcPts val="0"/>
              </a:spcBef>
              <a:spcAft>
                <a:spcPts val="0"/>
              </a:spcAft>
              <a:buSzPts val="1400"/>
              <a:buFont typeface="Wingdings" panose="05000000000000000000" pitchFamily="2" charset="2"/>
              <a:buChar char="q"/>
            </a:pPr>
            <a:r>
              <a:rPr lang="en-IN" sz="2000" dirty="0"/>
              <a:t>D</a:t>
            </a:r>
            <a:r>
              <a:rPr lang="en" sz="2000" dirty="0"/>
              <a:t>ata sets</a:t>
            </a:r>
          </a:p>
          <a:p>
            <a:pPr marL="425450" lvl="0" indent="-285750" algn="l" rtl="0">
              <a:spcBef>
                <a:spcPts val="0"/>
              </a:spcBef>
              <a:spcAft>
                <a:spcPts val="0"/>
              </a:spcAft>
              <a:buSzPts val="1400"/>
              <a:buFont typeface="Wingdings" panose="05000000000000000000" pitchFamily="2" charset="2"/>
              <a:buChar char="q"/>
            </a:pPr>
            <a:endParaRPr lang="en" dirty="0"/>
          </a:p>
          <a:p>
            <a:pPr marL="425450" lvl="0" indent="-285750" algn="l" rtl="0">
              <a:spcBef>
                <a:spcPts val="0"/>
              </a:spcBef>
              <a:spcAft>
                <a:spcPts val="0"/>
              </a:spcAft>
              <a:buSzPts val="1400"/>
              <a:buFont typeface="Wingdings" panose="05000000000000000000" pitchFamily="2" charset="2"/>
              <a:buChar char="q"/>
            </a:pPr>
            <a:endParaRPr lang="en" dirty="0"/>
          </a:p>
          <a:p>
            <a:pPr marL="139700" lvl="0" indent="0" algn="l" rtl="0">
              <a:spcBef>
                <a:spcPts val="0"/>
              </a:spcBef>
              <a:spcAft>
                <a:spcPts val="0"/>
              </a:spcAft>
              <a:buSzPts val="1400"/>
            </a:pPr>
            <a:endParaRPr lang="en" dirty="0"/>
          </a:p>
        </p:txBody>
      </p:sp>
      <p:sp>
        <p:nvSpPr>
          <p:cNvPr id="2787" name="Google Shape;2787;p37"/>
          <p:cNvSpPr txBox="1">
            <a:spLocks noGrp="1"/>
          </p:cNvSpPr>
          <p:nvPr>
            <p:ph type="title" idx="3"/>
          </p:nvPr>
        </p:nvSpPr>
        <p:spPr>
          <a:xfrm>
            <a:off x="5208100" y="1456625"/>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Non functional requirement</a:t>
            </a:r>
            <a:endParaRPr sz="1400"/>
          </a:p>
        </p:txBody>
      </p:sp>
      <p:sp>
        <p:nvSpPr>
          <p:cNvPr id="2788" name="Google Shape;2788;p37"/>
          <p:cNvSpPr txBox="1">
            <a:spLocks noGrp="1"/>
          </p:cNvSpPr>
          <p:nvPr>
            <p:ph type="subTitle" idx="4"/>
          </p:nvPr>
        </p:nvSpPr>
        <p:spPr>
          <a:xfrm>
            <a:off x="4958875" y="2622158"/>
            <a:ext cx="2622000" cy="964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1500"/>
              <a:t>Software Requirements:- ▪Python 3.8</a:t>
            </a:r>
            <a:endParaRPr sz="1500"/>
          </a:p>
          <a:p>
            <a:pPr marL="457200" lvl="0" indent="0" algn="l" rtl="0">
              <a:spcBef>
                <a:spcPts val="0"/>
              </a:spcBef>
              <a:spcAft>
                <a:spcPts val="0"/>
              </a:spcAft>
              <a:buNone/>
            </a:pPr>
            <a:r>
              <a:rPr lang="en" sz="1500"/>
              <a:t>▪ Jupyter Notebook</a:t>
            </a:r>
            <a:endParaRPr sz="1500"/>
          </a:p>
          <a:p>
            <a:pPr marL="457200" lvl="0" indent="0" algn="l" rtl="0">
              <a:spcBef>
                <a:spcPts val="0"/>
              </a:spcBef>
              <a:spcAft>
                <a:spcPts val="0"/>
              </a:spcAft>
              <a:buNone/>
            </a:pPr>
            <a:endParaRPr sz="1500"/>
          </a:p>
          <a:p>
            <a:pPr marL="457200" lvl="0" indent="0" algn="l" rtl="0">
              <a:spcBef>
                <a:spcPts val="0"/>
              </a:spcBef>
              <a:spcAft>
                <a:spcPts val="0"/>
              </a:spcAft>
              <a:buNone/>
            </a:pPr>
            <a:r>
              <a:rPr lang="en" sz="1500"/>
              <a:t> Library Requirements:-</a:t>
            </a:r>
            <a:endParaRPr sz="1500"/>
          </a:p>
          <a:p>
            <a:pPr marL="457200" lvl="0" indent="0" algn="l" rtl="0">
              <a:spcBef>
                <a:spcPts val="0"/>
              </a:spcBef>
              <a:spcAft>
                <a:spcPts val="0"/>
              </a:spcAft>
              <a:buNone/>
            </a:pPr>
            <a:r>
              <a:rPr lang="en" sz="1500"/>
              <a:t> ▪ Numpy</a:t>
            </a:r>
            <a:endParaRPr sz="1500"/>
          </a:p>
          <a:p>
            <a:pPr marL="457200" lvl="0" indent="0" algn="l" rtl="0">
              <a:spcBef>
                <a:spcPts val="0"/>
              </a:spcBef>
              <a:spcAft>
                <a:spcPts val="0"/>
              </a:spcAft>
              <a:buNone/>
            </a:pPr>
            <a:r>
              <a:rPr lang="en" sz="1500"/>
              <a:t> ▪Pandas</a:t>
            </a:r>
            <a:endParaRPr sz="1500"/>
          </a:p>
        </p:txBody>
      </p:sp>
      <p:cxnSp>
        <p:nvCxnSpPr>
          <p:cNvPr id="2789" name="Google Shape;2789;p37"/>
          <p:cNvCxnSpPr/>
          <p:nvPr/>
        </p:nvCxnSpPr>
        <p:spPr>
          <a:xfrm>
            <a:off x="4359925" y="1516925"/>
            <a:ext cx="50100" cy="29637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1026</TotalTime>
  <Words>1346</Words>
  <Application>Microsoft Office PowerPoint</Application>
  <PresentationFormat>On-screen Show (16:9)</PresentationFormat>
  <Paragraphs>197</Paragraphs>
  <Slides>38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Verdana</vt:lpstr>
      <vt:lpstr>Wingdings 2</vt:lpstr>
      <vt:lpstr>Wingdings</vt:lpstr>
      <vt:lpstr>PT Sans</vt:lpstr>
      <vt:lpstr>Lobster</vt:lpstr>
      <vt:lpstr>Roboto Condensed Light</vt:lpstr>
      <vt:lpstr>Aspect</vt:lpstr>
      <vt:lpstr>Slide 1</vt:lpstr>
      <vt:lpstr>STUDENT GRADE       ANALYSIS &amp; PREDICTION  USING  MACHINE  LEARNING</vt:lpstr>
      <vt:lpstr>CONTENTS OF THIS TEMPLATE</vt:lpstr>
      <vt:lpstr> ABSTRACT</vt:lpstr>
      <vt:lpstr>INTRODUCTION</vt:lpstr>
      <vt:lpstr>Slide 6</vt:lpstr>
      <vt:lpstr>Motivation</vt:lpstr>
      <vt:lpstr>Problem statement</vt:lpstr>
      <vt:lpstr>Requirement Analysis</vt:lpstr>
      <vt:lpstr>UML DIAGRAMS</vt:lpstr>
      <vt:lpstr>Class diagram</vt:lpstr>
      <vt:lpstr>Slide 12</vt:lpstr>
      <vt:lpstr>STATE CHART DIAGRAM:</vt:lpstr>
      <vt:lpstr>Activity diagram:</vt:lpstr>
      <vt:lpstr>Algorithm:</vt:lpstr>
      <vt:lpstr>Random forest regression:</vt:lpstr>
      <vt:lpstr>Slide 17</vt:lpstr>
      <vt:lpstr>Execution demo:</vt:lpstr>
      <vt:lpstr>Slide 19</vt:lpstr>
      <vt:lpstr>SYSTEM REQUIREMENT SPECIFICATION</vt:lpstr>
      <vt:lpstr>Test case:</vt:lpstr>
      <vt:lpstr>CONCLUSION:</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GRADE     PREDICTION USING MACHINE LEARNING</dc:title>
  <dc:creator>SAI CHANDANA</dc:creator>
  <cp:lastModifiedBy>acer</cp:lastModifiedBy>
  <cp:revision>110</cp:revision>
  <dcterms:modified xsi:type="dcterms:W3CDTF">2022-06-17T00:01:34Z</dcterms:modified>
</cp:coreProperties>
</file>