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581E71F-08D7-41A3-9C24-80C30880686E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92B149D-098B-4EC0-8F12-008ED0E48E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54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71F-08D7-41A3-9C24-80C30880686E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149D-098B-4EC0-8F12-008ED0E48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7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71F-08D7-41A3-9C24-80C30880686E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149D-098B-4EC0-8F12-008ED0E48E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859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71F-08D7-41A3-9C24-80C30880686E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149D-098B-4EC0-8F12-008ED0E48E9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1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71F-08D7-41A3-9C24-80C30880686E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149D-098B-4EC0-8F12-008ED0E48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47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71F-08D7-41A3-9C24-80C30880686E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149D-098B-4EC0-8F12-008ED0E48E9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78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71F-08D7-41A3-9C24-80C30880686E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149D-098B-4EC0-8F12-008ED0E48E9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926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71F-08D7-41A3-9C24-80C30880686E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149D-098B-4EC0-8F12-008ED0E48E9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619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71F-08D7-41A3-9C24-80C30880686E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149D-098B-4EC0-8F12-008ED0E48E9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56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71F-08D7-41A3-9C24-80C30880686E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149D-098B-4EC0-8F12-008ED0E48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8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71F-08D7-41A3-9C24-80C30880686E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149D-098B-4EC0-8F12-008ED0E48E9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18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71F-08D7-41A3-9C24-80C30880686E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149D-098B-4EC0-8F12-008ED0E48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9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71F-08D7-41A3-9C24-80C30880686E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149D-098B-4EC0-8F12-008ED0E48E9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97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71F-08D7-41A3-9C24-80C30880686E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149D-098B-4EC0-8F12-008ED0E48E9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1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71F-08D7-41A3-9C24-80C30880686E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149D-098B-4EC0-8F12-008ED0E48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6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71F-08D7-41A3-9C24-80C30880686E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149D-098B-4EC0-8F12-008ED0E48E9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59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E71F-08D7-41A3-9C24-80C30880686E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B149D-098B-4EC0-8F12-008ED0E48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5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81E71F-08D7-41A3-9C24-80C30880686E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2B149D-098B-4EC0-8F12-008ED0E48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1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9FE7-3674-B66E-74A8-0A556E276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2166099"/>
            <a:ext cx="6815669" cy="1515533"/>
          </a:xfrm>
        </p:spPr>
        <p:txBody>
          <a:bodyPr/>
          <a:lstStyle/>
          <a:p>
            <a:r>
              <a:rPr lang="en-US" dirty="0"/>
              <a:t>What is the marketing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81D73-8B1E-FCBD-2D96-A4ACAC79E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5133" y="4395016"/>
            <a:ext cx="6815669" cy="132080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77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F35C8B-8C2D-55C1-A1D0-461BCE1C2C28}"/>
              </a:ext>
            </a:extLst>
          </p:cNvPr>
          <p:cNvSpPr txBox="1"/>
          <p:nvPr/>
        </p:nvSpPr>
        <p:spPr>
          <a:xfrm>
            <a:off x="1183557" y="1262963"/>
            <a:ext cx="953851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Measuring Marketing Success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/>
              <a:t>KPIs (Key Performance Indicators)</a:t>
            </a:r>
            <a:r>
              <a:rPr lang="en-US" sz="2800" dirty="0"/>
              <a:t>:</a:t>
            </a:r>
          </a:p>
          <a:p>
            <a:pPr>
              <a:buNone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ROI (Return on Investment)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CAC (Customer Acquisition Cost)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CLV (Customer Lifetime Value)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Conversion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Engagement Rate</a:t>
            </a:r>
          </a:p>
        </p:txBody>
      </p:sp>
    </p:spTree>
    <p:extLst>
      <p:ext uri="{BB962C8B-B14F-4D97-AF65-F5344CB8AC3E}">
        <p14:creationId xmlns:p14="http://schemas.microsoft.com/office/powerpoint/2010/main" val="71793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D77E0B-0590-8A44-A364-CF9911D5B72B}"/>
              </a:ext>
            </a:extLst>
          </p:cNvPr>
          <p:cNvSpPr txBox="1"/>
          <p:nvPr/>
        </p:nvSpPr>
        <p:spPr>
          <a:xfrm>
            <a:off x="1106129" y="614034"/>
            <a:ext cx="82406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Real-World Example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Nike’s Marketing Magic:</a:t>
            </a:r>
          </a:p>
          <a:p>
            <a:pPr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Segmentation:</a:t>
            </a:r>
            <a:r>
              <a:rPr lang="en-US" sz="2400" dirty="0"/>
              <a:t> Athletes, fitness enthusiasts, lifestyle buyers.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Storytelling:</a:t>
            </a:r>
            <a:r>
              <a:rPr lang="en-US" sz="2400" dirty="0"/>
              <a:t> Inspiring campaigns like </a:t>
            </a:r>
            <a:r>
              <a:rPr lang="en-US" sz="2400" i="1" dirty="0"/>
              <a:t>"Just Do It"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Influencers:</a:t>
            </a:r>
            <a:r>
              <a:rPr lang="en-US" sz="2400" dirty="0"/>
              <a:t> Collaborations with athletes &amp; celebrities.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Innovation:</a:t>
            </a:r>
            <a:r>
              <a:rPr lang="en-US" sz="2400" dirty="0"/>
              <a:t> New shoe tech that creates buzz.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Community Building:</a:t>
            </a:r>
            <a:r>
              <a:rPr lang="en-US" sz="2400" dirty="0"/>
              <a:t> Nike Run Club &amp; events.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AA828-F77D-8B81-CBC2-1B7D8365A5AC}"/>
              </a:ext>
            </a:extLst>
          </p:cNvPr>
          <p:cNvSpPr txBox="1"/>
          <p:nvPr/>
        </p:nvSpPr>
        <p:spPr>
          <a:xfrm>
            <a:off x="1106129" y="4683912"/>
            <a:ext cx="92140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full marketing blueprint</a:t>
            </a:r>
            <a:r>
              <a:rPr lang="en-US" sz="2400" dirty="0"/>
              <a:t> — a single chart showing </a:t>
            </a:r>
            <a:r>
              <a:rPr lang="en-US" sz="2400" i="1" dirty="0"/>
              <a:t>concepts → strategy → tools → examples</a:t>
            </a:r>
            <a:r>
              <a:rPr lang="en-US" sz="2400" dirty="0"/>
              <a:t> so you can learn it visually.</a:t>
            </a:r>
          </a:p>
        </p:txBody>
      </p:sp>
    </p:spTree>
    <p:extLst>
      <p:ext uri="{BB962C8B-B14F-4D97-AF65-F5344CB8AC3E}">
        <p14:creationId xmlns:p14="http://schemas.microsoft.com/office/powerpoint/2010/main" val="421469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32E4-C446-D16B-03AA-DFA93C16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3" y="1734299"/>
            <a:ext cx="5572430" cy="1348113"/>
          </a:xfrm>
        </p:spPr>
        <p:txBody>
          <a:bodyPr>
            <a:noAutofit/>
          </a:bodyPr>
          <a:lstStyle/>
          <a:p>
            <a:r>
              <a:rPr lang="en-US" sz="4800" dirty="0"/>
              <a:t>Thank you</a:t>
            </a:r>
            <a:br>
              <a:rPr lang="en-US" sz="4800" dirty="0"/>
            </a:br>
            <a:r>
              <a:rPr lang="en-US" sz="4800" dirty="0"/>
              <a:t>Honey Saxena</a:t>
            </a:r>
          </a:p>
        </p:txBody>
      </p:sp>
    </p:spTree>
    <p:extLst>
      <p:ext uri="{BB962C8B-B14F-4D97-AF65-F5344CB8AC3E}">
        <p14:creationId xmlns:p14="http://schemas.microsoft.com/office/powerpoint/2010/main" val="199836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2F535F-FD39-C3DD-3EEC-2EA41EC86FB7}"/>
              </a:ext>
            </a:extLst>
          </p:cNvPr>
          <p:cNvSpPr txBox="1"/>
          <p:nvPr/>
        </p:nvSpPr>
        <p:spPr>
          <a:xfrm>
            <a:off x="1120877" y="1380950"/>
            <a:ext cx="927673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What is Marketing?</a:t>
            </a:r>
          </a:p>
          <a:p>
            <a:endParaRPr lang="en-US" sz="2400" dirty="0"/>
          </a:p>
          <a:p>
            <a:r>
              <a:rPr lang="en-US" sz="2400" dirty="0"/>
              <a:t> is the process of identifying, anticipating, and satisfying customer needs profitably. It's not just about selling products</a:t>
            </a:r>
          </a:p>
          <a:p>
            <a:r>
              <a:rPr lang="en-US" sz="2400" dirty="0"/>
              <a:t> it’s about creating value, building relationships, and influencing customer decisions.</a:t>
            </a:r>
          </a:p>
          <a:p>
            <a:endParaRPr lang="en-US" sz="2400" dirty="0"/>
          </a:p>
          <a:p>
            <a:r>
              <a:rPr lang="en-US" sz="2400" dirty="0"/>
              <a:t>Philip Kotler defines marketing as: "The science and art of exploring, creating, and delivering value to satisfy the needs of a target market at a profit.</a:t>
            </a:r>
          </a:p>
        </p:txBody>
      </p:sp>
    </p:spTree>
    <p:extLst>
      <p:ext uri="{BB962C8B-B14F-4D97-AF65-F5344CB8AC3E}">
        <p14:creationId xmlns:p14="http://schemas.microsoft.com/office/powerpoint/2010/main" val="121521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D693E4-BEC9-AC2F-1DA4-85774E76024A}"/>
              </a:ext>
            </a:extLst>
          </p:cNvPr>
          <p:cNvSpPr txBox="1"/>
          <p:nvPr/>
        </p:nvSpPr>
        <p:spPr>
          <a:xfrm>
            <a:off x="899652" y="532662"/>
            <a:ext cx="989616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Core Concepts of Marketing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dirty="0"/>
              <a:t>These are the building blocks:</a:t>
            </a:r>
          </a:p>
          <a:p>
            <a:pPr>
              <a:buNone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Needs, Wants, and Demands</a:t>
            </a:r>
            <a:endParaRPr lang="en-US" sz="2000" dirty="0"/>
          </a:p>
          <a:p>
            <a:pPr lvl="1"/>
            <a:r>
              <a:rPr lang="en-US" sz="2000" b="1" dirty="0"/>
              <a:t>    Needs</a:t>
            </a:r>
            <a:r>
              <a:rPr lang="en-US" sz="2000" dirty="0"/>
              <a:t> → Basic human requirements (food, shelter, safety).</a:t>
            </a:r>
          </a:p>
          <a:p>
            <a:pPr lvl="1"/>
            <a:r>
              <a:rPr lang="en-US" sz="2000" b="1" dirty="0"/>
              <a:t>    wants</a:t>
            </a:r>
            <a:r>
              <a:rPr lang="en-US" sz="2000" dirty="0"/>
              <a:t> → Needs shaped by culture &amp; personality (wanting pizza instead of just food).</a:t>
            </a:r>
          </a:p>
          <a:p>
            <a:pPr lvl="1"/>
            <a:r>
              <a:rPr lang="en-US" sz="2000" b="1" dirty="0"/>
              <a:t>    Demands</a:t>
            </a:r>
            <a:r>
              <a:rPr lang="en-US" sz="2000" dirty="0"/>
              <a:t> → Wants backed by purchasing power.</a:t>
            </a:r>
          </a:p>
          <a:p>
            <a:pPr marL="742950" lvl="1" indent="-285750"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Market Offerings</a:t>
            </a:r>
            <a:endParaRPr lang="en-US" sz="2000" dirty="0"/>
          </a:p>
          <a:p>
            <a:pPr lvl="1"/>
            <a:r>
              <a:rPr lang="en-US" sz="2000" dirty="0"/>
              <a:t>   Products, services, experiences that fulfill needs/wants</a:t>
            </a:r>
          </a:p>
          <a:p>
            <a:pPr lvl="1"/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Value &amp; Satisfaction</a:t>
            </a:r>
            <a:endParaRPr lang="en-US" sz="2000" dirty="0"/>
          </a:p>
          <a:p>
            <a:pPr lvl="1"/>
            <a:r>
              <a:rPr lang="en-US" sz="2000" dirty="0"/>
              <a:t>    Customers choose offerings that deliver the most value (benefits vs. cost).</a:t>
            </a:r>
          </a:p>
          <a:p>
            <a:pPr marL="742950" lvl="1" indent="-285750"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Exchange &amp; Relationships</a:t>
            </a:r>
            <a:endParaRPr lang="en-US" sz="2000" dirty="0"/>
          </a:p>
          <a:p>
            <a:pPr lvl="1"/>
            <a:r>
              <a:rPr lang="en-US" sz="2000" dirty="0"/>
              <a:t>     Marketing happens when people exchange value to meet needs.</a:t>
            </a:r>
          </a:p>
        </p:txBody>
      </p:sp>
    </p:spTree>
    <p:extLst>
      <p:ext uri="{BB962C8B-B14F-4D97-AF65-F5344CB8AC3E}">
        <p14:creationId xmlns:p14="http://schemas.microsoft.com/office/powerpoint/2010/main" val="42983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3C53F9-7798-0F15-FD87-7303AFE97604}"/>
              </a:ext>
            </a:extLst>
          </p:cNvPr>
          <p:cNvSpPr txBox="1"/>
          <p:nvPr/>
        </p:nvSpPr>
        <p:spPr>
          <a:xfrm>
            <a:off x="737420" y="856357"/>
            <a:ext cx="10486103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Marketing Process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dirty="0"/>
              <a:t>Step-by-step:</a:t>
            </a:r>
          </a:p>
          <a:p>
            <a:pPr>
              <a:buNone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Research</a:t>
            </a:r>
            <a:r>
              <a:rPr lang="en-US" sz="2000" dirty="0"/>
              <a:t> – Understand market trends, customer behavior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Segmentation</a:t>
            </a:r>
            <a:r>
              <a:rPr lang="en-US" sz="2000" dirty="0"/>
              <a:t> – Divide market into groups (age, location, interests).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Targeting</a:t>
            </a:r>
            <a:r>
              <a:rPr lang="en-US" sz="2000" dirty="0"/>
              <a:t> – Select the best group to focus on.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Positioning</a:t>
            </a:r>
            <a:r>
              <a:rPr lang="en-US" sz="2000" dirty="0"/>
              <a:t> – Create a brand image in customer minds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.</a:t>
            </a:r>
            <a:r>
              <a:rPr lang="en-US" sz="2000" b="1" dirty="0"/>
              <a:t>Marketing Mix (7Ps)</a:t>
            </a:r>
            <a:r>
              <a:rPr lang="en-US" sz="2000" dirty="0"/>
              <a:t> – Plan product, price, place, promotion, etc.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Implementation</a:t>
            </a:r>
            <a:r>
              <a:rPr lang="en-US" sz="2000" dirty="0"/>
              <a:t> – Launch campaigns</a:t>
            </a:r>
          </a:p>
          <a:p>
            <a:endParaRPr lang="en-US" sz="2000" dirty="0"/>
          </a:p>
          <a:p>
            <a:r>
              <a:rPr lang="en-US" sz="2000" b="1" dirty="0"/>
              <a:t>8.Evaluation</a:t>
            </a:r>
            <a:r>
              <a:rPr lang="en-US" sz="2000" dirty="0"/>
              <a:t> – Track KPIs (sales, clicks, brand awareness).</a:t>
            </a:r>
          </a:p>
        </p:txBody>
      </p:sp>
    </p:spTree>
    <p:extLst>
      <p:ext uri="{BB962C8B-B14F-4D97-AF65-F5344CB8AC3E}">
        <p14:creationId xmlns:p14="http://schemas.microsoft.com/office/powerpoint/2010/main" val="311732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FE4757-DDCE-BD52-0FB9-95B05BE3C5D8}"/>
              </a:ext>
            </a:extLst>
          </p:cNvPr>
          <p:cNvSpPr txBox="1"/>
          <p:nvPr/>
        </p:nvSpPr>
        <p:spPr>
          <a:xfrm>
            <a:off x="1150374" y="854582"/>
            <a:ext cx="9397795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The 7 Ps of Marketing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dirty="0"/>
              <a:t>(Originally 4 Ps, now expanded)</a:t>
            </a:r>
          </a:p>
          <a:p>
            <a:pPr>
              <a:buNone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Product</a:t>
            </a:r>
            <a:r>
              <a:rPr lang="en-US" sz="2000" dirty="0"/>
              <a:t> – What you offer (quality, features, design).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Price</a:t>
            </a:r>
            <a:r>
              <a:rPr lang="en-US" sz="2000" dirty="0"/>
              <a:t> – How much you charge (strategy, discounts).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Place</a:t>
            </a:r>
            <a:r>
              <a:rPr lang="en-US" sz="2000" dirty="0"/>
              <a:t> – Where it’s available (stores, online, distribution).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Promotion</a:t>
            </a:r>
            <a:r>
              <a:rPr lang="en-US" sz="2000" dirty="0"/>
              <a:t> – How you communicate (ads, PR, sales promotions).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People</a:t>
            </a:r>
            <a:r>
              <a:rPr lang="en-US" sz="2000" dirty="0"/>
              <a:t> – Staff, customer service, brand ambassadors.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Process</a:t>
            </a:r>
            <a:r>
              <a:rPr lang="en-US" sz="2000" dirty="0"/>
              <a:t> – The way service/product is delivered.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Physical Evidence</a:t>
            </a:r>
            <a:r>
              <a:rPr lang="en-US" sz="2000" dirty="0"/>
              <a:t> – Packaging, store layout, branding elements.</a:t>
            </a:r>
          </a:p>
        </p:txBody>
      </p:sp>
    </p:spTree>
    <p:extLst>
      <p:ext uri="{BB962C8B-B14F-4D97-AF65-F5344CB8AC3E}">
        <p14:creationId xmlns:p14="http://schemas.microsoft.com/office/powerpoint/2010/main" val="365338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DE0D7A-B3B5-3DCA-8949-C309EF66FC52}"/>
              </a:ext>
            </a:extLst>
          </p:cNvPr>
          <p:cNvSpPr txBox="1"/>
          <p:nvPr/>
        </p:nvSpPr>
        <p:spPr>
          <a:xfrm>
            <a:off x="1032386" y="1166842"/>
            <a:ext cx="977818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Types of Marketing</a:t>
            </a:r>
          </a:p>
          <a:p>
            <a:pPr>
              <a:buNone/>
            </a:pPr>
            <a:r>
              <a:rPr lang="en-US" sz="2400" dirty="0"/>
              <a:t>There are multiple approaches: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Traditional Marketing</a:t>
            </a:r>
            <a:r>
              <a:rPr lang="en-US" sz="2400" dirty="0"/>
              <a:t> – TV, radio, print, outdoor ads.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Digital Marketing</a:t>
            </a:r>
            <a:r>
              <a:rPr lang="en-US" sz="2400" dirty="0"/>
              <a:t> – SEO, social media, PPC ads, email marketing.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Inbound Marketing</a:t>
            </a:r>
            <a:r>
              <a:rPr lang="en-US" sz="2400" dirty="0"/>
              <a:t> – Attracting customers through content &amp; experiences.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Outbound Marketing</a:t>
            </a:r>
            <a:r>
              <a:rPr lang="en-US" sz="2400" dirty="0"/>
              <a:t> – Actively reaching out via ads, calls, promotions.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B2B Marketing</a:t>
            </a:r>
            <a:r>
              <a:rPr lang="en-US" sz="2400" dirty="0"/>
              <a:t> – Selling to businesses.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B2C Marketing</a:t>
            </a:r>
            <a:r>
              <a:rPr lang="en-US" sz="2400" dirty="0"/>
              <a:t> – Selling to consumers.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Content Marketing</a:t>
            </a:r>
            <a:r>
              <a:rPr lang="en-US" sz="2400" dirty="0"/>
              <a:t> – Blogs, videos, infographics to attract leads.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Social Media Marketing</a:t>
            </a:r>
            <a:r>
              <a:rPr lang="en-US" sz="2400" dirty="0"/>
              <a:t> – Brand building &amp; engagement on platforms.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Influencer Marketing</a:t>
            </a:r>
            <a:r>
              <a:rPr lang="en-US" sz="2400" dirty="0"/>
              <a:t> – Partnering with public figures to promote.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Guerrilla Marketing</a:t>
            </a:r>
            <a:r>
              <a:rPr lang="en-US" sz="2400" dirty="0"/>
              <a:t> – Low-cost, creative marketing stunts.</a:t>
            </a:r>
          </a:p>
        </p:txBody>
      </p:sp>
    </p:spTree>
    <p:extLst>
      <p:ext uri="{BB962C8B-B14F-4D97-AF65-F5344CB8AC3E}">
        <p14:creationId xmlns:p14="http://schemas.microsoft.com/office/powerpoint/2010/main" val="165733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E11DE-E54B-99A1-DDD5-E13F48B0089A}"/>
              </a:ext>
            </a:extLst>
          </p:cNvPr>
          <p:cNvSpPr txBox="1"/>
          <p:nvPr/>
        </p:nvSpPr>
        <p:spPr>
          <a:xfrm>
            <a:off x="1463777" y="1029533"/>
            <a:ext cx="862411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Marketing Channels</a:t>
            </a:r>
          </a:p>
          <a:p>
            <a:pPr>
              <a:buNone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Online</a:t>
            </a:r>
            <a:r>
              <a:rPr lang="en-US" sz="2000" dirty="0"/>
              <a:t> – Google Ads, Facebook Ads, Email, SEO.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Offline</a:t>
            </a:r>
            <a:r>
              <a:rPr lang="en-US" sz="2000" dirty="0"/>
              <a:t> – TV, newspapers, billboards,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Hybrid</a:t>
            </a:r>
            <a:r>
              <a:rPr lang="en-US" sz="2000" dirty="0"/>
              <a:t> – QR codes on print ads leading to websites.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2ACF2-C1D9-3214-AEB3-CB7CD264B5B0}"/>
              </a:ext>
            </a:extLst>
          </p:cNvPr>
          <p:cNvSpPr txBox="1"/>
          <p:nvPr/>
        </p:nvSpPr>
        <p:spPr>
          <a:xfrm>
            <a:off x="1301545" y="3429000"/>
            <a:ext cx="849138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Latest Trends in Marketing</a:t>
            </a:r>
          </a:p>
          <a:p>
            <a:pPr>
              <a:buNone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AI-powered personalization</a:t>
            </a:r>
            <a:r>
              <a:rPr lang="en-US" sz="2000" dirty="0"/>
              <a:t> (like Netflix recommendations)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Short-form video content</a:t>
            </a:r>
            <a:r>
              <a:rPr lang="en-US" sz="2000" dirty="0"/>
              <a:t> (TikTok, Instagram Reels)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Voice search optimization</a:t>
            </a:r>
            <a:r>
              <a:rPr lang="en-US" sz="2000" dirty="0"/>
              <a:t> (Alexa, Google Assistant)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Sustainability &amp; green marketing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AR/VR marketing experiences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5459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1673CF-C6A8-23EB-4F53-C7ABF31F7420}"/>
              </a:ext>
            </a:extLst>
          </p:cNvPr>
          <p:cNvSpPr txBox="1"/>
          <p:nvPr/>
        </p:nvSpPr>
        <p:spPr>
          <a:xfrm>
            <a:off x="1238867" y="1166842"/>
            <a:ext cx="926198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Marketing Tools &amp; Channels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Offline Tools</a:t>
            </a:r>
          </a:p>
          <a:p>
            <a:pPr>
              <a:buNone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Print ads, TV, radio, events, sponsorships.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Digital Tools</a:t>
            </a:r>
          </a:p>
          <a:p>
            <a:pPr>
              <a:buNone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SEO</a:t>
            </a:r>
            <a:r>
              <a:rPr lang="en-US" sz="2000" dirty="0"/>
              <a:t> – Organic ranking on Google.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PPC Ads</a:t>
            </a:r>
            <a:r>
              <a:rPr lang="en-US" sz="2000" dirty="0"/>
              <a:t> – Paid search &amp; display 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Email Marketing</a:t>
            </a:r>
            <a:r>
              <a:rPr lang="en-US" sz="2000" dirty="0"/>
              <a:t> – Newsletters, promotions.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Social Media Marketing</a:t>
            </a:r>
            <a:r>
              <a:rPr lang="en-US" sz="2000" dirty="0"/>
              <a:t> – Instagram, LinkedIn, Facebook.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Content Marketing</a:t>
            </a:r>
            <a:r>
              <a:rPr lang="en-US" sz="2000" dirty="0"/>
              <a:t> – Blogs, videos, guides.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Influencer Marketing</a:t>
            </a:r>
            <a:r>
              <a:rPr lang="en-US" sz="2000" dirty="0"/>
              <a:t> – Partnering with creators.</a:t>
            </a:r>
          </a:p>
        </p:txBody>
      </p:sp>
    </p:spTree>
    <p:extLst>
      <p:ext uri="{BB962C8B-B14F-4D97-AF65-F5344CB8AC3E}">
        <p14:creationId xmlns:p14="http://schemas.microsoft.com/office/powerpoint/2010/main" val="348328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78658B-7A7D-B96B-3A20-20DBE8CACF2F}"/>
              </a:ext>
            </a:extLst>
          </p:cNvPr>
          <p:cNvSpPr txBox="1"/>
          <p:nvPr/>
        </p:nvSpPr>
        <p:spPr>
          <a:xfrm>
            <a:off x="957417" y="2119777"/>
            <a:ext cx="968600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Color Psychology</a:t>
            </a:r>
            <a:r>
              <a:rPr lang="en-US" sz="2400" dirty="0"/>
              <a:t> – Colors influence emotions (Red = excitement, Blue = trust).</a:t>
            </a:r>
          </a:p>
          <a:p>
            <a:pPr>
              <a:buNone/>
            </a:pPr>
            <a:r>
              <a:rPr lang="en-US" sz="2400" b="1" dirty="0"/>
              <a:t>Consumer Psychology in Marketing</a:t>
            </a:r>
          </a:p>
          <a:p>
            <a:pPr>
              <a:buNone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Maslow’s Hierarchy of Needs</a:t>
            </a:r>
            <a:r>
              <a:rPr lang="en-US" sz="2400" dirty="0"/>
              <a:t> – Products should target specific need levels (luxury = self-actualization, food = basic need).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Scarcity Principle</a:t>
            </a:r>
            <a:r>
              <a:rPr lang="en-US" sz="2400" dirty="0"/>
              <a:t> – “Only 3 left in stock!” triggers urgency.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Social Proof</a:t>
            </a:r>
            <a:r>
              <a:rPr lang="en-US" sz="2400" dirty="0"/>
              <a:t> – Reviews, testimonials build trust</a:t>
            </a:r>
            <a:r>
              <a:rPr lang="en-US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B79A5-EFB2-CDA4-315E-16858E2788D6}"/>
              </a:ext>
            </a:extLst>
          </p:cNvPr>
          <p:cNvSpPr txBox="1"/>
          <p:nvPr/>
        </p:nvSpPr>
        <p:spPr>
          <a:xfrm>
            <a:off x="1080319" y="952571"/>
            <a:ext cx="74147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Automation </a:t>
            </a:r>
            <a:r>
              <a:rPr lang="en-US" sz="3200" b="1" dirty="0"/>
              <a:t>Tools</a:t>
            </a: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HubSpot, Mailchimp, Google Analytics, SEMrush.</a:t>
            </a:r>
          </a:p>
        </p:txBody>
      </p:sp>
    </p:spTree>
    <p:extLst>
      <p:ext uri="{BB962C8B-B14F-4D97-AF65-F5344CB8AC3E}">
        <p14:creationId xmlns:p14="http://schemas.microsoft.com/office/powerpoint/2010/main" val="615839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43</TotalTime>
  <Words>784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What is the marketing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Honey Saxena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2025-08-11T13:52:33Z</dcterms:created>
  <dcterms:modified xsi:type="dcterms:W3CDTF">2025-08-11T14:36:03Z</dcterms:modified>
</cp:coreProperties>
</file>