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8"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96"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extLst>
      <p:ext uri="{BB962C8B-B14F-4D97-AF65-F5344CB8AC3E}">
        <p14:creationId xmlns:p14="http://schemas.microsoft.com/office/powerpoint/2010/main" val="743734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49" y="766928"/>
            <a:ext cx="3278439"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Addressing Customer Churn at </a:t>
            </a:r>
            <a:r>
              <a:rPr lang="en-US" dirty="0" err="1">
                <a:solidFill>
                  <a:srgbClr val="D4DF33"/>
                </a:solidFill>
              </a:rPr>
              <a:t>PowerCo</a:t>
            </a:r>
            <a:r>
              <a:rPr lang="en-US" dirty="0">
                <a:solidFill>
                  <a:srgbClr val="D4DF33"/>
                </a:solidFill>
              </a:rPr>
              <a:t>.</a:t>
            </a:r>
            <a:endParaRPr dirty="0"/>
          </a:p>
        </p:txBody>
      </p:sp>
      <p:sp>
        <p:nvSpPr>
          <p:cNvPr id="512" name="Google Shape;512;p1"/>
          <p:cNvSpPr txBox="1"/>
          <p:nvPr/>
        </p:nvSpPr>
        <p:spPr>
          <a:xfrm>
            <a:off x="4270443" y="204281"/>
            <a:ext cx="6992632" cy="6361889"/>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IN" sz="1600" u="sng" dirty="0">
                <a:solidFill>
                  <a:schemeClr val="dk1"/>
                </a:solidFill>
                <a:latin typeface="Trebuchet MS"/>
                <a:ea typeface="Trebuchet MS"/>
                <a:cs typeface="Trebuchet MS"/>
                <a:sym typeface="Trebuchet MS"/>
              </a:rPr>
              <a:t>Data Analysis of Power Co. Gas and Electricity:</a:t>
            </a:r>
          </a:p>
          <a:p>
            <a:pPr marL="108000" marR="0" lvl="1" indent="0" algn="l" rtl="0">
              <a:lnSpc>
                <a:spcPct val="90000"/>
              </a:lnSpc>
              <a:spcBef>
                <a:spcPts val="0"/>
              </a:spcBef>
              <a:spcAft>
                <a:spcPts val="0"/>
              </a:spcAft>
              <a:buClr>
                <a:srgbClr val="28BA73"/>
              </a:buClr>
              <a:buSzPts val="1600"/>
              <a:buFont typeface="Arial"/>
              <a:buNone/>
            </a:pPr>
            <a:endParaRPr lang="en-IN" sz="1600" dirty="0">
              <a:solidFill>
                <a:schemeClr val="dk1"/>
              </a:solidFill>
              <a:latin typeface="Trebuchet MS"/>
              <a:ea typeface="Trebuchet MS"/>
              <a:cs typeface="Trebuchet MS"/>
              <a:sym typeface="Trebuchet MS"/>
            </a:endParaRPr>
          </a:p>
          <a:p>
            <a:pPr marL="393750" marR="0" lvl="1" indent="-285750" algn="l" rtl="0">
              <a:lnSpc>
                <a:spcPct val="90000"/>
              </a:lnSpc>
              <a:spcBef>
                <a:spcPts val="0"/>
              </a:spcBef>
              <a:spcAft>
                <a:spcPts val="0"/>
              </a:spcAft>
              <a:buClr>
                <a:srgbClr val="28BA73"/>
              </a:buClr>
              <a:buSzPts val="1600"/>
              <a:buFont typeface="Wingdings" panose="05000000000000000000" pitchFamily="2" charset="2"/>
              <a:buChar char="v"/>
            </a:pPr>
            <a:r>
              <a:rPr lang="en-IN" sz="1600" dirty="0">
                <a:solidFill>
                  <a:schemeClr val="dk1"/>
                </a:solidFill>
                <a:latin typeface="Trebuchet MS"/>
                <a:ea typeface="Trebuchet MS"/>
                <a:cs typeface="Trebuchet MS"/>
                <a:sym typeface="Trebuchet MS"/>
              </a:rPr>
              <a:t>Customer Churn at 9.7%. </a:t>
            </a:r>
          </a:p>
          <a:p>
            <a:pPr marL="108000" marR="0" lvl="1" indent="0" algn="l" rtl="0">
              <a:lnSpc>
                <a:spcPct val="90000"/>
              </a:lnSpc>
              <a:spcBef>
                <a:spcPts val="0"/>
              </a:spcBef>
              <a:spcAft>
                <a:spcPts val="0"/>
              </a:spcAft>
              <a:buClr>
                <a:srgbClr val="28BA73"/>
              </a:buClr>
              <a:buSzPts val="1600"/>
              <a:buFont typeface="Arial"/>
              <a:buNone/>
            </a:pPr>
            <a:endParaRPr lang="en-IN" sz="11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u="sng" kern="100" dirty="0">
                <a:effectLst/>
                <a:latin typeface="Trebuchet MS" panose="020B0603020202020204" pitchFamily="34" charset="0"/>
                <a:ea typeface="Calibri" panose="020F0502020204030204" pitchFamily="34" charset="0"/>
                <a:cs typeface="Times New Roman" panose="02020603050405020304" pitchFamily="18" charset="0"/>
              </a:rPr>
              <a:t>Data Exploration:</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The customers who have stayed more than 5 months definitely do not churn. Therefore, the company’s main aim should be to focus on customer retention for the initial 5 months.</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200" b="1" kern="100" dirty="0">
                <a:effectLst/>
                <a:latin typeface="Trebuchet MS" panose="020B0603020202020204" pitchFamily="34" charset="0"/>
                <a:ea typeface="Calibri" panose="020F0502020204030204" pitchFamily="34" charset="0"/>
                <a:cs typeface="Times New Roman" panose="02020603050405020304" pitchFamily="18" charset="0"/>
              </a:rPr>
              <a:t>Consumption of electricity last 12 months, Consumption of electricity the last month, Consumption of gas the last month, </a:t>
            </a:r>
            <a:r>
              <a:rPr lang="en-IN" sz="1200" b="1" kern="100" dirty="0" err="1">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forecast_cons_year</a:t>
            </a:r>
            <a:r>
              <a:rPr lang="en-IN" sz="1200" b="1" kern="100" dirty="0">
                <a:effectLst/>
                <a:latin typeface="Trebuchet MS" panose="020B0603020202020204" pitchFamily="34" charset="0"/>
                <a:ea typeface="Calibri" panose="020F0502020204030204" pitchFamily="34" charset="0"/>
                <a:cs typeface="Times New Roman" panose="02020603050405020304" pitchFamily="18" charset="0"/>
              </a:rPr>
              <a:t>, </a:t>
            </a:r>
            <a:r>
              <a:rPr lang="en-US" sz="1200" b="1" kern="100" dirty="0">
                <a:effectLst/>
                <a:latin typeface="Trebuchet MS" panose="020B0603020202020204" pitchFamily="34" charset="0"/>
                <a:ea typeface="Calibri" panose="020F0502020204030204" pitchFamily="34" charset="0"/>
                <a:cs typeface="Times New Roman" panose="02020603050405020304" pitchFamily="18" charset="0"/>
              </a:rPr>
              <a:t> current paid subscription and net margin, gross margin</a:t>
            </a: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 have the highest correlation with churn.</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Customers </a:t>
            </a:r>
            <a:r>
              <a:rPr lang="en-US" sz="1200" b="1" kern="100" dirty="0">
                <a:effectLst/>
                <a:latin typeface="Trebuchet MS" panose="020B0603020202020204" pitchFamily="34" charset="0"/>
                <a:ea typeface="Calibri" panose="020F0502020204030204" pitchFamily="34" charset="0"/>
                <a:cs typeface="Times New Roman" panose="02020603050405020304" pitchFamily="18" charset="0"/>
              </a:rPr>
              <a:t>who are not a customer of gas, tend to churn</a:t>
            </a: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 </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u="sng" kern="100" dirty="0">
                <a:effectLst/>
                <a:latin typeface="Trebuchet MS" panose="020B0603020202020204" pitchFamily="34" charset="0"/>
                <a:ea typeface="Calibri" panose="020F0502020204030204" pitchFamily="34" charset="0"/>
                <a:cs typeface="Times New Roman" panose="02020603050405020304" pitchFamily="18" charset="0"/>
              </a:rPr>
              <a:t>Hypothesis: is Price is the main driver of churn</a:t>
            </a:r>
            <a:r>
              <a:rPr lang="en-IN" sz="1200" kern="100" dirty="0">
                <a:effectLst/>
                <a:latin typeface="Trebuchet MS" panose="020B0603020202020204" pitchFamily="34" charset="0"/>
                <a:ea typeface="Calibri" panose="020F0502020204030204" pitchFamily="34" charset="0"/>
                <a:cs typeface="Times New Roman" panose="02020603050405020304" pitchFamily="18" charset="0"/>
              </a:rPr>
              <a:t> </a:t>
            </a:r>
          </a:p>
          <a:p>
            <a:pPr indent="228600">
              <a:lnSpc>
                <a:spcPct val="107000"/>
              </a:lnSpc>
              <a:spcAft>
                <a:spcPts val="800"/>
              </a:spcAft>
            </a:pPr>
            <a:r>
              <a:rPr lang="en-IN" sz="1200" kern="100" dirty="0">
                <a:effectLst/>
                <a:latin typeface="Trebuchet MS" panose="020B0603020202020204" pitchFamily="34" charset="0"/>
                <a:ea typeface="Calibri" panose="020F0502020204030204" pitchFamily="34" charset="0"/>
                <a:cs typeface="Times New Roman" panose="02020603050405020304" pitchFamily="18" charset="0"/>
              </a:rPr>
              <a:t>Verifying hypotheses: No, price is not the main driver of churn as variables of price is scattered. </a:t>
            </a:r>
          </a:p>
          <a:p>
            <a:pPr indent="228600">
              <a:lnSpc>
                <a:spcPct val="107000"/>
              </a:lnSpc>
              <a:spcAft>
                <a:spcPts val="800"/>
              </a:spcAft>
            </a:pP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Consumption last 12 month, </a:t>
            </a:r>
            <a:r>
              <a:rPr lang="en-US" sz="1200" kern="100" dirty="0" err="1">
                <a:effectLst/>
                <a:latin typeface="Trebuchet MS" panose="020B0603020202020204" pitchFamily="34" charset="0"/>
                <a:ea typeface="Calibri" panose="020F0502020204030204" pitchFamily="34" charset="0"/>
                <a:cs typeface="Times New Roman" panose="02020603050405020304" pitchFamily="18" charset="0"/>
              </a:rPr>
              <a:t>forecast_meter_rent</a:t>
            </a: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 for the next 12 month and net margin are the main drivers of churn. </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u="sng" kern="100" dirty="0">
                <a:effectLst/>
                <a:latin typeface="Trebuchet MS" panose="020B0603020202020204" pitchFamily="34" charset="0"/>
                <a:ea typeface="Calibri" panose="020F0502020204030204" pitchFamily="34" charset="0"/>
                <a:cs typeface="Times New Roman" panose="02020603050405020304" pitchFamily="18" charset="0"/>
              </a:rPr>
              <a:t>Solution</a:t>
            </a:r>
            <a:r>
              <a:rPr lang="en-IN" sz="1200" kern="100" dirty="0">
                <a:effectLst/>
                <a:latin typeface="Trebuchet MS" panose="020B060302020202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sz="1200" kern="100" dirty="0">
                <a:effectLst/>
                <a:latin typeface="Trebuchet MS" panose="020B0603020202020204" pitchFamily="34" charset="0"/>
                <a:ea typeface="Calibri" panose="020F0502020204030204" pitchFamily="34" charset="0"/>
                <a:cs typeface="Times New Roman" panose="02020603050405020304" pitchFamily="18" charset="0"/>
              </a:rPr>
              <a:t>We should endeavour to retain customers at least through the first 5 months when the customer has just signed up as a customer with Power Co. </a:t>
            </a:r>
          </a:p>
          <a:p>
            <a:pPr marL="342900" lvl="0" indent="-342900">
              <a:lnSpc>
                <a:spcPct val="107000"/>
              </a:lnSpc>
              <a:spcAft>
                <a:spcPts val="800"/>
              </a:spcAft>
              <a:buFont typeface="Arial" panose="020B0604020202020204" pitchFamily="34" charset="0"/>
              <a:buChar char="•"/>
              <a:tabLst>
                <a:tab pos="457200" algn="l"/>
              </a:tabLst>
            </a:pP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The Company can deploy the Random Forest Classifier model, however, the client should exercise caution. For every customer who churns, the company is likely to face a loss of 397 customers, if not correctly identified this to be false on time. </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tabLst>
                <a:tab pos="457200" algn="l"/>
              </a:tabLst>
            </a:pP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Giving discount to customers would be a futile decision and will lead to revenue loss, therefore there is no need to offer discounts to customers who would churn anyway.</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tabLst>
                <a:tab pos="457200" algn="l"/>
              </a:tabLst>
            </a:pPr>
            <a:r>
              <a:rPr lang="en-US" sz="1200" kern="100" dirty="0">
                <a:effectLst/>
                <a:latin typeface="Trebuchet MS" panose="020B0603020202020204" pitchFamily="34" charset="0"/>
                <a:ea typeface="Calibri" panose="020F0502020204030204" pitchFamily="34" charset="0"/>
                <a:cs typeface="Times New Roman" panose="02020603050405020304" pitchFamily="18" charset="0"/>
              </a:rPr>
              <a:t>Therefore,  we should focus on retaining customers at the current prices. </a:t>
            </a:r>
            <a:endParaRPr lang="en-IN" sz="12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200" kern="1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A better strategy is the right level of discount for each customer that maximises their predicted revenue or margin.</a:t>
            </a:r>
            <a:r>
              <a:rPr lang="en-IN" sz="1200" kern="100" dirty="0">
                <a:effectLst/>
                <a:latin typeface="Trebuchet MS" panose="020B0603020202020204" pitchFamily="34" charset="0"/>
                <a:ea typeface="Calibri" panose="020F0502020204030204" pitchFamily="34" charset="0"/>
                <a:cs typeface="Times New Roman" panose="02020603050405020304" pitchFamily="18" charset="0"/>
              </a:rPr>
              <a:t> </a:t>
            </a:r>
          </a:p>
          <a:p>
            <a:pPr algn="l"/>
            <a:endParaRPr lang="en-US" sz="1200" dirty="0">
              <a:latin typeface="Trebuchet MS" panose="020B0603020202020204" pitchFamily="34" charset="0"/>
            </a:endParaRPr>
          </a:p>
          <a:p>
            <a:pPr marL="171450" indent="-171450" algn="l">
              <a:buFont typeface="Arial" panose="020B0604020202020204" pitchFamily="34" charset="0"/>
              <a:buChar char="•"/>
            </a:pPr>
            <a:endParaRPr lang="en-US" sz="1200" dirty="0">
              <a:latin typeface="Trebuchet MS" panose="020B0603020202020204" pitchFamily="34" charset="0"/>
            </a:endParaRPr>
          </a:p>
          <a:p>
            <a:pPr marL="171450" indent="-171450" algn="l">
              <a:buFont typeface="Arial" panose="020B0604020202020204" pitchFamily="34" charset="0"/>
              <a:buChar char="•"/>
            </a:pPr>
            <a:endParaRPr lang="en-US" sz="1200" i="0" dirty="0">
              <a:solidFill>
                <a:srgbClr val="000000"/>
              </a:solidFill>
              <a:effectLst/>
              <a:latin typeface="Trebuchet MS" panose="020B0603020202020204" pitchFamily="34" charset="0"/>
            </a:endParaRPr>
          </a:p>
          <a:p>
            <a:pPr algn="l"/>
            <a:endParaRPr lang="en-US" sz="1200" dirty="0">
              <a:latin typeface="Trebuchet MS" panose="020B0603020202020204" pitchFamily="34" charset="0"/>
            </a:endParaRPr>
          </a:p>
          <a:p>
            <a:pPr algn="l"/>
            <a:endParaRPr lang="en-US" sz="1200" i="0" dirty="0">
              <a:solidFill>
                <a:srgbClr val="000000"/>
              </a:solidFill>
              <a:effectLst/>
              <a:latin typeface="Trebuchet MS" panose="020B0603020202020204" pitchFamily="34" charset="0"/>
            </a:endParaRPr>
          </a:p>
          <a:p>
            <a:pPr marL="108000" marR="0" lvl="1" indent="0" algn="l" rtl="0">
              <a:lnSpc>
                <a:spcPct val="90000"/>
              </a:lnSpc>
              <a:spcBef>
                <a:spcPts val="0"/>
              </a:spcBef>
              <a:spcAft>
                <a:spcPts val="0"/>
              </a:spcAft>
              <a:buClr>
                <a:srgbClr val="28BA73"/>
              </a:buClr>
              <a:buSzPts val="1600"/>
              <a:buFont typeface="Arial"/>
              <a:buNone/>
            </a:pPr>
            <a:endParaRPr lang="en-IN"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endParaRPr lang="en-IN"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endParaRPr lang="en-IN" sz="1600"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endParaRPr lang="en-IN"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IN" sz="1600" dirty="0">
                <a:solidFill>
                  <a:schemeClr val="lt1"/>
                </a:solidFill>
                <a:latin typeface="Trebuchet MS"/>
                <a:ea typeface="Trebuchet MS"/>
                <a:cs typeface="Trebuchet MS"/>
                <a:sym typeface="Trebuchet MS"/>
              </a:rPr>
              <a:t>Ensuring Customer Retention in the initial 5 months of Customer signing up</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IN" sz="1600" dirty="0">
                <a:solidFill>
                  <a:schemeClr val="lt1"/>
                </a:solidFill>
                <a:latin typeface="Trebuchet MS"/>
                <a:ea typeface="Trebuchet MS"/>
                <a:cs typeface="Trebuchet MS"/>
                <a:sym typeface="Trebuchet MS"/>
              </a:rPr>
              <a:t>Price- Not the main driver of churn.</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IN" sz="1600" kern="1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Discounts for each customer will maximise revenue.</a:t>
            </a:r>
            <a:endParaRPr sz="1600" dirty="0">
              <a:solidFill>
                <a:schemeClr val="bg1"/>
              </a:solidFill>
              <a:latin typeface="Trebuchet MS"/>
              <a:ea typeface="Trebuchet MS"/>
              <a:cs typeface="Trebuchet MS"/>
              <a:sym typeface="Trebuchet MS"/>
            </a:endParaRPr>
          </a:p>
        </p:txBody>
      </p:sp>
    </p:spTree>
    <p:extLst>
      <p:ext uri="{BB962C8B-B14F-4D97-AF65-F5344CB8AC3E}">
        <p14:creationId xmlns:p14="http://schemas.microsoft.com/office/powerpoint/2010/main" val="1593266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340</Words>
  <Application>Microsoft Office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Symbol</vt:lpstr>
      <vt:lpstr>Trebuchet MS</vt:lpstr>
      <vt:lpstr>Wingdings</vt:lpstr>
      <vt:lpstr>BCG Grid 16:9</vt:lpstr>
      <vt:lpstr>Addressing Customer Churn at 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Honey Sam</cp:lastModifiedBy>
  <cp:revision>2</cp:revision>
  <dcterms:created xsi:type="dcterms:W3CDTF">2016-11-04T11:46:04Z</dcterms:created>
  <dcterms:modified xsi:type="dcterms:W3CDTF">2023-09-23T17:23:06Z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