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93e8dc62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93e8dc62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93e8dc620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93e8dc620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93e8dc620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93e8dc620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93e8dc620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93e8dc620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93e8dc620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93e8dc620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93e8dc62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93e8dc62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93e8dc62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93e8dc62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93e8dc620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93e8dc620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93e8dc62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93e8dc62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93e8dc620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93e8dc620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93e8dc620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93e8dc620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1.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 name="Google Shape;55;p1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56" name="Google Shape;56;p1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7" name="Google Shape;57;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Multivariate Prices</a:t>
            </a:r>
            <a:endParaRPr/>
          </a:p>
        </p:txBody>
      </p:sp>
      <p:pic>
        <p:nvPicPr>
          <p:cNvPr id="132" name="Google Shape;132;p22"/>
          <p:cNvPicPr preferRelativeResize="0"/>
          <p:nvPr/>
        </p:nvPicPr>
        <p:blipFill>
          <a:blip r:embed="rId3">
            <a:alphaModFix/>
          </a:blip>
          <a:stretch>
            <a:fillRect/>
          </a:stretch>
        </p:blipFill>
        <p:spPr>
          <a:xfrm>
            <a:off x="1588500" y="915500"/>
            <a:ext cx="5234937" cy="4228000"/>
          </a:xfrm>
          <a:prstGeom prst="rect">
            <a:avLst/>
          </a:prstGeom>
          <a:noFill/>
          <a:ln>
            <a:noFill/>
          </a:ln>
        </p:spPr>
      </p:pic>
      <p:pic>
        <p:nvPicPr>
          <p:cNvPr id="133" name="Google Shape;133;p22"/>
          <p:cNvPicPr preferRelativeResize="0"/>
          <p:nvPr/>
        </p:nvPicPr>
        <p:blipFill>
          <a:blip r:embed="rId4">
            <a:alphaModFix/>
          </a:blip>
          <a:stretch>
            <a:fillRect/>
          </a:stretch>
        </p:blipFill>
        <p:spPr>
          <a:xfrm>
            <a:off x="152400" y="15240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0" name="Google Shape;140;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3" name="Google Shape;63;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4" name="Google Shape;64;p1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70" name="Google Shape;70;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780"/>
              <a:t>Pervasive Phenomenon</a:t>
            </a:r>
            <a:endParaRPr sz="620"/>
          </a:p>
        </p:txBody>
      </p:sp>
      <p:sp>
        <p:nvSpPr>
          <p:cNvPr id="77" name="Google Shape;77;p16"/>
          <p:cNvSpPr txBox="1"/>
          <p:nvPr>
            <p:ph idx="1" type="body"/>
          </p:nvPr>
        </p:nvSpPr>
        <p:spPr>
          <a:xfrm>
            <a:off x="311700" y="1628825"/>
            <a:ext cx="7736100" cy="2940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t/>
            </a:r>
            <a:endParaRPr sz="1275">
              <a:solidFill>
                <a:schemeClr val="dk1"/>
              </a:solidFill>
            </a:endParaRPr>
          </a:p>
          <a:p>
            <a:pPr indent="0" lvl="0" marL="0" rtl="0" algn="l">
              <a:lnSpc>
                <a:spcPct val="95000"/>
              </a:lnSpc>
              <a:spcBef>
                <a:spcPts val="1200"/>
              </a:spcBef>
              <a:spcAft>
                <a:spcPts val="0"/>
              </a:spcAft>
              <a:buSzPts val="688"/>
              <a:buNone/>
            </a:pPr>
            <a:r>
              <a:rPr lang="ru" sz="1275">
                <a:solidFill>
                  <a:schemeClr val="dk1"/>
                </a:solidFill>
              </a:rPr>
              <a:t>• Stocks. Dividend yield forecast returns, not dividend growth.6</a:t>
            </a:r>
            <a:endParaRPr sz="1275">
              <a:solidFill>
                <a:schemeClr val="dk1"/>
              </a:solidFill>
            </a:endParaRPr>
          </a:p>
          <a:p>
            <a:pPr indent="0" lvl="0" marL="0" rtl="0" algn="l">
              <a:lnSpc>
                <a:spcPct val="95000"/>
              </a:lnSpc>
              <a:spcBef>
                <a:spcPts val="1200"/>
              </a:spcBef>
              <a:spcAft>
                <a:spcPts val="0"/>
              </a:spcAft>
              <a:buSzPts val="688"/>
              <a:buNone/>
            </a:pPr>
            <a:r>
              <a:rPr lang="ru" sz="1275">
                <a:solidFill>
                  <a:schemeClr val="dk1"/>
                </a:solidFill>
              </a:rPr>
              <a:t>• Treasuries. A rising yield curve signals better 1-year returns for long-term</a:t>
            </a:r>
            <a:endParaRPr sz="1275">
              <a:solidFill>
                <a:schemeClr val="dk1"/>
              </a:solidFill>
            </a:endParaRPr>
          </a:p>
          <a:p>
            <a:pPr indent="0" lvl="0" marL="0" rtl="0" algn="l">
              <a:lnSpc>
                <a:spcPct val="95000"/>
              </a:lnSpc>
              <a:spcBef>
                <a:spcPts val="1200"/>
              </a:spcBef>
              <a:spcAft>
                <a:spcPts val="0"/>
              </a:spcAft>
              <a:buSzPts val="688"/>
              <a:buNone/>
            </a:pPr>
            <a:r>
              <a:rPr lang="ru" sz="1275">
                <a:solidFill>
                  <a:schemeClr val="dk1"/>
                </a:solidFill>
              </a:rPr>
              <a:t>bonds, not higher future interest rates. Fed funds futures signal returns,</a:t>
            </a:r>
            <a:endParaRPr sz="1275">
              <a:solidFill>
                <a:schemeClr val="dk1"/>
              </a:solidFill>
            </a:endParaRPr>
          </a:p>
          <a:p>
            <a:pPr indent="0" lvl="0" marL="0" rtl="0" algn="l">
              <a:lnSpc>
                <a:spcPct val="95000"/>
              </a:lnSpc>
              <a:spcBef>
                <a:spcPts val="1200"/>
              </a:spcBef>
              <a:spcAft>
                <a:spcPts val="0"/>
              </a:spcAft>
              <a:buSzPts val="688"/>
              <a:buNone/>
            </a:pPr>
            <a:r>
              <a:rPr lang="ru" sz="1275">
                <a:solidFill>
                  <a:schemeClr val="dk1"/>
                </a:solidFill>
              </a:rPr>
              <a:t>not changes in the funds rate.7</a:t>
            </a:r>
            <a:endParaRPr sz="1275">
              <a:solidFill>
                <a:schemeClr val="dk1"/>
              </a:solidFill>
            </a:endParaRPr>
          </a:p>
          <a:p>
            <a:pPr indent="0" lvl="0" marL="0" rtl="0" algn="l">
              <a:lnSpc>
                <a:spcPct val="95000"/>
              </a:lnSpc>
              <a:spcBef>
                <a:spcPts val="1200"/>
              </a:spcBef>
              <a:spcAft>
                <a:spcPts val="0"/>
              </a:spcAft>
              <a:buSzPts val="688"/>
              <a:buNone/>
            </a:pPr>
            <a:r>
              <a:rPr lang="ru" sz="1275">
                <a:solidFill>
                  <a:schemeClr val="dk1"/>
                </a:solidFill>
              </a:rPr>
              <a:t>• Bonds. Much variation in credit spread over time and across firms or</a:t>
            </a:r>
            <a:endParaRPr sz="1275">
              <a:solidFill>
                <a:schemeClr val="dk1"/>
              </a:solidFill>
            </a:endParaRPr>
          </a:p>
          <a:p>
            <a:pPr indent="0" lvl="0" marL="0" rtl="0" algn="l">
              <a:lnSpc>
                <a:spcPct val="95000"/>
              </a:lnSpc>
              <a:spcBef>
                <a:spcPts val="1200"/>
              </a:spcBef>
              <a:spcAft>
                <a:spcPts val="0"/>
              </a:spcAft>
              <a:buSzPts val="688"/>
              <a:buNone/>
            </a:pPr>
            <a:r>
              <a:rPr lang="ru" sz="1275">
                <a:solidFill>
                  <a:schemeClr val="dk1"/>
                </a:solidFill>
              </a:rPr>
              <a:t>categories signals returns, not default probabilities.8</a:t>
            </a:r>
            <a:endParaRPr sz="1275">
              <a:solidFill>
                <a:schemeClr val="dk1"/>
              </a:solidFill>
            </a:endParaRPr>
          </a:p>
          <a:p>
            <a:pPr indent="0" lvl="0" marL="0" rtl="0" algn="l">
              <a:lnSpc>
                <a:spcPct val="95000"/>
              </a:lnSpc>
              <a:spcBef>
                <a:spcPts val="1200"/>
              </a:spcBef>
              <a:spcAft>
                <a:spcPts val="0"/>
              </a:spcAft>
              <a:buSzPts val="688"/>
              <a:buNone/>
            </a:pPr>
            <a:r>
              <a:rPr lang="ru" sz="1275">
                <a:solidFill>
                  <a:schemeClr val="dk1"/>
                </a:solidFill>
              </a:rPr>
              <a:t>• Foreign exchange. International interest rate spreads signal returns, not</a:t>
            </a:r>
            <a:endParaRPr sz="1275">
              <a:solidFill>
                <a:schemeClr val="dk1"/>
              </a:solidFill>
            </a:endParaRPr>
          </a:p>
          <a:p>
            <a:pPr indent="0" lvl="0" marL="0" rtl="0" algn="l">
              <a:lnSpc>
                <a:spcPct val="95000"/>
              </a:lnSpc>
              <a:spcBef>
                <a:spcPts val="1200"/>
              </a:spcBef>
              <a:spcAft>
                <a:spcPts val="0"/>
              </a:spcAft>
              <a:buClr>
                <a:schemeClr val="dk1"/>
              </a:buClr>
              <a:buSzPts val="688"/>
              <a:buFont typeface="Arial"/>
              <a:buNone/>
            </a:pPr>
            <a:r>
              <a:rPr lang="ru" sz="1275">
                <a:solidFill>
                  <a:schemeClr val="dk1"/>
                </a:solidFill>
              </a:rPr>
              <a:t>.</a:t>
            </a:r>
            <a:endParaRPr sz="1275">
              <a:solidFill>
                <a:schemeClr val="dk1"/>
              </a:solidFill>
            </a:endParaRPr>
          </a:p>
          <a:p>
            <a:pPr indent="0" lvl="0" marL="0" rtl="0" algn="l">
              <a:lnSpc>
                <a:spcPct val="95000"/>
              </a:lnSpc>
              <a:spcBef>
                <a:spcPts val="1200"/>
              </a:spcBef>
              <a:spcAft>
                <a:spcPts val="1200"/>
              </a:spcAft>
              <a:buSzPts val="688"/>
              <a:buNone/>
            </a:pPr>
            <a:r>
              <a:t/>
            </a:r>
            <a:endParaRPr sz="1275">
              <a:solidFill>
                <a:schemeClr val="dk1"/>
              </a:solidFill>
            </a:endParaRPr>
          </a:p>
        </p:txBody>
      </p:sp>
      <p:sp>
        <p:nvSpPr>
          <p:cNvPr id="78" name="Google Shape;78;p16"/>
          <p:cNvSpPr txBox="1"/>
          <p:nvPr/>
        </p:nvSpPr>
        <p:spPr>
          <a:xfrm>
            <a:off x="108600" y="1017725"/>
            <a:ext cx="8926800" cy="7116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ru" sz="1275">
                <a:solidFill>
                  <a:schemeClr val="dk1"/>
                </a:solidFill>
              </a:rPr>
              <a:t>Description</a:t>
            </a:r>
            <a:r>
              <a:rPr lang="ru" sz="1275">
                <a:solidFill>
                  <a:schemeClr val="dk1"/>
                </a:solidFill>
              </a:rPr>
              <a:t>: </a:t>
            </a:r>
            <a:r>
              <a:rPr lang="ru" sz="1275">
                <a:solidFill>
                  <a:schemeClr val="dk1"/>
                </a:solidFill>
              </a:rPr>
              <a:t>A yield or valuation ratio translates to expected excess returns, and does not</a:t>
            </a:r>
            <a:endParaRPr sz="1275">
              <a:solidFill>
                <a:schemeClr val="dk1"/>
              </a:solidFill>
            </a:endParaRPr>
          </a:p>
          <a:p>
            <a:pPr indent="0" lvl="0" marL="0" rtl="0" algn="l">
              <a:lnSpc>
                <a:spcPct val="95000"/>
              </a:lnSpc>
              <a:spcBef>
                <a:spcPts val="1200"/>
              </a:spcBef>
              <a:spcAft>
                <a:spcPts val="1200"/>
              </a:spcAft>
              <a:buNone/>
            </a:pPr>
            <a:r>
              <a:rPr lang="ru" sz="1275">
                <a:solidFill>
                  <a:schemeClr val="dk1"/>
                </a:solidFill>
              </a:rPr>
              <a:t>forecast the cash flow or price change we may have expected. </a:t>
            </a:r>
            <a:endParaRPr/>
          </a:p>
        </p:txBody>
      </p:sp>
      <p:pic>
        <p:nvPicPr>
          <p:cNvPr id="79" name="Google Shape;79;p16"/>
          <p:cNvPicPr preferRelativeResize="0"/>
          <p:nvPr/>
        </p:nvPicPr>
        <p:blipFill>
          <a:blip r:embed="rId3">
            <a:alphaModFix/>
          </a:blip>
          <a:stretch>
            <a:fillRect/>
          </a:stretch>
        </p:blipFill>
        <p:spPr>
          <a:xfrm>
            <a:off x="-118533" y="76200"/>
            <a:ext cx="9414932" cy="5295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780"/>
              <a:t>House Price and Stock Price Regressions </a:t>
            </a:r>
            <a:endParaRPr sz="620"/>
          </a:p>
        </p:txBody>
      </p:sp>
      <p:pic>
        <p:nvPicPr>
          <p:cNvPr id="85" name="Google Shape;85;p17"/>
          <p:cNvPicPr preferRelativeResize="0"/>
          <p:nvPr/>
        </p:nvPicPr>
        <p:blipFill>
          <a:blip r:embed="rId3">
            <a:alphaModFix/>
          </a:blip>
          <a:stretch>
            <a:fillRect/>
          </a:stretch>
        </p:blipFill>
        <p:spPr>
          <a:xfrm>
            <a:off x="311700" y="3802950"/>
            <a:ext cx="5581650" cy="1228725"/>
          </a:xfrm>
          <a:prstGeom prst="rect">
            <a:avLst/>
          </a:prstGeom>
          <a:noFill/>
          <a:ln>
            <a:noFill/>
          </a:ln>
        </p:spPr>
      </p:pic>
      <p:pic>
        <p:nvPicPr>
          <p:cNvPr id="86" name="Google Shape;86;p17"/>
          <p:cNvPicPr preferRelativeResize="0"/>
          <p:nvPr/>
        </p:nvPicPr>
        <p:blipFill>
          <a:blip r:embed="rId4">
            <a:alphaModFix/>
          </a:blip>
          <a:stretch>
            <a:fillRect/>
          </a:stretch>
        </p:blipFill>
        <p:spPr>
          <a:xfrm>
            <a:off x="491700" y="931575"/>
            <a:ext cx="5113325" cy="2871375"/>
          </a:xfrm>
          <a:prstGeom prst="rect">
            <a:avLst/>
          </a:prstGeom>
          <a:noFill/>
          <a:ln>
            <a:noFill/>
          </a:ln>
        </p:spPr>
      </p:pic>
      <p:sp>
        <p:nvSpPr>
          <p:cNvPr id="87" name="Google Shape;87;p17"/>
          <p:cNvSpPr txBox="1"/>
          <p:nvPr/>
        </p:nvSpPr>
        <p:spPr>
          <a:xfrm>
            <a:off x="5523500" y="1017725"/>
            <a:ext cx="3000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There is a strong common element and a strong business cycle association to all these forecasts.11 Low prices and high expected returns hold in “bad times,” when consumption, output, and investment are low, unemployment is high, and businesses are failing, and vice versa.</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Could be use to </a:t>
            </a:r>
            <a:r>
              <a:rPr lang="ru"/>
              <a:t>estimate</a:t>
            </a:r>
            <a:r>
              <a:rPr lang="ru"/>
              <a:t> “bubbles”</a:t>
            </a:r>
            <a:endParaRPr/>
          </a:p>
          <a:p>
            <a:pPr indent="0" lvl="0" marL="0" rtl="0" algn="l">
              <a:spcBef>
                <a:spcPts val="0"/>
              </a:spcBef>
              <a:spcAft>
                <a:spcPts val="0"/>
              </a:spcAft>
              <a:buNone/>
            </a:pPr>
            <a:r>
              <a:rPr lang="ru"/>
              <a:t>All a “price bubble” can possibly mean now is that the equivalent discount rate is “too low” relative to some theory.</a:t>
            </a:r>
            <a:endParaRPr/>
          </a:p>
        </p:txBody>
      </p:sp>
      <p:pic>
        <p:nvPicPr>
          <p:cNvPr id="88" name="Google Shape;88;p17"/>
          <p:cNvPicPr preferRelativeResize="0"/>
          <p:nvPr/>
        </p:nvPicPr>
        <p:blipFill>
          <a:blip r:embed="rId5">
            <a:alphaModFix/>
          </a:blip>
          <a:stretch>
            <a:fillRect/>
          </a:stretch>
        </p:blipFill>
        <p:spPr>
          <a:xfrm>
            <a:off x="0" y="66675"/>
            <a:ext cx="9296400" cy="522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780"/>
              <a:t>The Multivariate Challenge</a:t>
            </a:r>
            <a:endParaRPr sz="620"/>
          </a:p>
        </p:txBody>
      </p:sp>
      <p:pic>
        <p:nvPicPr>
          <p:cNvPr id="94" name="Google Shape;94;p18"/>
          <p:cNvPicPr preferRelativeResize="0"/>
          <p:nvPr/>
        </p:nvPicPr>
        <p:blipFill>
          <a:blip r:embed="rId3">
            <a:alphaModFix/>
          </a:blip>
          <a:stretch>
            <a:fillRect/>
          </a:stretch>
        </p:blipFill>
        <p:spPr>
          <a:xfrm>
            <a:off x="324763" y="1017725"/>
            <a:ext cx="3571875" cy="933450"/>
          </a:xfrm>
          <a:prstGeom prst="rect">
            <a:avLst/>
          </a:prstGeom>
          <a:noFill/>
          <a:ln>
            <a:noFill/>
          </a:ln>
        </p:spPr>
      </p:pic>
      <p:pic>
        <p:nvPicPr>
          <p:cNvPr id="95" name="Google Shape;95;p18"/>
          <p:cNvPicPr preferRelativeResize="0"/>
          <p:nvPr/>
        </p:nvPicPr>
        <p:blipFill>
          <a:blip r:embed="rId4">
            <a:alphaModFix/>
          </a:blip>
          <a:stretch>
            <a:fillRect/>
          </a:stretch>
        </p:blipFill>
        <p:spPr>
          <a:xfrm>
            <a:off x="111675" y="2284713"/>
            <a:ext cx="5743575" cy="1181100"/>
          </a:xfrm>
          <a:prstGeom prst="rect">
            <a:avLst/>
          </a:prstGeom>
          <a:noFill/>
          <a:ln>
            <a:noFill/>
          </a:ln>
        </p:spPr>
      </p:pic>
      <p:sp>
        <p:nvSpPr>
          <p:cNvPr id="96" name="Google Shape;96;p18"/>
          <p:cNvSpPr txBox="1"/>
          <p:nvPr/>
        </p:nvSpPr>
        <p:spPr>
          <a:xfrm>
            <a:off x="5414900" y="6376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7" name="Google Shape;97;p18"/>
          <p:cNvSpPr txBox="1"/>
          <p:nvPr/>
        </p:nvSpPr>
        <p:spPr>
          <a:xfrm>
            <a:off x="5855250" y="162650"/>
            <a:ext cx="3000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eriod"/>
            </a:pPr>
            <a:r>
              <a:rPr lang="ru">
                <a:solidFill>
                  <a:schemeClr val="dk1"/>
                </a:solidFill>
              </a:rPr>
              <a:t>which of these variables are really important in a multiple regression sense?</a:t>
            </a:r>
            <a:endParaRPr/>
          </a:p>
          <a:p>
            <a:pPr indent="-317500" lvl="0" marL="457200" rtl="0" algn="l">
              <a:spcBef>
                <a:spcPts val="0"/>
              </a:spcBef>
              <a:spcAft>
                <a:spcPts val="0"/>
              </a:spcAft>
              <a:buSzPts val="1400"/>
              <a:buAutoNum type="arabicPeriod"/>
            </a:pPr>
            <a:r>
              <a:rPr lang="ru"/>
              <a:t>how correlated are the right-hand terms of regressions? </a:t>
            </a:r>
            <a:endParaRPr/>
          </a:p>
          <a:p>
            <a:pPr indent="-317500" lvl="0" marL="457200" rtl="0" algn="l">
              <a:spcBef>
                <a:spcPts val="0"/>
              </a:spcBef>
              <a:spcAft>
                <a:spcPts val="0"/>
              </a:spcAft>
              <a:buSzPts val="1400"/>
              <a:buAutoNum type="arabicPeriod"/>
            </a:pPr>
            <a:r>
              <a:rPr lang="ru"/>
              <a:t>what are the corresponding pricing factors?</a:t>
            </a:r>
            <a:endParaRPr/>
          </a:p>
        </p:txBody>
      </p:sp>
      <p:pic>
        <p:nvPicPr>
          <p:cNvPr id="98" name="Google Shape;98;p18"/>
          <p:cNvPicPr preferRelativeResize="0"/>
          <p:nvPr/>
        </p:nvPicPr>
        <p:blipFill>
          <a:blip r:embed="rId5">
            <a:alphaModFix/>
          </a:blip>
          <a:stretch>
            <a:fillRect/>
          </a:stretch>
        </p:blipFill>
        <p:spPr>
          <a:xfrm>
            <a:off x="464550" y="3616625"/>
            <a:ext cx="3916596" cy="845200"/>
          </a:xfrm>
          <a:prstGeom prst="rect">
            <a:avLst/>
          </a:prstGeom>
          <a:noFill/>
          <a:ln>
            <a:noFill/>
          </a:ln>
        </p:spPr>
      </p:pic>
      <p:sp>
        <p:nvSpPr>
          <p:cNvPr id="99" name="Google Shape;99;p18"/>
          <p:cNvSpPr txBox="1"/>
          <p:nvPr/>
        </p:nvSpPr>
        <p:spPr>
          <a:xfrm>
            <a:off x="5855250" y="1951175"/>
            <a:ext cx="3000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Furthermore, the right-hand sides are almost perfectly correlated across left-hand maturities.12 A single common factor describes 99.9% of the variance of expected returns as in (8). Finally, the spread in time-varying expected bond returns across maturities corresponds to a spread in covariances with a single “level” factor. The market prices of slope, curvature, and expected-return factor risks are zero.</a:t>
            </a:r>
            <a:endParaRPr/>
          </a:p>
        </p:txBody>
      </p:sp>
      <p:pic>
        <p:nvPicPr>
          <p:cNvPr id="100" name="Google Shape;100;p18"/>
          <p:cNvPicPr preferRelativeResize="0"/>
          <p:nvPr/>
        </p:nvPicPr>
        <p:blipFill>
          <a:blip r:embed="rId6">
            <a:alphaModFix/>
          </a:blip>
          <a:stretch>
            <a:fillRect/>
          </a:stretch>
        </p:blipFill>
        <p:spPr>
          <a:xfrm>
            <a:off x="0" y="0"/>
            <a:ext cx="9296400" cy="5229225"/>
          </a:xfrm>
          <a:prstGeom prst="rect">
            <a:avLst/>
          </a:prstGeom>
          <a:noFill/>
          <a:ln>
            <a:noFill/>
          </a:ln>
        </p:spPr>
      </p:pic>
      <p:pic>
        <p:nvPicPr>
          <p:cNvPr id="101" name="Google Shape;101;p18"/>
          <p:cNvPicPr preferRelativeResize="0"/>
          <p:nvPr/>
        </p:nvPicPr>
        <p:blipFill>
          <a:blip r:embed="rId7">
            <a:alphaModFix/>
          </a:blip>
          <a:stretch>
            <a:fillRect/>
          </a:stretch>
        </p:blipFill>
        <p:spPr>
          <a:xfrm>
            <a:off x="601000" y="4543413"/>
            <a:ext cx="3295650" cy="60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Multivariate Prices</a:t>
            </a:r>
            <a:endParaRPr/>
          </a:p>
        </p:txBody>
      </p:sp>
      <p:sp>
        <p:nvSpPr>
          <p:cNvPr id="107" name="Google Shape;107;p19"/>
          <p:cNvSpPr txBox="1"/>
          <p:nvPr>
            <p:ph idx="1" type="body"/>
          </p:nvPr>
        </p:nvSpPr>
        <p:spPr>
          <a:xfrm>
            <a:off x="311700" y="2095450"/>
            <a:ext cx="8520600" cy="247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700"/>
              <a:t>p</a:t>
            </a:r>
            <a:r>
              <a:rPr lang="ru" sz="1700"/>
              <a:t>rovides a useful way to think about these questions. Since this identity holds ex post, it holds for any information set. Dividend yields are a great forecasting variable because they reveal market expectations of dividend growth and returns. However, dividend yields combine the two sources of information. A variable can help the dividend yield to forecast long-run returns if it also forecasts long-run dividend growth.</a:t>
            </a:r>
            <a:endParaRPr sz="1700"/>
          </a:p>
        </p:txBody>
      </p:sp>
      <p:pic>
        <p:nvPicPr>
          <p:cNvPr id="108" name="Google Shape;108;p19"/>
          <p:cNvPicPr preferRelativeResize="0"/>
          <p:nvPr/>
        </p:nvPicPr>
        <p:blipFill>
          <a:blip r:embed="rId3">
            <a:alphaModFix/>
          </a:blip>
          <a:stretch>
            <a:fillRect/>
          </a:stretch>
        </p:blipFill>
        <p:spPr>
          <a:xfrm>
            <a:off x="4620013" y="1085088"/>
            <a:ext cx="4162425" cy="942975"/>
          </a:xfrm>
          <a:prstGeom prst="rect">
            <a:avLst/>
          </a:prstGeom>
          <a:noFill/>
          <a:ln>
            <a:noFill/>
          </a:ln>
        </p:spPr>
      </p:pic>
      <p:sp>
        <p:nvSpPr>
          <p:cNvPr id="109" name="Google Shape;109;p19"/>
          <p:cNvSpPr txBox="1"/>
          <p:nvPr>
            <p:ph idx="1" type="body"/>
          </p:nvPr>
        </p:nvSpPr>
        <p:spPr>
          <a:xfrm>
            <a:off x="352450" y="1317963"/>
            <a:ext cx="46404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700"/>
              <a:t>the Campbell–Shiller present value identity</a:t>
            </a:r>
            <a:endParaRPr sz="1700"/>
          </a:p>
        </p:txBody>
      </p:sp>
      <p:pic>
        <p:nvPicPr>
          <p:cNvPr id="110" name="Google Shape;110;p19"/>
          <p:cNvPicPr preferRelativeResize="0"/>
          <p:nvPr/>
        </p:nvPicPr>
        <p:blipFill>
          <a:blip r:embed="rId4">
            <a:alphaModFix/>
          </a:blip>
          <a:stretch>
            <a:fillRect/>
          </a:stretch>
        </p:blipFill>
        <p:spPr>
          <a:xfrm>
            <a:off x="152400" y="15240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Multivariate Prices</a:t>
            </a:r>
            <a:endParaRPr/>
          </a:p>
        </p:txBody>
      </p:sp>
      <p:pic>
        <p:nvPicPr>
          <p:cNvPr id="116" name="Google Shape;116;p20"/>
          <p:cNvPicPr preferRelativeResize="0"/>
          <p:nvPr/>
        </p:nvPicPr>
        <p:blipFill>
          <a:blip r:embed="rId3">
            <a:alphaModFix/>
          </a:blip>
          <a:stretch>
            <a:fillRect/>
          </a:stretch>
        </p:blipFill>
        <p:spPr>
          <a:xfrm>
            <a:off x="357013" y="1119225"/>
            <a:ext cx="8429969" cy="3820975"/>
          </a:xfrm>
          <a:prstGeom prst="rect">
            <a:avLst/>
          </a:prstGeom>
          <a:noFill/>
          <a:ln>
            <a:noFill/>
          </a:ln>
        </p:spPr>
      </p:pic>
      <p:pic>
        <p:nvPicPr>
          <p:cNvPr id="117" name="Google Shape;117;p20"/>
          <p:cNvPicPr preferRelativeResize="0"/>
          <p:nvPr/>
        </p:nvPicPr>
        <p:blipFill>
          <a:blip r:embed="rId3">
            <a:alphaModFix/>
          </a:blip>
          <a:stretch>
            <a:fillRect/>
          </a:stretch>
        </p:blipFill>
        <p:spPr>
          <a:xfrm>
            <a:off x="509425" y="1017725"/>
            <a:ext cx="8429951" cy="4074875"/>
          </a:xfrm>
          <a:prstGeom prst="rect">
            <a:avLst/>
          </a:prstGeom>
          <a:noFill/>
          <a:ln>
            <a:noFill/>
          </a:ln>
        </p:spPr>
      </p:pic>
      <p:pic>
        <p:nvPicPr>
          <p:cNvPr id="118" name="Google Shape;118;p20"/>
          <p:cNvPicPr preferRelativeResize="0"/>
          <p:nvPr/>
        </p:nvPicPr>
        <p:blipFill>
          <a:blip r:embed="rId4">
            <a:alphaModFix/>
          </a:blip>
          <a:stretch>
            <a:fillRect/>
          </a:stretch>
        </p:blipFill>
        <p:spPr>
          <a:xfrm>
            <a:off x="304800" y="30480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Multivariate Prices</a:t>
            </a:r>
            <a:endParaRPr/>
          </a:p>
        </p:txBody>
      </p:sp>
      <p:pic>
        <p:nvPicPr>
          <p:cNvPr id="124" name="Google Shape;124;p21"/>
          <p:cNvPicPr preferRelativeResize="0"/>
          <p:nvPr/>
        </p:nvPicPr>
        <p:blipFill>
          <a:blip r:embed="rId3">
            <a:alphaModFix/>
          </a:blip>
          <a:stretch>
            <a:fillRect/>
          </a:stretch>
        </p:blipFill>
        <p:spPr>
          <a:xfrm>
            <a:off x="50575" y="1017725"/>
            <a:ext cx="4612650" cy="3162250"/>
          </a:xfrm>
          <a:prstGeom prst="rect">
            <a:avLst/>
          </a:prstGeom>
          <a:noFill/>
          <a:ln>
            <a:noFill/>
          </a:ln>
        </p:spPr>
      </p:pic>
      <p:pic>
        <p:nvPicPr>
          <p:cNvPr id="125" name="Google Shape;125;p21"/>
          <p:cNvPicPr preferRelativeResize="0"/>
          <p:nvPr/>
        </p:nvPicPr>
        <p:blipFill>
          <a:blip r:embed="rId4">
            <a:alphaModFix/>
          </a:blip>
          <a:stretch>
            <a:fillRect/>
          </a:stretch>
        </p:blipFill>
        <p:spPr>
          <a:xfrm>
            <a:off x="4572000" y="1073551"/>
            <a:ext cx="4407077" cy="3162250"/>
          </a:xfrm>
          <a:prstGeom prst="rect">
            <a:avLst/>
          </a:prstGeom>
          <a:noFill/>
          <a:ln>
            <a:noFill/>
          </a:ln>
        </p:spPr>
      </p:pic>
      <p:pic>
        <p:nvPicPr>
          <p:cNvPr id="126" name="Google Shape;126;p21"/>
          <p:cNvPicPr preferRelativeResize="0"/>
          <p:nvPr/>
        </p:nvPicPr>
        <p:blipFill>
          <a:blip r:embed="rId5">
            <a:alphaModFix/>
          </a:blip>
          <a:stretch>
            <a:fillRect/>
          </a:stretch>
        </p:blipFill>
        <p:spPr>
          <a:xfrm>
            <a:off x="152400" y="15240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