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/>
        </p:nvSpPr>
        <p:spPr>
          <a:xfrm>
            <a:off y="342075" x="241650"/>
            <a:ext cy="671400" cx="60411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4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342075" x="6282675"/>
            <a:ext cy="671400" cx="22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5143527" x="0"/>
            <a:ext cy="345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y="2450825" x="457200"/>
            <a:ext cy="2422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indent="0" marL="0">
              <a:spcBef>
                <a:spcPts val="5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Jeremy Criquet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Cole Grim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Joshua Leihe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Matthew Isaac Lean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Jono Yang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784625" x="383100"/>
            <a:ext cy="1666200" cx="837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3600" lang="en">
                <a:latin typeface="Times New Roman"/>
                <a:ea typeface="Times New Roman"/>
                <a:cs typeface="Times New Roman"/>
                <a:sym typeface="Times New Roman"/>
              </a:rPr>
              <a:t>FantomCMS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(Content Management System)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4743025" x="7283750"/>
            <a:ext cy="400499" cx="186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December 5th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86800" x="229025"/>
            <a:ext cy="4056700" cx="868594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 flipH="1">
            <a:off y="3811650" x="598375"/>
            <a:ext cy="675899" cx="2163299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y="3811650" x="598375"/>
            <a:ext cy="67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Gallery App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8680" x="229025"/>
            <a:ext cy="402798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Shape 103"/>
          <p:cNvGrpSpPr/>
          <p:nvPr/>
        </p:nvGrpSpPr>
        <p:grpSpPr>
          <a:xfrm>
            <a:off y="3443400" x="6501300"/>
            <a:ext cy="791100" cx="2163299"/>
            <a:chOff y="3443400" x="6501300"/>
            <a:chExt cy="791100" cx="2163299"/>
          </a:xfrm>
        </p:grpSpPr>
        <p:sp>
          <p:nvSpPr>
            <p:cNvPr id="104" name="Shape 104"/>
            <p:cNvSpPr/>
            <p:nvPr/>
          </p:nvSpPr>
          <p:spPr>
            <a:xfrm>
              <a:off y="3489450" x="650130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y="3443400" x="650130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Pages.  Here sample pages are loaded from the database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5498" x="229025"/>
            <a:ext cy="4034352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Shape 111"/>
          <p:cNvGrpSpPr/>
          <p:nvPr/>
        </p:nvGrpSpPr>
        <p:grpSpPr>
          <a:xfrm>
            <a:off y="2430825" x="4372550"/>
            <a:ext cy="791100" cx="2163299"/>
            <a:chOff y="2430825" x="4372550"/>
            <a:chExt cy="791100" cx="2163299"/>
          </a:xfrm>
        </p:grpSpPr>
        <p:sp>
          <p:nvSpPr>
            <p:cNvPr id="112" name="Shape 112"/>
            <p:cNvSpPr/>
            <p:nvPr/>
          </p:nvSpPr>
          <p:spPr>
            <a:xfrm>
              <a:off y="2476875" x="437255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y="2430825" x="437255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Database settings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8680" x="229025"/>
            <a:ext cy="402798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Shape 119"/>
          <p:cNvGrpSpPr/>
          <p:nvPr/>
        </p:nvGrpSpPr>
        <p:grpSpPr>
          <a:xfrm>
            <a:off y="1843975" x="4073375"/>
            <a:ext cy="791100" cx="2163299"/>
            <a:chOff y="1843975" x="4073375"/>
            <a:chExt cy="791100" cx="2163299"/>
          </a:xfrm>
        </p:grpSpPr>
        <p:sp>
          <p:nvSpPr>
            <p:cNvPr id="120" name="Shape 120"/>
            <p:cNvSpPr/>
            <p:nvPr/>
          </p:nvSpPr>
          <p:spPr>
            <a:xfrm>
              <a:off y="1890025" x="407337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y="1843975" x="407337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Server settings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5043" x="229025"/>
            <a:ext cy="4015262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Shape 127"/>
          <p:cNvGrpSpPr/>
          <p:nvPr/>
        </p:nvGrpSpPr>
        <p:grpSpPr>
          <a:xfrm>
            <a:off y="2737125" x="4142425"/>
            <a:ext cy="791100" cx="2163299"/>
            <a:chOff y="2737125" x="4142425"/>
            <a:chExt cy="791100" cx="2163299"/>
          </a:xfrm>
        </p:grpSpPr>
        <p:sp>
          <p:nvSpPr>
            <p:cNvPr id="128" name="Shape 128"/>
            <p:cNvSpPr/>
            <p:nvPr/>
          </p:nvSpPr>
          <p:spPr>
            <a:xfrm>
              <a:off y="2783175" x="41424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y="2737125" x="41424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Layouts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2175" x="229025"/>
            <a:ext cy="3981324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Shape 135"/>
          <p:cNvGrpSpPr/>
          <p:nvPr/>
        </p:nvGrpSpPr>
        <p:grpSpPr>
          <a:xfrm>
            <a:off y="2299875" x="4038900"/>
            <a:ext cy="791100" cx="2163299"/>
            <a:chOff y="2299875" x="4038900"/>
            <a:chExt cy="791100" cx="2163299"/>
          </a:xfrm>
        </p:grpSpPr>
        <p:sp>
          <p:nvSpPr>
            <p:cNvPr id="136" name="Shape 136"/>
            <p:cNvSpPr/>
            <p:nvPr/>
          </p:nvSpPr>
          <p:spPr>
            <a:xfrm>
              <a:off y="2345925" x="403890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y="2299875" x="403890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User management page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50675" x="229025"/>
            <a:ext cy="3992824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y="2315725" x="3981350"/>
            <a:ext cy="791100" cx="2163299"/>
            <a:chOff y="2315725" x="3981350"/>
            <a:chExt cy="791100" cx="2163299"/>
          </a:xfrm>
        </p:grpSpPr>
        <p:sp>
          <p:nvSpPr>
            <p:cNvPr id="144" name="Shape 144"/>
            <p:cNvSpPr/>
            <p:nvPr/>
          </p:nvSpPr>
          <p:spPr>
            <a:xfrm>
              <a:off y="2361775" x="398135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y="2315725" x="398135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User groups page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/>
        </p:nvSpPr>
        <p:spPr>
          <a:xfrm>
            <a:off y="2185050" x="1258050"/>
            <a:ext cy="773400" cx="662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/>
        </p:nvSpPr>
        <p:spPr>
          <a:xfrm>
            <a:off y="1231600" x="1699200"/>
            <a:ext cy="379799" cx="668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The project: </a:t>
            </a:r>
            <a:r>
              <a:rPr b="1" sz="1800" lang="en">
                <a:solidFill>
                  <a:schemeClr val="dk1"/>
                </a:solidFill>
              </a:rPr>
              <a:t>Create a web content management system that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1645550" x="1699200"/>
            <a:ext cy="13692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Uses the Fantom programming language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Supports single page application 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y="3014750" x="2907450"/>
            <a:ext cy="379799" cx="332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Things we learned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3394550" x="1699200"/>
            <a:ext cy="15873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Fantom language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scrum process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/>
        </p:nvSpPr>
        <p:spPr>
          <a:xfrm>
            <a:off y="1266125" x="1699200"/>
            <a:ext cy="379799" cx="447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Things that worked well for us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1645925" x="1699200"/>
            <a:ext cy="1489499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Working in the group room (Tree House)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Team building activities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y="3135500" x="1699200"/>
            <a:ext cy="379799" cx="511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Stuff that we had trouble with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3515300" x="1699200"/>
            <a:ext cy="15789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Time management (or lack thereof)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/>
        </p:nvSpPr>
        <p:spPr>
          <a:xfrm>
            <a:off y="1277625" x="1699200"/>
            <a:ext cy="379799" cx="447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Tasks we completed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657425" x="1699200"/>
            <a:ext cy="31407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Full backend infrastructure for the system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state model that allows for easy navigation using the single page application paradigma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working database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Themes app that controls how the entire site is laid out and what colors and patterns are shown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users app that controls who has access to which apps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pages app that displays pages that have been statically stored in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/>
        </p:nvSpPr>
        <p:spPr>
          <a:xfrm>
            <a:off y="1266125" x="1699200"/>
            <a:ext cy="379799" cx="511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Tasks we completed (continued)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852550" x="1699200"/>
            <a:ext cy="1518899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homepage that displays the available apps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gallery app that displays images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 Audio app that can play music from the database</a:t>
            </a:r>
          </a:p>
        </p:txBody>
      </p:sp>
      <p:grpSp>
        <p:nvGrpSpPr>
          <p:cNvPr id="57" name="Shape 57"/>
          <p:cNvGrpSpPr/>
          <p:nvPr/>
        </p:nvGrpSpPr>
        <p:grpSpPr>
          <a:xfrm>
            <a:off y="3417500" x="368225"/>
            <a:ext cy="1231200" cx="8537999"/>
            <a:chOff y="3417500" x="368225"/>
            <a:chExt cy="1231200" cx="8537999"/>
          </a:xfrm>
        </p:grpSpPr>
        <p:sp>
          <p:nvSpPr>
            <p:cNvPr id="58" name="Shape 58"/>
            <p:cNvSpPr txBox="1"/>
            <p:nvPr/>
          </p:nvSpPr>
          <p:spPr>
            <a:xfrm>
              <a:off y="3779900" x="1323275"/>
              <a:ext cy="609899" cx="66279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2400" lang="en"/>
                <a:t>And now, we present the UI of the CMS!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y="3417500" x="368225"/>
              <a:ext cy="1231200" cx="8537999"/>
            </a:xfrm>
            <a:prstGeom prst="doubleWave">
              <a:avLst>
                <a:gd fmla="val 6250" name="adj1"/>
                <a:gd fmla="val 0" name="adj2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1850" x="229025"/>
            <a:ext cy="402164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Shape 65"/>
          <p:cNvGrpSpPr/>
          <p:nvPr/>
        </p:nvGrpSpPr>
        <p:grpSpPr>
          <a:xfrm>
            <a:off y="2223675" x="6558850"/>
            <a:ext cy="791100" cx="2163299"/>
            <a:chOff y="2223675" x="6558850"/>
            <a:chExt cy="791100" cx="2163299"/>
          </a:xfrm>
        </p:grpSpPr>
        <p:sp>
          <p:nvSpPr>
            <p:cNvPr id="66" name="Shape 66"/>
            <p:cNvSpPr/>
            <p:nvPr/>
          </p:nvSpPr>
          <p:spPr>
            <a:xfrm>
              <a:off y="2223675" x="655885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y="2223675" x="655885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Home page where all the apps are displayed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1861" x="229025"/>
            <a:ext cy="4021626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Shape 73"/>
          <p:cNvGrpSpPr/>
          <p:nvPr/>
        </p:nvGrpSpPr>
        <p:grpSpPr>
          <a:xfrm>
            <a:off y="1774925" x="2577525"/>
            <a:ext cy="791100" cx="2163299"/>
            <a:chOff y="1774925" x="2577525"/>
            <a:chExt cy="791100" cx="2163299"/>
          </a:xfrm>
        </p:grpSpPr>
        <p:sp>
          <p:nvSpPr>
            <p:cNvPr id="74" name="Shape 74"/>
            <p:cNvSpPr/>
            <p:nvPr/>
          </p:nvSpPr>
          <p:spPr>
            <a:xfrm>
              <a:off y="1820975" x="25775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y="1774925" x="25775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Menu which is visible on every page.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4133" x="229025"/>
            <a:ext cy="3977082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Shape 81"/>
          <p:cNvGrpSpPr/>
          <p:nvPr/>
        </p:nvGrpSpPr>
        <p:grpSpPr>
          <a:xfrm>
            <a:off y="2737125" x="5948975"/>
            <a:ext cy="791100" cx="2163299"/>
            <a:chOff y="1774925" x="2577525"/>
            <a:chExt cy="791100" cx="2163299"/>
          </a:xfrm>
        </p:grpSpPr>
        <p:sp>
          <p:nvSpPr>
            <p:cNvPr id="82" name="Shape 82"/>
            <p:cNvSpPr/>
            <p:nvPr/>
          </p:nvSpPr>
          <p:spPr>
            <a:xfrm>
              <a:off y="1820975" x="25775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y="1774925" x="25775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Themes! This allows you to control how the entire site looks. 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4925" x="229025"/>
            <a:ext cy="4098099" cx="86859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 flipH="1">
            <a:off y="1636875" x="4165450"/>
            <a:ext cy="1005899" cx="2163299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y="1636875" x="4165450"/>
            <a:ext cy="100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bar.  Without logging in you have access to a limited number of apps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